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57" r:id="rId4"/>
    <p:sldId id="261" r:id="rId5"/>
    <p:sldId id="259" r:id="rId6"/>
    <p:sldId id="263" r:id="rId7"/>
    <p:sldId id="268" r:id="rId8"/>
    <p:sldId id="265" r:id="rId9"/>
    <p:sldId id="266" r:id="rId10"/>
    <p:sldId id="258" r:id="rId11"/>
    <p:sldId id="273" r:id="rId12"/>
    <p:sldId id="270" r:id="rId13"/>
    <p:sldId id="271" r:id="rId14"/>
    <p:sldId id="272"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73" autoAdjust="0"/>
  </p:normalViewPr>
  <p:slideViewPr>
    <p:cSldViewPr>
      <p:cViewPr varScale="1">
        <p:scale>
          <a:sx n="84" d="100"/>
          <a:sy n="84" d="100"/>
        </p:scale>
        <p:origin x="-23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802D5-F0DF-48C3-B69B-3273198C8E95}" type="datetimeFigureOut">
              <a:rPr lang="en-US" smtClean="0"/>
              <a:t>8/12/2013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3B4CE-14B6-4AE3-A7C1-58CAE8C56037}" type="slidenum">
              <a:rPr lang="en-US" smtClean="0"/>
              <a:t>‹#›</a:t>
            </a:fld>
            <a:endParaRPr lang="en-US"/>
          </a:p>
        </p:txBody>
      </p:sp>
    </p:spTree>
    <p:extLst>
      <p:ext uri="{BB962C8B-B14F-4D97-AF65-F5344CB8AC3E}">
        <p14:creationId xmlns:p14="http://schemas.microsoft.com/office/powerpoint/2010/main" val="1268528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service layer</a:t>
            </a:r>
            <a:endParaRPr lang="en-US" dirty="0"/>
          </a:p>
        </p:txBody>
      </p:sp>
      <p:sp>
        <p:nvSpPr>
          <p:cNvPr id="4" name="Slide Number Placeholder 3"/>
          <p:cNvSpPr>
            <a:spLocks noGrp="1"/>
          </p:cNvSpPr>
          <p:nvPr>
            <p:ph type="sldNum" sz="quarter" idx="10"/>
          </p:nvPr>
        </p:nvSpPr>
        <p:spPr/>
        <p:txBody>
          <a:bodyPr/>
          <a:lstStyle/>
          <a:p>
            <a:fld id="{9DD3B4CE-14B6-4AE3-A7C1-58CAE8C56037}" type="slidenum">
              <a:rPr lang="en-US" smtClean="0"/>
              <a:t>12</a:t>
            </a:fld>
            <a:endParaRPr lang="en-US"/>
          </a:p>
        </p:txBody>
      </p:sp>
    </p:spTree>
    <p:extLst>
      <p:ext uri="{BB962C8B-B14F-4D97-AF65-F5344CB8AC3E}">
        <p14:creationId xmlns:p14="http://schemas.microsoft.com/office/powerpoint/2010/main" val="63362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Reminder to show Chart.js directive here</a:t>
            </a:r>
          </a:p>
          <a:p>
            <a:r>
              <a:rPr lang="en-US" dirty="0" smtClean="0"/>
              <a:t>Example of parameter passing to switch from Bar chart to Pie chart</a:t>
            </a:r>
            <a:endParaRPr lang="en-US" dirty="0"/>
          </a:p>
        </p:txBody>
      </p:sp>
      <p:sp>
        <p:nvSpPr>
          <p:cNvPr id="4" name="Slide Number Placeholder 3"/>
          <p:cNvSpPr>
            <a:spLocks noGrp="1"/>
          </p:cNvSpPr>
          <p:nvPr>
            <p:ph type="sldNum" sz="quarter" idx="10"/>
          </p:nvPr>
        </p:nvSpPr>
        <p:spPr/>
        <p:txBody>
          <a:bodyPr/>
          <a:lstStyle/>
          <a:p>
            <a:fld id="{9DD3B4CE-14B6-4AE3-A7C1-58CAE8C56037}" type="slidenum">
              <a:rPr lang="en-US" smtClean="0"/>
              <a:t>13</a:t>
            </a:fld>
            <a:endParaRPr lang="en-US"/>
          </a:p>
        </p:txBody>
      </p:sp>
    </p:spTree>
    <p:extLst>
      <p:ext uri="{BB962C8B-B14F-4D97-AF65-F5344CB8AC3E}">
        <p14:creationId xmlns:p14="http://schemas.microsoft.com/office/powerpoint/2010/main" val="250175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selectRestaurant</a:t>
            </a:r>
            <a:r>
              <a:rPr lang="en-US" dirty="0" smtClean="0"/>
              <a:t> view</a:t>
            </a:r>
          </a:p>
          <a:p>
            <a:r>
              <a:rPr lang="en-US" dirty="0" smtClean="0"/>
              <a:t>Demonstrate the Distance decimal places filter</a:t>
            </a:r>
            <a:endParaRPr lang="en-US" dirty="0"/>
          </a:p>
        </p:txBody>
      </p:sp>
      <p:sp>
        <p:nvSpPr>
          <p:cNvPr id="4" name="Slide Number Placeholder 3"/>
          <p:cNvSpPr>
            <a:spLocks noGrp="1"/>
          </p:cNvSpPr>
          <p:nvPr>
            <p:ph type="sldNum" sz="quarter" idx="10"/>
          </p:nvPr>
        </p:nvSpPr>
        <p:spPr/>
        <p:txBody>
          <a:bodyPr/>
          <a:lstStyle/>
          <a:p>
            <a:fld id="{9DD3B4CE-14B6-4AE3-A7C1-58CAE8C56037}" type="slidenum">
              <a:rPr lang="en-US" smtClean="0"/>
              <a:t>14</a:t>
            </a:fld>
            <a:endParaRPr lang="en-US"/>
          </a:p>
        </p:txBody>
      </p:sp>
    </p:spTree>
    <p:extLst>
      <p:ext uri="{BB962C8B-B14F-4D97-AF65-F5344CB8AC3E}">
        <p14:creationId xmlns:p14="http://schemas.microsoft.com/office/powerpoint/2010/main" val="379205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08B8A534-EA6A-4837-9123-2F13D53816C7}" type="datetimeFigureOut">
              <a:rPr lang="en-US" smtClean="0"/>
              <a:t>8/12/2013</a:t>
            </a:fld>
            <a:endParaRPr lang="en-US"/>
          </a:p>
        </p:txBody>
      </p:sp>
      <p:sp>
        <p:nvSpPr>
          <p:cNvPr id="23" name="Slide Number Placeholder 22"/>
          <p:cNvSpPr>
            <a:spLocks noGrp="1"/>
          </p:cNvSpPr>
          <p:nvPr>
            <p:ph type="sldNum" sz="quarter" idx="11"/>
          </p:nvPr>
        </p:nvSpPr>
        <p:spPr/>
        <p:txBody>
          <a:bodyPr/>
          <a:lstStyle/>
          <a:p>
            <a:fld id="{21ACB916-E0F6-4938-B814-5789493D9250}"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08B8A534-EA6A-4837-9123-2F13D53816C7}" type="datetimeFigureOut">
              <a:rPr lang="en-US" smtClean="0"/>
              <a:t>8/12/2013</a:t>
            </a:fld>
            <a:endParaRPr lang="en-US"/>
          </a:p>
        </p:txBody>
      </p:sp>
      <p:sp>
        <p:nvSpPr>
          <p:cNvPr id="19" name="Slide Number Placeholder 18"/>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08B8A534-EA6A-4837-9123-2F13D53816C7}" type="datetimeFigureOut">
              <a:rPr lang="en-US" smtClean="0"/>
              <a:t>8/12/2013</a:t>
            </a:fld>
            <a:endParaRPr lang="en-US"/>
          </a:p>
        </p:txBody>
      </p:sp>
      <p:sp>
        <p:nvSpPr>
          <p:cNvPr id="20" name="Slide Number Placeholder 19"/>
          <p:cNvSpPr>
            <a:spLocks noGrp="1"/>
          </p:cNvSpPr>
          <p:nvPr>
            <p:ph type="sldNum" sz="quarter" idx="11"/>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08B8A534-EA6A-4837-9123-2F13D53816C7}" type="datetimeFigureOut">
              <a:rPr lang="en-US" smtClean="0"/>
              <a:t>8/12/2013</a:t>
            </a:fld>
            <a:endParaRPr lang="en-US"/>
          </a:p>
        </p:txBody>
      </p:sp>
      <p:sp>
        <p:nvSpPr>
          <p:cNvPr id="25" name="Slide Number Placeholder 24"/>
          <p:cNvSpPr>
            <a:spLocks noGrp="1"/>
          </p:cNvSpPr>
          <p:nvPr>
            <p:ph type="sldNum" sz="quarter" idx="16"/>
          </p:nvPr>
        </p:nvSpPr>
        <p:spPr/>
        <p:txBody>
          <a:bodyPr/>
          <a:lstStyle/>
          <a:p>
            <a:fld id="{21ACB916-E0F6-4938-B814-5789493D9250}"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08B8A534-EA6A-4837-9123-2F13D53816C7}" type="datetimeFigureOut">
              <a:rPr lang="en-US" smtClean="0"/>
              <a:t>8/12/2013</a:t>
            </a:fld>
            <a:endParaRPr lang="en-US"/>
          </a:p>
        </p:txBody>
      </p:sp>
      <p:sp>
        <p:nvSpPr>
          <p:cNvPr id="24" name="Slide Number Placeholder 23"/>
          <p:cNvSpPr>
            <a:spLocks noGrp="1"/>
          </p:cNvSpPr>
          <p:nvPr>
            <p:ph type="sldNum" sz="quarter" idx="17"/>
          </p:nvPr>
        </p:nvSpPr>
        <p:spPr/>
        <p:txBody>
          <a:bodyPr/>
          <a:lstStyle/>
          <a:p>
            <a:fld id="{21ACB916-E0F6-4938-B814-5789493D9250}"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8B8A534-EA6A-4837-9123-2F13D53816C7}" type="datetimeFigureOut">
              <a:rPr lang="en-US" smtClean="0"/>
              <a:t>8/12/2013</a:t>
            </a:fld>
            <a:endParaRPr lang="en-US"/>
          </a:p>
        </p:txBody>
      </p:sp>
      <p:sp>
        <p:nvSpPr>
          <p:cNvPr id="14" name="Slide Number Placeholder 13"/>
          <p:cNvSpPr>
            <a:spLocks noGrp="1"/>
          </p:cNvSpPr>
          <p:nvPr>
            <p:ph type="sldNum" sz="quarter" idx="11"/>
          </p:nvPr>
        </p:nvSpPr>
        <p:spPr/>
        <p:txBody>
          <a:bodyPr/>
          <a:lstStyle/>
          <a:p>
            <a:fld id="{21ACB916-E0F6-4938-B814-5789493D9250}"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8B8A534-EA6A-4837-9123-2F13D53816C7}" type="datetimeFigureOut">
              <a:rPr lang="en-US" smtClean="0"/>
              <a:t>8/12/2013</a:t>
            </a:fld>
            <a:endParaRPr lang="en-US"/>
          </a:p>
        </p:txBody>
      </p:sp>
      <p:sp>
        <p:nvSpPr>
          <p:cNvPr id="12" name="Slide Number Placeholder 11"/>
          <p:cNvSpPr>
            <a:spLocks noGrp="1"/>
          </p:cNvSpPr>
          <p:nvPr>
            <p:ph type="sldNum" sz="quarter" idx="11"/>
          </p:nvPr>
        </p:nvSpPr>
        <p:spPr/>
        <p:txBody>
          <a:bodyPr/>
          <a:lstStyle/>
          <a:p>
            <a:fld id="{21ACB916-E0F6-4938-B814-5789493D9250}"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08B8A534-EA6A-4837-9123-2F13D53816C7}" type="datetimeFigureOut">
              <a:rPr lang="en-US" smtClean="0"/>
              <a:t>8/12/2013</a:t>
            </a:fld>
            <a:endParaRPr lang="en-US"/>
          </a:p>
        </p:txBody>
      </p:sp>
      <p:sp>
        <p:nvSpPr>
          <p:cNvPr id="18" name="Slide Number Placeholder 17"/>
          <p:cNvSpPr>
            <a:spLocks noGrp="1"/>
          </p:cNvSpPr>
          <p:nvPr>
            <p:ph type="sldNum" sz="quarter" idx="16"/>
          </p:nvPr>
        </p:nvSpPr>
        <p:spPr/>
        <p:txBody>
          <a:bodyPr/>
          <a:lstStyle/>
          <a:p>
            <a:fld id="{21ACB916-E0F6-4938-B814-5789493D9250}"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08B8A534-EA6A-4837-9123-2F13D53816C7}" type="datetimeFigureOut">
              <a:rPr lang="en-US" smtClean="0"/>
              <a:t>8/12/2013</a:t>
            </a:fld>
            <a:endParaRPr lang="en-US"/>
          </a:p>
        </p:txBody>
      </p:sp>
      <p:sp>
        <p:nvSpPr>
          <p:cNvPr id="20" name="Slide Number Placeholder 19"/>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08B8A534-EA6A-4837-9123-2F13D53816C7}" type="datetimeFigureOut">
              <a:rPr lang="en-US" smtClean="0"/>
              <a:t>8/12/2013</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1ACB916-E0F6-4938-B814-5789493D925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egghead.io/" TargetMode="External"/><Relationship Id="rId13" Type="http://schemas.openxmlformats.org/officeDocument/2006/relationships/hyperlink" Target="http://amitgharat.wordpress.com/2013/06/08/the-hitchhikers-guide-to-the-directive/" TargetMode="External"/><Relationship Id="rId3" Type="http://schemas.openxmlformats.org/officeDocument/2006/relationships/hyperlink" Target="http://blog.angularjs.org/" TargetMode="External"/><Relationship Id="rId7" Type="http://schemas.openxmlformats.org/officeDocument/2006/relationships/hyperlink" Target="http://stackoverflow.com/questions/14994391/how-do-i-think-in-angularjs-if-i-have-a-jquery-background" TargetMode="External"/><Relationship Id="rId12" Type="http://schemas.openxmlformats.org/officeDocument/2006/relationships/hyperlink" Target="http://stackoverflow.com/questions/9682092/databinding-in-angularjs" TargetMode="External"/><Relationship Id="rId2" Type="http://schemas.openxmlformats.org/officeDocument/2006/relationships/hyperlink" Target="http://angularjs.org/" TargetMode="External"/><Relationship Id="rId1" Type="http://schemas.openxmlformats.org/officeDocument/2006/relationships/slideLayout" Target="../slideLayouts/slideLayout2.xml"/><Relationship Id="rId6" Type="http://schemas.openxmlformats.org/officeDocument/2006/relationships/hyperlink" Target="http://www.cheatography.com/proloser/cheat-sheets/angularjs/" TargetMode="External"/><Relationship Id="rId11" Type="http://schemas.openxmlformats.org/officeDocument/2006/relationships/hyperlink" Target="http://thenittygritty.co/angularjs-pitfalls-using-scopes" TargetMode="External"/><Relationship Id="rId5" Type="http://schemas.openxmlformats.org/officeDocument/2006/relationships/hyperlink" Target="https://chrome.google.com/webstore/detail/angularjs-batarang/ighdmehidhipcmcojjgiloacoafjmpfk?hl=en" TargetMode="External"/><Relationship Id="rId10" Type="http://schemas.openxmlformats.org/officeDocument/2006/relationships/hyperlink" Target="https://github.com/kevinkemp/LunchDecider" TargetMode="External"/><Relationship Id="rId4" Type="http://schemas.openxmlformats.org/officeDocument/2006/relationships/hyperlink" Target="https://github.com/angular/angular-seed" TargetMode="External"/><Relationship Id="rId9" Type="http://schemas.openxmlformats.org/officeDocument/2006/relationships/hyperlink" Target="https://github.com/kevinkemp/Angular-Scru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kevinkemp/Presen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jsfiddle.net/codef0rmer/Vq6K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ackoverflow.com/questions/9682092/databinding-in-angularj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What a weird name.</a:t>
            </a:r>
            <a:endParaRPr lang="en-US" dirty="0"/>
          </a:p>
        </p:txBody>
      </p:sp>
      <p:sp>
        <p:nvSpPr>
          <p:cNvPr id="2" name="Title 1"/>
          <p:cNvSpPr>
            <a:spLocks noGrp="1"/>
          </p:cNvSpPr>
          <p:nvPr>
            <p:ph type="title"/>
          </p:nvPr>
        </p:nvSpPr>
        <p:spPr/>
        <p:txBody>
          <a:bodyPr/>
          <a:lstStyle/>
          <a:p>
            <a:r>
              <a:rPr lang="en-US" dirty="0" err="1" smtClean="0"/>
              <a:t>AngularJS</a:t>
            </a:r>
            <a:endParaRPr lang="en-US" dirty="0"/>
          </a:p>
        </p:txBody>
      </p:sp>
    </p:spTree>
    <p:extLst>
      <p:ext uri="{BB962C8B-B14F-4D97-AF65-F5344CB8AC3E}">
        <p14:creationId xmlns:p14="http://schemas.microsoft.com/office/powerpoint/2010/main" val="3658984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r>
              <a:rPr lang="en-US" dirty="0" smtClean="0"/>
              <a:t>Official site: </a:t>
            </a:r>
            <a:r>
              <a:rPr lang="en-US" dirty="0" smtClean="0">
                <a:hlinkClick r:id="rId2"/>
              </a:rPr>
              <a:t>http://angularjs.org/</a:t>
            </a:r>
            <a:endParaRPr lang="en-US" dirty="0" smtClean="0"/>
          </a:p>
          <a:p>
            <a:r>
              <a:rPr lang="en-US" dirty="0" smtClean="0"/>
              <a:t>Official blog: </a:t>
            </a:r>
            <a:r>
              <a:rPr lang="en-US" dirty="0" smtClean="0">
                <a:hlinkClick r:id="rId3"/>
              </a:rPr>
              <a:t>http://blog.angularjs.org/</a:t>
            </a:r>
            <a:endParaRPr lang="en-US" dirty="0" smtClean="0"/>
          </a:p>
          <a:p>
            <a:r>
              <a:rPr lang="en-US" dirty="0" err="1" smtClean="0"/>
              <a:t>Github</a:t>
            </a:r>
            <a:r>
              <a:rPr lang="en-US" dirty="0" smtClean="0"/>
              <a:t> seed: </a:t>
            </a:r>
            <a:r>
              <a:rPr lang="en-US" dirty="0" smtClean="0">
                <a:hlinkClick r:id="rId4"/>
              </a:rPr>
              <a:t>https://github.com/angular/angular-seed</a:t>
            </a:r>
            <a:endParaRPr lang="en-US" dirty="0" smtClean="0"/>
          </a:p>
          <a:p>
            <a:r>
              <a:rPr lang="en-US" dirty="0" err="1" smtClean="0"/>
              <a:t>Batarang</a:t>
            </a:r>
            <a:r>
              <a:rPr lang="en-US" dirty="0" smtClean="0"/>
              <a:t>: </a:t>
            </a:r>
            <a:r>
              <a:rPr lang="en-US" dirty="0" smtClean="0">
                <a:hlinkClick r:id="rId5"/>
              </a:rPr>
              <a:t>https://chrome.google.com/webstore/detail/angularjs-batarang/ighdmehidhipcmcojjgiloacoafjmpfk?hl=en</a:t>
            </a:r>
            <a:endParaRPr lang="en-US" dirty="0" smtClean="0"/>
          </a:p>
          <a:p>
            <a:r>
              <a:rPr lang="en-US" dirty="0" smtClean="0"/>
              <a:t>Cheat sheet: </a:t>
            </a:r>
            <a:r>
              <a:rPr lang="en-US" dirty="0" smtClean="0">
                <a:hlinkClick r:id="rId6"/>
              </a:rPr>
              <a:t>http://www.cheatography.com/proloser/cheat-sheets/angularjs/</a:t>
            </a:r>
            <a:endParaRPr lang="en-US" dirty="0" smtClean="0"/>
          </a:p>
          <a:p>
            <a:r>
              <a:rPr lang="en-US" dirty="0" err="1" smtClean="0"/>
              <a:t>Dev</a:t>
            </a:r>
            <a:r>
              <a:rPr lang="en-US" dirty="0" smtClean="0"/>
              <a:t> approach: </a:t>
            </a:r>
            <a:r>
              <a:rPr lang="en-US" dirty="0" smtClean="0">
                <a:hlinkClick r:id="rId7"/>
              </a:rPr>
              <a:t>http://stackoverflow.com/questions/14994391/how-do-i-think-in-angularjs-if-i-have-a-jquery-background</a:t>
            </a:r>
            <a:endParaRPr lang="en-US" dirty="0" smtClean="0"/>
          </a:p>
          <a:p>
            <a:r>
              <a:rPr lang="en-US" b="1" dirty="0" smtClean="0"/>
              <a:t>Screencasts</a:t>
            </a:r>
            <a:r>
              <a:rPr lang="en-US" dirty="0" smtClean="0"/>
              <a:t>: </a:t>
            </a:r>
            <a:r>
              <a:rPr lang="en-US" dirty="0" smtClean="0">
                <a:hlinkClick r:id="rId8"/>
              </a:rPr>
              <a:t>http://www.egghead.io/</a:t>
            </a:r>
            <a:endParaRPr lang="en-US" dirty="0" smtClean="0"/>
          </a:p>
          <a:p>
            <a:r>
              <a:rPr lang="en-US" dirty="0" smtClean="0"/>
              <a:t>Scrum App: </a:t>
            </a:r>
            <a:r>
              <a:rPr lang="en-US" dirty="0">
                <a:hlinkClick r:id="rId9"/>
              </a:rPr>
              <a:t>https://</a:t>
            </a:r>
            <a:r>
              <a:rPr lang="en-US" dirty="0" smtClean="0">
                <a:hlinkClick r:id="rId9"/>
              </a:rPr>
              <a:t>github.com/kevinkemp/Angular-Scrum</a:t>
            </a:r>
            <a:endParaRPr lang="en-US" dirty="0" smtClean="0"/>
          </a:p>
          <a:p>
            <a:r>
              <a:rPr lang="en-US" dirty="0" smtClean="0"/>
              <a:t>Lunch Decider: </a:t>
            </a:r>
            <a:r>
              <a:rPr lang="en-US" dirty="0">
                <a:hlinkClick r:id="rId10"/>
              </a:rPr>
              <a:t>https://github.com/kevinkemp/LunchDecider</a:t>
            </a:r>
            <a:endParaRPr lang="en-US" dirty="0" smtClean="0"/>
          </a:p>
          <a:p>
            <a:r>
              <a:rPr lang="en-US" dirty="0"/>
              <a:t>Scope: </a:t>
            </a:r>
            <a:r>
              <a:rPr lang="en-US" dirty="0">
                <a:hlinkClick r:id="rId11"/>
              </a:rPr>
              <a:t>http://thenittygritty.co/angularjs-pitfalls-using-scopes</a:t>
            </a:r>
            <a:endParaRPr lang="en-US" dirty="0"/>
          </a:p>
          <a:p>
            <a:r>
              <a:rPr lang="en-US" dirty="0" smtClean="0"/>
              <a:t>Dirty Checking: </a:t>
            </a:r>
            <a:r>
              <a:rPr lang="en-US" dirty="0">
                <a:hlinkClick r:id="rId12"/>
              </a:rPr>
              <a:t>http://</a:t>
            </a:r>
            <a:r>
              <a:rPr lang="en-US" dirty="0" smtClean="0">
                <a:hlinkClick r:id="rId12"/>
              </a:rPr>
              <a:t>stackoverflow.com/questions/9682092/databinding-in-angularjs</a:t>
            </a:r>
            <a:endParaRPr lang="en-US" dirty="0" smtClean="0"/>
          </a:p>
          <a:p>
            <a:r>
              <a:rPr lang="en-US" b="1" dirty="0" smtClean="0"/>
              <a:t>Directives</a:t>
            </a:r>
            <a:r>
              <a:rPr lang="en-US" dirty="0" smtClean="0"/>
              <a:t>: </a:t>
            </a:r>
            <a:r>
              <a:rPr lang="en-US" dirty="0">
                <a:hlinkClick r:id="rId13"/>
              </a:rPr>
              <a:t>http://amitgharat.wordpress.com/2013/06/08/the-hitchhikers-guide-to-the-directive/</a:t>
            </a:r>
            <a:endParaRPr lang="en-US" dirty="0" smtClean="0"/>
          </a:p>
        </p:txBody>
      </p:sp>
      <p:sp>
        <p:nvSpPr>
          <p:cNvPr id="2" name="Title 1"/>
          <p:cNvSpPr>
            <a:spLocks noGrp="1"/>
          </p:cNvSpPr>
          <p:nvPr>
            <p:ph type="title"/>
          </p:nvPr>
        </p:nvSpPr>
        <p:spPr/>
        <p:txBody>
          <a:bodyPr/>
          <a:lstStyle/>
          <a:p>
            <a:r>
              <a:rPr lang="en-US" dirty="0" smtClean="0"/>
              <a:t>Where can I learn more?</a:t>
            </a:r>
            <a:endParaRPr lang="en-US" dirty="0"/>
          </a:p>
        </p:txBody>
      </p:sp>
    </p:spTree>
    <p:extLst>
      <p:ext uri="{BB962C8B-B14F-4D97-AF65-F5344CB8AC3E}">
        <p14:creationId xmlns:p14="http://schemas.microsoft.com/office/powerpoint/2010/main" val="1698817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en-US" dirty="0" smtClean="0"/>
              <a:t>Intro to </a:t>
            </a:r>
            <a:r>
              <a:rPr lang="en-US" dirty="0" err="1" smtClean="0"/>
              <a:t>LunchDecider</a:t>
            </a:r>
            <a:endParaRPr lang="en-US" dirty="0"/>
          </a:p>
        </p:txBody>
      </p:sp>
    </p:spTree>
    <p:extLst>
      <p:ext uri="{BB962C8B-B14F-4D97-AF65-F5344CB8AC3E}">
        <p14:creationId xmlns:p14="http://schemas.microsoft.com/office/powerpoint/2010/main" val="358043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Client side navigation: $location, $</a:t>
            </a:r>
            <a:r>
              <a:rPr lang="en-US" dirty="0" err="1"/>
              <a:t>routeProvider</a:t>
            </a:r>
            <a:endParaRPr lang="en-US" dirty="0"/>
          </a:p>
          <a:p>
            <a:r>
              <a:rPr lang="en-US" dirty="0" smtClean="0"/>
              <a:t>Using web services: $http, $resource</a:t>
            </a:r>
          </a:p>
          <a:p>
            <a:r>
              <a:rPr lang="en-US" dirty="0" smtClean="0"/>
              <a:t>Lots more..</a:t>
            </a:r>
          </a:p>
        </p:txBody>
      </p:sp>
      <p:sp>
        <p:nvSpPr>
          <p:cNvPr id="3" name="Title 2"/>
          <p:cNvSpPr>
            <a:spLocks noGrp="1"/>
          </p:cNvSpPr>
          <p:nvPr>
            <p:ph type="title"/>
          </p:nvPr>
        </p:nvSpPr>
        <p:spPr/>
        <p:txBody>
          <a:bodyPr/>
          <a:lstStyle/>
          <a:p>
            <a:r>
              <a:rPr lang="en-US" dirty="0" smtClean="0"/>
              <a:t>Built-In Services</a:t>
            </a:r>
            <a:endParaRPr lang="en-US" dirty="0"/>
          </a:p>
        </p:txBody>
      </p:sp>
    </p:spTree>
    <p:extLst>
      <p:ext uri="{BB962C8B-B14F-4D97-AF65-F5344CB8AC3E}">
        <p14:creationId xmlns:p14="http://schemas.microsoft.com/office/powerpoint/2010/main" val="233560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Overwrites of some elements to make their behavior client-side and hook up angular event directives:</a:t>
            </a:r>
          </a:p>
          <a:p>
            <a:r>
              <a:rPr lang="en-US" dirty="0" smtClean="0"/>
              <a:t>a, form, input</a:t>
            </a:r>
          </a:p>
          <a:p>
            <a:r>
              <a:rPr lang="en-US" dirty="0" smtClean="0"/>
              <a:t>Wrappers for events:</a:t>
            </a:r>
          </a:p>
          <a:p>
            <a:r>
              <a:rPr lang="en-US" dirty="0" err="1" smtClean="0"/>
              <a:t>ngClick</a:t>
            </a:r>
            <a:r>
              <a:rPr lang="en-US" dirty="0" smtClean="0"/>
              <a:t>, </a:t>
            </a:r>
            <a:r>
              <a:rPr lang="en-US" dirty="0" err="1" smtClean="0"/>
              <a:t>ngChange</a:t>
            </a:r>
            <a:r>
              <a:rPr lang="en-US" dirty="0" smtClean="0"/>
              <a:t>, </a:t>
            </a:r>
            <a:r>
              <a:rPr lang="en-US" dirty="0" err="1" smtClean="0"/>
              <a:t>ngChecked</a:t>
            </a:r>
            <a:r>
              <a:rPr lang="en-US" dirty="0" smtClean="0"/>
              <a:t>, </a:t>
            </a:r>
            <a:r>
              <a:rPr lang="en-US" dirty="0" err="1" smtClean="0"/>
              <a:t>ngDblClick</a:t>
            </a:r>
            <a:r>
              <a:rPr lang="en-US" dirty="0" smtClean="0"/>
              <a:t>, </a:t>
            </a:r>
            <a:r>
              <a:rPr lang="en-US" dirty="0" err="1" smtClean="0"/>
              <a:t>ngMouseDown</a:t>
            </a:r>
            <a:r>
              <a:rPr lang="en-US" dirty="0" smtClean="0"/>
              <a:t>, </a:t>
            </a:r>
            <a:r>
              <a:rPr lang="en-US" dirty="0" err="1" smtClean="0"/>
              <a:t>ngSubmit</a:t>
            </a:r>
            <a:r>
              <a:rPr lang="en-US" dirty="0" smtClean="0"/>
              <a:t>, etc.</a:t>
            </a:r>
          </a:p>
          <a:p>
            <a:r>
              <a:rPr lang="en-US" dirty="0"/>
              <a:t>Main directives:</a:t>
            </a:r>
          </a:p>
          <a:p>
            <a:r>
              <a:rPr lang="en-US" dirty="0" err="1"/>
              <a:t>ngApp</a:t>
            </a:r>
            <a:r>
              <a:rPr lang="en-US" dirty="0"/>
              <a:t>, </a:t>
            </a:r>
            <a:r>
              <a:rPr lang="en-US" dirty="0" err="1"/>
              <a:t>ngController</a:t>
            </a:r>
            <a:r>
              <a:rPr lang="en-US" dirty="0"/>
              <a:t>, </a:t>
            </a:r>
            <a:r>
              <a:rPr lang="en-US" dirty="0" err="1"/>
              <a:t>ngModel</a:t>
            </a:r>
            <a:r>
              <a:rPr lang="en-US" dirty="0"/>
              <a:t>, </a:t>
            </a:r>
            <a:r>
              <a:rPr lang="en-US" dirty="0" err="1"/>
              <a:t>ngView</a:t>
            </a:r>
            <a:endParaRPr lang="en-US" dirty="0"/>
          </a:p>
          <a:p>
            <a:r>
              <a:rPr lang="en-US" dirty="0" smtClean="0"/>
              <a:t>Lots of the usual stuff:</a:t>
            </a:r>
          </a:p>
          <a:p>
            <a:r>
              <a:rPr lang="en-US" dirty="0" err="1" smtClean="0"/>
              <a:t>ngDisabled</a:t>
            </a:r>
            <a:r>
              <a:rPr lang="en-US" dirty="0" smtClean="0"/>
              <a:t>, </a:t>
            </a:r>
            <a:r>
              <a:rPr lang="en-US" dirty="0" err="1" smtClean="0"/>
              <a:t>ngHide</a:t>
            </a:r>
            <a:r>
              <a:rPr lang="en-US" dirty="0" smtClean="0"/>
              <a:t>, </a:t>
            </a:r>
            <a:r>
              <a:rPr lang="en-US" dirty="0" err="1" smtClean="0"/>
              <a:t>ngShow</a:t>
            </a:r>
            <a:r>
              <a:rPr lang="en-US" dirty="0" smtClean="0"/>
              <a:t>, </a:t>
            </a:r>
            <a:r>
              <a:rPr lang="en-US" dirty="0" err="1" smtClean="0"/>
              <a:t>ngRepeat</a:t>
            </a:r>
            <a:endParaRPr lang="en-US" dirty="0" smtClean="0"/>
          </a:p>
        </p:txBody>
      </p:sp>
      <p:sp>
        <p:nvSpPr>
          <p:cNvPr id="3" name="Title 2"/>
          <p:cNvSpPr>
            <a:spLocks noGrp="1"/>
          </p:cNvSpPr>
          <p:nvPr>
            <p:ph type="title"/>
          </p:nvPr>
        </p:nvSpPr>
        <p:spPr/>
        <p:txBody>
          <a:bodyPr/>
          <a:lstStyle/>
          <a:p>
            <a:r>
              <a:rPr lang="en-US" dirty="0" smtClean="0"/>
              <a:t>Built-in Directives</a:t>
            </a:r>
            <a:endParaRPr lang="en-US" dirty="0"/>
          </a:p>
        </p:txBody>
      </p:sp>
    </p:spTree>
    <p:extLst>
      <p:ext uri="{BB962C8B-B14F-4D97-AF65-F5344CB8AC3E}">
        <p14:creationId xmlns:p14="http://schemas.microsoft.com/office/powerpoint/2010/main" val="2050512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Aka “chaining operations”</a:t>
            </a:r>
          </a:p>
          <a:p>
            <a:r>
              <a:rPr lang="en-US" dirty="0" smtClean="0"/>
              <a:t>Used via $filter service or chaining operator |</a:t>
            </a:r>
          </a:p>
          <a:p>
            <a:r>
              <a:rPr lang="en-US" dirty="0" smtClean="0"/>
              <a:t>currency</a:t>
            </a:r>
          </a:p>
          <a:p>
            <a:r>
              <a:rPr lang="en-US" dirty="0" smtClean="0"/>
              <a:t>date</a:t>
            </a:r>
          </a:p>
          <a:p>
            <a:r>
              <a:rPr lang="en-US" dirty="0" smtClean="0"/>
              <a:t>filter</a:t>
            </a:r>
          </a:p>
          <a:p>
            <a:r>
              <a:rPr lang="en-US" dirty="0" err="1" smtClean="0"/>
              <a:t>json</a:t>
            </a:r>
            <a:endParaRPr lang="en-US" dirty="0" smtClean="0"/>
          </a:p>
          <a:p>
            <a:r>
              <a:rPr lang="en-US" dirty="0" err="1" smtClean="0"/>
              <a:t>limitTo</a:t>
            </a:r>
            <a:endParaRPr lang="en-US" dirty="0" smtClean="0"/>
          </a:p>
          <a:p>
            <a:r>
              <a:rPr lang="en-US" dirty="0" smtClean="0"/>
              <a:t>lowercase/uppercase</a:t>
            </a:r>
          </a:p>
          <a:p>
            <a:r>
              <a:rPr lang="en-US" dirty="0" smtClean="0"/>
              <a:t>number</a:t>
            </a:r>
          </a:p>
          <a:p>
            <a:r>
              <a:rPr lang="en-US" dirty="0" err="1" smtClean="0"/>
              <a:t>orderBy</a:t>
            </a:r>
            <a:endParaRPr lang="en-US" dirty="0" smtClean="0"/>
          </a:p>
        </p:txBody>
      </p:sp>
      <p:sp>
        <p:nvSpPr>
          <p:cNvPr id="3" name="Title 2"/>
          <p:cNvSpPr>
            <a:spLocks noGrp="1"/>
          </p:cNvSpPr>
          <p:nvPr>
            <p:ph type="title"/>
          </p:nvPr>
        </p:nvSpPr>
        <p:spPr/>
        <p:txBody>
          <a:bodyPr/>
          <a:lstStyle/>
          <a:p>
            <a:r>
              <a:rPr lang="en-US" dirty="0" smtClean="0"/>
              <a:t>Built-in “filters”</a:t>
            </a:r>
            <a:endParaRPr lang="en-US" dirty="0"/>
          </a:p>
        </p:txBody>
      </p:sp>
    </p:spTree>
    <p:extLst>
      <p:ext uri="{BB962C8B-B14F-4D97-AF65-F5344CB8AC3E}">
        <p14:creationId xmlns:p14="http://schemas.microsoft.com/office/powerpoint/2010/main" val="1983404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Here it is, on my </a:t>
            </a:r>
            <a:r>
              <a:rPr lang="en-US" dirty="0" err="1" smtClean="0"/>
              <a:t>github</a:t>
            </a:r>
            <a:r>
              <a:rPr lang="en-US" dirty="0" smtClean="0"/>
              <a:t>:</a:t>
            </a:r>
          </a:p>
          <a:p>
            <a:r>
              <a:rPr lang="en-US" dirty="0" smtClean="0">
                <a:hlinkClick r:id="rId2"/>
              </a:rPr>
              <a:t>https://github.com/kevinkemp/Presentations</a:t>
            </a:r>
            <a:endParaRPr lang="en-US" dirty="0" smtClean="0"/>
          </a:p>
          <a:p>
            <a:endParaRPr lang="en-US" dirty="0"/>
          </a:p>
        </p:txBody>
      </p:sp>
      <p:sp>
        <p:nvSpPr>
          <p:cNvPr id="2" name="Title 1"/>
          <p:cNvSpPr>
            <a:spLocks noGrp="1"/>
          </p:cNvSpPr>
          <p:nvPr>
            <p:ph type="title"/>
          </p:nvPr>
        </p:nvSpPr>
        <p:spPr/>
        <p:txBody>
          <a:bodyPr/>
          <a:lstStyle/>
          <a:p>
            <a:r>
              <a:rPr lang="en-US" dirty="0" smtClean="0"/>
              <a:t>Can I get this presentation?</a:t>
            </a:r>
            <a:endParaRPr lang="en-US" dirty="0"/>
          </a:p>
        </p:txBody>
      </p:sp>
    </p:spTree>
    <p:extLst>
      <p:ext uri="{BB962C8B-B14F-4D97-AF65-F5344CB8AC3E}">
        <p14:creationId xmlns:p14="http://schemas.microsoft.com/office/powerpoint/2010/main" val="1045679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Answer these questions:</a:t>
            </a:r>
          </a:p>
          <a:p>
            <a:r>
              <a:rPr lang="en-US" dirty="0" smtClean="0"/>
              <a:t>What is </a:t>
            </a:r>
            <a:r>
              <a:rPr lang="en-US" dirty="0" err="1" smtClean="0"/>
              <a:t>AngularJS</a:t>
            </a:r>
            <a:r>
              <a:rPr lang="en-US" dirty="0" smtClean="0"/>
              <a:t>?</a:t>
            </a:r>
          </a:p>
          <a:p>
            <a:r>
              <a:rPr lang="en-US" dirty="0" smtClean="0"/>
              <a:t>Why should I care about </a:t>
            </a:r>
            <a:r>
              <a:rPr lang="en-US" dirty="0" err="1" smtClean="0"/>
              <a:t>AngularJS</a:t>
            </a:r>
            <a:r>
              <a:rPr lang="en-US" dirty="0" smtClean="0"/>
              <a:t>?</a:t>
            </a:r>
          </a:p>
          <a:p>
            <a:r>
              <a:rPr lang="en-US" dirty="0" smtClean="0"/>
              <a:t>What competitors are out there?</a:t>
            </a:r>
          </a:p>
          <a:p>
            <a:r>
              <a:rPr lang="en-US" dirty="0" smtClean="0"/>
              <a:t>When should I use it?</a:t>
            </a:r>
          </a:p>
          <a:p>
            <a:r>
              <a:rPr lang="en-US" dirty="0" smtClean="0"/>
              <a:t>What are some of the core concepts?</a:t>
            </a: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2926996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err="1" smtClean="0"/>
              <a:t>AngularJS</a:t>
            </a:r>
            <a:r>
              <a:rPr lang="en-US" dirty="0" smtClean="0"/>
              <a:t> is a super heroic </a:t>
            </a:r>
            <a:r>
              <a:rPr lang="en-US" dirty="0" err="1" smtClean="0"/>
              <a:t>Javascript</a:t>
            </a:r>
            <a:r>
              <a:rPr lang="en-US" dirty="0" smtClean="0"/>
              <a:t> MVVM framework written by Google. Single </a:t>
            </a:r>
            <a:r>
              <a:rPr lang="en-US" dirty="0"/>
              <a:t>Page Application (SPA) framework</a:t>
            </a:r>
            <a:r>
              <a:rPr lang="en-US" dirty="0" smtClean="0"/>
              <a:t>.</a:t>
            </a:r>
          </a:p>
        </p:txBody>
      </p:sp>
      <p:sp>
        <p:nvSpPr>
          <p:cNvPr id="2" name="Title 1"/>
          <p:cNvSpPr>
            <a:spLocks noGrp="1"/>
          </p:cNvSpPr>
          <p:nvPr>
            <p:ph type="title"/>
          </p:nvPr>
        </p:nvSpPr>
        <p:spPr/>
        <p:txBody>
          <a:bodyPr/>
          <a:lstStyle/>
          <a:p>
            <a:r>
              <a:rPr lang="en-US" dirty="0" smtClean="0"/>
              <a:t>What is </a:t>
            </a:r>
            <a:r>
              <a:rPr lang="en-US" dirty="0" err="1" smtClean="0"/>
              <a:t>AngularJS</a:t>
            </a:r>
            <a:r>
              <a:rPr lang="en-US" dirty="0" smtClean="0"/>
              <a:t>?</a:t>
            </a:r>
            <a:endParaRPr lang="en-US" dirty="0"/>
          </a:p>
        </p:txBody>
      </p:sp>
    </p:spTree>
    <p:extLst>
      <p:ext uri="{BB962C8B-B14F-4D97-AF65-F5344CB8AC3E}">
        <p14:creationId xmlns:p14="http://schemas.microsoft.com/office/powerpoint/2010/main" val="175317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Web pages that respond like native applications</a:t>
            </a:r>
          </a:p>
          <a:p>
            <a:r>
              <a:rPr lang="en-US" dirty="0" smtClean="0"/>
              <a:t>Can function better than traditional web pages with intermittent connectivity (mobile)</a:t>
            </a:r>
          </a:p>
          <a:p>
            <a:r>
              <a:rPr lang="en-US" dirty="0" smtClean="0"/>
              <a:t>Short feedback loops (due to being pure </a:t>
            </a:r>
            <a:r>
              <a:rPr lang="en-US" dirty="0" err="1" smtClean="0"/>
              <a:t>javascript</a:t>
            </a:r>
            <a:r>
              <a:rPr lang="en-US" dirty="0" smtClean="0"/>
              <a:t>)</a:t>
            </a:r>
            <a:endParaRPr lang="en-US" dirty="0"/>
          </a:p>
        </p:txBody>
      </p:sp>
      <p:sp>
        <p:nvSpPr>
          <p:cNvPr id="2" name="Title 1"/>
          <p:cNvSpPr>
            <a:spLocks noGrp="1"/>
          </p:cNvSpPr>
          <p:nvPr>
            <p:ph type="title"/>
          </p:nvPr>
        </p:nvSpPr>
        <p:spPr/>
        <p:txBody>
          <a:bodyPr/>
          <a:lstStyle/>
          <a:p>
            <a:r>
              <a:rPr lang="en-US" dirty="0" smtClean="0"/>
              <a:t>Why should I care?</a:t>
            </a:r>
            <a:endParaRPr lang="en-US" dirty="0"/>
          </a:p>
        </p:txBody>
      </p:sp>
    </p:spTree>
    <p:extLst>
      <p:ext uri="{BB962C8B-B14F-4D97-AF65-F5344CB8AC3E}">
        <p14:creationId xmlns:p14="http://schemas.microsoft.com/office/powerpoint/2010/main" val="106916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Backbone (minimalist… not a comparable feature set)</a:t>
            </a:r>
          </a:p>
          <a:p>
            <a:r>
              <a:rPr lang="en-US" dirty="0" err="1" smtClean="0"/>
              <a:t>EmberJS</a:t>
            </a:r>
            <a:endParaRPr lang="en-US" dirty="0"/>
          </a:p>
          <a:p>
            <a:r>
              <a:rPr lang="en-US" dirty="0" smtClean="0"/>
              <a:t>Lots of others</a:t>
            </a:r>
            <a:endParaRPr lang="en-US" dirty="0"/>
          </a:p>
        </p:txBody>
      </p:sp>
      <p:sp>
        <p:nvSpPr>
          <p:cNvPr id="2" name="Title 1"/>
          <p:cNvSpPr>
            <a:spLocks noGrp="1"/>
          </p:cNvSpPr>
          <p:nvPr>
            <p:ph type="title"/>
          </p:nvPr>
        </p:nvSpPr>
        <p:spPr/>
        <p:txBody>
          <a:bodyPr>
            <a:normAutofit fontScale="90000"/>
          </a:bodyPr>
          <a:lstStyle/>
          <a:p>
            <a:r>
              <a:rPr lang="en-US" dirty="0" smtClean="0"/>
              <a:t>But what about other SPA frameworks?</a:t>
            </a:r>
            <a:endParaRPr lang="en-US" dirty="0"/>
          </a:p>
        </p:txBody>
      </p:sp>
    </p:spTree>
    <p:extLst>
      <p:ext uri="{BB962C8B-B14F-4D97-AF65-F5344CB8AC3E}">
        <p14:creationId xmlns:p14="http://schemas.microsoft.com/office/powerpoint/2010/main" val="3256840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Full stack solution</a:t>
            </a:r>
          </a:p>
          <a:p>
            <a:r>
              <a:rPr lang="en-US" dirty="0" smtClean="0"/>
              <a:t>Built to be testable (dependency injection)</a:t>
            </a:r>
          </a:p>
          <a:p>
            <a:r>
              <a:rPr lang="en-US" dirty="0" smtClean="0"/>
              <a:t>2-way </a:t>
            </a:r>
            <a:r>
              <a:rPr lang="en-US" dirty="0" err="1" smtClean="0"/>
              <a:t>databinding</a:t>
            </a:r>
            <a:r>
              <a:rPr lang="en-US" dirty="0" smtClean="0"/>
              <a:t> (with plain old </a:t>
            </a:r>
            <a:r>
              <a:rPr lang="en-US" dirty="0" err="1" smtClean="0"/>
              <a:t>Javascript</a:t>
            </a:r>
            <a:r>
              <a:rPr lang="en-US" dirty="0" smtClean="0"/>
              <a:t> objects!)</a:t>
            </a:r>
          </a:p>
          <a:p>
            <a:r>
              <a:rPr lang="en-US" dirty="0" smtClean="0"/>
              <a:t>Generally small amounts of code comparatively speaking</a:t>
            </a:r>
          </a:p>
          <a:p>
            <a:r>
              <a:rPr lang="en-US" dirty="0" smtClean="0"/>
              <a:t>Popular</a:t>
            </a:r>
          </a:p>
          <a:p>
            <a:r>
              <a:rPr lang="en-US" dirty="0"/>
              <a:t>Can be </a:t>
            </a:r>
            <a:r>
              <a:rPr lang="en-US" dirty="0" smtClean="0"/>
              <a:t>easily incorporated into existing </a:t>
            </a:r>
            <a:r>
              <a:rPr lang="en-US" dirty="0" smtClean="0"/>
              <a:t>projects</a:t>
            </a:r>
            <a:endParaRPr lang="en-US" dirty="0"/>
          </a:p>
        </p:txBody>
      </p:sp>
      <p:sp>
        <p:nvSpPr>
          <p:cNvPr id="2" name="Title 1"/>
          <p:cNvSpPr>
            <a:spLocks noGrp="1"/>
          </p:cNvSpPr>
          <p:nvPr>
            <p:ph type="title"/>
          </p:nvPr>
        </p:nvSpPr>
        <p:spPr/>
        <p:txBody>
          <a:bodyPr/>
          <a:lstStyle/>
          <a:p>
            <a:r>
              <a:rPr lang="en-US" dirty="0" smtClean="0"/>
              <a:t>Why </a:t>
            </a:r>
            <a:r>
              <a:rPr lang="en-US" dirty="0" err="1" smtClean="0"/>
              <a:t>AngularJS</a:t>
            </a:r>
            <a:r>
              <a:rPr lang="en-US" dirty="0" smtClean="0"/>
              <a:t> then?</a:t>
            </a:r>
            <a:endParaRPr lang="en-US" dirty="0"/>
          </a:p>
        </p:txBody>
      </p:sp>
    </p:spTree>
    <p:extLst>
      <p:ext uri="{BB962C8B-B14F-4D97-AF65-F5344CB8AC3E}">
        <p14:creationId xmlns:p14="http://schemas.microsoft.com/office/powerpoint/2010/main" val="1801816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Declarative HTML (with semantic markup!)</a:t>
            </a:r>
            <a:endParaRPr lang="en-US" dirty="0"/>
          </a:p>
          <a:p>
            <a:r>
              <a:rPr lang="en-US" dirty="0" smtClean="0"/>
              <a:t>Templates are HTML</a:t>
            </a:r>
          </a:p>
          <a:p>
            <a:r>
              <a:rPr lang="en-US" dirty="0"/>
              <a:t>Re-usable components (directives</a:t>
            </a:r>
            <a:r>
              <a:rPr lang="en-US" dirty="0" smtClean="0"/>
              <a:t>):</a:t>
            </a:r>
            <a:endParaRPr lang="en-US" dirty="0"/>
          </a:p>
          <a:p>
            <a:r>
              <a:rPr lang="en-US" dirty="0" smtClean="0">
                <a:hlinkClick r:id="rId2"/>
              </a:rPr>
              <a:t>http</a:t>
            </a:r>
            <a:r>
              <a:rPr lang="en-US" dirty="0">
                <a:hlinkClick r:id="rId2"/>
              </a:rPr>
              <a:t>://jsfiddle.net/codef0rmer/Vq6KD/</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059963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 told you, it’s super heroic.</a:t>
            </a:r>
          </a:p>
        </p:txBody>
      </p:sp>
      <p:sp>
        <p:nvSpPr>
          <p:cNvPr id="2" name="Title 1"/>
          <p:cNvSpPr>
            <a:spLocks noGrp="1"/>
          </p:cNvSpPr>
          <p:nvPr>
            <p:ph type="title"/>
          </p:nvPr>
        </p:nvSpPr>
        <p:spPr/>
        <p:txBody>
          <a:bodyPr/>
          <a:lstStyle/>
          <a:p>
            <a:r>
              <a:rPr lang="en-US" dirty="0" smtClean="0"/>
              <a:t>What sucks about </a:t>
            </a:r>
            <a:r>
              <a:rPr lang="en-US" dirty="0" err="1" smtClean="0"/>
              <a:t>AngularJS</a:t>
            </a:r>
            <a:r>
              <a:rPr lang="en-US" dirty="0" smtClean="0"/>
              <a:t>?</a:t>
            </a:r>
            <a:endParaRPr lang="en-US" dirty="0"/>
          </a:p>
        </p:txBody>
      </p:sp>
    </p:spTree>
    <p:extLst>
      <p:ext uri="{BB962C8B-B14F-4D97-AF65-F5344CB8AC3E}">
        <p14:creationId xmlns:p14="http://schemas.microsoft.com/office/powerpoint/2010/main" val="3567775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Could be more mature.</a:t>
            </a:r>
          </a:p>
          <a:p>
            <a:r>
              <a:rPr lang="en-US" dirty="0" smtClean="0"/>
              <a:t>Lack of nested routing out of the box.</a:t>
            </a:r>
          </a:p>
          <a:p>
            <a:r>
              <a:rPr lang="en-US" dirty="0" smtClean="0"/>
              <a:t>Docs are pretty bad in some areas.  Filled with examples that don’t follow best practice.  Some areas are simply incomplete.  Really, they’re horrible.  (I did read they are in the process of redoing them all, though</a:t>
            </a:r>
            <a:r>
              <a:rPr lang="en-US" dirty="0" smtClean="0"/>
              <a:t>)</a:t>
            </a:r>
          </a:p>
          <a:p>
            <a:r>
              <a:rPr lang="en-US" dirty="0"/>
              <a:t>Standard way of doing things is hard to find</a:t>
            </a:r>
          </a:p>
          <a:p>
            <a:r>
              <a:rPr lang="en-US" dirty="0" smtClean="0"/>
              <a:t>Some </a:t>
            </a:r>
            <a:r>
              <a:rPr lang="en-US" dirty="0" smtClean="0"/>
              <a:t>things are magic that will be hard to debug if you do them wrong</a:t>
            </a:r>
          </a:p>
          <a:p>
            <a:r>
              <a:rPr lang="en-US" dirty="0" smtClean="0"/>
              <a:t>Performance </a:t>
            </a:r>
            <a:r>
              <a:rPr lang="en-US" dirty="0" smtClean="0"/>
              <a:t>is subpar compared to other similar </a:t>
            </a:r>
            <a:r>
              <a:rPr lang="en-US" dirty="0" smtClean="0"/>
              <a:t>frameworks (but </a:t>
            </a:r>
            <a:r>
              <a:rPr lang="en-US" dirty="0" smtClean="0"/>
              <a:t>really, they’re all extremely fast) (source: </a:t>
            </a:r>
            <a:r>
              <a:rPr lang="en-US" dirty="0">
                <a:hlinkClick r:id="rId2"/>
              </a:rPr>
              <a:t>http://</a:t>
            </a:r>
            <a:r>
              <a:rPr lang="en-US" dirty="0" smtClean="0">
                <a:hlinkClick r:id="rId2"/>
              </a:rPr>
              <a:t>stackoverflow.com/questions/9682092/databinding-in-angularjs</a:t>
            </a:r>
            <a:r>
              <a:rPr lang="en-US" dirty="0" smtClean="0"/>
              <a:t>)</a:t>
            </a:r>
          </a:p>
        </p:txBody>
      </p:sp>
      <p:sp>
        <p:nvSpPr>
          <p:cNvPr id="2" name="Title 1"/>
          <p:cNvSpPr>
            <a:spLocks noGrp="1"/>
          </p:cNvSpPr>
          <p:nvPr>
            <p:ph type="title"/>
          </p:nvPr>
        </p:nvSpPr>
        <p:spPr/>
        <p:txBody>
          <a:bodyPr/>
          <a:lstStyle/>
          <a:p>
            <a:r>
              <a:rPr lang="en-US" dirty="0" smtClean="0"/>
              <a:t>OK </a:t>
            </a:r>
            <a:r>
              <a:rPr lang="en-US" dirty="0" err="1" smtClean="0"/>
              <a:t>OK</a:t>
            </a:r>
            <a:r>
              <a:rPr lang="en-US" dirty="0" smtClean="0"/>
              <a:t>.  </a:t>
            </a:r>
            <a:r>
              <a:rPr lang="en-US" dirty="0" smtClean="0"/>
              <a:t>Here’s the list:</a:t>
            </a:r>
            <a:endParaRPr lang="en-US" dirty="0"/>
          </a:p>
        </p:txBody>
      </p:sp>
    </p:spTree>
    <p:extLst>
      <p:ext uri="{BB962C8B-B14F-4D97-AF65-F5344CB8AC3E}">
        <p14:creationId xmlns:p14="http://schemas.microsoft.com/office/powerpoint/2010/main" val="35793677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7672</TotalTime>
  <Words>551</Words>
  <Application>Microsoft Office PowerPoint</Application>
  <PresentationFormat>On-screen Show (4:3)</PresentationFormat>
  <Paragraphs>94</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Mylar</vt:lpstr>
      <vt:lpstr>AngularJS</vt:lpstr>
      <vt:lpstr>Goals</vt:lpstr>
      <vt:lpstr>What is AngularJS?</vt:lpstr>
      <vt:lpstr>Why should I care?</vt:lpstr>
      <vt:lpstr>But what about other SPA frameworks?</vt:lpstr>
      <vt:lpstr>Why AngularJS then?</vt:lpstr>
      <vt:lpstr>PowerPoint Presentation</vt:lpstr>
      <vt:lpstr>What sucks about AngularJS?</vt:lpstr>
      <vt:lpstr>OK OK.  Here’s the list:</vt:lpstr>
      <vt:lpstr>Where can I learn more?</vt:lpstr>
      <vt:lpstr>Intro to LunchDecider</vt:lpstr>
      <vt:lpstr>Built-In Services</vt:lpstr>
      <vt:lpstr>Built-in Directives</vt:lpstr>
      <vt:lpstr>Built-in “filters”</vt:lpstr>
      <vt:lpstr>Can I get this presentation?</vt:lpstr>
    </vt:vector>
  </TitlesOfParts>
  <Company>Fellowship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Kevin Kemp</dc:creator>
  <cp:lastModifiedBy>Kevin Kemp</cp:lastModifiedBy>
  <cp:revision>58</cp:revision>
  <dcterms:created xsi:type="dcterms:W3CDTF">2013-05-31T18:33:40Z</dcterms:created>
  <dcterms:modified xsi:type="dcterms:W3CDTF">2013-08-13T04:03:49Z</dcterms:modified>
</cp:coreProperties>
</file>