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62" r:id="rId5"/>
    <p:sldId id="261" r:id="rId6"/>
    <p:sldId id="259" r:id="rId7"/>
    <p:sldId id="263" r:id="rId8"/>
    <p:sldId id="268" r:id="rId9"/>
    <p:sldId id="267" r:id="rId10"/>
    <p:sldId id="265" r:id="rId11"/>
    <p:sldId id="266" r:id="rId12"/>
    <p:sldId id="258"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90"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08B8A534-EA6A-4837-9123-2F13D53816C7}" type="datetimeFigureOut">
              <a:rPr lang="en-US" smtClean="0"/>
              <a:t>6/19/2013</a:t>
            </a:fld>
            <a:endParaRPr lang="en-US"/>
          </a:p>
        </p:txBody>
      </p:sp>
      <p:sp>
        <p:nvSpPr>
          <p:cNvPr id="23" name="Slide Number Placeholder 22"/>
          <p:cNvSpPr>
            <a:spLocks noGrp="1"/>
          </p:cNvSpPr>
          <p:nvPr>
            <p:ph type="sldNum" sz="quarter" idx="11"/>
          </p:nvPr>
        </p:nvSpPr>
        <p:spPr/>
        <p:txBody>
          <a:bodyPr/>
          <a:lstStyle/>
          <a:p>
            <a:fld id="{21ACB916-E0F6-4938-B814-5789493D9250}"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B8A534-EA6A-4837-9123-2F13D53816C7}"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CB916-E0F6-4938-B814-5789493D92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B8A534-EA6A-4837-9123-2F13D53816C7}"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CB916-E0F6-4938-B814-5789493D92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08B8A534-EA6A-4837-9123-2F13D53816C7}" type="datetimeFigureOut">
              <a:rPr lang="en-US" smtClean="0"/>
              <a:t>6/19/2013</a:t>
            </a:fld>
            <a:endParaRPr lang="en-US"/>
          </a:p>
        </p:txBody>
      </p:sp>
      <p:sp>
        <p:nvSpPr>
          <p:cNvPr id="19" name="Slide Number Placeholder 18"/>
          <p:cNvSpPr>
            <a:spLocks noGrp="1"/>
          </p:cNvSpPr>
          <p:nvPr>
            <p:ph type="sldNum" sz="quarter" idx="15"/>
          </p:nvPr>
        </p:nvSpPr>
        <p:spPr/>
        <p:txBody>
          <a:bodyPr/>
          <a:lstStyle/>
          <a:p>
            <a:fld id="{21ACB916-E0F6-4938-B814-5789493D9250}"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08B8A534-EA6A-4837-9123-2F13D53816C7}" type="datetimeFigureOut">
              <a:rPr lang="en-US" smtClean="0"/>
              <a:t>6/19/2013</a:t>
            </a:fld>
            <a:endParaRPr lang="en-US"/>
          </a:p>
        </p:txBody>
      </p:sp>
      <p:sp>
        <p:nvSpPr>
          <p:cNvPr id="20" name="Slide Number Placeholder 19"/>
          <p:cNvSpPr>
            <a:spLocks noGrp="1"/>
          </p:cNvSpPr>
          <p:nvPr>
            <p:ph type="sldNum" sz="quarter" idx="11"/>
          </p:nvPr>
        </p:nvSpPr>
        <p:spPr/>
        <p:txBody>
          <a:bodyPr/>
          <a:lstStyle/>
          <a:p>
            <a:fld id="{21ACB916-E0F6-4938-B814-5789493D9250}"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08B8A534-EA6A-4837-9123-2F13D53816C7}" type="datetimeFigureOut">
              <a:rPr lang="en-US" smtClean="0"/>
              <a:t>6/19/2013</a:t>
            </a:fld>
            <a:endParaRPr lang="en-US"/>
          </a:p>
        </p:txBody>
      </p:sp>
      <p:sp>
        <p:nvSpPr>
          <p:cNvPr id="25" name="Slide Number Placeholder 24"/>
          <p:cNvSpPr>
            <a:spLocks noGrp="1"/>
          </p:cNvSpPr>
          <p:nvPr>
            <p:ph type="sldNum" sz="quarter" idx="16"/>
          </p:nvPr>
        </p:nvSpPr>
        <p:spPr/>
        <p:txBody>
          <a:bodyPr/>
          <a:lstStyle/>
          <a:p>
            <a:fld id="{21ACB916-E0F6-4938-B814-5789493D9250}"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08B8A534-EA6A-4837-9123-2F13D53816C7}" type="datetimeFigureOut">
              <a:rPr lang="en-US" smtClean="0"/>
              <a:t>6/19/2013</a:t>
            </a:fld>
            <a:endParaRPr lang="en-US"/>
          </a:p>
        </p:txBody>
      </p:sp>
      <p:sp>
        <p:nvSpPr>
          <p:cNvPr id="24" name="Slide Number Placeholder 23"/>
          <p:cNvSpPr>
            <a:spLocks noGrp="1"/>
          </p:cNvSpPr>
          <p:nvPr>
            <p:ph type="sldNum" sz="quarter" idx="17"/>
          </p:nvPr>
        </p:nvSpPr>
        <p:spPr/>
        <p:txBody>
          <a:bodyPr/>
          <a:lstStyle/>
          <a:p>
            <a:fld id="{21ACB916-E0F6-4938-B814-5789493D9250}"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08B8A534-EA6A-4837-9123-2F13D53816C7}" type="datetimeFigureOut">
              <a:rPr lang="en-US" smtClean="0"/>
              <a:t>6/19/2013</a:t>
            </a:fld>
            <a:endParaRPr lang="en-US"/>
          </a:p>
        </p:txBody>
      </p:sp>
      <p:sp>
        <p:nvSpPr>
          <p:cNvPr id="14" name="Slide Number Placeholder 13"/>
          <p:cNvSpPr>
            <a:spLocks noGrp="1"/>
          </p:cNvSpPr>
          <p:nvPr>
            <p:ph type="sldNum" sz="quarter" idx="11"/>
          </p:nvPr>
        </p:nvSpPr>
        <p:spPr/>
        <p:txBody>
          <a:bodyPr/>
          <a:lstStyle/>
          <a:p>
            <a:fld id="{21ACB916-E0F6-4938-B814-5789493D9250}"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08B8A534-EA6A-4837-9123-2F13D53816C7}" type="datetimeFigureOut">
              <a:rPr lang="en-US" smtClean="0"/>
              <a:t>6/19/2013</a:t>
            </a:fld>
            <a:endParaRPr lang="en-US"/>
          </a:p>
        </p:txBody>
      </p:sp>
      <p:sp>
        <p:nvSpPr>
          <p:cNvPr id="12" name="Slide Number Placeholder 11"/>
          <p:cNvSpPr>
            <a:spLocks noGrp="1"/>
          </p:cNvSpPr>
          <p:nvPr>
            <p:ph type="sldNum" sz="quarter" idx="11"/>
          </p:nvPr>
        </p:nvSpPr>
        <p:spPr/>
        <p:txBody>
          <a:bodyPr/>
          <a:lstStyle/>
          <a:p>
            <a:fld id="{21ACB916-E0F6-4938-B814-5789493D9250}"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08B8A534-EA6A-4837-9123-2F13D53816C7}" type="datetimeFigureOut">
              <a:rPr lang="en-US" smtClean="0"/>
              <a:t>6/19/2013</a:t>
            </a:fld>
            <a:endParaRPr lang="en-US"/>
          </a:p>
        </p:txBody>
      </p:sp>
      <p:sp>
        <p:nvSpPr>
          <p:cNvPr id="18" name="Slide Number Placeholder 17"/>
          <p:cNvSpPr>
            <a:spLocks noGrp="1"/>
          </p:cNvSpPr>
          <p:nvPr>
            <p:ph type="sldNum" sz="quarter" idx="16"/>
          </p:nvPr>
        </p:nvSpPr>
        <p:spPr/>
        <p:txBody>
          <a:bodyPr/>
          <a:lstStyle/>
          <a:p>
            <a:fld id="{21ACB916-E0F6-4938-B814-5789493D9250}"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08B8A534-EA6A-4837-9123-2F13D53816C7}" type="datetimeFigureOut">
              <a:rPr lang="en-US" smtClean="0"/>
              <a:t>6/19/2013</a:t>
            </a:fld>
            <a:endParaRPr lang="en-US"/>
          </a:p>
        </p:txBody>
      </p:sp>
      <p:sp>
        <p:nvSpPr>
          <p:cNvPr id="20" name="Slide Number Placeholder 19"/>
          <p:cNvSpPr>
            <a:spLocks noGrp="1"/>
          </p:cNvSpPr>
          <p:nvPr>
            <p:ph type="sldNum" sz="quarter" idx="15"/>
          </p:nvPr>
        </p:nvSpPr>
        <p:spPr/>
        <p:txBody>
          <a:bodyPr/>
          <a:lstStyle/>
          <a:p>
            <a:fld id="{21ACB916-E0F6-4938-B814-5789493D9250}"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08B8A534-EA6A-4837-9123-2F13D53816C7}" type="datetimeFigureOut">
              <a:rPr lang="en-US" smtClean="0"/>
              <a:t>6/19/2013</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21ACB916-E0F6-4938-B814-5789493D925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tackoverflow.com/questions/9682092/databinding-in-angularj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www.egghead.io/" TargetMode="External"/><Relationship Id="rId3" Type="http://schemas.openxmlformats.org/officeDocument/2006/relationships/hyperlink" Target="http://blog.angularjs.org/" TargetMode="External"/><Relationship Id="rId7" Type="http://schemas.openxmlformats.org/officeDocument/2006/relationships/hyperlink" Target="http://stackoverflow.com/questions/14994391/how-do-i-think-in-angularjs-if-i-have-a-jquery-background" TargetMode="External"/><Relationship Id="rId12" Type="http://schemas.openxmlformats.org/officeDocument/2006/relationships/hyperlink" Target="http://amitgharat.wordpress.com/2013/06/08/the-hitchhikers-guide-to-the-directive/" TargetMode="External"/><Relationship Id="rId2" Type="http://schemas.openxmlformats.org/officeDocument/2006/relationships/hyperlink" Target="http://angularjs.org/" TargetMode="External"/><Relationship Id="rId1" Type="http://schemas.openxmlformats.org/officeDocument/2006/relationships/slideLayout" Target="../slideLayouts/slideLayout2.xml"/><Relationship Id="rId6" Type="http://schemas.openxmlformats.org/officeDocument/2006/relationships/hyperlink" Target="http://www.cheatography.com/proloser/cheat-sheets/angularjs/" TargetMode="External"/><Relationship Id="rId11" Type="http://schemas.openxmlformats.org/officeDocument/2006/relationships/hyperlink" Target="http://stackoverflow.com/questions/9682092/databinding-in-angularjs" TargetMode="External"/><Relationship Id="rId5" Type="http://schemas.openxmlformats.org/officeDocument/2006/relationships/hyperlink" Target="https://chrome.google.com/webstore/detail/angularjs-batarang/ighdmehidhipcmcojjgiloacoafjmpfk?hl=en" TargetMode="External"/><Relationship Id="rId10" Type="http://schemas.openxmlformats.org/officeDocument/2006/relationships/hyperlink" Target="http://thenittygritty.co/angularjs-pitfalls-using-scopes" TargetMode="External"/><Relationship Id="rId4" Type="http://schemas.openxmlformats.org/officeDocument/2006/relationships/hyperlink" Target="https://github.com/angular/angular-seed" TargetMode="External"/><Relationship Id="rId9" Type="http://schemas.openxmlformats.org/officeDocument/2006/relationships/hyperlink" Target="https://github.com/kevinkemp/Angular-Scrum"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kevinkemp/Presenta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todomvc.com/architecture-examples/angularj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jsfiddle.net/codef0rmer/Vq6K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What a weird name.</a:t>
            </a:r>
            <a:endParaRPr lang="en-US" dirty="0"/>
          </a:p>
        </p:txBody>
      </p:sp>
      <p:sp>
        <p:nvSpPr>
          <p:cNvPr id="2" name="Title 1"/>
          <p:cNvSpPr>
            <a:spLocks noGrp="1"/>
          </p:cNvSpPr>
          <p:nvPr>
            <p:ph type="title"/>
          </p:nvPr>
        </p:nvSpPr>
        <p:spPr/>
        <p:txBody>
          <a:bodyPr/>
          <a:lstStyle/>
          <a:p>
            <a:r>
              <a:rPr lang="en-US" dirty="0" err="1" smtClean="0"/>
              <a:t>AngularJS</a:t>
            </a:r>
            <a:endParaRPr lang="en-US" dirty="0"/>
          </a:p>
        </p:txBody>
      </p:sp>
    </p:spTree>
    <p:extLst>
      <p:ext uri="{BB962C8B-B14F-4D97-AF65-F5344CB8AC3E}">
        <p14:creationId xmlns:p14="http://schemas.microsoft.com/office/powerpoint/2010/main" val="365898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I told you, it’s super heroic.</a:t>
            </a:r>
          </a:p>
        </p:txBody>
      </p:sp>
      <p:sp>
        <p:nvSpPr>
          <p:cNvPr id="2" name="Title 1"/>
          <p:cNvSpPr>
            <a:spLocks noGrp="1"/>
          </p:cNvSpPr>
          <p:nvPr>
            <p:ph type="title"/>
          </p:nvPr>
        </p:nvSpPr>
        <p:spPr/>
        <p:txBody>
          <a:bodyPr/>
          <a:lstStyle/>
          <a:p>
            <a:r>
              <a:rPr lang="en-US" dirty="0" smtClean="0"/>
              <a:t>What sucks about </a:t>
            </a:r>
            <a:r>
              <a:rPr lang="en-US" dirty="0" err="1" smtClean="0"/>
              <a:t>AngularJS</a:t>
            </a:r>
            <a:r>
              <a:rPr lang="en-US" dirty="0" smtClean="0"/>
              <a:t>?</a:t>
            </a:r>
            <a:endParaRPr lang="en-US" dirty="0"/>
          </a:p>
        </p:txBody>
      </p:sp>
    </p:spTree>
    <p:extLst>
      <p:ext uri="{BB962C8B-B14F-4D97-AF65-F5344CB8AC3E}">
        <p14:creationId xmlns:p14="http://schemas.microsoft.com/office/powerpoint/2010/main" val="3567775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Could be more mature.  It’s fairly new.</a:t>
            </a:r>
          </a:p>
          <a:p>
            <a:r>
              <a:rPr lang="en-US" dirty="0" smtClean="0"/>
              <a:t>Docs are pretty bad in some areas.  Filled with examples that don’t follow best practice.  Some areas are simply incomplete.  Really, they’re horrible.  (I did read they are in the process of redoing them all, though)</a:t>
            </a:r>
          </a:p>
          <a:p>
            <a:r>
              <a:rPr lang="en-US" dirty="0" smtClean="0"/>
              <a:t>Some things are magic that will be hard to debug if you do them wrong</a:t>
            </a:r>
          </a:p>
          <a:p>
            <a:r>
              <a:rPr lang="en-US" dirty="0" smtClean="0"/>
              <a:t>Standard way of doing things is hard to find</a:t>
            </a:r>
          </a:p>
          <a:p>
            <a:r>
              <a:rPr lang="en-US" dirty="0" smtClean="0"/>
              <a:t>Performance is subpar compared to other similar platforms (but really, they’re all extremely fast) (source: </a:t>
            </a:r>
            <a:r>
              <a:rPr lang="en-US" dirty="0">
                <a:hlinkClick r:id="rId2"/>
              </a:rPr>
              <a:t>http://</a:t>
            </a:r>
            <a:r>
              <a:rPr lang="en-US" dirty="0" smtClean="0">
                <a:hlinkClick r:id="rId2"/>
              </a:rPr>
              <a:t>stackoverflow.com/questions/9682092/databinding-in-angularjs</a:t>
            </a:r>
            <a:r>
              <a:rPr lang="en-US" dirty="0" smtClean="0"/>
              <a:t>)</a:t>
            </a:r>
          </a:p>
        </p:txBody>
      </p:sp>
      <p:sp>
        <p:nvSpPr>
          <p:cNvPr id="2" name="Title 1"/>
          <p:cNvSpPr>
            <a:spLocks noGrp="1"/>
          </p:cNvSpPr>
          <p:nvPr>
            <p:ph type="title"/>
          </p:nvPr>
        </p:nvSpPr>
        <p:spPr/>
        <p:txBody>
          <a:bodyPr/>
          <a:lstStyle/>
          <a:p>
            <a:r>
              <a:rPr lang="en-US" dirty="0" smtClean="0"/>
              <a:t>No, really.  Here’s the list.</a:t>
            </a:r>
            <a:endParaRPr lang="en-US" dirty="0"/>
          </a:p>
        </p:txBody>
      </p:sp>
    </p:spTree>
    <p:extLst>
      <p:ext uri="{BB962C8B-B14F-4D97-AF65-F5344CB8AC3E}">
        <p14:creationId xmlns:p14="http://schemas.microsoft.com/office/powerpoint/2010/main" val="3579367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r>
              <a:rPr lang="en-US" dirty="0" smtClean="0"/>
              <a:t>Official site: </a:t>
            </a:r>
            <a:r>
              <a:rPr lang="en-US" dirty="0" smtClean="0">
                <a:hlinkClick r:id="rId2"/>
              </a:rPr>
              <a:t>http://angularjs.org/</a:t>
            </a:r>
            <a:endParaRPr lang="en-US" dirty="0" smtClean="0"/>
          </a:p>
          <a:p>
            <a:r>
              <a:rPr lang="en-US" dirty="0" smtClean="0"/>
              <a:t>Official blog: </a:t>
            </a:r>
            <a:r>
              <a:rPr lang="en-US" dirty="0" smtClean="0">
                <a:hlinkClick r:id="rId3"/>
              </a:rPr>
              <a:t>http://blog.angularjs.org/</a:t>
            </a:r>
            <a:endParaRPr lang="en-US" dirty="0" smtClean="0"/>
          </a:p>
          <a:p>
            <a:r>
              <a:rPr lang="en-US" dirty="0" err="1" smtClean="0"/>
              <a:t>Github</a:t>
            </a:r>
            <a:r>
              <a:rPr lang="en-US" dirty="0" smtClean="0"/>
              <a:t> seed: </a:t>
            </a:r>
            <a:r>
              <a:rPr lang="en-US" dirty="0" smtClean="0">
                <a:hlinkClick r:id="rId4"/>
              </a:rPr>
              <a:t>https://github.com/angular/angular-seed</a:t>
            </a:r>
            <a:endParaRPr lang="en-US" dirty="0" smtClean="0"/>
          </a:p>
          <a:p>
            <a:r>
              <a:rPr lang="en-US" dirty="0" err="1" smtClean="0"/>
              <a:t>Batarang</a:t>
            </a:r>
            <a:r>
              <a:rPr lang="en-US" dirty="0" smtClean="0"/>
              <a:t>: </a:t>
            </a:r>
            <a:r>
              <a:rPr lang="en-US" dirty="0" smtClean="0">
                <a:hlinkClick r:id="rId5"/>
              </a:rPr>
              <a:t>https://chrome.google.com/webstore/detail/angularjs-batarang/ighdmehidhipcmcojjgiloacoafjmpfk?hl=en</a:t>
            </a:r>
            <a:endParaRPr lang="en-US" dirty="0" smtClean="0"/>
          </a:p>
          <a:p>
            <a:r>
              <a:rPr lang="en-US" dirty="0" smtClean="0"/>
              <a:t>Cheat sheet: </a:t>
            </a:r>
            <a:r>
              <a:rPr lang="en-US" dirty="0" smtClean="0">
                <a:hlinkClick r:id="rId6"/>
              </a:rPr>
              <a:t>http://www.cheatography.com/proloser/cheat-sheets/angularjs/</a:t>
            </a:r>
            <a:endParaRPr lang="en-US" dirty="0" smtClean="0"/>
          </a:p>
          <a:p>
            <a:r>
              <a:rPr lang="en-US" dirty="0" err="1" smtClean="0"/>
              <a:t>Dev</a:t>
            </a:r>
            <a:r>
              <a:rPr lang="en-US" dirty="0" smtClean="0"/>
              <a:t> approach: </a:t>
            </a:r>
            <a:r>
              <a:rPr lang="en-US" dirty="0" smtClean="0">
                <a:hlinkClick r:id="rId7"/>
              </a:rPr>
              <a:t>http://stackoverflow.com/questions/14994391/how-do-i-think-in-angularjs-if-i-have-a-jquery-background</a:t>
            </a:r>
            <a:endParaRPr lang="en-US" dirty="0" smtClean="0"/>
          </a:p>
          <a:p>
            <a:r>
              <a:rPr lang="en-US" b="1" dirty="0" smtClean="0"/>
              <a:t>Screencasts</a:t>
            </a:r>
            <a:r>
              <a:rPr lang="en-US" dirty="0" smtClean="0"/>
              <a:t>: </a:t>
            </a:r>
            <a:r>
              <a:rPr lang="en-US" dirty="0" smtClean="0">
                <a:hlinkClick r:id="rId8"/>
              </a:rPr>
              <a:t>http://www.egghead.io/</a:t>
            </a:r>
            <a:endParaRPr lang="en-US" dirty="0" smtClean="0"/>
          </a:p>
          <a:p>
            <a:r>
              <a:rPr lang="en-US" dirty="0" smtClean="0"/>
              <a:t>Scrum App: </a:t>
            </a:r>
            <a:r>
              <a:rPr lang="en-US" dirty="0">
                <a:hlinkClick r:id="rId9"/>
              </a:rPr>
              <a:t>https://</a:t>
            </a:r>
            <a:r>
              <a:rPr lang="en-US" dirty="0" smtClean="0">
                <a:hlinkClick r:id="rId9"/>
              </a:rPr>
              <a:t>github.com/kevinkemp/Angular-Scrum</a:t>
            </a:r>
            <a:endParaRPr lang="en-US" dirty="0" smtClean="0"/>
          </a:p>
          <a:p>
            <a:r>
              <a:rPr lang="en-US" dirty="0"/>
              <a:t>Scope: </a:t>
            </a:r>
            <a:r>
              <a:rPr lang="en-US" dirty="0">
                <a:hlinkClick r:id="rId10"/>
              </a:rPr>
              <a:t>http://thenittygritty.co/angularjs-pitfalls-using-scopes</a:t>
            </a:r>
            <a:endParaRPr lang="en-US" dirty="0"/>
          </a:p>
          <a:p>
            <a:r>
              <a:rPr lang="en-US" dirty="0" smtClean="0"/>
              <a:t>Dirty Checking: </a:t>
            </a:r>
            <a:r>
              <a:rPr lang="en-US" dirty="0">
                <a:hlinkClick r:id="rId11"/>
              </a:rPr>
              <a:t>http://</a:t>
            </a:r>
            <a:r>
              <a:rPr lang="en-US" dirty="0" smtClean="0">
                <a:hlinkClick r:id="rId11"/>
              </a:rPr>
              <a:t>stackoverflow.com/questions/9682092/databinding-in-angularjs</a:t>
            </a:r>
            <a:endParaRPr lang="en-US" dirty="0" smtClean="0"/>
          </a:p>
          <a:p>
            <a:r>
              <a:rPr lang="en-US" b="1" dirty="0" smtClean="0"/>
              <a:t>Directives</a:t>
            </a:r>
            <a:r>
              <a:rPr lang="en-US" dirty="0" smtClean="0"/>
              <a:t>: </a:t>
            </a:r>
            <a:r>
              <a:rPr lang="en-US" dirty="0">
                <a:hlinkClick r:id="rId12"/>
              </a:rPr>
              <a:t>http://amitgharat.wordpress.com/2013/06/08/the-hitchhikers-guide-to-the-directive/</a:t>
            </a:r>
            <a:endParaRPr lang="en-US" dirty="0" smtClean="0"/>
          </a:p>
        </p:txBody>
      </p:sp>
      <p:sp>
        <p:nvSpPr>
          <p:cNvPr id="2" name="Title 1"/>
          <p:cNvSpPr>
            <a:spLocks noGrp="1"/>
          </p:cNvSpPr>
          <p:nvPr>
            <p:ph type="title"/>
          </p:nvPr>
        </p:nvSpPr>
        <p:spPr/>
        <p:txBody>
          <a:bodyPr/>
          <a:lstStyle/>
          <a:p>
            <a:r>
              <a:rPr lang="en-US" dirty="0" smtClean="0"/>
              <a:t>Where can I learn more?</a:t>
            </a:r>
            <a:endParaRPr lang="en-US" dirty="0"/>
          </a:p>
        </p:txBody>
      </p:sp>
    </p:spTree>
    <p:extLst>
      <p:ext uri="{BB962C8B-B14F-4D97-AF65-F5344CB8AC3E}">
        <p14:creationId xmlns:p14="http://schemas.microsoft.com/office/powerpoint/2010/main" val="1698817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Here </a:t>
            </a:r>
            <a:r>
              <a:rPr lang="en-US" dirty="0" smtClean="0"/>
              <a:t>it is, on my </a:t>
            </a:r>
            <a:r>
              <a:rPr lang="en-US" dirty="0" err="1" smtClean="0"/>
              <a:t>github</a:t>
            </a:r>
            <a:r>
              <a:rPr lang="en-US" dirty="0" smtClean="0"/>
              <a:t>:</a:t>
            </a:r>
          </a:p>
          <a:p>
            <a:r>
              <a:rPr lang="en-US" dirty="0" smtClean="0">
                <a:hlinkClick r:id="rId2"/>
              </a:rPr>
              <a:t>https://github.com/kevinkemp/Presentations</a:t>
            </a:r>
            <a:endParaRPr lang="en-US" dirty="0" smtClean="0"/>
          </a:p>
          <a:p>
            <a:endParaRPr lang="en-US" dirty="0"/>
          </a:p>
        </p:txBody>
      </p:sp>
      <p:sp>
        <p:nvSpPr>
          <p:cNvPr id="2" name="Title 1"/>
          <p:cNvSpPr>
            <a:spLocks noGrp="1"/>
          </p:cNvSpPr>
          <p:nvPr>
            <p:ph type="title"/>
          </p:nvPr>
        </p:nvSpPr>
        <p:spPr/>
        <p:txBody>
          <a:bodyPr/>
          <a:lstStyle/>
          <a:p>
            <a:r>
              <a:rPr lang="en-US" dirty="0" smtClean="0"/>
              <a:t>Can I get this presentation?</a:t>
            </a:r>
            <a:endParaRPr lang="en-US" dirty="0"/>
          </a:p>
        </p:txBody>
      </p:sp>
    </p:spTree>
    <p:extLst>
      <p:ext uri="{BB962C8B-B14F-4D97-AF65-F5344CB8AC3E}">
        <p14:creationId xmlns:p14="http://schemas.microsoft.com/office/powerpoint/2010/main" val="1045679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Answer these questions:</a:t>
            </a:r>
          </a:p>
          <a:p>
            <a:r>
              <a:rPr lang="en-US" dirty="0" smtClean="0"/>
              <a:t>What is </a:t>
            </a:r>
            <a:r>
              <a:rPr lang="en-US" dirty="0" err="1" smtClean="0"/>
              <a:t>AngularJS</a:t>
            </a:r>
            <a:r>
              <a:rPr lang="en-US" dirty="0" smtClean="0"/>
              <a:t>?</a:t>
            </a:r>
          </a:p>
          <a:p>
            <a:r>
              <a:rPr lang="en-US" dirty="0" smtClean="0"/>
              <a:t>Why should I care about </a:t>
            </a:r>
            <a:r>
              <a:rPr lang="en-US" dirty="0" err="1" smtClean="0"/>
              <a:t>AngularJS</a:t>
            </a:r>
            <a:r>
              <a:rPr lang="en-US" dirty="0" smtClean="0"/>
              <a:t>?</a:t>
            </a:r>
          </a:p>
          <a:p>
            <a:r>
              <a:rPr lang="en-US" dirty="0" smtClean="0"/>
              <a:t>What competitors are out there?</a:t>
            </a:r>
          </a:p>
          <a:p>
            <a:r>
              <a:rPr lang="en-US" dirty="0" smtClean="0"/>
              <a:t>When should I use it?</a:t>
            </a:r>
            <a:endParaRPr lang="en-US" dirty="0"/>
          </a:p>
        </p:txBody>
      </p:sp>
      <p:sp>
        <p:nvSpPr>
          <p:cNvPr id="3" name="Title 2"/>
          <p:cNvSpPr>
            <a:spLocks noGrp="1"/>
          </p:cNvSpPr>
          <p:nvPr>
            <p:ph type="title"/>
          </p:nvPr>
        </p:nvSpPr>
        <p:spPr/>
        <p:txBody>
          <a:bodyPr/>
          <a:lstStyle/>
          <a:p>
            <a:r>
              <a:rPr lang="en-US" dirty="0" smtClean="0"/>
              <a:t>Goals</a:t>
            </a:r>
            <a:endParaRPr lang="en-US" dirty="0"/>
          </a:p>
        </p:txBody>
      </p:sp>
    </p:spTree>
    <p:extLst>
      <p:ext uri="{BB962C8B-B14F-4D97-AF65-F5344CB8AC3E}">
        <p14:creationId xmlns:p14="http://schemas.microsoft.com/office/powerpoint/2010/main" val="2926996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err="1" smtClean="0"/>
              <a:t>AngularJS</a:t>
            </a:r>
            <a:r>
              <a:rPr lang="en-US" dirty="0" smtClean="0"/>
              <a:t> is a super heroic </a:t>
            </a:r>
            <a:r>
              <a:rPr lang="en-US" dirty="0" err="1" smtClean="0"/>
              <a:t>Javascript</a:t>
            </a:r>
            <a:r>
              <a:rPr lang="en-US" dirty="0" smtClean="0"/>
              <a:t> MVVM framework written by Google.  No, seriously.</a:t>
            </a:r>
            <a:endParaRPr lang="en-US" dirty="0"/>
          </a:p>
          <a:p>
            <a:r>
              <a:rPr lang="en-US" dirty="0"/>
              <a:t>Single Page Application (SPA) framework</a:t>
            </a:r>
            <a:r>
              <a:rPr lang="en-US" dirty="0" smtClean="0"/>
              <a:t>.</a:t>
            </a:r>
          </a:p>
        </p:txBody>
      </p:sp>
      <p:sp>
        <p:nvSpPr>
          <p:cNvPr id="2" name="Title 1"/>
          <p:cNvSpPr>
            <a:spLocks noGrp="1"/>
          </p:cNvSpPr>
          <p:nvPr>
            <p:ph type="title"/>
          </p:nvPr>
        </p:nvSpPr>
        <p:spPr/>
        <p:txBody>
          <a:bodyPr/>
          <a:lstStyle/>
          <a:p>
            <a:r>
              <a:rPr lang="en-US" dirty="0" smtClean="0"/>
              <a:t>What is </a:t>
            </a:r>
            <a:r>
              <a:rPr lang="en-US" dirty="0" err="1" smtClean="0"/>
              <a:t>AngularJS</a:t>
            </a:r>
            <a:r>
              <a:rPr lang="en-US" dirty="0" smtClean="0"/>
              <a:t>?</a:t>
            </a:r>
            <a:endParaRPr lang="en-US" dirty="0"/>
          </a:p>
        </p:txBody>
      </p:sp>
    </p:spTree>
    <p:extLst>
      <p:ext uri="{BB962C8B-B14F-4D97-AF65-F5344CB8AC3E}">
        <p14:creationId xmlns:p14="http://schemas.microsoft.com/office/powerpoint/2010/main" val="175317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A web application with only a single page, duh.</a:t>
            </a:r>
          </a:p>
          <a:p>
            <a:r>
              <a:rPr lang="en-US" dirty="0"/>
              <a:t>Server side interaction only needed to download your “app”.  Typically, there will probably be some interaction with web services, but not necessary depending on the application.</a:t>
            </a:r>
          </a:p>
          <a:p>
            <a:r>
              <a:rPr lang="en-US" dirty="0" smtClean="0"/>
              <a:t>Runs completely client side (</a:t>
            </a:r>
            <a:r>
              <a:rPr lang="en-US" dirty="0" err="1" smtClean="0"/>
              <a:t>Javascript</a:t>
            </a:r>
            <a:r>
              <a:rPr lang="en-US" dirty="0" smtClean="0"/>
              <a:t>)</a:t>
            </a:r>
          </a:p>
          <a:p>
            <a:r>
              <a:rPr lang="en-US" dirty="0" smtClean="0"/>
              <a:t>Canonical example: the TO-DO app</a:t>
            </a:r>
          </a:p>
          <a:p>
            <a:r>
              <a:rPr lang="en-US" dirty="0">
                <a:hlinkClick r:id="rId2"/>
              </a:rPr>
              <a:t>http://todomvc.com/architecture-examples/angularjs/</a:t>
            </a:r>
            <a:endParaRPr lang="en-US" dirty="0" smtClean="0"/>
          </a:p>
        </p:txBody>
      </p:sp>
      <p:sp>
        <p:nvSpPr>
          <p:cNvPr id="2" name="Title 1"/>
          <p:cNvSpPr>
            <a:spLocks noGrp="1"/>
          </p:cNvSpPr>
          <p:nvPr>
            <p:ph type="title"/>
          </p:nvPr>
        </p:nvSpPr>
        <p:spPr/>
        <p:txBody>
          <a:bodyPr/>
          <a:lstStyle/>
          <a:p>
            <a:r>
              <a:rPr lang="en-US" dirty="0" smtClean="0"/>
              <a:t>What is a SPA?</a:t>
            </a:r>
            <a:endParaRPr lang="en-US" dirty="0"/>
          </a:p>
        </p:txBody>
      </p:sp>
    </p:spTree>
    <p:extLst>
      <p:ext uri="{BB962C8B-B14F-4D97-AF65-F5344CB8AC3E}">
        <p14:creationId xmlns:p14="http://schemas.microsoft.com/office/powerpoint/2010/main" val="2028831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Web pages that respond like native applications</a:t>
            </a:r>
          </a:p>
          <a:p>
            <a:r>
              <a:rPr lang="en-US" dirty="0" smtClean="0"/>
              <a:t>Client-side routing</a:t>
            </a:r>
          </a:p>
          <a:p>
            <a:r>
              <a:rPr lang="en-US" dirty="0" smtClean="0"/>
              <a:t>Can function better than traditional web pages with intermittent connectivity (mobile)</a:t>
            </a:r>
          </a:p>
          <a:p>
            <a:r>
              <a:rPr lang="en-US" dirty="0" err="1" smtClean="0"/>
              <a:t>Javascript</a:t>
            </a:r>
            <a:r>
              <a:rPr lang="en-US" dirty="0" smtClean="0"/>
              <a:t> </a:t>
            </a:r>
            <a:r>
              <a:rPr lang="en-US" dirty="0" smtClean="0"/>
              <a:t>provides short feedback loops</a:t>
            </a:r>
            <a:endParaRPr lang="en-US" dirty="0"/>
          </a:p>
        </p:txBody>
      </p:sp>
      <p:sp>
        <p:nvSpPr>
          <p:cNvPr id="2" name="Title 1"/>
          <p:cNvSpPr>
            <a:spLocks noGrp="1"/>
          </p:cNvSpPr>
          <p:nvPr>
            <p:ph type="title"/>
          </p:nvPr>
        </p:nvSpPr>
        <p:spPr/>
        <p:txBody>
          <a:bodyPr/>
          <a:lstStyle/>
          <a:p>
            <a:r>
              <a:rPr lang="en-US" dirty="0" smtClean="0"/>
              <a:t>Why should I care?</a:t>
            </a:r>
            <a:endParaRPr lang="en-US" dirty="0"/>
          </a:p>
        </p:txBody>
      </p:sp>
    </p:spTree>
    <p:extLst>
      <p:ext uri="{BB962C8B-B14F-4D97-AF65-F5344CB8AC3E}">
        <p14:creationId xmlns:p14="http://schemas.microsoft.com/office/powerpoint/2010/main" val="10691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Backbone (very minimalist… not a comparable feature set)</a:t>
            </a:r>
          </a:p>
          <a:p>
            <a:r>
              <a:rPr lang="en-US" dirty="0" err="1" smtClean="0"/>
              <a:t>EmberJS</a:t>
            </a:r>
            <a:endParaRPr lang="en-US" dirty="0"/>
          </a:p>
          <a:p>
            <a:r>
              <a:rPr lang="en-US" dirty="0" smtClean="0"/>
              <a:t>Lots of others</a:t>
            </a:r>
            <a:endParaRPr lang="en-US" dirty="0"/>
          </a:p>
        </p:txBody>
      </p:sp>
      <p:sp>
        <p:nvSpPr>
          <p:cNvPr id="2" name="Title 1"/>
          <p:cNvSpPr>
            <a:spLocks noGrp="1"/>
          </p:cNvSpPr>
          <p:nvPr>
            <p:ph type="title"/>
          </p:nvPr>
        </p:nvSpPr>
        <p:spPr/>
        <p:txBody>
          <a:bodyPr>
            <a:normAutofit fontScale="90000"/>
          </a:bodyPr>
          <a:lstStyle/>
          <a:p>
            <a:r>
              <a:rPr lang="en-US" dirty="0" smtClean="0"/>
              <a:t>But what about other SPA frameworks?</a:t>
            </a:r>
            <a:endParaRPr lang="en-US" dirty="0"/>
          </a:p>
        </p:txBody>
      </p:sp>
    </p:spTree>
    <p:extLst>
      <p:ext uri="{BB962C8B-B14F-4D97-AF65-F5344CB8AC3E}">
        <p14:creationId xmlns:p14="http://schemas.microsoft.com/office/powerpoint/2010/main" val="3256840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Full stack solution</a:t>
            </a:r>
          </a:p>
          <a:p>
            <a:r>
              <a:rPr lang="en-US" dirty="0" smtClean="0"/>
              <a:t>Built to be testable (dependency injection)</a:t>
            </a:r>
          </a:p>
          <a:p>
            <a:r>
              <a:rPr lang="en-US" dirty="0" smtClean="0"/>
              <a:t>2-way </a:t>
            </a:r>
            <a:r>
              <a:rPr lang="en-US" dirty="0" err="1" smtClean="0"/>
              <a:t>databinding</a:t>
            </a:r>
            <a:r>
              <a:rPr lang="en-US" dirty="0" smtClean="0"/>
              <a:t> (with plain old </a:t>
            </a:r>
            <a:r>
              <a:rPr lang="en-US" dirty="0" err="1" smtClean="0"/>
              <a:t>Javascript</a:t>
            </a:r>
            <a:r>
              <a:rPr lang="en-US" dirty="0" smtClean="0"/>
              <a:t> objects!)</a:t>
            </a:r>
          </a:p>
          <a:p>
            <a:r>
              <a:rPr lang="en-US" dirty="0" smtClean="0"/>
              <a:t>Can be added to projects</a:t>
            </a:r>
          </a:p>
          <a:p>
            <a:r>
              <a:rPr lang="en-US" dirty="0" smtClean="0"/>
              <a:t>Small footprint (minified ~80kb)</a:t>
            </a:r>
          </a:p>
          <a:p>
            <a:r>
              <a:rPr lang="en-US" dirty="0" smtClean="0"/>
              <a:t>Popular</a:t>
            </a:r>
          </a:p>
        </p:txBody>
      </p:sp>
      <p:sp>
        <p:nvSpPr>
          <p:cNvPr id="2" name="Title 1"/>
          <p:cNvSpPr>
            <a:spLocks noGrp="1"/>
          </p:cNvSpPr>
          <p:nvPr>
            <p:ph type="title"/>
          </p:nvPr>
        </p:nvSpPr>
        <p:spPr/>
        <p:txBody>
          <a:bodyPr/>
          <a:lstStyle/>
          <a:p>
            <a:r>
              <a:rPr lang="en-US" dirty="0" smtClean="0"/>
              <a:t>Why </a:t>
            </a:r>
            <a:r>
              <a:rPr lang="en-US" dirty="0" err="1" smtClean="0"/>
              <a:t>AngularJS</a:t>
            </a:r>
            <a:r>
              <a:rPr lang="en-US" dirty="0" smtClean="0"/>
              <a:t> then?</a:t>
            </a:r>
            <a:endParaRPr lang="en-US" dirty="0"/>
          </a:p>
        </p:txBody>
      </p:sp>
    </p:spTree>
    <p:extLst>
      <p:ext uri="{BB962C8B-B14F-4D97-AF65-F5344CB8AC3E}">
        <p14:creationId xmlns:p14="http://schemas.microsoft.com/office/powerpoint/2010/main" val="1801816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Declarative HTML (with semantic markup!)</a:t>
            </a:r>
            <a:endParaRPr lang="en-US" dirty="0"/>
          </a:p>
          <a:p>
            <a:r>
              <a:rPr lang="en-US" dirty="0"/>
              <a:t>Templates don’t feature string </a:t>
            </a:r>
            <a:r>
              <a:rPr lang="en-US" dirty="0" smtClean="0"/>
              <a:t>manipulation</a:t>
            </a:r>
          </a:p>
          <a:p>
            <a:r>
              <a:rPr lang="en-US" dirty="0"/>
              <a:t>Re-usable components (directives</a:t>
            </a:r>
            <a:r>
              <a:rPr lang="en-US" dirty="0" smtClean="0"/>
              <a:t>):</a:t>
            </a:r>
            <a:endParaRPr lang="en-US" dirty="0"/>
          </a:p>
          <a:p>
            <a:r>
              <a:rPr lang="en-US" dirty="0" smtClean="0">
                <a:hlinkClick r:id="rId2"/>
              </a:rPr>
              <a:t>http</a:t>
            </a:r>
            <a:r>
              <a:rPr lang="en-US" dirty="0">
                <a:hlinkClick r:id="rId2"/>
              </a:rPr>
              <a:t>://jsfiddle.net/codef0rmer/Vq6KD/</a:t>
            </a:r>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059963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Text editor (</a:t>
            </a:r>
            <a:r>
              <a:rPr lang="en-US" dirty="0" err="1" smtClean="0"/>
              <a:t>SublimeText</a:t>
            </a:r>
            <a:r>
              <a:rPr lang="en-US" dirty="0" smtClean="0"/>
              <a:t>)</a:t>
            </a:r>
          </a:p>
          <a:p>
            <a:r>
              <a:rPr lang="en-US" dirty="0" smtClean="0"/>
              <a:t>Web server (</a:t>
            </a:r>
            <a:r>
              <a:rPr lang="en-US" dirty="0" err="1" smtClean="0"/>
              <a:t>NodeJS</a:t>
            </a:r>
            <a:r>
              <a:rPr lang="en-US" dirty="0" smtClean="0"/>
              <a:t>)</a:t>
            </a:r>
          </a:p>
          <a:p>
            <a:r>
              <a:rPr lang="en-US" dirty="0" smtClean="0"/>
              <a:t>Test runner (</a:t>
            </a:r>
            <a:r>
              <a:rPr lang="en-US" dirty="0" err="1" smtClean="0"/>
              <a:t>Testacular</a:t>
            </a:r>
            <a:r>
              <a:rPr lang="en-US" dirty="0" smtClean="0"/>
              <a:t> aka Karma)</a:t>
            </a:r>
          </a:p>
          <a:p>
            <a:r>
              <a:rPr lang="en-US" dirty="0" smtClean="0"/>
              <a:t>Console (</a:t>
            </a:r>
            <a:r>
              <a:rPr lang="en-US" dirty="0" err="1" smtClean="0"/>
              <a:t>Powershell</a:t>
            </a:r>
            <a:r>
              <a:rPr lang="en-US" dirty="0" smtClean="0"/>
              <a:t>)</a:t>
            </a:r>
          </a:p>
          <a:p>
            <a:r>
              <a:rPr lang="en-US" dirty="0" smtClean="0"/>
              <a:t>Web services</a:t>
            </a:r>
          </a:p>
          <a:p>
            <a:r>
              <a:rPr lang="en-US" dirty="0" smtClean="0"/>
              <a:t>Quick feedback loop + all driven by keyboard = happy </a:t>
            </a:r>
            <a:r>
              <a:rPr lang="en-US" dirty="0" err="1" smtClean="0"/>
              <a:t>dev</a:t>
            </a:r>
            <a:r>
              <a:rPr lang="en-US" dirty="0" smtClean="0"/>
              <a:t> = </a:t>
            </a:r>
            <a:r>
              <a:rPr lang="en-US" dirty="0" err="1" smtClean="0"/>
              <a:t>mo</a:t>
            </a:r>
            <a:r>
              <a:rPr lang="en-US" dirty="0" smtClean="0"/>
              <a:t> features = </a:t>
            </a:r>
            <a:r>
              <a:rPr lang="en-US" dirty="0" err="1" smtClean="0"/>
              <a:t>mo</a:t>
            </a:r>
            <a:r>
              <a:rPr lang="en-US" dirty="0" smtClean="0"/>
              <a:t> money $</a:t>
            </a:r>
            <a:endParaRPr lang="en-US" dirty="0"/>
          </a:p>
        </p:txBody>
      </p:sp>
      <p:sp>
        <p:nvSpPr>
          <p:cNvPr id="2" name="Title 1"/>
          <p:cNvSpPr>
            <a:spLocks noGrp="1"/>
          </p:cNvSpPr>
          <p:nvPr>
            <p:ph type="title"/>
          </p:nvPr>
        </p:nvSpPr>
        <p:spPr/>
        <p:txBody>
          <a:bodyPr/>
          <a:lstStyle/>
          <a:p>
            <a:r>
              <a:rPr lang="en-US" dirty="0" smtClean="0"/>
              <a:t>Full </a:t>
            </a:r>
            <a:r>
              <a:rPr lang="en-US" dirty="0" err="1" smtClean="0"/>
              <a:t>toolstack</a:t>
            </a:r>
            <a:r>
              <a:rPr lang="en-US" dirty="0" smtClean="0"/>
              <a:t>?</a:t>
            </a:r>
            <a:endParaRPr lang="en-US" dirty="0"/>
          </a:p>
        </p:txBody>
      </p:sp>
    </p:spTree>
    <p:extLst>
      <p:ext uri="{BB962C8B-B14F-4D97-AF65-F5344CB8AC3E}">
        <p14:creationId xmlns:p14="http://schemas.microsoft.com/office/powerpoint/2010/main" val="914398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3664</TotalTime>
  <Words>494</Words>
  <Application>Microsoft Office PowerPoint</Application>
  <PresentationFormat>On-screen Show (4:3)</PresentationFormat>
  <Paragraphs>73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Mylar</vt:lpstr>
      <vt:lpstr>AngularJS</vt:lpstr>
      <vt:lpstr>Goals</vt:lpstr>
      <vt:lpstr>What is AngularJS?</vt:lpstr>
      <vt:lpstr>What is a SPA?</vt:lpstr>
      <vt:lpstr>Why should I care?</vt:lpstr>
      <vt:lpstr>But what about other SPA frameworks?</vt:lpstr>
      <vt:lpstr>Why AngularJS then?</vt:lpstr>
      <vt:lpstr>PowerPoint Presentation</vt:lpstr>
      <vt:lpstr>Full toolstack?</vt:lpstr>
      <vt:lpstr>What sucks about AngularJS?</vt:lpstr>
      <vt:lpstr>No, really.  Here’s the list.</vt:lpstr>
      <vt:lpstr>Where can I learn more?</vt:lpstr>
      <vt:lpstr>Can I get this presentation?</vt:lpstr>
    </vt:vector>
  </TitlesOfParts>
  <Company>Fellowship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Kevin Kemp</dc:creator>
  <cp:lastModifiedBy>Kevin Kemp</cp:lastModifiedBy>
  <cp:revision>24</cp:revision>
  <dcterms:created xsi:type="dcterms:W3CDTF">2013-05-31T18:33:40Z</dcterms:created>
  <dcterms:modified xsi:type="dcterms:W3CDTF">2013-06-20T04:13:57Z</dcterms:modified>
</cp:coreProperties>
</file>