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  <p:sldMasterId id="2147483675" r:id="rId2"/>
  </p:sldMasterIdLst>
  <p:notesMasterIdLst>
    <p:notesMasterId r:id="rId13"/>
  </p:notesMasterIdLst>
  <p:sldIdLst>
    <p:sldId id="284" r:id="rId3"/>
    <p:sldId id="262" r:id="rId4"/>
    <p:sldId id="290" r:id="rId5"/>
    <p:sldId id="260" r:id="rId6"/>
    <p:sldId id="294" r:id="rId7"/>
    <p:sldId id="295" r:id="rId8"/>
    <p:sldId id="296" r:id="rId9"/>
    <p:sldId id="297" r:id="rId10"/>
    <p:sldId id="291" r:id="rId11"/>
    <p:sldId id="271" r:id="rId12"/>
  </p:sldIdLst>
  <p:sldSz cx="9144000" cy="5143500" type="screen16x9"/>
  <p:notesSz cx="6858000" cy="9144000"/>
  <p:embeddedFontLst>
    <p:embeddedFont>
      <p:font typeface="Abel" panose="02020500000000000000" charset="-120"/>
      <p:regular r:id="rId14"/>
    </p:embeddedFont>
    <p:embeddedFont>
      <p:font typeface="Archivo Black" panose="02020500000000000000" charset="-120"/>
      <p:regular r:id="rId15"/>
    </p:embeddedFont>
    <p:embeddedFont>
      <p:font typeface="Dosis" panose="02020500000000000000" charset="-120"/>
      <p:regular r:id="rId16"/>
      <p:bold r:id="rId17"/>
    </p:embeddedFont>
    <p:embeddedFont>
      <p:font typeface="Dosis Light" panose="02020500000000000000" charset="0"/>
      <p:regular r:id="rId18"/>
      <p:bold r:id="rId19"/>
    </p:embeddedFont>
    <p:embeddedFont>
      <p:font typeface="Jokerman" panose="04090605060D06020702" pitchFamily="82" charset="0"/>
      <p:regular r:id="rId20"/>
    </p:embeddedFont>
    <p:embeddedFont>
      <p:font typeface="Maiandra GD" panose="020E0502030308020204" pitchFamily="34" charset="0"/>
      <p:regular r:id="rId21"/>
    </p:embeddedFont>
    <p:embeddedFont>
      <p:font typeface="Pontano Sans" panose="02020500000000000000" charset="0"/>
      <p:regular r:id="rId22"/>
    </p:embeddedFont>
    <p:embeddedFont>
      <p:font typeface="Segoe UI Emoji" panose="020B0502040204020203" pitchFamily="34" charset="0"/>
      <p:regular r:id="rId23"/>
    </p:embeddedFont>
    <p:embeddedFont>
      <p:font typeface="微軟正黑體" panose="020B0604030504040204" pitchFamily="34" charset="-120"/>
      <p:regular r:id="rId24"/>
      <p:bold r:id="rId25"/>
    </p:embeddedFont>
    <p:embeddedFont>
      <p:font typeface="微軟正黑體" panose="020B0604030504040204" pitchFamily="34" charset="-12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66" userDrawn="1">
          <p15:clr>
            <a:srgbClr val="A4A3A4"/>
          </p15:clr>
        </p15:guide>
        <p15:guide id="2" pos="530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袁紘禮" initials="" lastIdx="8" clrIdx="0"/>
  <p:cmAuthor id="2" name="Hong Kevin" initials="" lastIdx="1" clrIdx="1"/>
  <p:cmAuthor id="3" name="冠豪廖" initials="" lastIdx="2" clrIdx="2"/>
  <p:cmAuthor id="4" name="許郁盈" initials="" lastIdx="4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9828"/>
    <a:srgbClr val="C0C0C0"/>
    <a:srgbClr val="B2B2B2"/>
    <a:srgbClr val="DDDDDD"/>
    <a:srgbClr val="EAEAEA"/>
    <a:srgbClr val="FF4B4B"/>
    <a:srgbClr val="969696"/>
    <a:srgbClr val="FF3D01"/>
    <a:srgbClr val="51B148"/>
    <a:srgbClr val="E0B2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374209-6829-4751-B40B-6CED43CDAA3A}">
  <a:tblStyle styleId="{71374209-6829-4751-B40B-6CED43CDAA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01" autoAdjust="0"/>
  </p:normalViewPr>
  <p:slideViewPr>
    <p:cSldViewPr snapToGrid="0">
      <p:cViewPr varScale="1">
        <p:scale>
          <a:sx n="74" d="100"/>
          <a:sy n="74" d="100"/>
        </p:scale>
        <p:origin x="988" y="56"/>
      </p:cViewPr>
      <p:guideLst>
        <p:guide orient="horz" pos="1166"/>
        <p:guide pos="53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0T05:57:59.673" idx="2">
    <p:pos x="6000" y="0"/>
    <p:text>_Marked as resolved_</p:text>
  </p:cm>
  <p:cm authorId="1" dt="2019-05-10T06:16:02.101" idx="3">
    <p:pos x="6000" y="0"/>
    <p:text>_Re-opened_</p:text>
  </p:cm>
  <p:cm authorId="1" dt="2019-05-10T06:16:44.213" idx="1">
    <p:pos x="6000" y="0"/>
    <p:text>謝老師 comment
1. 要秀 model、線圖 (強調經濟學專業)
2. prototype 呈現方式有點冗
3. 大綱 skip
4. 不該講 "資料筆數" etc.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9-05-12T09:45:40.610" idx="4">
    <p:pos x="6000" y="0"/>
    <p:text>我在想這頁呈現要不要改成Farmie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1661b7d99_2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1661b7d99_2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9ca9130e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9ca9130e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STORY</a:t>
            </a:r>
            <a:r>
              <a:rPr lang="zh-TW" altLang="en-US" dirty="0"/>
              <a:t> </a:t>
            </a:r>
            <a:r>
              <a:rPr lang="en-US" altLang="zh-TW" dirty="0"/>
              <a:t>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8859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9f035a897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9f035a897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開放資料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9f035a897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9f035a897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開放資料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2467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9f035a897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9f035a897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開放資料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1699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9f035a897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9f035a897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開放資料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2373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59e8eb9be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59e8eb9be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50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5764101e85_3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5764101e85_3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3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" y="0"/>
            <a:ext cx="9143999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0" y="4136135"/>
            <a:ext cx="1085915" cy="1007345"/>
          </a:xfrm>
          <a:custGeom>
            <a:avLst/>
            <a:gdLst/>
            <a:ahLst/>
            <a:cxnLst/>
            <a:rect l="l" t="t" r="r" b="b"/>
            <a:pathLst>
              <a:path w="11195" h="10385" extrusionOk="0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680817" cy="2170771"/>
          </a:xfrm>
          <a:custGeom>
            <a:avLst/>
            <a:gdLst/>
            <a:ahLst/>
            <a:cxnLst/>
            <a:rect l="l" t="t" r="r" b="b"/>
            <a:pathLst>
              <a:path w="19959" h="25777" extrusionOk="0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21665" y="0"/>
            <a:ext cx="971649" cy="843027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376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leaves">
  <p:cSld name="Blank with leaves">
    <p:bg>
      <p:bgPr>
        <a:solidFill>
          <a:srgbClr val="9BCF63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4" name="Google Shape;94;p12"/>
          <p:cNvSpPr/>
          <p:nvPr/>
        </p:nvSpPr>
        <p:spPr>
          <a:xfrm rot="3560713">
            <a:off x="7919979" y="4139908"/>
            <a:ext cx="1129759" cy="685684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2"/>
          <p:cNvSpPr/>
          <p:nvPr/>
        </p:nvSpPr>
        <p:spPr>
          <a:xfrm rot="1619439">
            <a:off x="7518911" y="3963338"/>
            <a:ext cx="440102" cy="657294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2"/>
          <p:cNvSpPr/>
          <p:nvPr/>
        </p:nvSpPr>
        <p:spPr>
          <a:xfrm rot="-5564790">
            <a:off x="1156803" y="211500"/>
            <a:ext cx="672035" cy="536827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/>
          <p:nvPr/>
        </p:nvSpPr>
        <p:spPr>
          <a:xfrm rot="8585060">
            <a:off x="241104" y="264328"/>
            <a:ext cx="975659" cy="1597185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5952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" y="0"/>
            <a:ext cx="9143999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0" y="4136135"/>
            <a:ext cx="1085915" cy="1007345"/>
          </a:xfrm>
          <a:custGeom>
            <a:avLst/>
            <a:gdLst/>
            <a:ahLst/>
            <a:cxnLst/>
            <a:rect l="l" t="t" r="r" b="b"/>
            <a:pathLst>
              <a:path w="11195" h="10385" extrusionOk="0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680817" cy="2170771"/>
          </a:xfrm>
          <a:custGeom>
            <a:avLst/>
            <a:gdLst/>
            <a:ahLst/>
            <a:cxnLst/>
            <a:rect l="l" t="t" r="r" b="b"/>
            <a:pathLst>
              <a:path w="19959" h="25777" extrusionOk="0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21665" y="0"/>
            <a:ext cx="971649" cy="843027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0882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49676" y="4677"/>
                </a:moveTo>
                <a:lnTo>
                  <a:pt x="49731" y="5469"/>
                </a:lnTo>
                <a:lnTo>
                  <a:pt x="49749" y="6408"/>
                </a:lnTo>
                <a:lnTo>
                  <a:pt x="49786" y="7660"/>
                </a:lnTo>
                <a:lnTo>
                  <a:pt x="49786" y="9169"/>
                </a:lnTo>
                <a:lnTo>
                  <a:pt x="49731" y="10900"/>
                </a:lnTo>
                <a:lnTo>
                  <a:pt x="49694" y="11858"/>
                </a:lnTo>
                <a:lnTo>
                  <a:pt x="49639" y="12833"/>
                </a:lnTo>
                <a:lnTo>
                  <a:pt x="49584" y="13846"/>
                </a:lnTo>
                <a:lnTo>
                  <a:pt x="49492" y="14895"/>
                </a:lnTo>
                <a:lnTo>
                  <a:pt x="49381" y="15982"/>
                </a:lnTo>
                <a:lnTo>
                  <a:pt x="49252" y="17086"/>
                </a:lnTo>
                <a:lnTo>
                  <a:pt x="49087" y="18191"/>
                </a:lnTo>
                <a:lnTo>
                  <a:pt x="48921" y="19314"/>
                </a:lnTo>
                <a:lnTo>
                  <a:pt x="48700" y="20456"/>
                </a:lnTo>
                <a:lnTo>
                  <a:pt x="48479" y="21597"/>
                </a:lnTo>
                <a:lnTo>
                  <a:pt x="48203" y="22720"/>
                </a:lnTo>
                <a:lnTo>
                  <a:pt x="47908" y="23844"/>
                </a:lnTo>
                <a:lnTo>
                  <a:pt x="47577" y="24948"/>
                </a:lnTo>
                <a:lnTo>
                  <a:pt x="47209" y="26053"/>
                </a:lnTo>
                <a:lnTo>
                  <a:pt x="47006" y="26587"/>
                </a:lnTo>
                <a:lnTo>
                  <a:pt x="46804" y="27121"/>
                </a:lnTo>
                <a:lnTo>
                  <a:pt x="46583" y="27636"/>
                </a:lnTo>
                <a:lnTo>
                  <a:pt x="46362" y="28152"/>
                </a:lnTo>
                <a:lnTo>
                  <a:pt x="46122" y="28667"/>
                </a:lnTo>
                <a:lnTo>
                  <a:pt x="45883" y="29165"/>
                </a:lnTo>
                <a:lnTo>
                  <a:pt x="45625" y="29643"/>
                </a:lnTo>
                <a:lnTo>
                  <a:pt x="45349" y="30122"/>
                </a:lnTo>
                <a:lnTo>
                  <a:pt x="45073" y="30601"/>
                </a:lnTo>
                <a:lnTo>
                  <a:pt x="44778" y="31061"/>
                </a:lnTo>
                <a:lnTo>
                  <a:pt x="44484" y="31503"/>
                </a:lnTo>
                <a:lnTo>
                  <a:pt x="44171" y="31926"/>
                </a:lnTo>
                <a:lnTo>
                  <a:pt x="43839" y="32350"/>
                </a:lnTo>
                <a:lnTo>
                  <a:pt x="43508" y="32736"/>
                </a:lnTo>
                <a:lnTo>
                  <a:pt x="43158" y="33123"/>
                </a:lnTo>
                <a:lnTo>
                  <a:pt x="42827" y="33491"/>
                </a:lnTo>
                <a:lnTo>
                  <a:pt x="42458" y="33841"/>
                </a:lnTo>
                <a:lnTo>
                  <a:pt x="42109" y="34154"/>
                </a:lnTo>
                <a:lnTo>
                  <a:pt x="41740" y="34467"/>
                </a:lnTo>
                <a:lnTo>
                  <a:pt x="41372" y="34780"/>
                </a:lnTo>
                <a:lnTo>
                  <a:pt x="41004" y="35056"/>
                </a:lnTo>
                <a:lnTo>
                  <a:pt x="40617" y="35314"/>
                </a:lnTo>
                <a:lnTo>
                  <a:pt x="40231" y="35572"/>
                </a:lnTo>
                <a:lnTo>
                  <a:pt x="39844" y="35811"/>
                </a:lnTo>
                <a:lnTo>
                  <a:pt x="39457" y="36032"/>
                </a:lnTo>
                <a:lnTo>
                  <a:pt x="39052" y="36253"/>
                </a:lnTo>
                <a:lnTo>
                  <a:pt x="38666" y="36437"/>
                </a:lnTo>
                <a:lnTo>
                  <a:pt x="38261" y="36621"/>
                </a:lnTo>
                <a:lnTo>
                  <a:pt x="37874" y="36805"/>
                </a:lnTo>
                <a:lnTo>
                  <a:pt x="37469" y="36953"/>
                </a:lnTo>
                <a:lnTo>
                  <a:pt x="36659" y="37247"/>
                </a:lnTo>
                <a:lnTo>
                  <a:pt x="35867" y="37487"/>
                </a:lnTo>
                <a:lnTo>
                  <a:pt x="35057" y="37689"/>
                </a:lnTo>
                <a:lnTo>
                  <a:pt x="34265" y="37836"/>
                </a:lnTo>
                <a:lnTo>
                  <a:pt x="33492" y="37965"/>
                </a:lnTo>
                <a:lnTo>
                  <a:pt x="32719" y="38057"/>
                </a:lnTo>
                <a:lnTo>
                  <a:pt x="31964" y="38131"/>
                </a:lnTo>
                <a:lnTo>
                  <a:pt x="31227" y="38168"/>
                </a:lnTo>
                <a:lnTo>
                  <a:pt x="30528" y="38186"/>
                </a:lnTo>
                <a:lnTo>
                  <a:pt x="29846" y="38168"/>
                </a:lnTo>
                <a:lnTo>
                  <a:pt x="29202" y="38149"/>
                </a:lnTo>
                <a:lnTo>
                  <a:pt x="28576" y="38113"/>
                </a:lnTo>
                <a:lnTo>
                  <a:pt x="27987" y="38057"/>
                </a:lnTo>
                <a:lnTo>
                  <a:pt x="27453" y="37984"/>
                </a:lnTo>
                <a:lnTo>
                  <a:pt x="26956" y="37928"/>
                </a:lnTo>
                <a:lnTo>
                  <a:pt x="26090" y="37781"/>
                </a:lnTo>
                <a:lnTo>
                  <a:pt x="25446" y="37652"/>
                </a:lnTo>
                <a:lnTo>
                  <a:pt x="25041" y="37560"/>
                </a:lnTo>
                <a:lnTo>
                  <a:pt x="24912" y="37523"/>
                </a:lnTo>
                <a:lnTo>
                  <a:pt x="24838" y="37395"/>
                </a:lnTo>
                <a:lnTo>
                  <a:pt x="24636" y="37026"/>
                </a:lnTo>
                <a:lnTo>
                  <a:pt x="24323" y="36456"/>
                </a:lnTo>
                <a:lnTo>
                  <a:pt x="23955" y="35664"/>
                </a:lnTo>
                <a:lnTo>
                  <a:pt x="23752" y="35204"/>
                </a:lnTo>
                <a:lnTo>
                  <a:pt x="23550" y="34706"/>
                </a:lnTo>
                <a:lnTo>
                  <a:pt x="23347" y="34154"/>
                </a:lnTo>
                <a:lnTo>
                  <a:pt x="23126" y="33565"/>
                </a:lnTo>
                <a:lnTo>
                  <a:pt x="22924" y="32957"/>
                </a:lnTo>
                <a:lnTo>
                  <a:pt x="22739" y="32294"/>
                </a:lnTo>
                <a:lnTo>
                  <a:pt x="22555" y="31613"/>
                </a:lnTo>
                <a:lnTo>
                  <a:pt x="22390" y="30895"/>
                </a:lnTo>
                <a:lnTo>
                  <a:pt x="22242" y="30159"/>
                </a:lnTo>
                <a:lnTo>
                  <a:pt x="22113" y="29385"/>
                </a:lnTo>
                <a:lnTo>
                  <a:pt x="22021" y="28612"/>
                </a:lnTo>
                <a:lnTo>
                  <a:pt x="21966" y="27802"/>
                </a:lnTo>
                <a:lnTo>
                  <a:pt x="21929" y="26974"/>
                </a:lnTo>
                <a:lnTo>
                  <a:pt x="21948" y="26145"/>
                </a:lnTo>
                <a:lnTo>
                  <a:pt x="22003" y="25298"/>
                </a:lnTo>
                <a:lnTo>
                  <a:pt x="22040" y="24856"/>
                </a:lnTo>
                <a:lnTo>
                  <a:pt x="22095" y="24433"/>
                </a:lnTo>
                <a:lnTo>
                  <a:pt x="22169" y="23991"/>
                </a:lnTo>
                <a:lnTo>
                  <a:pt x="22242" y="23567"/>
                </a:lnTo>
                <a:lnTo>
                  <a:pt x="22334" y="23125"/>
                </a:lnTo>
                <a:lnTo>
                  <a:pt x="22445" y="22684"/>
                </a:lnTo>
                <a:lnTo>
                  <a:pt x="22574" y="22260"/>
                </a:lnTo>
                <a:lnTo>
                  <a:pt x="22703" y="21818"/>
                </a:lnTo>
                <a:lnTo>
                  <a:pt x="22850" y="21376"/>
                </a:lnTo>
                <a:lnTo>
                  <a:pt x="23034" y="20935"/>
                </a:lnTo>
                <a:lnTo>
                  <a:pt x="23218" y="20493"/>
                </a:lnTo>
                <a:lnTo>
                  <a:pt x="23421" y="20069"/>
                </a:lnTo>
                <a:lnTo>
                  <a:pt x="23623" y="19627"/>
                </a:lnTo>
                <a:lnTo>
                  <a:pt x="23863" y="19185"/>
                </a:lnTo>
                <a:lnTo>
                  <a:pt x="24120" y="18762"/>
                </a:lnTo>
                <a:lnTo>
                  <a:pt x="24397" y="18320"/>
                </a:lnTo>
                <a:lnTo>
                  <a:pt x="24691" y="17897"/>
                </a:lnTo>
                <a:lnTo>
                  <a:pt x="24986" y="17473"/>
                </a:lnTo>
                <a:lnTo>
                  <a:pt x="25317" y="17050"/>
                </a:lnTo>
                <a:lnTo>
                  <a:pt x="25667" y="16645"/>
                </a:lnTo>
                <a:lnTo>
                  <a:pt x="26035" y="16240"/>
                </a:lnTo>
                <a:lnTo>
                  <a:pt x="26403" y="15834"/>
                </a:lnTo>
                <a:lnTo>
                  <a:pt x="26790" y="15448"/>
                </a:lnTo>
                <a:lnTo>
                  <a:pt x="27177" y="15061"/>
                </a:lnTo>
                <a:lnTo>
                  <a:pt x="27600" y="14693"/>
                </a:lnTo>
                <a:lnTo>
                  <a:pt x="28024" y="14325"/>
                </a:lnTo>
                <a:lnTo>
                  <a:pt x="28447" y="13956"/>
                </a:lnTo>
                <a:lnTo>
                  <a:pt x="28889" y="13607"/>
                </a:lnTo>
                <a:lnTo>
                  <a:pt x="29349" y="13257"/>
                </a:lnTo>
                <a:lnTo>
                  <a:pt x="29810" y="12925"/>
                </a:lnTo>
                <a:lnTo>
                  <a:pt x="30767" y="12263"/>
                </a:lnTo>
                <a:lnTo>
                  <a:pt x="31743" y="11637"/>
                </a:lnTo>
                <a:lnTo>
                  <a:pt x="32737" y="11047"/>
                </a:lnTo>
                <a:lnTo>
                  <a:pt x="33750" y="10477"/>
                </a:lnTo>
                <a:lnTo>
                  <a:pt x="34781" y="9943"/>
                </a:lnTo>
                <a:lnTo>
                  <a:pt x="35812" y="9446"/>
                </a:lnTo>
                <a:lnTo>
                  <a:pt x="36843" y="8949"/>
                </a:lnTo>
                <a:lnTo>
                  <a:pt x="37874" y="8507"/>
                </a:lnTo>
                <a:lnTo>
                  <a:pt x="38905" y="8065"/>
                </a:lnTo>
                <a:lnTo>
                  <a:pt x="39899" y="7678"/>
                </a:lnTo>
                <a:lnTo>
                  <a:pt x="40893" y="7291"/>
                </a:lnTo>
                <a:lnTo>
                  <a:pt x="41851" y="6960"/>
                </a:lnTo>
                <a:lnTo>
                  <a:pt x="42771" y="6629"/>
                </a:lnTo>
                <a:lnTo>
                  <a:pt x="43674" y="6334"/>
                </a:lnTo>
                <a:lnTo>
                  <a:pt x="45331" y="5819"/>
                </a:lnTo>
                <a:lnTo>
                  <a:pt x="46785" y="5395"/>
                </a:lnTo>
                <a:lnTo>
                  <a:pt x="47982" y="5082"/>
                </a:lnTo>
                <a:lnTo>
                  <a:pt x="48903" y="4861"/>
                </a:lnTo>
                <a:lnTo>
                  <a:pt x="49676" y="4677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235802" y="2802078"/>
            <a:ext cx="1905613" cy="1255536"/>
          </a:xfrm>
          <a:custGeom>
            <a:avLst/>
            <a:gdLst/>
            <a:ahLst/>
            <a:cxnLst/>
            <a:rect l="l" t="t" r="r" b="b"/>
            <a:pathLst>
              <a:path w="19646" h="12944" extrusionOk="0">
                <a:moveTo>
                  <a:pt x="9261" y="0"/>
                </a:moveTo>
                <a:lnTo>
                  <a:pt x="8654" y="19"/>
                </a:lnTo>
                <a:lnTo>
                  <a:pt x="8065" y="37"/>
                </a:lnTo>
                <a:lnTo>
                  <a:pt x="7457" y="74"/>
                </a:lnTo>
                <a:lnTo>
                  <a:pt x="6868" y="129"/>
                </a:lnTo>
                <a:lnTo>
                  <a:pt x="6297" y="203"/>
                </a:lnTo>
                <a:lnTo>
                  <a:pt x="5174" y="350"/>
                </a:lnTo>
                <a:lnTo>
                  <a:pt x="4106" y="534"/>
                </a:lnTo>
                <a:lnTo>
                  <a:pt x="3130" y="737"/>
                </a:lnTo>
                <a:lnTo>
                  <a:pt x="2247" y="939"/>
                </a:lnTo>
                <a:lnTo>
                  <a:pt x="1492" y="1123"/>
                </a:lnTo>
                <a:lnTo>
                  <a:pt x="866" y="1289"/>
                </a:lnTo>
                <a:lnTo>
                  <a:pt x="405" y="1436"/>
                </a:lnTo>
                <a:lnTo>
                  <a:pt x="0" y="1547"/>
                </a:lnTo>
                <a:lnTo>
                  <a:pt x="203" y="1915"/>
                </a:lnTo>
                <a:lnTo>
                  <a:pt x="424" y="2357"/>
                </a:lnTo>
                <a:lnTo>
                  <a:pt x="737" y="2909"/>
                </a:lnTo>
                <a:lnTo>
                  <a:pt x="1142" y="3591"/>
                </a:lnTo>
                <a:lnTo>
                  <a:pt x="1602" y="4364"/>
                </a:lnTo>
                <a:lnTo>
                  <a:pt x="2155" y="5192"/>
                </a:lnTo>
                <a:lnTo>
                  <a:pt x="2762" y="6095"/>
                </a:lnTo>
                <a:lnTo>
                  <a:pt x="3425" y="6997"/>
                </a:lnTo>
                <a:lnTo>
                  <a:pt x="3793" y="7457"/>
                </a:lnTo>
                <a:lnTo>
                  <a:pt x="4161" y="7917"/>
                </a:lnTo>
                <a:lnTo>
                  <a:pt x="4548" y="8378"/>
                </a:lnTo>
                <a:lnTo>
                  <a:pt x="4953" y="8820"/>
                </a:lnTo>
                <a:lnTo>
                  <a:pt x="5358" y="9261"/>
                </a:lnTo>
                <a:lnTo>
                  <a:pt x="5800" y="9685"/>
                </a:lnTo>
                <a:lnTo>
                  <a:pt x="6223" y="10090"/>
                </a:lnTo>
                <a:lnTo>
                  <a:pt x="6684" y="10495"/>
                </a:lnTo>
                <a:lnTo>
                  <a:pt x="7144" y="10863"/>
                </a:lnTo>
                <a:lnTo>
                  <a:pt x="7604" y="11213"/>
                </a:lnTo>
                <a:lnTo>
                  <a:pt x="8083" y="11544"/>
                </a:lnTo>
                <a:lnTo>
                  <a:pt x="8580" y="11839"/>
                </a:lnTo>
                <a:lnTo>
                  <a:pt x="9077" y="12097"/>
                </a:lnTo>
                <a:lnTo>
                  <a:pt x="9574" y="12336"/>
                </a:lnTo>
                <a:lnTo>
                  <a:pt x="9979" y="12483"/>
                </a:lnTo>
                <a:lnTo>
                  <a:pt x="10385" y="12631"/>
                </a:lnTo>
                <a:lnTo>
                  <a:pt x="10790" y="12723"/>
                </a:lnTo>
                <a:lnTo>
                  <a:pt x="11195" y="12815"/>
                </a:lnTo>
                <a:lnTo>
                  <a:pt x="11581" y="12888"/>
                </a:lnTo>
                <a:lnTo>
                  <a:pt x="11986" y="12925"/>
                </a:lnTo>
                <a:lnTo>
                  <a:pt x="12355" y="12944"/>
                </a:lnTo>
                <a:lnTo>
                  <a:pt x="12741" y="12944"/>
                </a:lnTo>
                <a:lnTo>
                  <a:pt x="13109" y="12925"/>
                </a:lnTo>
                <a:lnTo>
                  <a:pt x="13478" y="12888"/>
                </a:lnTo>
                <a:lnTo>
                  <a:pt x="13846" y="12852"/>
                </a:lnTo>
                <a:lnTo>
                  <a:pt x="14196" y="12778"/>
                </a:lnTo>
                <a:lnTo>
                  <a:pt x="14527" y="12704"/>
                </a:lnTo>
                <a:lnTo>
                  <a:pt x="14877" y="12631"/>
                </a:lnTo>
                <a:lnTo>
                  <a:pt x="15208" y="12520"/>
                </a:lnTo>
                <a:lnTo>
                  <a:pt x="15521" y="12410"/>
                </a:lnTo>
                <a:lnTo>
                  <a:pt x="16129" y="12170"/>
                </a:lnTo>
                <a:lnTo>
                  <a:pt x="16718" y="11913"/>
                </a:lnTo>
                <a:lnTo>
                  <a:pt x="17252" y="11618"/>
                </a:lnTo>
                <a:lnTo>
                  <a:pt x="17731" y="11324"/>
                </a:lnTo>
                <a:lnTo>
                  <a:pt x="18173" y="11029"/>
                </a:lnTo>
                <a:lnTo>
                  <a:pt x="18559" y="10753"/>
                </a:lnTo>
                <a:lnTo>
                  <a:pt x="18891" y="10495"/>
                </a:lnTo>
                <a:lnTo>
                  <a:pt x="19167" y="10274"/>
                </a:lnTo>
                <a:lnTo>
                  <a:pt x="5929" y="4069"/>
                </a:lnTo>
                <a:lnTo>
                  <a:pt x="19646" y="9225"/>
                </a:lnTo>
                <a:lnTo>
                  <a:pt x="19646" y="9225"/>
                </a:lnTo>
                <a:lnTo>
                  <a:pt x="19609" y="8875"/>
                </a:lnTo>
                <a:lnTo>
                  <a:pt x="19572" y="8451"/>
                </a:lnTo>
                <a:lnTo>
                  <a:pt x="19498" y="7991"/>
                </a:lnTo>
                <a:lnTo>
                  <a:pt x="19406" y="7475"/>
                </a:lnTo>
                <a:lnTo>
                  <a:pt x="19277" y="6923"/>
                </a:lnTo>
                <a:lnTo>
                  <a:pt x="19112" y="6334"/>
                </a:lnTo>
                <a:lnTo>
                  <a:pt x="18909" y="5726"/>
                </a:lnTo>
                <a:lnTo>
                  <a:pt x="18651" y="5119"/>
                </a:lnTo>
                <a:lnTo>
                  <a:pt x="18504" y="4806"/>
                </a:lnTo>
                <a:lnTo>
                  <a:pt x="18338" y="4493"/>
                </a:lnTo>
                <a:lnTo>
                  <a:pt x="18173" y="4180"/>
                </a:lnTo>
                <a:lnTo>
                  <a:pt x="17989" y="3885"/>
                </a:lnTo>
                <a:lnTo>
                  <a:pt x="17786" y="3591"/>
                </a:lnTo>
                <a:lnTo>
                  <a:pt x="17565" y="3296"/>
                </a:lnTo>
                <a:lnTo>
                  <a:pt x="17326" y="3001"/>
                </a:lnTo>
                <a:lnTo>
                  <a:pt x="17086" y="2725"/>
                </a:lnTo>
                <a:lnTo>
                  <a:pt x="16810" y="2449"/>
                </a:lnTo>
                <a:lnTo>
                  <a:pt x="16534" y="2173"/>
                </a:lnTo>
                <a:lnTo>
                  <a:pt x="16221" y="1934"/>
                </a:lnTo>
                <a:lnTo>
                  <a:pt x="15890" y="1694"/>
                </a:lnTo>
                <a:lnTo>
                  <a:pt x="15558" y="1455"/>
                </a:lnTo>
                <a:lnTo>
                  <a:pt x="15190" y="1252"/>
                </a:lnTo>
                <a:lnTo>
                  <a:pt x="14803" y="1050"/>
                </a:lnTo>
                <a:lnTo>
                  <a:pt x="14398" y="866"/>
                </a:lnTo>
                <a:lnTo>
                  <a:pt x="13883" y="663"/>
                </a:lnTo>
                <a:lnTo>
                  <a:pt x="13349" y="497"/>
                </a:lnTo>
                <a:lnTo>
                  <a:pt x="12796" y="350"/>
                </a:lnTo>
                <a:lnTo>
                  <a:pt x="12226" y="240"/>
                </a:lnTo>
                <a:lnTo>
                  <a:pt x="11655" y="148"/>
                </a:lnTo>
                <a:lnTo>
                  <a:pt x="11066" y="74"/>
                </a:lnTo>
                <a:lnTo>
                  <a:pt x="10458" y="37"/>
                </a:lnTo>
                <a:lnTo>
                  <a:pt x="9869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136091"/>
            <a:ext cx="1085984" cy="1007319"/>
          </a:xfrm>
          <a:custGeom>
            <a:avLst/>
            <a:gdLst/>
            <a:ahLst/>
            <a:cxnLst/>
            <a:rect l="l" t="t" r="r" b="b"/>
            <a:pathLst>
              <a:path w="11196" h="10385" extrusionOk="0">
                <a:moveTo>
                  <a:pt x="3812" y="1"/>
                </a:moveTo>
                <a:lnTo>
                  <a:pt x="3518" y="19"/>
                </a:lnTo>
                <a:lnTo>
                  <a:pt x="2965" y="93"/>
                </a:lnTo>
                <a:lnTo>
                  <a:pt x="2431" y="203"/>
                </a:lnTo>
                <a:lnTo>
                  <a:pt x="1916" y="351"/>
                </a:lnTo>
                <a:lnTo>
                  <a:pt x="1400" y="535"/>
                </a:lnTo>
                <a:lnTo>
                  <a:pt x="922" y="756"/>
                </a:lnTo>
                <a:lnTo>
                  <a:pt x="443" y="995"/>
                </a:lnTo>
                <a:lnTo>
                  <a:pt x="1" y="1290"/>
                </a:lnTo>
                <a:lnTo>
                  <a:pt x="1" y="10385"/>
                </a:lnTo>
                <a:lnTo>
                  <a:pt x="10404" y="10385"/>
                </a:lnTo>
                <a:lnTo>
                  <a:pt x="10569" y="10017"/>
                </a:lnTo>
                <a:lnTo>
                  <a:pt x="10735" y="9630"/>
                </a:lnTo>
                <a:lnTo>
                  <a:pt x="10882" y="9225"/>
                </a:lnTo>
                <a:lnTo>
                  <a:pt x="10993" y="8820"/>
                </a:lnTo>
                <a:lnTo>
                  <a:pt x="11085" y="8397"/>
                </a:lnTo>
                <a:lnTo>
                  <a:pt x="11140" y="7973"/>
                </a:lnTo>
                <a:lnTo>
                  <a:pt x="11177" y="7550"/>
                </a:lnTo>
                <a:lnTo>
                  <a:pt x="11195" y="7108"/>
                </a:lnTo>
                <a:lnTo>
                  <a:pt x="11177" y="6740"/>
                </a:lnTo>
                <a:lnTo>
                  <a:pt x="11158" y="6390"/>
                </a:lnTo>
                <a:lnTo>
                  <a:pt x="11122" y="6021"/>
                </a:lnTo>
                <a:lnTo>
                  <a:pt x="11048" y="5672"/>
                </a:lnTo>
                <a:lnTo>
                  <a:pt x="10974" y="5340"/>
                </a:lnTo>
                <a:lnTo>
                  <a:pt x="10882" y="4990"/>
                </a:lnTo>
                <a:lnTo>
                  <a:pt x="10772" y="4659"/>
                </a:lnTo>
                <a:lnTo>
                  <a:pt x="10643" y="4346"/>
                </a:lnTo>
                <a:lnTo>
                  <a:pt x="10496" y="4033"/>
                </a:lnTo>
                <a:lnTo>
                  <a:pt x="10330" y="3720"/>
                </a:lnTo>
                <a:lnTo>
                  <a:pt x="10164" y="3425"/>
                </a:lnTo>
                <a:lnTo>
                  <a:pt x="9980" y="3131"/>
                </a:lnTo>
                <a:lnTo>
                  <a:pt x="9778" y="2855"/>
                </a:lnTo>
                <a:lnTo>
                  <a:pt x="9575" y="2578"/>
                </a:lnTo>
                <a:lnTo>
                  <a:pt x="9354" y="2321"/>
                </a:lnTo>
                <a:lnTo>
                  <a:pt x="9115" y="2081"/>
                </a:lnTo>
                <a:lnTo>
                  <a:pt x="8875" y="1842"/>
                </a:lnTo>
                <a:lnTo>
                  <a:pt x="8618" y="1621"/>
                </a:lnTo>
                <a:lnTo>
                  <a:pt x="8341" y="1419"/>
                </a:lnTo>
                <a:lnTo>
                  <a:pt x="8065" y="1216"/>
                </a:lnTo>
                <a:lnTo>
                  <a:pt x="7771" y="1032"/>
                </a:lnTo>
                <a:lnTo>
                  <a:pt x="7476" y="866"/>
                </a:lnTo>
                <a:lnTo>
                  <a:pt x="7163" y="700"/>
                </a:lnTo>
                <a:lnTo>
                  <a:pt x="6850" y="553"/>
                </a:lnTo>
                <a:lnTo>
                  <a:pt x="6537" y="424"/>
                </a:lnTo>
                <a:lnTo>
                  <a:pt x="6206" y="314"/>
                </a:lnTo>
                <a:lnTo>
                  <a:pt x="5856" y="222"/>
                </a:lnTo>
                <a:lnTo>
                  <a:pt x="5525" y="148"/>
                </a:lnTo>
                <a:lnTo>
                  <a:pt x="5175" y="74"/>
                </a:lnTo>
                <a:lnTo>
                  <a:pt x="4806" y="38"/>
                </a:lnTo>
                <a:lnTo>
                  <a:pt x="4457" y="19"/>
                </a:lnTo>
                <a:lnTo>
                  <a:pt x="4088" y="1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1936070" cy="2500305"/>
          </a:xfrm>
          <a:custGeom>
            <a:avLst/>
            <a:gdLst/>
            <a:ahLst/>
            <a:cxnLst/>
            <a:rect l="l" t="t" r="r" b="b"/>
            <a:pathLst>
              <a:path w="19960" h="25777" extrusionOk="0">
                <a:moveTo>
                  <a:pt x="1" y="0"/>
                </a:moveTo>
                <a:lnTo>
                  <a:pt x="1" y="24727"/>
                </a:lnTo>
                <a:lnTo>
                  <a:pt x="627" y="24967"/>
                </a:lnTo>
                <a:lnTo>
                  <a:pt x="1290" y="25188"/>
                </a:lnTo>
                <a:lnTo>
                  <a:pt x="1953" y="25353"/>
                </a:lnTo>
                <a:lnTo>
                  <a:pt x="2615" y="25501"/>
                </a:lnTo>
                <a:lnTo>
                  <a:pt x="3297" y="25629"/>
                </a:lnTo>
                <a:lnTo>
                  <a:pt x="3996" y="25703"/>
                </a:lnTo>
                <a:lnTo>
                  <a:pt x="4696" y="25758"/>
                </a:lnTo>
                <a:lnTo>
                  <a:pt x="5414" y="25777"/>
                </a:lnTo>
                <a:lnTo>
                  <a:pt x="6169" y="25758"/>
                </a:lnTo>
                <a:lnTo>
                  <a:pt x="6905" y="25703"/>
                </a:lnTo>
                <a:lnTo>
                  <a:pt x="7623" y="25611"/>
                </a:lnTo>
                <a:lnTo>
                  <a:pt x="8341" y="25482"/>
                </a:lnTo>
                <a:lnTo>
                  <a:pt x="9041" y="25316"/>
                </a:lnTo>
                <a:lnTo>
                  <a:pt x="9741" y="25114"/>
                </a:lnTo>
                <a:lnTo>
                  <a:pt x="10422" y="24893"/>
                </a:lnTo>
                <a:lnTo>
                  <a:pt x="11085" y="24635"/>
                </a:lnTo>
                <a:lnTo>
                  <a:pt x="11711" y="24341"/>
                </a:lnTo>
                <a:lnTo>
                  <a:pt x="12355" y="24028"/>
                </a:lnTo>
                <a:lnTo>
                  <a:pt x="12963" y="23678"/>
                </a:lnTo>
                <a:lnTo>
                  <a:pt x="13552" y="23291"/>
                </a:lnTo>
                <a:lnTo>
                  <a:pt x="14123" y="22886"/>
                </a:lnTo>
                <a:lnTo>
                  <a:pt x="14675" y="22463"/>
                </a:lnTo>
                <a:lnTo>
                  <a:pt x="15191" y="22002"/>
                </a:lnTo>
                <a:lnTo>
                  <a:pt x="15706" y="21524"/>
                </a:lnTo>
                <a:lnTo>
                  <a:pt x="16185" y="21008"/>
                </a:lnTo>
                <a:lnTo>
                  <a:pt x="16645" y="20493"/>
                </a:lnTo>
                <a:lnTo>
                  <a:pt x="17069" y="19940"/>
                </a:lnTo>
                <a:lnTo>
                  <a:pt x="17474" y="19370"/>
                </a:lnTo>
                <a:lnTo>
                  <a:pt x="17860" y="18780"/>
                </a:lnTo>
                <a:lnTo>
                  <a:pt x="18210" y="18173"/>
                </a:lnTo>
                <a:lnTo>
                  <a:pt x="18523" y="17528"/>
                </a:lnTo>
                <a:lnTo>
                  <a:pt x="18818" y="16902"/>
                </a:lnTo>
                <a:lnTo>
                  <a:pt x="19076" y="16240"/>
                </a:lnTo>
                <a:lnTo>
                  <a:pt x="19296" y="15558"/>
                </a:lnTo>
                <a:lnTo>
                  <a:pt x="19499" y="14859"/>
                </a:lnTo>
                <a:lnTo>
                  <a:pt x="19665" y="14159"/>
                </a:lnTo>
                <a:lnTo>
                  <a:pt x="19794" y="13441"/>
                </a:lnTo>
                <a:lnTo>
                  <a:pt x="19886" y="12723"/>
                </a:lnTo>
                <a:lnTo>
                  <a:pt x="19941" y="11986"/>
                </a:lnTo>
                <a:lnTo>
                  <a:pt x="19959" y="11232"/>
                </a:lnTo>
                <a:lnTo>
                  <a:pt x="19959" y="10808"/>
                </a:lnTo>
                <a:lnTo>
                  <a:pt x="19941" y="10385"/>
                </a:lnTo>
                <a:lnTo>
                  <a:pt x="19904" y="9980"/>
                </a:lnTo>
                <a:lnTo>
                  <a:pt x="19867" y="9556"/>
                </a:lnTo>
                <a:lnTo>
                  <a:pt x="19812" y="9151"/>
                </a:lnTo>
                <a:lnTo>
                  <a:pt x="19738" y="8746"/>
                </a:lnTo>
                <a:lnTo>
                  <a:pt x="19665" y="8341"/>
                </a:lnTo>
                <a:lnTo>
                  <a:pt x="19591" y="7936"/>
                </a:lnTo>
                <a:lnTo>
                  <a:pt x="19481" y="7549"/>
                </a:lnTo>
                <a:lnTo>
                  <a:pt x="19389" y="7163"/>
                </a:lnTo>
                <a:lnTo>
                  <a:pt x="19260" y="6776"/>
                </a:lnTo>
                <a:lnTo>
                  <a:pt x="19131" y="6389"/>
                </a:lnTo>
                <a:lnTo>
                  <a:pt x="19002" y="6021"/>
                </a:lnTo>
                <a:lnTo>
                  <a:pt x="18855" y="5653"/>
                </a:lnTo>
                <a:lnTo>
                  <a:pt x="18523" y="4916"/>
                </a:lnTo>
                <a:lnTo>
                  <a:pt x="18155" y="4217"/>
                </a:lnTo>
                <a:lnTo>
                  <a:pt x="17750" y="3536"/>
                </a:lnTo>
                <a:lnTo>
                  <a:pt x="17326" y="2873"/>
                </a:lnTo>
                <a:lnTo>
                  <a:pt x="16848" y="2247"/>
                </a:lnTo>
                <a:lnTo>
                  <a:pt x="16351" y="1639"/>
                </a:lnTo>
                <a:lnTo>
                  <a:pt x="15817" y="1068"/>
                </a:lnTo>
                <a:lnTo>
                  <a:pt x="15246" y="516"/>
                </a:lnTo>
                <a:lnTo>
                  <a:pt x="14657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221739" y="0"/>
            <a:ext cx="971624" cy="843005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680587" y="3914645"/>
            <a:ext cx="1491337" cy="1228764"/>
          </a:xfrm>
          <a:custGeom>
            <a:avLst/>
            <a:gdLst/>
            <a:ahLst/>
            <a:cxnLst/>
            <a:rect l="l" t="t" r="r" b="b"/>
            <a:pathLst>
              <a:path w="15375" h="12668" extrusionOk="0">
                <a:moveTo>
                  <a:pt x="6500" y="1"/>
                </a:moveTo>
                <a:lnTo>
                  <a:pt x="6187" y="167"/>
                </a:lnTo>
                <a:lnTo>
                  <a:pt x="5837" y="406"/>
                </a:lnTo>
                <a:lnTo>
                  <a:pt x="5377" y="719"/>
                </a:lnTo>
                <a:lnTo>
                  <a:pt x="4843" y="1105"/>
                </a:lnTo>
                <a:lnTo>
                  <a:pt x="4254" y="1603"/>
                </a:lnTo>
                <a:lnTo>
                  <a:pt x="3941" y="1879"/>
                </a:lnTo>
                <a:lnTo>
                  <a:pt x="3609" y="2173"/>
                </a:lnTo>
                <a:lnTo>
                  <a:pt x="3296" y="2486"/>
                </a:lnTo>
                <a:lnTo>
                  <a:pt x="2965" y="2818"/>
                </a:lnTo>
                <a:lnTo>
                  <a:pt x="2652" y="3186"/>
                </a:lnTo>
                <a:lnTo>
                  <a:pt x="2339" y="3573"/>
                </a:lnTo>
                <a:lnTo>
                  <a:pt x="2026" y="3978"/>
                </a:lnTo>
                <a:lnTo>
                  <a:pt x="1731" y="4401"/>
                </a:lnTo>
                <a:lnTo>
                  <a:pt x="1455" y="4843"/>
                </a:lnTo>
                <a:lnTo>
                  <a:pt x="1179" y="5303"/>
                </a:lnTo>
                <a:lnTo>
                  <a:pt x="939" y="5782"/>
                </a:lnTo>
                <a:lnTo>
                  <a:pt x="718" y="6298"/>
                </a:lnTo>
                <a:lnTo>
                  <a:pt x="516" y="6813"/>
                </a:lnTo>
                <a:lnTo>
                  <a:pt x="350" y="7365"/>
                </a:lnTo>
                <a:lnTo>
                  <a:pt x="203" y="7936"/>
                </a:lnTo>
                <a:lnTo>
                  <a:pt x="92" y="8525"/>
                </a:lnTo>
                <a:lnTo>
                  <a:pt x="19" y="9133"/>
                </a:lnTo>
                <a:lnTo>
                  <a:pt x="0" y="9759"/>
                </a:lnTo>
                <a:lnTo>
                  <a:pt x="0" y="10403"/>
                </a:lnTo>
                <a:lnTo>
                  <a:pt x="19" y="10735"/>
                </a:lnTo>
                <a:lnTo>
                  <a:pt x="56" y="11066"/>
                </a:lnTo>
                <a:lnTo>
                  <a:pt x="111" y="11471"/>
                </a:lnTo>
                <a:lnTo>
                  <a:pt x="185" y="11858"/>
                </a:lnTo>
                <a:lnTo>
                  <a:pt x="258" y="12263"/>
                </a:lnTo>
                <a:lnTo>
                  <a:pt x="369" y="12668"/>
                </a:lnTo>
                <a:lnTo>
                  <a:pt x="15209" y="12668"/>
                </a:lnTo>
                <a:lnTo>
                  <a:pt x="15264" y="12245"/>
                </a:lnTo>
                <a:lnTo>
                  <a:pt x="15319" y="11821"/>
                </a:lnTo>
                <a:lnTo>
                  <a:pt x="15337" y="11398"/>
                </a:lnTo>
                <a:lnTo>
                  <a:pt x="15356" y="10974"/>
                </a:lnTo>
                <a:lnTo>
                  <a:pt x="15374" y="10551"/>
                </a:lnTo>
                <a:lnTo>
                  <a:pt x="15356" y="10127"/>
                </a:lnTo>
                <a:lnTo>
                  <a:pt x="15337" y="9722"/>
                </a:lnTo>
                <a:lnTo>
                  <a:pt x="15301" y="9317"/>
                </a:lnTo>
                <a:lnTo>
                  <a:pt x="15245" y="8986"/>
                </a:lnTo>
                <a:lnTo>
                  <a:pt x="15209" y="8654"/>
                </a:lnTo>
                <a:lnTo>
                  <a:pt x="15061" y="8028"/>
                </a:lnTo>
                <a:lnTo>
                  <a:pt x="14896" y="7421"/>
                </a:lnTo>
                <a:lnTo>
                  <a:pt x="14675" y="6850"/>
                </a:lnTo>
                <a:lnTo>
                  <a:pt x="14435" y="6298"/>
                </a:lnTo>
                <a:lnTo>
                  <a:pt x="14177" y="5782"/>
                </a:lnTo>
                <a:lnTo>
                  <a:pt x="13883" y="5285"/>
                </a:lnTo>
                <a:lnTo>
                  <a:pt x="13570" y="4825"/>
                </a:lnTo>
                <a:lnTo>
                  <a:pt x="13238" y="4383"/>
                </a:lnTo>
                <a:lnTo>
                  <a:pt x="12889" y="3959"/>
                </a:lnTo>
                <a:lnTo>
                  <a:pt x="12520" y="3573"/>
                </a:lnTo>
                <a:lnTo>
                  <a:pt x="12152" y="3204"/>
                </a:lnTo>
                <a:lnTo>
                  <a:pt x="11766" y="2855"/>
                </a:lnTo>
                <a:lnTo>
                  <a:pt x="11379" y="2523"/>
                </a:lnTo>
                <a:lnTo>
                  <a:pt x="10992" y="2229"/>
                </a:lnTo>
                <a:lnTo>
                  <a:pt x="10587" y="1952"/>
                </a:lnTo>
                <a:lnTo>
                  <a:pt x="10201" y="1695"/>
                </a:lnTo>
                <a:lnTo>
                  <a:pt x="9814" y="1455"/>
                </a:lnTo>
                <a:lnTo>
                  <a:pt x="9427" y="1234"/>
                </a:lnTo>
                <a:lnTo>
                  <a:pt x="9059" y="1050"/>
                </a:lnTo>
                <a:lnTo>
                  <a:pt x="8378" y="700"/>
                </a:lnTo>
                <a:lnTo>
                  <a:pt x="7770" y="443"/>
                </a:lnTo>
                <a:lnTo>
                  <a:pt x="7236" y="240"/>
                </a:lnTo>
                <a:lnTo>
                  <a:pt x="6850" y="93"/>
                </a:lnTo>
                <a:lnTo>
                  <a:pt x="6500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4382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1650244" y="3237827"/>
            <a:ext cx="930521" cy="1355672"/>
          </a:xfrm>
          <a:custGeom>
            <a:avLst/>
            <a:gdLst/>
            <a:ahLst/>
            <a:cxnLst/>
            <a:rect l="l" t="t" r="r" b="b"/>
            <a:pathLst>
              <a:path w="9593" h="13976" extrusionOk="0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602686" y="3512916"/>
            <a:ext cx="1278848" cy="1021604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6991883" y="3961149"/>
            <a:ext cx="566286" cy="927029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2514602"/>
            <a:ext cx="1378855" cy="1907408"/>
          </a:xfrm>
          <a:custGeom>
            <a:avLst/>
            <a:gdLst/>
            <a:ahLst/>
            <a:cxnLst/>
            <a:rect l="l" t="t" r="r" b="b"/>
            <a:pathLst>
              <a:path w="14215" h="19664" extrusionOk="0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2114578" y="0"/>
            <a:ext cx="1107352" cy="964471"/>
          </a:xfrm>
          <a:custGeom>
            <a:avLst/>
            <a:gdLst/>
            <a:ahLst/>
            <a:cxnLst/>
            <a:rect l="l" t="t" r="r" b="b"/>
            <a:pathLst>
              <a:path w="11416" h="9943" extrusionOk="0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600940" y="421461"/>
            <a:ext cx="1543076" cy="2686124"/>
          </a:xfrm>
          <a:custGeom>
            <a:avLst/>
            <a:gdLst/>
            <a:ahLst/>
            <a:cxnLst/>
            <a:rect l="l" t="t" r="r" b="b"/>
            <a:pathLst>
              <a:path w="15908" h="27692" extrusionOk="0">
                <a:moveTo>
                  <a:pt x="13846" y="1"/>
                </a:moveTo>
                <a:lnTo>
                  <a:pt x="13128" y="19"/>
                </a:lnTo>
                <a:lnTo>
                  <a:pt x="12428" y="74"/>
                </a:lnTo>
                <a:lnTo>
                  <a:pt x="11729" y="166"/>
                </a:lnTo>
                <a:lnTo>
                  <a:pt x="11047" y="277"/>
                </a:lnTo>
                <a:lnTo>
                  <a:pt x="10384" y="442"/>
                </a:lnTo>
                <a:lnTo>
                  <a:pt x="9722" y="627"/>
                </a:lnTo>
                <a:lnTo>
                  <a:pt x="9077" y="848"/>
                </a:lnTo>
                <a:lnTo>
                  <a:pt x="8451" y="1087"/>
                </a:lnTo>
                <a:lnTo>
                  <a:pt x="7844" y="1363"/>
                </a:lnTo>
                <a:lnTo>
                  <a:pt x="7255" y="1676"/>
                </a:lnTo>
                <a:lnTo>
                  <a:pt x="6665" y="2007"/>
                </a:lnTo>
                <a:lnTo>
                  <a:pt x="6113" y="2357"/>
                </a:lnTo>
                <a:lnTo>
                  <a:pt x="5561" y="2744"/>
                </a:lnTo>
                <a:lnTo>
                  <a:pt x="5045" y="3167"/>
                </a:lnTo>
                <a:lnTo>
                  <a:pt x="4530" y="3591"/>
                </a:lnTo>
                <a:lnTo>
                  <a:pt x="4051" y="4051"/>
                </a:lnTo>
                <a:lnTo>
                  <a:pt x="3591" y="4530"/>
                </a:lnTo>
                <a:lnTo>
                  <a:pt x="3167" y="5045"/>
                </a:lnTo>
                <a:lnTo>
                  <a:pt x="2744" y="5561"/>
                </a:lnTo>
                <a:lnTo>
                  <a:pt x="2357" y="6113"/>
                </a:lnTo>
                <a:lnTo>
                  <a:pt x="2007" y="6666"/>
                </a:lnTo>
                <a:lnTo>
                  <a:pt x="1676" y="7255"/>
                </a:lnTo>
                <a:lnTo>
                  <a:pt x="1363" y="7844"/>
                </a:lnTo>
                <a:lnTo>
                  <a:pt x="1087" y="8452"/>
                </a:lnTo>
                <a:lnTo>
                  <a:pt x="847" y="9078"/>
                </a:lnTo>
                <a:lnTo>
                  <a:pt x="626" y="9722"/>
                </a:lnTo>
                <a:lnTo>
                  <a:pt x="442" y="10385"/>
                </a:lnTo>
                <a:lnTo>
                  <a:pt x="276" y="11048"/>
                </a:lnTo>
                <a:lnTo>
                  <a:pt x="166" y="11729"/>
                </a:lnTo>
                <a:lnTo>
                  <a:pt x="74" y="12428"/>
                </a:lnTo>
                <a:lnTo>
                  <a:pt x="19" y="13128"/>
                </a:lnTo>
                <a:lnTo>
                  <a:pt x="0" y="13846"/>
                </a:lnTo>
                <a:lnTo>
                  <a:pt x="19" y="14564"/>
                </a:lnTo>
                <a:lnTo>
                  <a:pt x="74" y="15264"/>
                </a:lnTo>
                <a:lnTo>
                  <a:pt x="166" y="15964"/>
                </a:lnTo>
                <a:lnTo>
                  <a:pt x="276" y="16645"/>
                </a:lnTo>
                <a:lnTo>
                  <a:pt x="442" y="17308"/>
                </a:lnTo>
                <a:lnTo>
                  <a:pt x="626" y="17970"/>
                </a:lnTo>
                <a:lnTo>
                  <a:pt x="847" y="18615"/>
                </a:lnTo>
                <a:lnTo>
                  <a:pt x="1087" y="19241"/>
                </a:lnTo>
                <a:lnTo>
                  <a:pt x="1363" y="19848"/>
                </a:lnTo>
                <a:lnTo>
                  <a:pt x="1676" y="20438"/>
                </a:lnTo>
                <a:lnTo>
                  <a:pt x="2007" y="21027"/>
                </a:lnTo>
                <a:lnTo>
                  <a:pt x="2357" y="21579"/>
                </a:lnTo>
                <a:lnTo>
                  <a:pt x="2744" y="22131"/>
                </a:lnTo>
                <a:lnTo>
                  <a:pt x="3167" y="22647"/>
                </a:lnTo>
                <a:lnTo>
                  <a:pt x="3591" y="23162"/>
                </a:lnTo>
                <a:lnTo>
                  <a:pt x="4051" y="23641"/>
                </a:lnTo>
                <a:lnTo>
                  <a:pt x="4530" y="24101"/>
                </a:lnTo>
                <a:lnTo>
                  <a:pt x="5045" y="24525"/>
                </a:lnTo>
                <a:lnTo>
                  <a:pt x="5561" y="24948"/>
                </a:lnTo>
                <a:lnTo>
                  <a:pt x="6113" y="25335"/>
                </a:lnTo>
                <a:lnTo>
                  <a:pt x="6665" y="25685"/>
                </a:lnTo>
                <a:lnTo>
                  <a:pt x="7255" y="26016"/>
                </a:lnTo>
                <a:lnTo>
                  <a:pt x="7844" y="26329"/>
                </a:lnTo>
                <a:lnTo>
                  <a:pt x="8451" y="26605"/>
                </a:lnTo>
                <a:lnTo>
                  <a:pt x="9077" y="26845"/>
                </a:lnTo>
                <a:lnTo>
                  <a:pt x="9722" y="27066"/>
                </a:lnTo>
                <a:lnTo>
                  <a:pt x="10384" y="27250"/>
                </a:lnTo>
                <a:lnTo>
                  <a:pt x="11047" y="27416"/>
                </a:lnTo>
                <a:lnTo>
                  <a:pt x="11729" y="27526"/>
                </a:lnTo>
                <a:lnTo>
                  <a:pt x="12428" y="27618"/>
                </a:lnTo>
                <a:lnTo>
                  <a:pt x="13128" y="27673"/>
                </a:lnTo>
                <a:lnTo>
                  <a:pt x="13846" y="27692"/>
                </a:lnTo>
                <a:lnTo>
                  <a:pt x="14361" y="27673"/>
                </a:lnTo>
                <a:lnTo>
                  <a:pt x="14895" y="27655"/>
                </a:lnTo>
                <a:lnTo>
                  <a:pt x="15392" y="27600"/>
                </a:lnTo>
                <a:lnTo>
                  <a:pt x="15908" y="27544"/>
                </a:lnTo>
                <a:lnTo>
                  <a:pt x="15908" y="148"/>
                </a:lnTo>
                <a:lnTo>
                  <a:pt x="15392" y="93"/>
                </a:lnTo>
                <a:lnTo>
                  <a:pt x="14895" y="37"/>
                </a:lnTo>
                <a:lnTo>
                  <a:pt x="14361" y="19"/>
                </a:lnTo>
                <a:lnTo>
                  <a:pt x="13846" y="1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3344575" y="1323600"/>
            <a:ext cx="38592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Clr>
                <a:srgbClr val="51B148"/>
              </a:buClr>
              <a:buSzPts val="2600"/>
              <a:buChar char="⊷"/>
              <a:defRPr sz="2600" i="1">
                <a:solidFill>
                  <a:srgbClr val="51B148"/>
                </a:solidFill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⊶"/>
              <a:defRPr sz="2600" i="1">
                <a:solidFill>
                  <a:srgbClr val="51B148"/>
                </a:solidFill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⊸"/>
              <a:defRPr sz="2600" i="1">
                <a:solidFill>
                  <a:srgbClr val="51B148"/>
                </a:solidFill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●"/>
              <a:defRPr sz="2600" i="1">
                <a:solidFill>
                  <a:srgbClr val="51B148"/>
                </a:solidFill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○"/>
              <a:defRPr sz="2600" i="1">
                <a:solidFill>
                  <a:srgbClr val="51B148"/>
                </a:solidFill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■"/>
              <a:defRPr sz="2600" i="1">
                <a:solidFill>
                  <a:srgbClr val="51B148"/>
                </a:solidFill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●"/>
              <a:defRPr sz="2600" i="1">
                <a:solidFill>
                  <a:srgbClr val="51B148"/>
                </a:solidFill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○"/>
              <a:defRPr sz="2600" i="1">
                <a:solidFill>
                  <a:srgbClr val="51B148"/>
                </a:solidFill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■"/>
              <a:defRPr sz="2600" i="1">
                <a:solidFill>
                  <a:srgbClr val="51B14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/>
          <p:nvPr/>
        </p:nvSpPr>
        <p:spPr>
          <a:xfrm>
            <a:off x="1531725" y="1092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84F56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9600">
              <a:solidFill>
                <a:srgbClr val="484F5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5986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0138" y="14729"/>
                </a:moveTo>
                <a:lnTo>
                  <a:pt x="40211" y="15411"/>
                </a:lnTo>
                <a:lnTo>
                  <a:pt x="40303" y="16239"/>
                </a:lnTo>
                <a:lnTo>
                  <a:pt x="40395" y="17325"/>
                </a:lnTo>
                <a:lnTo>
                  <a:pt x="40469" y="18633"/>
                </a:lnTo>
                <a:lnTo>
                  <a:pt x="40543" y="20161"/>
                </a:lnTo>
                <a:lnTo>
                  <a:pt x="40561" y="20989"/>
                </a:lnTo>
                <a:lnTo>
                  <a:pt x="40579" y="21855"/>
                </a:lnTo>
                <a:lnTo>
                  <a:pt x="40561" y="22738"/>
                </a:lnTo>
                <a:lnTo>
                  <a:pt x="40561" y="23659"/>
                </a:lnTo>
                <a:lnTo>
                  <a:pt x="40524" y="24616"/>
                </a:lnTo>
                <a:lnTo>
                  <a:pt x="40469" y="25574"/>
                </a:lnTo>
                <a:lnTo>
                  <a:pt x="40395" y="26568"/>
                </a:lnTo>
                <a:lnTo>
                  <a:pt x="40303" y="27562"/>
                </a:lnTo>
                <a:lnTo>
                  <a:pt x="40193" y="28556"/>
                </a:lnTo>
                <a:lnTo>
                  <a:pt x="40064" y="29569"/>
                </a:lnTo>
                <a:lnTo>
                  <a:pt x="39880" y="30563"/>
                </a:lnTo>
                <a:lnTo>
                  <a:pt x="39696" y="31558"/>
                </a:lnTo>
                <a:lnTo>
                  <a:pt x="39475" y="32552"/>
                </a:lnTo>
                <a:lnTo>
                  <a:pt x="39217" y="33528"/>
                </a:lnTo>
                <a:lnTo>
                  <a:pt x="38922" y="34485"/>
                </a:lnTo>
                <a:lnTo>
                  <a:pt x="38591" y="35424"/>
                </a:lnTo>
                <a:lnTo>
                  <a:pt x="38407" y="35884"/>
                </a:lnTo>
                <a:lnTo>
                  <a:pt x="38223" y="36326"/>
                </a:lnTo>
                <a:lnTo>
                  <a:pt x="38039" y="36768"/>
                </a:lnTo>
                <a:lnTo>
                  <a:pt x="37818" y="37210"/>
                </a:lnTo>
                <a:lnTo>
                  <a:pt x="37597" y="37633"/>
                </a:lnTo>
                <a:lnTo>
                  <a:pt x="37376" y="38038"/>
                </a:lnTo>
                <a:lnTo>
                  <a:pt x="37136" y="38444"/>
                </a:lnTo>
                <a:lnTo>
                  <a:pt x="36897" y="38849"/>
                </a:lnTo>
                <a:lnTo>
                  <a:pt x="36621" y="39235"/>
                </a:lnTo>
                <a:lnTo>
                  <a:pt x="36363" y="39585"/>
                </a:lnTo>
                <a:lnTo>
                  <a:pt x="36087" y="39953"/>
                </a:lnTo>
                <a:lnTo>
                  <a:pt x="35811" y="40285"/>
                </a:lnTo>
                <a:lnTo>
                  <a:pt x="35516" y="40598"/>
                </a:lnTo>
                <a:lnTo>
                  <a:pt x="35222" y="40911"/>
                </a:lnTo>
                <a:lnTo>
                  <a:pt x="34927" y="41205"/>
                </a:lnTo>
                <a:lnTo>
                  <a:pt x="34614" y="41500"/>
                </a:lnTo>
                <a:lnTo>
                  <a:pt x="34301" y="41758"/>
                </a:lnTo>
                <a:lnTo>
                  <a:pt x="33988" y="42015"/>
                </a:lnTo>
                <a:lnTo>
                  <a:pt x="33675" y="42255"/>
                </a:lnTo>
                <a:lnTo>
                  <a:pt x="33344" y="42494"/>
                </a:lnTo>
                <a:lnTo>
                  <a:pt x="33012" y="42715"/>
                </a:lnTo>
                <a:lnTo>
                  <a:pt x="32681" y="42918"/>
                </a:lnTo>
                <a:lnTo>
                  <a:pt x="32349" y="43102"/>
                </a:lnTo>
                <a:lnTo>
                  <a:pt x="32018" y="43286"/>
                </a:lnTo>
                <a:lnTo>
                  <a:pt x="31337" y="43636"/>
                </a:lnTo>
                <a:lnTo>
                  <a:pt x="30656" y="43930"/>
                </a:lnTo>
                <a:lnTo>
                  <a:pt x="29956" y="44188"/>
                </a:lnTo>
                <a:lnTo>
                  <a:pt x="29275" y="44409"/>
                </a:lnTo>
                <a:lnTo>
                  <a:pt x="28593" y="44593"/>
                </a:lnTo>
                <a:lnTo>
                  <a:pt x="27912" y="44740"/>
                </a:lnTo>
                <a:lnTo>
                  <a:pt x="27249" y="44869"/>
                </a:lnTo>
                <a:lnTo>
                  <a:pt x="26605" y="44961"/>
                </a:lnTo>
                <a:lnTo>
                  <a:pt x="25961" y="45035"/>
                </a:lnTo>
                <a:lnTo>
                  <a:pt x="25335" y="45090"/>
                </a:lnTo>
                <a:lnTo>
                  <a:pt x="24745" y="45127"/>
                </a:lnTo>
                <a:lnTo>
                  <a:pt x="24175" y="45145"/>
                </a:lnTo>
                <a:lnTo>
                  <a:pt x="23622" y="45145"/>
                </a:lnTo>
                <a:lnTo>
                  <a:pt x="23125" y="45127"/>
                </a:lnTo>
                <a:lnTo>
                  <a:pt x="22205" y="45072"/>
                </a:lnTo>
                <a:lnTo>
                  <a:pt x="21450" y="44998"/>
                </a:lnTo>
                <a:lnTo>
                  <a:pt x="20879" y="44924"/>
                </a:lnTo>
                <a:lnTo>
                  <a:pt x="20400" y="44851"/>
                </a:lnTo>
                <a:lnTo>
                  <a:pt x="20124" y="44427"/>
                </a:lnTo>
                <a:lnTo>
                  <a:pt x="19829" y="43949"/>
                </a:lnTo>
                <a:lnTo>
                  <a:pt x="19461" y="43286"/>
                </a:lnTo>
                <a:lnTo>
                  <a:pt x="19038" y="42457"/>
                </a:lnTo>
                <a:lnTo>
                  <a:pt x="18835" y="41997"/>
                </a:lnTo>
                <a:lnTo>
                  <a:pt x="18614" y="41500"/>
                </a:lnTo>
                <a:lnTo>
                  <a:pt x="18393" y="40966"/>
                </a:lnTo>
                <a:lnTo>
                  <a:pt x="18191" y="40414"/>
                </a:lnTo>
                <a:lnTo>
                  <a:pt x="17988" y="39824"/>
                </a:lnTo>
                <a:lnTo>
                  <a:pt x="17804" y="39198"/>
                </a:lnTo>
                <a:lnTo>
                  <a:pt x="17638" y="38572"/>
                </a:lnTo>
                <a:lnTo>
                  <a:pt x="17491" y="37910"/>
                </a:lnTo>
                <a:lnTo>
                  <a:pt x="17362" y="37228"/>
                </a:lnTo>
                <a:lnTo>
                  <a:pt x="17252" y="36529"/>
                </a:lnTo>
                <a:lnTo>
                  <a:pt x="17178" y="35811"/>
                </a:lnTo>
                <a:lnTo>
                  <a:pt x="17141" y="35074"/>
                </a:lnTo>
                <a:lnTo>
                  <a:pt x="17141" y="34338"/>
                </a:lnTo>
                <a:lnTo>
                  <a:pt x="17178" y="33564"/>
                </a:lnTo>
                <a:lnTo>
                  <a:pt x="17215" y="33196"/>
                </a:lnTo>
                <a:lnTo>
                  <a:pt x="17252" y="32810"/>
                </a:lnTo>
                <a:lnTo>
                  <a:pt x="17307" y="32423"/>
                </a:lnTo>
                <a:lnTo>
                  <a:pt x="17381" y="32036"/>
                </a:lnTo>
                <a:lnTo>
                  <a:pt x="17473" y="31650"/>
                </a:lnTo>
                <a:lnTo>
                  <a:pt x="17565" y="31245"/>
                </a:lnTo>
                <a:lnTo>
                  <a:pt x="17675" y="30858"/>
                </a:lnTo>
                <a:lnTo>
                  <a:pt x="17786" y="30471"/>
                </a:lnTo>
                <a:lnTo>
                  <a:pt x="17933" y="30066"/>
                </a:lnTo>
                <a:lnTo>
                  <a:pt x="18080" y="29680"/>
                </a:lnTo>
                <a:lnTo>
                  <a:pt x="18246" y="29293"/>
                </a:lnTo>
                <a:lnTo>
                  <a:pt x="18430" y="28888"/>
                </a:lnTo>
                <a:lnTo>
                  <a:pt x="18614" y="28501"/>
                </a:lnTo>
                <a:lnTo>
                  <a:pt x="18835" y="28115"/>
                </a:lnTo>
                <a:lnTo>
                  <a:pt x="19056" y="27710"/>
                </a:lnTo>
                <a:lnTo>
                  <a:pt x="19314" y="27323"/>
                </a:lnTo>
                <a:lnTo>
                  <a:pt x="19572" y="26936"/>
                </a:lnTo>
                <a:lnTo>
                  <a:pt x="19848" y="26550"/>
                </a:lnTo>
                <a:lnTo>
                  <a:pt x="20142" y="26181"/>
                </a:lnTo>
                <a:lnTo>
                  <a:pt x="20437" y="25813"/>
                </a:lnTo>
                <a:lnTo>
                  <a:pt x="20750" y="25445"/>
                </a:lnTo>
                <a:lnTo>
                  <a:pt x="21081" y="25095"/>
                </a:lnTo>
                <a:lnTo>
                  <a:pt x="21413" y="24745"/>
                </a:lnTo>
                <a:lnTo>
                  <a:pt x="21763" y="24395"/>
                </a:lnTo>
                <a:lnTo>
                  <a:pt x="22499" y="23714"/>
                </a:lnTo>
                <a:lnTo>
                  <a:pt x="23254" y="23070"/>
                </a:lnTo>
                <a:lnTo>
                  <a:pt x="24046" y="22444"/>
                </a:lnTo>
                <a:lnTo>
                  <a:pt x="24856" y="21855"/>
                </a:lnTo>
                <a:lnTo>
                  <a:pt x="25703" y="21265"/>
                </a:lnTo>
                <a:lnTo>
                  <a:pt x="26550" y="20713"/>
                </a:lnTo>
                <a:lnTo>
                  <a:pt x="27415" y="20179"/>
                </a:lnTo>
                <a:lnTo>
                  <a:pt x="28299" y="19682"/>
                </a:lnTo>
                <a:lnTo>
                  <a:pt x="29164" y="19203"/>
                </a:lnTo>
                <a:lnTo>
                  <a:pt x="30048" y="18743"/>
                </a:lnTo>
                <a:lnTo>
                  <a:pt x="30913" y="18320"/>
                </a:lnTo>
                <a:lnTo>
                  <a:pt x="31760" y="17896"/>
                </a:lnTo>
                <a:lnTo>
                  <a:pt x="32607" y="17528"/>
                </a:lnTo>
                <a:lnTo>
                  <a:pt x="33417" y="17160"/>
                </a:lnTo>
                <a:lnTo>
                  <a:pt x="34209" y="16828"/>
                </a:lnTo>
                <a:lnTo>
                  <a:pt x="34982" y="16515"/>
                </a:lnTo>
                <a:lnTo>
                  <a:pt x="36400" y="15963"/>
                </a:lnTo>
                <a:lnTo>
                  <a:pt x="37652" y="15521"/>
                </a:lnTo>
                <a:lnTo>
                  <a:pt x="38683" y="15171"/>
                </a:lnTo>
                <a:lnTo>
                  <a:pt x="39456" y="14913"/>
                </a:lnTo>
                <a:lnTo>
                  <a:pt x="40138" y="14729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528548" y="1071451"/>
            <a:ext cx="1164582" cy="1832524"/>
          </a:xfrm>
          <a:custGeom>
            <a:avLst/>
            <a:gdLst/>
            <a:ahLst/>
            <a:cxnLst/>
            <a:rect l="l" t="t" r="r" b="b"/>
            <a:pathLst>
              <a:path w="12006" h="18892" extrusionOk="0">
                <a:moveTo>
                  <a:pt x="2063" y="1"/>
                </a:moveTo>
                <a:lnTo>
                  <a:pt x="1934" y="369"/>
                </a:lnTo>
                <a:lnTo>
                  <a:pt x="1768" y="793"/>
                </a:lnTo>
                <a:lnTo>
                  <a:pt x="1584" y="1363"/>
                </a:lnTo>
                <a:lnTo>
                  <a:pt x="1345" y="2063"/>
                </a:lnTo>
                <a:lnTo>
                  <a:pt x="1106" y="2873"/>
                </a:lnTo>
                <a:lnTo>
                  <a:pt x="866" y="3794"/>
                </a:lnTo>
                <a:lnTo>
                  <a:pt x="627" y="4770"/>
                </a:lnTo>
                <a:lnTo>
                  <a:pt x="406" y="5819"/>
                </a:lnTo>
                <a:lnTo>
                  <a:pt x="314" y="6353"/>
                </a:lnTo>
                <a:lnTo>
                  <a:pt x="222" y="6905"/>
                </a:lnTo>
                <a:lnTo>
                  <a:pt x="148" y="7458"/>
                </a:lnTo>
                <a:lnTo>
                  <a:pt x="93" y="8028"/>
                </a:lnTo>
                <a:lnTo>
                  <a:pt x="38" y="8599"/>
                </a:lnTo>
                <a:lnTo>
                  <a:pt x="19" y="9152"/>
                </a:lnTo>
                <a:lnTo>
                  <a:pt x="1" y="9722"/>
                </a:lnTo>
                <a:lnTo>
                  <a:pt x="1" y="10275"/>
                </a:lnTo>
                <a:lnTo>
                  <a:pt x="38" y="10845"/>
                </a:lnTo>
                <a:lnTo>
                  <a:pt x="93" y="11379"/>
                </a:lnTo>
                <a:lnTo>
                  <a:pt x="167" y="11932"/>
                </a:lnTo>
                <a:lnTo>
                  <a:pt x="259" y="12447"/>
                </a:lnTo>
                <a:lnTo>
                  <a:pt x="388" y="12963"/>
                </a:lnTo>
                <a:lnTo>
                  <a:pt x="535" y="13478"/>
                </a:lnTo>
                <a:lnTo>
                  <a:pt x="682" y="13865"/>
                </a:lnTo>
                <a:lnTo>
                  <a:pt x="848" y="14233"/>
                </a:lnTo>
                <a:lnTo>
                  <a:pt x="1032" y="14583"/>
                </a:lnTo>
                <a:lnTo>
                  <a:pt x="1216" y="14914"/>
                </a:lnTo>
                <a:lnTo>
                  <a:pt x="1419" y="15227"/>
                </a:lnTo>
                <a:lnTo>
                  <a:pt x="1640" y="15522"/>
                </a:lnTo>
                <a:lnTo>
                  <a:pt x="1860" y="15798"/>
                </a:lnTo>
                <a:lnTo>
                  <a:pt x="2100" y="16074"/>
                </a:lnTo>
                <a:lnTo>
                  <a:pt x="2339" y="16314"/>
                </a:lnTo>
                <a:lnTo>
                  <a:pt x="2597" y="16553"/>
                </a:lnTo>
                <a:lnTo>
                  <a:pt x="2855" y="16774"/>
                </a:lnTo>
                <a:lnTo>
                  <a:pt x="3112" y="16995"/>
                </a:lnTo>
                <a:lnTo>
                  <a:pt x="3389" y="17179"/>
                </a:lnTo>
                <a:lnTo>
                  <a:pt x="3665" y="17363"/>
                </a:lnTo>
                <a:lnTo>
                  <a:pt x="3941" y="17529"/>
                </a:lnTo>
                <a:lnTo>
                  <a:pt x="4217" y="17695"/>
                </a:lnTo>
                <a:lnTo>
                  <a:pt x="4770" y="17971"/>
                </a:lnTo>
                <a:lnTo>
                  <a:pt x="5322" y="18192"/>
                </a:lnTo>
                <a:lnTo>
                  <a:pt x="5856" y="18394"/>
                </a:lnTo>
                <a:lnTo>
                  <a:pt x="6371" y="18542"/>
                </a:lnTo>
                <a:lnTo>
                  <a:pt x="6850" y="18670"/>
                </a:lnTo>
                <a:lnTo>
                  <a:pt x="7292" y="18781"/>
                </a:lnTo>
                <a:lnTo>
                  <a:pt x="7679" y="18836"/>
                </a:lnTo>
                <a:lnTo>
                  <a:pt x="8010" y="18891"/>
                </a:lnTo>
                <a:lnTo>
                  <a:pt x="4015" y="5727"/>
                </a:lnTo>
                <a:lnTo>
                  <a:pt x="9041" y="18560"/>
                </a:lnTo>
                <a:lnTo>
                  <a:pt x="9262" y="18321"/>
                </a:lnTo>
                <a:lnTo>
                  <a:pt x="9538" y="18026"/>
                </a:lnTo>
                <a:lnTo>
                  <a:pt x="9814" y="17695"/>
                </a:lnTo>
                <a:lnTo>
                  <a:pt x="10109" y="17290"/>
                </a:lnTo>
                <a:lnTo>
                  <a:pt x="10422" y="16866"/>
                </a:lnTo>
                <a:lnTo>
                  <a:pt x="10735" y="16369"/>
                </a:lnTo>
                <a:lnTo>
                  <a:pt x="11029" y="15853"/>
                </a:lnTo>
                <a:lnTo>
                  <a:pt x="11287" y="15283"/>
                </a:lnTo>
                <a:lnTo>
                  <a:pt x="11416" y="14988"/>
                </a:lnTo>
                <a:lnTo>
                  <a:pt x="11527" y="14693"/>
                </a:lnTo>
                <a:lnTo>
                  <a:pt x="11637" y="14362"/>
                </a:lnTo>
                <a:lnTo>
                  <a:pt x="11729" y="14049"/>
                </a:lnTo>
                <a:lnTo>
                  <a:pt x="11821" y="13718"/>
                </a:lnTo>
                <a:lnTo>
                  <a:pt x="11895" y="13386"/>
                </a:lnTo>
                <a:lnTo>
                  <a:pt x="11950" y="13036"/>
                </a:lnTo>
                <a:lnTo>
                  <a:pt x="11987" y="12687"/>
                </a:lnTo>
                <a:lnTo>
                  <a:pt x="12005" y="12318"/>
                </a:lnTo>
                <a:lnTo>
                  <a:pt x="12005" y="11950"/>
                </a:lnTo>
                <a:lnTo>
                  <a:pt x="12005" y="11582"/>
                </a:lnTo>
                <a:lnTo>
                  <a:pt x="11968" y="11214"/>
                </a:lnTo>
                <a:lnTo>
                  <a:pt x="11913" y="10827"/>
                </a:lnTo>
                <a:lnTo>
                  <a:pt x="11821" y="10440"/>
                </a:lnTo>
                <a:lnTo>
                  <a:pt x="11729" y="10035"/>
                </a:lnTo>
                <a:lnTo>
                  <a:pt x="11600" y="9649"/>
                </a:lnTo>
                <a:lnTo>
                  <a:pt x="11416" y="9152"/>
                </a:lnTo>
                <a:lnTo>
                  <a:pt x="11195" y="8673"/>
                </a:lnTo>
                <a:lnTo>
                  <a:pt x="10956" y="8194"/>
                </a:lnTo>
                <a:lnTo>
                  <a:pt x="10680" y="7715"/>
                </a:lnTo>
                <a:lnTo>
                  <a:pt x="10367" y="7255"/>
                </a:lnTo>
                <a:lnTo>
                  <a:pt x="10054" y="6813"/>
                </a:lnTo>
                <a:lnTo>
                  <a:pt x="9704" y="6353"/>
                </a:lnTo>
                <a:lnTo>
                  <a:pt x="9354" y="5930"/>
                </a:lnTo>
                <a:lnTo>
                  <a:pt x="8967" y="5506"/>
                </a:lnTo>
                <a:lnTo>
                  <a:pt x="8581" y="5083"/>
                </a:lnTo>
                <a:lnTo>
                  <a:pt x="8194" y="4678"/>
                </a:lnTo>
                <a:lnTo>
                  <a:pt x="7789" y="4291"/>
                </a:lnTo>
                <a:lnTo>
                  <a:pt x="7384" y="3904"/>
                </a:lnTo>
                <a:lnTo>
                  <a:pt x="6979" y="3536"/>
                </a:lnTo>
                <a:lnTo>
                  <a:pt x="6150" y="2855"/>
                </a:lnTo>
                <a:lnTo>
                  <a:pt x="5359" y="2229"/>
                </a:lnTo>
                <a:lnTo>
                  <a:pt x="4604" y="1676"/>
                </a:lnTo>
                <a:lnTo>
                  <a:pt x="3923" y="1179"/>
                </a:lnTo>
                <a:lnTo>
                  <a:pt x="3297" y="774"/>
                </a:lnTo>
                <a:lnTo>
                  <a:pt x="2799" y="443"/>
                </a:lnTo>
                <a:lnTo>
                  <a:pt x="2413" y="204"/>
                </a:lnTo>
                <a:lnTo>
                  <a:pt x="2063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192991" y="0"/>
            <a:ext cx="2343229" cy="1357321"/>
          </a:xfrm>
          <a:custGeom>
            <a:avLst/>
            <a:gdLst/>
            <a:ahLst/>
            <a:cxnLst/>
            <a:rect l="l" t="t" r="r" b="b"/>
            <a:pathLst>
              <a:path w="24157" h="13993" extrusionOk="0">
                <a:moveTo>
                  <a:pt x="147" y="0"/>
                </a:moveTo>
                <a:lnTo>
                  <a:pt x="92" y="479"/>
                </a:lnTo>
                <a:lnTo>
                  <a:pt x="37" y="939"/>
                </a:lnTo>
                <a:lnTo>
                  <a:pt x="18" y="1436"/>
                </a:lnTo>
                <a:lnTo>
                  <a:pt x="0" y="1915"/>
                </a:lnTo>
                <a:lnTo>
                  <a:pt x="18" y="2541"/>
                </a:lnTo>
                <a:lnTo>
                  <a:pt x="55" y="3148"/>
                </a:lnTo>
                <a:lnTo>
                  <a:pt x="147" y="3756"/>
                </a:lnTo>
                <a:lnTo>
                  <a:pt x="239" y="4345"/>
                </a:lnTo>
                <a:lnTo>
                  <a:pt x="387" y="4934"/>
                </a:lnTo>
                <a:lnTo>
                  <a:pt x="534" y="5505"/>
                </a:lnTo>
                <a:lnTo>
                  <a:pt x="737" y="6076"/>
                </a:lnTo>
                <a:lnTo>
                  <a:pt x="957" y="6610"/>
                </a:lnTo>
                <a:lnTo>
                  <a:pt x="1197" y="7144"/>
                </a:lnTo>
                <a:lnTo>
                  <a:pt x="1455" y="7678"/>
                </a:lnTo>
                <a:lnTo>
                  <a:pt x="1749" y="8175"/>
                </a:lnTo>
                <a:lnTo>
                  <a:pt x="2062" y="8672"/>
                </a:lnTo>
                <a:lnTo>
                  <a:pt x="2394" y="9132"/>
                </a:lnTo>
                <a:lnTo>
                  <a:pt x="2762" y="9592"/>
                </a:lnTo>
                <a:lnTo>
                  <a:pt x="3130" y="10034"/>
                </a:lnTo>
                <a:lnTo>
                  <a:pt x="3535" y="10458"/>
                </a:lnTo>
                <a:lnTo>
                  <a:pt x="3959" y="10863"/>
                </a:lnTo>
                <a:lnTo>
                  <a:pt x="4400" y="11231"/>
                </a:lnTo>
                <a:lnTo>
                  <a:pt x="4861" y="11599"/>
                </a:lnTo>
                <a:lnTo>
                  <a:pt x="5321" y="11931"/>
                </a:lnTo>
                <a:lnTo>
                  <a:pt x="5818" y="12244"/>
                </a:lnTo>
                <a:lnTo>
                  <a:pt x="6315" y="12538"/>
                </a:lnTo>
                <a:lnTo>
                  <a:pt x="6849" y="12796"/>
                </a:lnTo>
                <a:lnTo>
                  <a:pt x="7383" y="13035"/>
                </a:lnTo>
                <a:lnTo>
                  <a:pt x="7917" y="13256"/>
                </a:lnTo>
                <a:lnTo>
                  <a:pt x="8488" y="13459"/>
                </a:lnTo>
                <a:lnTo>
                  <a:pt x="9059" y="13606"/>
                </a:lnTo>
                <a:lnTo>
                  <a:pt x="9648" y="13754"/>
                </a:lnTo>
                <a:lnTo>
                  <a:pt x="10237" y="13846"/>
                </a:lnTo>
                <a:lnTo>
                  <a:pt x="10845" y="13938"/>
                </a:lnTo>
                <a:lnTo>
                  <a:pt x="11452" y="13974"/>
                </a:lnTo>
                <a:lnTo>
                  <a:pt x="12078" y="13993"/>
                </a:lnTo>
                <a:lnTo>
                  <a:pt x="12704" y="13974"/>
                </a:lnTo>
                <a:lnTo>
                  <a:pt x="13312" y="13938"/>
                </a:lnTo>
                <a:lnTo>
                  <a:pt x="13919" y="13846"/>
                </a:lnTo>
                <a:lnTo>
                  <a:pt x="14508" y="13754"/>
                </a:lnTo>
                <a:lnTo>
                  <a:pt x="15098" y="13606"/>
                </a:lnTo>
                <a:lnTo>
                  <a:pt x="15668" y="13459"/>
                </a:lnTo>
                <a:lnTo>
                  <a:pt x="16239" y="13256"/>
                </a:lnTo>
                <a:lnTo>
                  <a:pt x="16773" y="13035"/>
                </a:lnTo>
                <a:lnTo>
                  <a:pt x="17307" y="12796"/>
                </a:lnTo>
                <a:lnTo>
                  <a:pt x="17841" y="12538"/>
                </a:lnTo>
                <a:lnTo>
                  <a:pt x="18338" y="12244"/>
                </a:lnTo>
                <a:lnTo>
                  <a:pt x="18835" y="11931"/>
                </a:lnTo>
                <a:lnTo>
                  <a:pt x="19296" y="11599"/>
                </a:lnTo>
                <a:lnTo>
                  <a:pt x="19756" y="11231"/>
                </a:lnTo>
                <a:lnTo>
                  <a:pt x="20198" y="10863"/>
                </a:lnTo>
                <a:lnTo>
                  <a:pt x="20621" y="10458"/>
                </a:lnTo>
                <a:lnTo>
                  <a:pt x="21026" y="10034"/>
                </a:lnTo>
                <a:lnTo>
                  <a:pt x="21394" y="9592"/>
                </a:lnTo>
                <a:lnTo>
                  <a:pt x="21763" y="9132"/>
                </a:lnTo>
                <a:lnTo>
                  <a:pt x="22094" y="8672"/>
                </a:lnTo>
                <a:lnTo>
                  <a:pt x="22407" y="8175"/>
                </a:lnTo>
                <a:lnTo>
                  <a:pt x="22702" y="7678"/>
                </a:lnTo>
                <a:lnTo>
                  <a:pt x="22959" y="7144"/>
                </a:lnTo>
                <a:lnTo>
                  <a:pt x="23199" y="6610"/>
                </a:lnTo>
                <a:lnTo>
                  <a:pt x="23420" y="6076"/>
                </a:lnTo>
                <a:lnTo>
                  <a:pt x="23622" y="5505"/>
                </a:lnTo>
                <a:lnTo>
                  <a:pt x="23770" y="4934"/>
                </a:lnTo>
                <a:lnTo>
                  <a:pt x="23917" y="4345"/>
                </a:lnTo>
                <a:lnTo>
                  <a:pt x="24009" y="3756"/>
                </a:lnTo>
                <a:lnTo>
                  <a:pt x="24101" y="3148"/>
                </a:lnTo>
                <a:lnTo>
                  <a:pt x="24138" y="2541"/>
                </a:lnTo>
                <a:lnTo>
                  <a:pt x="24156" y="1915"/>
                </a:lnTo>
                <a:lnTo>
                  <a:pt x="24138" y="1436"/>
                </a:lnTo>
                <a:lnTo>
                  <a:pt x="24119" y="939"/>
                </a:lnTo>
                <a:lnTo>
                  <a:pt x="24064" y="479"/>
                </a:lnTo>
                <a:lnTo>
                  <a:pt x="24009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3350346"/>
            <a:ext cx="1257314" cy="1793142"/>
          </a:xfrm>
          <a:custGeom>
            <a:avLst/>
            <a:gdLst/>
            <a:ahLst/>
            <a:cxnLst/>
            <a:rect l="l" t="t" r="r" b="b"/>
            <a:pathLst>
              <a:path w="12962" h="18486" extrusionOk="0">
                <a:moveTo>
                  <a:pt x="2633" y="0"/>
                </a:moveTo>
                <a:lnTo>
                  <a:pt x="2246" y="37"/>
                </a:lnTo>
                <a:lnTo>
                  <a:pt x="1860" y="74"/>
                </a:lnTo>
                <a:lnTo>
                  <a:pt x="1473" y="129"/>
                </a:lnTo>
                <a:lnTo>
                  <a:pt x="1105" y="184"/>
                </a:lnTo>
                <a:lnTo>
                  <a:pt x="718" y="258"/>
                </a:lnTo>
                <a:lnTo>
                  <a:pt x="368" y="368"/>
                </a:lnTo>
                <a:lnTo>
                  <a:pt x="0" y="461"/>
                </a:lnTo>
                <a:lnTo>
                  <a:pt x="0" y="18486"/>
                </a:lnTo>
                <a:lnTo>
                  <a:pt x="8101" y="18486"/>
                </a:lnTo>
                <a:lnTo>
                  <a:pt x="8635" y="18136"/>
                </a:lnTo>
                <a:lnTo>
                  <a:pt x="9151" y="17767"/>
                </a:lnTo>
                <a:lnTo>
                  <a:pt x="9629" y="17362"/>
                </a:lnTo>
                <a:lnTo>
                  <a:pt x="10090" y="16921"/>
                </a:lnTo>
                <a:lnTo>
                  <a:pt x="10513" y="16460"/>
                </a:lnTo>
                <a:lnTo>
                  <a:pt x="10918" y="15982"/>
                </a:lnTo>
                <a:lnTo>
                  <a:pt x="11286" y="15466"/>
                </a:lnTo>
                <a:lnTo>
                  <a:pt x="11618" y="14932"/>
                </a:lnTo>
                <a:lnTo>
                  <a:pt x="11931" y="14361"/>
                </a:lnTo>
                <a:lnTo>
                  <a:pt x="12189" y="13791"/>
                </a:lnTo>
                <a:lnTo>
                  <a:pt x="12428" y="13183"/>
                </a:lnTo>
                <a:lnTo>
                  <a:pt x="12612" y="12557"/>
                </a:lnTo>
                <a:lnTo>
                  <a:pt x="12759" y="11931"/>
                </a:lnTo>
                <a:lnTo>
                  <a:pt x="12870" y="11287"/>
                </a:lnTo>
                <a:lnTo>
                  <a:pt x="12907" y="10955"/>
                </a:lnTo>
                <a:lnTo>
                  <a:pt x="12943" y="10624"/>
                </a:lnTo>
                <a:lnTo>
                  <a:pt x="12962" y="10274"/>
                </a:lnTo>
                <a:lnTo>
                  <a:pt x="12962" y="9943"/>
                </a:lnTo>
                <a:lnTo>
                  <a:pt x="12943" y="9427"/>
                </a:lnTo>
                <a:lnTo>
                  <a:pt x="12907" y="8930"/>
                </a:lnTo>
                <a:lnTo>
                  <a:pt x="12851" y="8433"/>
                </a:lnTo>
                <a:lnTo>
                  <a:pt x="12759" y="7936"/>
                </a:lnTo>
                <a:lnTo>
                  <a:pt x="12649" y="7457"/>
                </a:lnTo>
                <a:lnTo>
                  <a:pt x="12520" y="6978"/>
                </a:lnTo>
                <a:lnTo>
                  <a:pt x="12354" y="6518"/>
                </a:lnTo>
                <a:lnTo>
                  <a:pt x="12189" y="6076"/>
                </a:lnTo>
                <a:lnTo>
                  <a:pt x="11986" y="5634"/>
                </a:lnTo>
                <a:lnTo>
                  <a:pt x="11765" y="5211"/>
                </a:lnTo>
                <a:lnTo>
                  <a:pt x="11526" y="4787"/>
                </a:lnTo>
                <a:lnTo>
                  <a:pt x="11268" y="4382"/>
                </a:lnTo>
                <a:lnTo>
                  <a:pt x="10992" y="3996"/>
                </a:lnTo>
                <a:lnTo>
                  <a:pt x="10697" y="3627"/>
                </a:lnTo>
                <a:lnTo>
                  <a:pt x="10384" y="3259"/>
                </a:lnTo>
                <a:lnTo>
                  <a:pt x="10053" y="2909"/>
                </a:lnTo>
                <a:lnTo>
                  <a:pt x="9703" y="2578"/>
                </a:lnTo>
                <a:lnTo>
                  <a:pt x="9335" y="2265"/>
                </a:lnTo>
                <a:lnTo>
                  <a:pt x="8967" y="1970"/>
                </a:lnTo>
                <a:lnTo>
                  <a:pt x="8580" y="1694"/>
                </a:lnTo>
                <a:lnTo>
                  <a:pt x="8175" y="1436"/>
                </a:lnTo>
                <a:lnTo>
                  <a:pt x="7751" y="1197"/>
                </a:lnTo>
                <a:lnTo>
                  <a:pt x="7328" y="976"/>
                </a:lnTo>
                <a:lnTo>
                  <a:pt x="6886" y="774"/>
                </a:lnTo>
                <a:lnTo>
                  <a:pt x="6444" y="608"/>
                </a:lnTo>
                <a:lnTo>
                  <a:pt x="5984" y="442"/>
                </a:lnTo>
                <a:lnTo>
                  <a:pt x="5505" y="313"/>
                </a:lnTo>
                <a:lnTo>
                  <a:pt x="5026" y="203"/>
                </a:lnTo>
                <a:lnTo>
                  <a:pt x="4529" y="111"/>
                </a:lnTo>
                <a:lnTo>
                  <a:pt x="4032" y="55"/>
                </a:lnTo>
                <a:lnTo>
                  <a:pt x="3535" y="19"/>
                </a:lnTo>
                <a:lnTo>
                  <a:pt x="3020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3009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1"/>
          </p:nvPr>
        </p:nvSpPr>
        <p:spPr>
          <a:xfrm>
            <a:off x="3822000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2"/>
          </p:nvPr>
        </p:nvSpPr>
        <p:spPr>
          <a:xfrm>
            <a:off x="5448638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body" idx="3"/>
          </p:nvPr>
        </p:nvSpPr>
        <p:spPr>
          <a:xfrm>
            <a:off x="7075276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5486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04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1650244" y="3237827"/>
            <a:ext cx="930521" cy="1355672"/>
          </a:xfrm>
          <a:custGeom>
            <a:avLst/>
            <a:gdLst/>
            <a:ahLst/>
            <a:cxnLst/>
            <a:rect l="l" t="t" r="r" b="b"/>
            <a:pathLst>
              <a:path w="9593" h="13976" extrusionOk="0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0" y="2514602"/>
            <a:ext cx="1378855" cy="1907408"/>
          </a:xfrm>
          <a:custGeom>
            <a:avLst/>
            <a:gdLst/>
            <a:ahLst/>
            <a:cxnLst/>
            <a:rect l="l" t="t" r="r" b="b"/>
            <a:pathLst>
              <a:path w="14215" h="19664" extrusionOk="0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2114578" y="0"/>
            <a:ext cx="1107352" cy="964471"/>
          </a:xfrm>
          <a:custGeom>
            <a:avLst/>
            <a:gdLst/>
            <a:ahLst/>
            <a:cxnLst/>
            <a:rect l="l" t="t" r="r" b="b"/>
            <a:pathLst>
              <a:path w="11416" h="9943" extrusionOk="0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3221925" y="4330100"/>
            <a:ext cx="54648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279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9BCF63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3071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leaves">
  <p:cSld name="Blank with leaves">
    <p:bg>
      <p:bgPr>
        <a:solidFill>
          <a:srgbClr val="9BCF63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2"/>
          <p:cNvSpPr/>
          <p:nvPr/>
        </p:nvSpPr>
        <p:spPr>
          <a:xfrm rot="3560713">
            <a:off x="7919979" y="4139908"/>
            <a:ext cx="1129759" cy="685684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2"/>
          <p:cNvSpPr/>
          <p:nvPr/>
        </p:nvSpPr>
        <p:spPr>
          <a:xfrm rot="1619439">
            <a:off x="7518911" y="3963338"/>
            <a:ext cx="440102" cy="657294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2"/>
          <p:cNvSpPr/>
          <p:nvPr/>
        </p:nvSpPr>
        <p:spPr>
          <a:xfrm rot="-5564790">
            <a:off x="1156803" y="211500"/>
            <a:ext cx="672035" cy="536827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/>
          <p:nvPr/>
        </p:nvSpPr>
        <p:spPr>
          <a:xfrm rot="8585060">
            <a:off x="241104" y="264328"/>
            <a:ext cx="975659" cy="1597185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25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49676" y="4677"/>
                </a:moveTo>
                <a:lnTo>
                  <a:pt x="49731" y="5469"/>
                </a:lnTo>
                <a:lnTo>
                  <a:pt x="49749" y="6408"/>
                </a:lnTo>
                <a:lnTo>
                  <a:pt x="49786" y="7660"/>
                </a:lnTo>
                <a:lnTo>
                  <a:pt x="49786" y="9169"/>
                </a:lnTo>
                <a:lnTo>
                  <a:pt x="49731" y="10900"/>
                </a:lnTo>
                <a:lnTo>
                  <a:pt x="49694" y="11858"/>
                </a:lnTo>
                <a:lnTo>
                  <a:pt x="49639" y="12833"/>
                </a:lnTo>
                <a:lnTo>
                  <a:pt x="49584" y="13846"/>
                </a:lnTo>
                <a:lnTo>
                  <a:pt x="49492" y="14895"/>
                </a:lnTo>
                <a:lnTo>
                  <a:pt x="49381" y="15982"/>
                </a:lnTo>
                <a:lnTo>
                  <a:pt x="49252" y="17086"/>
                </a:lnTo>
                <a:lnTo>
                  <a:pt x="49087" y="18191"/>
                </a:lnTo>
                <a:lnTo>
                  <a:pt x="48921" y="19314"/>
                </a:lnTo>
                <a:lnTo>
                  <a:pt x="48700" y="20456"/>
                </a:lnTo>
                <a:lnTo>
                  <a:pt x="48479" y="21597"/>
                </a:lnTo>
                <a:lnTo>
                  <a:pt x="48203" y="22720"/>
                </a:lnTo>
                <a:lnTo>
                  <a:pt x="47908" y="23844"/>
                </a:lnTo>
                <a:lnTo>
                  <a:pt x="47577" y="24948"/>
                </a:lnTo>
                <a:lnTo>
                  <a:pt x="47209" y="26053"/>
                </a:lnTo>
                <a:lnTo>
                  <a:pt x="47006" y="26587"/>
                </a:lnTo>
                <a:lnTo>
                  <a:pt x="46804" y="27121"/>
                </a:lnTo>
                <a:lnTo>
                  <a:pt x="46583" y="27636"/>
                </a:lnTo>
                <a:lnTo>
                  <a:pt x="46362" y="28152"/>
                </a:lnTo>
                <a:lnTo>
                  <a:pt x="46122" y="28667"/>
                </a:lnTo>
                <a:lnTo>
                  <a:pt x="45883" y="29165"/>
                </a:lnTo>
                <a:lnTo>
                  <a:pt x="45625" y="29643"/>
                </a:lnTo>
                <a:lnTo>
                  <a:pt x="45349" y="30122"/>
                </a:lnTo>
                <a:lnTo>
                  <a:pt x="45073" y="30601"/>
                </a:lnTo>
                <a:lnTo>
                  <a:pt x="44778" y="31061"/>
                </a:lnTo>
                <a:lnTo>
                  <a:pt x="44484" y="31503"/>
                </a:lnTo>
                <a:lnTo>
                  <a:pt x="44171" y="31926"/>
                </a:lnTo>
                <a:lnTo>
                  <a:pt x="43839" y="32350"/>
                </a:lnTo>
                <a:lnTo>
                  <a:pt x="43508" y="32736"/>
                </a:lnTo>
                <a:lnTo>
                  <a:pt x="43158" y="33123"/>
                </a:lnTo>
                <a:lnTo>
                  <a:pt x="42827" y="33491"/>
                </a:lnTo>
                <a:lnTo>
                  <a:pt x="42458" y="33841"/>
                </a:lnTo>
                <a:lnTo>
                  <a:pt x="42109" y="34154"/>
                </a:lnTo>
                <a:lnTo>
                  <a:pt x="41740" y="34467"/>
                </a:lnTo>
                <a:lnTo>
                  <a:pt x="41372" y="34780"/>
                </a:lnTo>
                <a:lnTo>
                  <a:pt x="41004" y="35056"/>
                </a:lnTo>
                <a:lnTo>
                  <a:pt x="40617" y="35314"/>
                </a:lnTo>
                <a:lnTo>
                  <a:pt x="40231" y="35572"/>
                </a:lnTo>
                <a:lnTo>
                  <a:pt x="39844" y="35811"/>
                </a:lnTo>
                <a:lnTo>
                  <a:pt x="39457" y="36032"/>
                </a:lnTo>
                <a:lnTo>
                  <a:pt x="39052" y="36253"/>
                </a:lnTo>
                <a:lnTo>
                  <a:pt x="38666" y="36437"/>
                </a:lnTo>
                <a:lnTo>
                  <a:pt x="38261" y="36621"/>
                </a:lnTo>
                <a:lnTo>
                  <a:pt x="37874" y="36805"/>
                </a:lnTo>
                <a:lnTo>
                  <a:pt x="37469" y="36953"/>
                </a:lnTo>
                <a:lnTo>
                  <a:pt x="36659" y="37247"/>
                </a:lnTo>
                <a:lnTo>
                  <a:pt x="35867" y="37487"/>
                </a:lnTo>
                <a:lnTo>
                  <a:pt x="35057" y="37689"/>
                </a:lnTo>
                <a:lnTo>
                  <a:pt x="34265" y="37836"/>
                </a:lnTo>
                <a:lnTo>
                  <a:pt x="33492" y="37965"/>
                </a:lnTo>
                <a:lnTo>
                  <a:pt x="32719" y="38057"/>
                </a:lnTo>
                <a:lnTo>
                  <a:pt x="31964" y="38131"/>
                </a:lnTo>
                <a:lnTo>
                  <a:pt x="31227" y="38168"/>
                </a:lnTo>
                <a:lnTo>
                  <a:pt x="30528" y="38186"/>
                </a:lnTo>
                <a:lnTo>
                  <a:pt x="29846" y="38168"/>
                </a:lnTo>
                <a:lnTo>
                  <a:pt x="29202" y="38149"/>
                </a:lnTo>
                <a:lnTo>
                  <a:pt x="28576" y="38113"/>
                </a:lnTo>
                <a:lnTo>
                  <a:pt x="27987" y="38057"/>
                </a:lnTo>
                <a:lnTo>
                  <a:pt x="27453" y="37984"/>
                </a:lnTo>
                <a:lnTo>
                  <a:pt x="26956" y="37928"/>
                </a:lnTo>
                <a:lnTo>
                  <a:pt x="26090" y="37781"/>
                </a:lnTo>
                <a:lnTo>
                  <a:pt x="25446" y="37652"/>
                </a:lnTo>
                <a:lnTo>
                  <a:pt x="25041" y="37560"/>
                </a:lnTo>
                <a:lnTo>
                  <a:pt x="24912" y="37523"/>
                </a:lnTo>
                <a:lnTo>
                  <a:pt x="24838" y="37395"/>
                </a:lnTo>
                <a:lnTo>
                  <a:pt x="24636" y="37026"/>
                </a:lnTo>
                <a:lnTo>
                  <a:pt x="24323" y="36456"/>
                </a:lnTo>
                <a:lnTo>
                  <a:pt x="23955" y="35664"/>
                </a:lnTo>
                <a:lnTo>
                  <a:pt x="23752" y="35204"/>
                </a:lnTo>
                <a:lnTo>
                  <a:pt x="23550" y="34706"/>
                </a:lnTo>
                <a:lnTo>
                  <a:pt x="23347" y="34154"/>
                </a:lnTo>
                <a:lnTo>
                  <a:pt x="23126" y="33565"/>
                </a:lnTo>
                <a:lnTo>
                  <a:pt x="22924" y="32957"/>
                </a:lnTo>
                <a:lnTo>
                  <a:pt x="22739" y="32294"/>
                </a:lnTo>
                <a:lnTo>
                  <a:pt x="22555" y="31613"/>
                </a:lnTo>
                <a:lnTo>
                  <a:pt x="22390" y="30895"/>
                </a:lnTo>
                <a:lnTo>
                  <a:pt x="22242" y="30159"/>
                </a:lnTo>
                <a:lnTo>
                  <a:pt x="22113" y="29385"/>
                </a:lnTo>
                <a:lnTo>
                  <a:pt x="22021" y="28612"/>
                </a:lnTo>
                <a:lnTo>
                  <a:pt x="21966" y="27802"/>
                </a:lnTo>
                <a:lnTo>
                  <a:pt x="21929" y="26974"/>
                </a:lnTo>
                <a:lnTo>
                  <a:pt x="21948" y="26145"/>
                </a:lnTo>
                <a:lnTo>
                  <a:pt x="22003" y="25298"/>
                </a:lnTo>
                <a:lnTo>
                  <a:pt x="22040" y="24856"/>
                </a:lnTo>
                <a:lnTo>
                  <a:pt x="22095" y="24433"/>
                </a:lnTo>
                <a:lnTo>
                  <a:pt x="22169" y="23991"/>
                </a:lnTo>
                <a:lnTo>
                  <a:pt x="22242" y="23567"/>
                </a:lnTo>
                <a:lnTo>
                  <a:pt x="22334" y="23125"/>
                </a:lnTo>
                <a:lnTo>
                  <a:pt x="22445" y="22684"/>
                </a:lnTo>
                <a:lnTo>
                  <a:pt x="22574" y="22260"/>
                </a:lnTo>
                <a:lnTo>
                  <a:pt x="22703" y="21818"/>
                </a:lnTo>
                <a:lnTo>
                  <a:pt x="22850" y="21376"/>
                </a:lnTo>
                <a:lnTo>
                  <a:pt x="23034" y="20935"/>
                </a:lnTo>
                <a:lnTo>
                  <a:pt x="23218" y="20493"/>
                </a:lnTo>
                <a:lnTo>
                  <a:pt x="23421" y="20069"/>
                </a:lnTo>
                <a:lnTo>
                  <a:pt x="23623" y="19627"/>
                </a:lnTo>
                <a:lnTo>
                  <a:pt x="23863" y="19185"/>
                </a:lnTo>
                <a:lnTo>
                  <a:pt x="24120" y="18762"/>
                </a:lnTo>
                <a:lnTo>
                  <a:pt x="24397" y="18320"/>
                </a:lnTo>
                <a:lnTo>
                  <a:pt x="24691" y="17897"/>
                </a:lnTo>
                <a:lnTo>
                  <a:pt x="24986" y="17473"/>
                </a:lnTo>
                <a:lnTo>
                  <a:pt x="25317" y="17050"/>
                </a:lnTo>
                <a:lnTo>
                  <a:pt x="25667" y="16645"/>
                </a:lnTo>
                <a:lnTo>
                  <a:pt x="26035" y="16240"/>
                </a:lnTo>
                <a:lnTo>
                  <a:pt x="26403" y="15834"/>
                </a:lnTo>
                <a:lnTo>
                  <a:pt x="26790" y="15448"/>
                </a:lnTo>
                <a:lnTo>
                  <a:pt x="27177" y="15061"/>
                </a:lnTo>
                <a:lnTo>
                  <a:pt x="27600" y="14693"/>
                </a:lnTo>
                <a:lnTo>
                  <a:pt x="28024" y="14325"/>
                </a:lnTo>
                <a:lnTo>
                  <a:pt x="28447" y="13956"/>
                </a:lnTo>
                <a:lnTo>
                  <a:pt x="28889" y="13607"/>
                </a:lnTo>
                <a:lnTo>
                  <a:pt x="29349" y="13257"/>
                </a:lnTo>
                <a:lnTo>
                  <a:pt x="29810" y="12925"/>
                </a:lnTo>
                <a:lnTo>
                  <a:pt x="30767" y="12263"/>
                </a:lnTo>
                <a:lnTo>
                  <a:pt x="31743" y="11637"/>
                </a:lnTo>
                <a:lnTo>
                  <a:pt x="32737" y="11047"/>
                </a:lnTo>
                <a:lnTo>
                  <a:pt x="33750" y="10477"/>
                </a:lnTo>
                <a:lnTo>
                  <a:pt x="34781" y="9943"/>
                </a:lnTo>
                <a:lnTo>
                  <a:pt x="35812" y="9446"/>
                </a:lnTo>
                <a:lnTo>
                  <a:pt x="36843" y="8949"/>
                </a:lnTo>
                <a:lnTo>
                  <a:pt x="37874" y="8507"/>
                </a:lnTo>
                <a:lnTo>
                  <a:pt x="38905" y="8065"/>
                </a:lnTo>
                <a:lnTo>
                  <a:pt x="39899" y="7678"/>
                </a:lnTo>
                <a:lnTo>
                  <a:pt x="40893" y="7291"/>
                </a:lnTo>
                <a:lnTo>
                  <a:pt x="41851" y="6960"/>
                </a:lnTo>
                <a:lnTo>
                  <a:pt x="42771" y="6629"/>
                </a:lnTo>
                <a:lnTo>
                  <a:pt x="43674" y="6334"/>
                </a:lnTo>
                <a:lnTo>
                  <a:pt x="45331" y="5819"/>
                </a:lnTo>
                <a:lnTo>
                  <a:pt x="46785" y="5395"/>
                </a:lnTo>
                <a:lnTo>
                  <a:pt x="47982" y="5082"/>
                </a:lnTo>
                <a:lnTo>
                  <a:pt x="48903" y="4861"/>
                </a:lnTo>
                <a:lnTo>
                  <a:pt x="49676" y="4677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235802" y="2802078"/>
            <a:ext cx="1905613" cy="1255536"/>
          </a:xfrm>
          <a:custGeom>
            <a:avLst/>
            <a:gdLst/>
            <a:ahLst/>
            <a:cxnLst/>
            <a:rect l="l" t="t" r="r" b="b"/>
            <a:pathLst>
              <a:path w="19646" h="12944" extrusionOk="0">
                <a:moveTo>
                  <a:pt x="9261" y="0"/>
                </a:moveTo>
                <a:lnTo>
                  <a:pt x="8654" y="19"/>
                </a:lnTo>
                <a:lnTo>
                  <a:pt x="8065" y="37"/>
                </a:lnTo>
                <a:lnTo>
                  <a:pt x="7457" y="74"/>
                </a:lnTo>
                <a:lnTo>
                  <a:pt x="6868" y="129"/>
                </a:lnTo>
                <a:lnTo>
                  <a:pt x="6297" y="203"/>
                </a:lnTo>
                <a:lnTo>
                  <a:pt x="5174" y="350"/>
                </a:lnTo>
                <a:lnTo>
                  <a:pt x="4106" y="534"/>
                </a:lnTo>
                <a:lnTo>
                  <a:pt x="3130" y="737"/>
                </a:lnTo>
                <a:lnTo>
                  <a:pt x="2247" y="939"/>
                </a:lnTo>
                <a:lnTo>
                  <a:pt x="1492" y="1123"/>
                </a:lnTo>
                <a:lnTo>
                  <a:pt x="866" y="1289"/>
                </a:lnTo>
                <a:lnTo>
                  <a:pt x="405" y="1436"/>
                </a:lnTo>
                <a:lnTo>
                  <a:pt x="0" y="1547"/>
                </a:lnTo>
                <a:lnTo>
                  <a:pt x="203" y="1915"/>
                </a:lnTo>
                <a:lnTo>
                  <a:pt x="424" y="2357"/>
                </a:lnTo>
                <a:lnTo>
                  <a:pt x="737" y="2909"/>
                </a:lnTo>
                <a:lnTo>
                  <a:pt x="1142" y="3591"/>
                </a:lnTo>
                <a:lnTo>
                  <a:pt x="1602" y="4364"/>
                </a:lnTo>
                <a:lnTo>
                  <a:pt x="2155" y="5192"/>
                </a:lnTo>
                <a:lnTo>
                  <a:pt x="2762" y="6095"/>
                </a:lnTo>
                <a:lnTo>
                  <a:pt x="3425" y="6997"/>
                </a:lnTo>
                <a:lnTo>
                  <a:pt x="3793" y="7457"/>
                </a:lnTo>
                <a:lnTo>
                  <a:pt x="4161" y="7917"/>
                </a:lnTo>
                <a:lnTo>
                  <a:pt x="4548" y="8378"/>
                </a:lnTo>
                <a:lnTo>
                  <a:pt x="4953" y="8820"/>
                </a:lnTo>
                <a:lnTo>
                  <a:pt x="5358" y="9261"/>
                </a:lnTo>
                <a:lnTo>
                  <a:pt x="5800" y="9685"/>
                </a:lnTo>
                <a:lnTo>
                  <a:pt x="6223" y="10090"/>
                </a:lnTo>
                <a:lnTo>
                  <a:pt x="6684" y="10495"/>
                </a:lnTo>
                <a:lnTo>
                  <a:pt x="7144" y="10863"/>
                </a:lnTo>
                <a:lnTo>
                  <a:pt x="7604" y="11213"/>
                </a:lnTo>
                <a:lnTo>
                  <a:pt x="8083" y="11544"/>
                </a:lnTo>
                <a:lnTo>
                  <a:pt x="8580" y="11839"/>
                </a:lnTo>
                <a:lnTo>
                  <a:pt x="9077" y="12097"/>
                </a:lnTo>
                <a:lnTo>
                  <a:pt x="9574" y="12336"/>
                </a:lnTo>
                <a:lnTo>
                  <a:pt x="9979" y="12483"/>
                </a:lnTo>
                <a:lnTo>
                  <a:pt x="10385" y="12631"/>
                </a:lnTo>
                <a:lnTo>
                  <a:pt x="10790" y="12723"/>
                </a:lnTo>
                <a:lnTo>
                  <a:pt x="11195" y="12815"/>
                </a:lnTo>
                <a:lnTo>
                  <a:pt x="11581" y="12888"/>
                </a:lnTo>
                <a:lnTo>
                  <a:pt x="11986" y="12925"/>
                </a:lnTo>
                <a:lnTo>
                  <a:pt x="12355" y="12944"/>
                </a:lnTo>
                <a:lnTo>
                  <a:pt x="12741" y="12944"/>
                </a:lnTo>
                <a:lnTo>
                  <a:pt x="13109" y="12925"/>
                </a:lnTo>
                <a:lnTo>
                  <a:pt x="13478" y="12888"/>
                </a:lnTo>
                <a:lnTo>
                  <a:pt x="13846" y="12852"/>
                </a:lnTo>
                <a:lnTo>
                  <a:pt x="14196" y="12778"/>
                </a:lnTo>
                <a:lnTo>
                  <a:pt x="14527" y="12704"/>
                </a:lnTo>
                <a:lnTo>
                  <a:pt x="14877" y="12631"/>
                </a:lnTo>
                <a:lnTo>
                  <a:pt x="15208" y="12520"/>
                </a:lnTo>
                <a:lnTo>
                  <a:pt x="15521" y="12410"/>
                </a:lnTo>
                <a:lnTo>
                  <a:pt x="16129" y="12170"/>
                </a:lnTo>
                <a:lnTo>
                  <a:pt x="16718" y="11913"/>
                </a:lnTo>
                <a:lnTo>
                  <a:pt x="17252" y="11618"/>
                </a:lnTo>
                <a:lnTo>
                  <a:pt x="17731" y="11324"/>
                </a:lnTo>
                <a:lnTo>
                  <a:pt x="18173" y="11029"/>
                </a:lnTo>
                <a:lnTo>
                  <a:pt x="18559" y="10753"/>
                </a:lnTo>
                <a:lnTo>
                  <a:pt x="18891" y="10495"/>
                </a:lnTo>
                <a:lnTo>
                  <a:pt x="19167" y="10274"/>
                </a:lnTo>
                <a:lnTo>
                  <a:pt x="5929" y="4069"/>
                </a:lnTo>
                <a:lnTo>
                  <a:pt x="19646" y="9225"/>
                </a:lnTo>
                <a:lnTo>
                  <a:pt x="19646" y="9225"/>
                </a:lnTo>
                <a:lnTo>
                  <a:pt x="19609" y="8875"/>
                </a:lnTo>
                <a:lnTo>
                  <a:pt x="19572" y="8451"/>
                </a:lnTo>
                <a:lnTo>
                  <a:pt x="19498" y="7991"/>
                </a:lnTo>
                <a:lnTo>
                  <a:pt x="19406" y="7475"/>
                </a:lnTo>
                <a:lnTo>
                  <a:pt x="19277" y="6923"/>
                </a:lnTo>
                <a:lnTo>
                  <a:pt x="19112" y="6334"/>
                </a:lnTo>
                <a:lnTo>
                  <a:pt x="18909" y="5726"/>
                </a:lnTo>
                <a:lnTo>
                  <a:pt x="18651" y="5119"/>
                </a:lnTo>
                <a:lnTo>
                  <a:pt x="18504" y="4806"/>
                </a:lnTo>
                <a:lnTo>
                  <a:pt x="18338" y="4493"/>
                </a:lnTo>
                <a:lnTo>
                  <a:pt x="18173" y="4180"/>
                </a:lnTo>
                <a:lnTo>
                  <a:pt x="17989" y="3885"/>
                </a:lnTo>
                <a:lnTo>
                  <a:pt x="17786" y="3591"/>
                </a:lnTo>
                <a:lnTo>
                  <a:pt x="17565" y="3296"/>
                </a:lnTo>
                <a:lnTo>
                  <a:pt x="17326" y="3001"/>
                </a:lnTo>
                <a:lnTo>
                  <a:pt x="17086" y="2725"/>
                </a:lnTo>
                <a:lnTo>
                  <a:pt x="16810" y="2449"/>
                </a:lnTo>
                <a:lnTo>
                  <a:pt x="16534" y="2173"/>
                </a:lnTo>
                <a:lnTo>
                  <a:pt x="16221" y="1934"/>
                </a:lnTo>
                <a:lnTo>
                  <a:pt x="15890" y="1694"/>
                </a:lnTo>
                <a:lnTo>
                  <a:pt x="15558" y="1455"/>
                </a:lnTo>
                <a:lnTo>
                  <a:pt x="15190" y="1252"/>
                </a:lnTo>
                <a:lnTo>
                  <a:pt x="14803" y="1050"/>
                </a:lnTo>
                <a:lnTo>
                  <a:pt x="14398" y="866"/>
                </a:lnTo>
                <a:lnTo>
                  <a:pt x="13883" y="663"/>
                </a:lnTo>
                <a:lnTo>
                  <a:pt x="13349" y="497"/>
                </a:lnTo>
                <a:lnTo>
                  <a:pt x="12796" y="350"/>
                </a:lnTo>
                <a:lnTo>
                  <a:pt x="12226" y="240"/>
                </a:lnTo>
                <a:lnTo>
                  <a:pt x="11655" y="148"/>
                </a:lnTo>
                <a:lnTo>
                  <a:pt x="11066" y="74"/>
                </a:lnTo>
                <a:lnTo>
                  <a:pt x="10458" y="37"/>
                </a:lnTo>
                <a:lnTo>
                  <a:pt x="9869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136091"/>
            <a:ext cx="1085984" cy="1007319"/>
          </a:xfrm>
          <a:custGeom>
            <a:avLst/>
            <a:gdLst/>
            <a:ahLst/>
            <a:cxnLst/>
            <a:rect l="l" t="t" r="r" b="b"/>
            <a:pathLst>
              <a:path w="11196" h="10385" extrusionOk="0">
                <a:moveTo>
                  <a:pt x="3812" y="1"/>
                </a:moveTo>
                <a:lnTo>
                  <a:pt x="3518" y="19"/>
                </a:lnTo>
                <a:lnTo>
                  <a:pt x="2965" y="93"/>
                </a:lnTo>
                <a:lnTo>
                  <a:pt x="2431" y="203"/>
                </a:lnTo>
                <a:lnTo>
                  <a:pt x="1916" y="351"/>
                </a:lnTo>
                <a:lnTo>
                  <a:pt x="1400" y="535"/>
                </a:lnTo>
                <a:lnTo>
                  <a:pt x="922" y="756"/>
                </a:lnTo>
                <a:lnTo>
                  <a:pt x="443" y="995"/>
                </a:lnTo>
                <a:lnTo>
                  <a:pt x="1" y="1290"/>
                </a:lnTo>
                <a:lnTo>
                  <a:pt x="1" y="10385"/>
                </a:lnTo>
                <a:lnTo>
                  <a:pt x="10404" y="10385"/>
                </a:lnTo>
                <a:lnTo>
                  <a:pt x="10569" y="10017"/>
                </a:lnTo>
                <a:lnTo>
                  <a:pt x="10735" y="9630"/>
                </a:lnTo>
                <a:lnTo>
                  <a:pt x="10882" y="9225"/>
                </a:lnTo>
                <a:lnTo>
                  <a:pt x="10993" y="8820"/>
                </a:lnTo>
                <a:lnTo>
                  <a:pt x="11085" y="8397"/>
                </a:lnTo>
                <a:lnTo>
                  <a:pt x="11140" y="7973"/>
                </a:lnTo>
                <a:lnTo>
                  <a:pt x="11177" y="7550"/>
                </a:lnTo>
                <a:lnTo>
                  <a:pt x="11195" y="7108"/>
                </a:lnTo>
                <a:lnTo>
                  <a:pt x="11177" y="6740"/>
                </a:lnTo>
                <a:lnTo>
                  <a:pt x="11158" y="6390"/>
                </a:lnTo>
                <a:lnTo>
                  <a:pt x="11122" y="6021"/>
                </a:lnTo>
                <a:lnTo>
                  <a:pt x="11048" y="5672"/>
                </a:lnTo>
                <a:lnTo>
                  <a:pt x="10974" y="5340"/>
                </a:lnTo>
                <a:lnTo>
                  <a:pt x="10882" y="4990"/>
                </a:lnTo>
                <a:lnTo>
                  <a:pt x="10772" y="4659"/>
                </a:lnTo>
                <a:lnTo>
                  <a:pt x="10643" y="4346"/>
                </a:lnTo>
                <a:lnTo>
                  <a:pt x="10496" y="4033"/>
                </a:lnTo>
                <a:lnTo>
                  <a:pt x="10330" y="3720"/>
                </a:lnTo>
                <a:lnTo>
                  <a:pt x="10164" y="3425"/>
                </a:lnTo>
                <a:lnTo>
                  <a:pt x="9980" y="3131"/>
                </a:lnTo>
                <a:lnTo>
                  <a:pt x="9778" y="2855"/>
                </a:lnTo>
                <a:lnTo>
                  <a:pt x="9575" y="2578"/>
                </a:lnTo>
                <a:lnTo>
                  <a:pt x="9354" y="2321"/>
                </a:lnTo>
                <a:lnTo>
                  <a:pt x="9115" y="2081"/>
                </a:lnTo>
                <a:lnTo>
                  <a:pt x="8875" y="1842"/>
                </a:lnTo>
                <a:lnTo>
                  <a:pt x="8618" y="1621"/>
                </a:lnTo>
                <a:lnTo>
                  <a:pt x="8341" y="1419"/>
                </a:lnTo>
                <a:lnTo>
                  <a:pt x="8065" y="1216"/>
                </a:lnTo>
                <a:lnTo>
                  <a:pt x="7771" y="1032"/>
                </a:lnTo>
                <a:lnTo>
                  <a:pt x="7476" y="866"/>
                </a:lnTo>
                <a:lnTo>
                  <a:pt x="7163" y="700"/>
                </a:lnTo>
                <a:lnTo>
                  <a:pt x="6850" y="553"/>
                </a:lnTo>
                <a:lnTo>
                  <a:pt x="6537" y="424"/>
                </a:lnTo>
                <a:lnTo>
                  <a:pt x="6206" y="314"/>
                </a:lnTo>
                <a:lnTo>
                  <a:pt x="5856" y="222"/>
                </a:lnTo>
                <a:lnTo>
                  <a:pt x="5525" y="148"/>
                </a:lnTo>
                <a:lnTo>
                  <a:pt x="5175" y="74"/>
                </a:lnTo>
                <a:lnTo>
                  <a:pt x="4806" y="38"/>
                </a:lnTo>
                <a:lnTo>
                  <a:pt x="4457" y="19"/>
                </a:lnTo>
                <a:lnTo>
                  <a:pt x="4088" y="1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1936070" cy="2500305"/>
          </a:xfrm>
          <a:custGeom>
            <a:avLst/>
            <a:gdLst/>
            <a:ahLst/>
            <a:cxnLst/>
            <a:rect l="l" t="t" r="r" b="b"/>
            <a:pathLst>
              <a:path w="19960" h="25777" extrusionOk="0">
                <a:moveTo>
                  <a:pt x="1" y="0"/>
                </a:moveTo>
                <a:lnTo>
                  <a:pt x="1" y="24727"/>
                </a:lnTo>
                <a:lnTo>
                  <a:pt x="627" y="24967"/>
                </a:lnTo>
                <a:lnTo>
                  <a:pt x="1290" y="25188"/>
                </a:lnTo>
                <a:lnTo>
                  <a:pt x="1953" y="25353"/>
                </a:lnTo>
                <a:lnTo>
                  <a:pt x="2615" y="25501"/>
                </a:lnTo>
                <a:lnTo>
                  <a:pt x="3297" y="25629"/>
                </a:lnTo>
                <a:lnTo>
                  <a:pt x="3996" y="25703"/>
                </a:lnTo>
                <a:lnTo>
                  <a:pt x="4696" y="25758"/>
                </a:lnTo>
                <a:lnTo>
                  <a:pt x="5414" y="25777"/>
                </a:lnTo>
                <a:lnTo>
                  <a:pt x="6169" y="25758"/>
                </a:lnTo>
                <a:lnTo>
                  <a:pt x="6905" y="25703"/>
                </a:lnTo>
                <a:lnTo>
                  <a:pt x="7623" y="25611"/>
                </a:lnTo>
                <a:lnTo>
                  <a:pt x="8341" y="25482"/>
                </a:lnTo>
                <a:lnTo>
                  <a:pt x="9041" y="25316"/>
                </a:lnTo>
                <a:lnTo>
                  <a:pt x="9741" y="25114"/>
                </a:lnTo>
                <a:lnTo>
                  <a:pt x="10422" y="24893"/>
                </a:lnTo>
                <a:lnTo>
                  <a:pt x="11085" y="24635"/>
                </a:lnTo>
                <a:lnTo>
                  <a:pt x="11711" y="24341"/>
                </a:lnTo>
                <a:lnTo>
                  <a:pt x="12355" y="24028"/>
                </a:lnTo>
                <a:lnTo>
                  <a:pt x="12963" y="23678"/>
                </a:lnTo>
                <a:lnTo>
                  <a:pt x="13552" y="23291"/>
                </a:lnTo>
                <a:lnTo>
                  <a:pt x="14123" y="22886"/>
                </a:lnTo>
                <a:lnTo>
                  <a:pt x="14675" y="22463"/>
                </a:lnTo>
                <a:lnTo>
                  <a:pt x="15191" y="22002"/>
                </a:lnTo>
                <a:lnTo>
                  <a:pt x="15706" y="21524"/>
                </a:lnTo>
                <a:lnTo>
                  <a:pt x="16185" y="21008"/>
                </a:lnTo>
                <a:lnTo>
                  <a:pt x="16645" y="20493"/>
                </a:lnTo>
                <a:lnTo>
                  <a:pt x="17069" y="19940"/>
                </a:lnTo>
                <a:lnTo>
                  <a:pt x="17474" y="19370"/>
                </a:lnTo>
                <a:lnTo>
                  <a:pt x="17860" y="18780"/>
                </a:lnTo>
                <a:lnTo>
                  <a:pt x="18210" y="18173"/>
                </a:lnTo>
                <a:lnTo>
                  <a:pt x="18523" y="17528"/>
                </a:lnTo>
                <a:lnTo>
                  <a:pt x="18818" y="16902"/>
                </a:lnTo>
                <a:lnTo>
                  <a:pt x="19076" y="16240"/>
                </a:lnTo>
                <a:lnTo>
                  <a:pt x="19296" y="15558"/>
                </a:lnTo>
                <a:lnTo>
                  <a:pt x="19499" y="14859"/>
                </a:lnTo>
                <a:lnTo>
                  <a:pt x="19665" y="14159"/>
                </a:lnTo>
                <a:lnTo>
                  <a:pt x="19794" y="13441"/>
                </a:lnTo>
                <a:lnTo>
                  <a:pt x="19886" y="12723"/>
                </a:lnTo>
                <a:lnTo>
                  <a:pt x="19941" y="11986"/>
                </a:lnTo>
                <a:lnTo>
                  <a:pt x="19959" y="11232"/>
                </a:lnTo>
                <a:lnTo>
                  <a:pt x="19959" y="10808"/>
                </a:lnTo>
                <a:lnTo>
                  <a:pt x="19941" y="10385"/>
                </a:lnTo>
                <a:lnTo>
                  <a:pt x="19904" y="9980"/>
                </a:lnTo>
                <a:lnTo>
                  <a:pt x="19867" y="9556"/>
                </a:lnTo>
                <a:lnTo>
                  <a:pt x="19812" y="9151"/>
                </a:lnTo>
                <a:lnTo>
                  <a:pt x="19738" y="8746"/>
                </a:lnTo>
                <a:lnTo>
                  <a:pt x="19665" y="8341"/>
                </a:lnTo>
                <a:lnTo>
                  <a:pt x="19591" y="7936"/>
                </a:lnTo>
                <a:lnTo>
                  <a:pt x="19481" y="7549"/>
                </a:lnTo>
                <a:lnTo>
                  <a:pt x="19389" y="7163"/>
                </a:lnTo>
                <a:lnTo>
                  <a:pt x="19260" y="6776"/>
                </a:lnTo>
                <a:lnTo>
                  <a:pt x="19131" y="6389"/>
                </a:lnTo>
                <a:lnTo>
                  <a:pt x="19002" y="6021"/>
                </a:lnTo>
                <a:lnTo>
                  <a:pt x="18855" y="5653"/>
                </a:lnTo>
                <a:lnTo>
                  <a:pt x="18523" y="4916"/>
                </a:lnTo>
                <a:lnTo>
                  <a:pt x="18155" y="4217"/>
                </a:lnTo>
                <a:lnTo>
                  <a:pt x="17750" y="3536"/>
                </a:lnTo>
                <a:lnTo>
                  <a:pt x="17326" y="2873"/>
                </a:lnTo>
                <a:lnTo>
                  <a:pt x="16848" y="2247"/>
                </a:lnTo>
                <a:lnTo>
                  <a:pt x="16351" y="1639"/>
                </a:lnTo>
                <a:lnTo>
                  <a:pt x="15817" y="1068"/>
                </a:lnTo>
                <a:lnTo>
                  <a:pt x="15246" y="516"/>
                </a:lnTo>
                <a:lnTo>
                  <a:pt x="14657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221739" y="0"/>
            <a:ext cx="971624" cy="843005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680587" y="3914645"/>
            <a:ext cx="1491337" cy="1228764"/>
          </a:xfrm>
          <a:custGeom>
            <a:avLst/>
            <a:gdLst/>
            <a:ahLst/>
            <a:cxnLst/>
            <a:rect l="l" t="t" r="r" b="b"/>
            <a:pathLst>
              <a:path w="15375" h="12668" extrusionOk="0">
                <a:moveTo>
                  <a:pt x="6500" y="1"/>
                </a:moveTo>
                <a:lnTo>
                  <a:pt x="6187" y="167"/>
                </a:lnTo>
                <a:lnTo>
                  <a:pt x="5837" y="406"/>
                </a:lnTo>
                <a:lnTo>
                  <a:pt x="5377" y="719"/>
                </a:lnTo>
                <a:lnTo>
                  <a:pt x="4843" y="1105"/>
                </a:lnTo>
                <a:lnTo>
                  <a:pt x="4254" y="1603"/>
                </a:lnTo>
                <a:lnTo>
                  <a:pt x="3941" y="1879"/>
                </a:lnTo>
                <a:lnTo>
                  <a:pt x="3609" y="2173"/>
                </a:lnTo>
                <a:lnTo>
                  <a:pt x="3296" y="2486"/>
                </a:lnTo>
                <a:lnTo>
                  <a:pt x="2965" y="2818"/>
                </a:lnTo>
                <a:lnTo>
                  <a:pt x="2652" y="3186"/>
                </a:lnTo>
                <a:lnTo>
                  <a:pt x="2339" y="3573"/>
                </a:lnTo>
                <a:lnTo>
                  <a:pt x="2026" y="3978"/>
                </a:lnTo>
                <a:lnTo>
                  <a:pt x="1731" y="4401"/>
                </a:lnTo>
                <a:lnTo>
                  <a:pt x="1455" y="4843"/>
                </a:lnTo>
                <a:lnTo>
                  <a:pt x="1179" y="5303"/>
                </a:lnTo>
                <a:lnTo>
                  <a:pt x="939" y="5782"/>
                </a:lnTo>
                <a:lnTo>
                  <a:pt x="718" y="6298"/>
                </a:lnTo>
                <a:lnTo>
                  <a:pt x="516" y="6813"/>
                </a:lnTo>
                <a:lnTo>
                  <a:pt x="350" y="7365"/>
                </a:lnTo>
                <a:lnTo>
                  <a:pt x="203" y="7936"/>
                </a:lnTo>
                <a:lnTo>
                  <a:pt x="92" y="8525"/>
                </a:lnTo>
                <a:lnTo>
                  <a:pt x="19" y="9133"/>
                </a:lnTo>
                <a:lnTo>
                  <a:pt x="0" y="9759"/>
                </a:lnTo>
                <a:lnTo>
                  <a:pt x="0" y="10403"/>
                </a:lnTo>
                <a:lnTo>
                  <a:pt x="19" y="10735"/>
                </a:lnTo>
                <a:lnTo>
                  <a:pt x="56" y="11066"/>
                </a:lnTo>
                <a:lnTo>
                  <a:pt x="111" y="11471"/>
                </a:lnTo>
                <a:lnTo>
                  <a:pt x="185" y="11858"/>
                </a:lnTo>
                <a:lnTo>
                  <a:pt x="258" y="12263"/>
                </a:lnTo>
                <a:lnTo>
                  <a:pt x="369" y="12668"/>
                </a:lnTo>
                <a:lnTo>
                  <a:pt x="15209" y="12668"/>
                </a:lnTo>
                <a:lnTo>
                  <a:pt x="15264" y="12245"/>
                </a:lnTo>
                <a:lnTo>
                  <a:pt x="15319" y="11821"/>
                </a:lnTo>
                <a:lnTo>
                  <a:pt x="15337" y="11398"/>
                </a:lnTo>
                <a:lnTo>
                  <a:pt x="15356" y="10974"/>
                </a:lnTo>
                <a:lnTo>
                  <a:pt x="15374" y="10551"/>
                </a:lnTo>
                <a:lnTo>
                  <a:pt x="15356" y="10127"/>
                </a:lnTo>
                <a:lnTo>
                  <a:pt x="15337" y="9722"/>
                </a:lnTo>
                <a:lnTo>
                  <a:pt x="15301" y="9317"/>
                </a:lnTo>
                <a:lnTo>
                  <a:pt x="15245" y="8986"/>
                </a:lnTo>
                <a:lnTo>
                  <a:pt x="15209" y="8654"/>
                </a:lnTo>
                <a:lnTo>
                  <a:pt x="15061" y="8028"/>
                </a:lnTo>
                <a:lnTo>
                  <a:pt x="14896" y="7421"/>
                </a:lnTo>
                <a:lnTo>
                  <a:pt x="14675" y="6850"/>
                </a:lnTo>
                <a:lnTo>
                  <a:pt x="14435" y="6298"/>
                </a:lnTo>
                <a:lnTo>
                  <a:pt x="14177" y="5782"/>
                </a:lnTo>
                <a:lnTo>
                  <a:pt x="13883" y="5285"/>
                </a:lnTo>
                <a:lnTo>
                  <a:pt x="13570" y="4825"/>
                </a:lnTo>
                <a:lnTo>
                  <a:pt x="13238" y="4383"/>
                </a:lnTo>
                <a:lnTo>
                  <a:pt x="12889" y="3959"/>
                </a:lnTo>
                <a:lnTo>
                  <a:pt x="12520" y="3573"/>
                </a:lnTo>
                <a:lnTo>
                  <a:pt x="12152" y="3204"/>
                </a:lnTo>
                <a:lnTo>
                  <a:pt x="11766" y="2855"/>
                </a:lnTo>
                <a:lnTo>
                  <a:pt x="11379" y="2523"/>
                </a:lnTo>
                <a:lnTo>
                  <a:pt x="10992" y="2229"/>
                </a:lnTo>
                <a:lnTo>
                  <a:pt x="10587" y="1952"/>
                </a:lnTo>
                <a:lnTo>
                  <a:pt x="10201" y="1695"/>
                </a:lnTo>
                <a:lnTo>
                  <a:pt x="9814" y="1455"/>
                </a:lnTo>
                <a:lnTo>
                  <a:pt x="9427" y="1234"/>
                </a:lnTo>
                <a:lnTo>
                  <a:pt x="9059" y="1050"/>
                </a:lnTo>
                <a:lnTo>
                  <a:pt x="8378" y="700"/>
                </a:lnTo>
                <a:lnTo>
                  <a:pt x="7770" y="443"/>
                </a:lnTo>
                <a:lnTo>
                  <a:pt x="7236" y="240"/>
                </a:lnTo>
                <a:lnTo>
                  <a:pt x="6850" y="93"/>
                </a:lnTo>
                <a:lnTo>
                  <a:pt x="6500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5490695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solidFill>
          <a:srgbClr val="51B148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3"/>
          <p:cNvSpPr/>
          <p:nvPr/>
        </p:nvSpPr>
        <p:spPr>
          <a:xfrm rot="3560713">
            <a:off x="7919979" y="4139908"/>
            <a:ext cx="1129759" cy="685684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 rot="1619439">
            <a:off x="7518911" y="3963338"/>
            <a:ext cx="440102" cy="657294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 rot="-5564790">
            <a:off x="1156803" y="211500"/>
            <a:ext cx="672035" cy="536827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 rot="8585060">
            <a:off x="241104" y="264328"/>
            <a:ext cx="975659" cy="1597185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1D5885">
              <a:alpha val="52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35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1650244" y="3237827"/>
            <a:ext cx="930521" cy="1355672"/>
          </a:xfrm>
          <a:custGeom>
            <a:avLst/>
            <a:gdLst/>
            <a:ahLst/>
            <a:cxnLst/>
            <a:rect l="l" t="t" r="r" b="b"/>
            <a:pathLst>
              <a:path w="9593" h="13976" extrusionOk="0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602686" y="3512916"/>
            <a:ext cx="1278848" cy="1021604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6991883" y="3961149"/>
            <a:ext cx="566286" cy="927029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2514602"/>
            <a:ext cx="1378855" cy="1907408"/>
          </a:xfrm>
          <a:custGeom>
            <a:avLst/>
            <a:gdLst/>
            <a:ahLst/>
            <a:cxnLst/>
            <a:rect l="l" t="t" r="r" b="b"/>
            <a:pathLst>
              <a:path w="14215" h="19664" extrusionOk="0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2114578" y="0"/>
            <a:ext cx="1107352" cy="964471"/>
          </a:xfrm>
          <a:custGeom>
            <a:avLst/>
            <a:gdLst/>
            <a:ahLst/>
            <a:cxnLst/>
            <a:rect l="l" t="t" r="r" b="b"/>
            <a:pathLst>
              <a:path w="11416" h="9943" extrusionOk="0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600940" y="421461"/>
            <a:ext cx="1543076" cy="2686124"/>
          </a:xfrm>
          <a:custGeom>
            <a:avLst/>
            <a:gdLst/>
            <a:ahLst/>
            <a:cxnLst/>
            <a:rect l="l" t="t" r="r" b="b"/>
            <a:pathLst>
              <a:path w="15908" h="27692" extrusionOk="0">
                <a:moveTo>
                  <a:pt x="13846" y="1"/>
                </a:moveTo>
                <a:lnTo>
                  <a:pt x="13128" y="19"/>
                </a:lnTo>
                <a:lnTo>
                  <a:pt x="12428" y="74"/>
                </a:lnTo>
                <a:lnTo>
                  <a:pt x="11729" y="166"/>
                </a:lnTo>
                <a:lnTo>
                  <a:pt x="11047" y="277"/>
                </a:lnTo>
                <a:lnTo>
                  <a:pt x="10384" y="442"/>
                </a:lnTo>
                <a:lnTo>
                  <a:pt x="9722" y="627"/>
                </a:lnTo>
                <a:lnTo>
                  <a:pt x="9077" y="848"/>
                </a:lnTo>
                <a:lnTo>
                  <a:pt x="8451" y="1087"/>
                </a:lnTo>
                <a:lnTo>
                  <a:pt x="7844" y="1363"/>
                </a:lnTo>
                <a:lnTo>
                  <a:pt x="7255" y="1676"/>
                </a:lnTo>
                <a:lnTo>
                  <a:pt x="6665" y="2007"/>
                </a:lnTo>
                <a:lnTo>
                  <a:pt x="6113" y="2357"/>
                </a:lnTo>
                <a:lnTo>
                  <a:pt x="5561" y="2744"/>
                </a:lnTo>
                <a:lnTo>
                  <a:pt x="5045" y="3167"/>
                </a:lnTo>
                <a:lnTo>
                  <a:pt x="4530" y="3591"/>
                </a:lnTo>
                <a:lnTo>
                  <a:pt x="4051" y="4051"/>
                </a:lnTo>
                <a:lnTo>
                  <a:pt x="3591" y="4530"/>
                </a:lnTo>
                <a:lnTo>
                  <a:pt x="3167" y="5045"/>
                </a:lnTo>
                <a:lnTo>
                  <a:pt x="2744" y="5561"/>
                </a:lnTo>
                <a:lnTo>
                  <a:pt x="2357" y="6113"/>
                </a:lnTo>
                <a:lnTo>
                  <a:pt x="2007" y="6666"/>
                </a:lnTo>
                <a:lnTo>
                  <a:pt x="1676" y="7255"/>
                </a:lnTo>
                <a:lnTo>
                  <a:pt x="1363" y="7844"/>
                </a:lnTo>
                <a:lnTo>
                  <a:pt x="1087" y="8452"/>
                </a:lnTo>
                <a:lnTo>
                  <a:pt x="847" y="9078"/>
                </a:lnTo>
                <a:lnTo>
                  <a:pt x="626" y="9722"/>
                </a:lnTo>
                <a:lnTo>
                  <a:pt x="442" y="10385"/>
                </a:lnTo>
                <a:lnTo>
                  <a:pt x="276" y="11048"/>
                </a:lnTo>
                <a:lnTo>
                  <a:pt x="166" y="11729"/>
                </a:lnTo>
                <a:lnTo>
                  <a:pt x="74" y="12428"/>
                </a:lnTo>
                <a:lnTo>
                  <a:pt x="19" y="13128"/>
                </a:lnTo>
                <a:lnTo>
                  <a:pt x="0" y="13846"/>
                </a:lnTo>
                <a:lnTo>
                  <a:pt x="19" y="14564"/>
                </a:lnTo>
                <a:lnTo>
                  <a:pt x="74" y="15264"/>
                </a:lnTo>
                <a:lnTo>
                  <a:pt x="166" y="15964"/>
                </a:lnTo>
                <a:lnTo>
                  <a:pt x="276" y="16645"/>
                </a:lnTo>
                <a:lnTo>
                  <a:pt x="442" y="17308"/>
                </a:lnTo>
                <a:lnTo>
                  <a:pt x="626" y="17970"/>
                </a:lnTo>
                <a:lnTo>
                  <a:pt x="847" y="18615"/>
                </a:lnTo>
                <a:lnTo>
                  <a:pt x="1087" y="19241"/>
                </a:lnTo>
                <a:lnTo>
                  <a:pt x="1363" y="19848"/>
                </a:lnTo>
                <a:lnTo>
                  <a:pt x="1676" y="20438"/>
                </a:lnTo>
                <a:lnTo>
                  <a:pt x="2007" y="21027"/>
                </a:lnTo>
                <a:lnTo>
                  <a:pt x="2357" y="21579"/>
                </a:lnTo>
                <a:lnTo>
                  <a:pt x="2744" y="22131"/>
                </a:lnTo>
                <a:lnTo>
                  <a:pt x="3167" y="22647"/>
                </a:lnTo>
                <a:lnTo>
                  <a:pt x="3591" y="23162"/>
                </a:lnTo>
                <a:lnTo>
                  <a:pt x="4051" y="23641"/>
                </a:lnTo>
                <a:lnTo>
                  <a:pt x="4530" y="24101"/>
                </a:lnTo>
                <a:lnTo>
                  <a:pt x="5045" y="24525"/>
                </a:lnTo>
                <a:lnTo>
                  <a:pt x="5561" y="24948"/>
                </a:lnTo>
                <a:lnTo>
                  <a:pt x="6113" y="25335"/>
                </a:lnTo>
                <a:lnTo>
                  <a:pt x="6665" y="25685"/>
                </a:lnTo>
                <a:lnTo>
                  <a:pt x="7255" y="26016"/>
                </a:lnTo>
                <a:lnTo>
                  <a:pt x="7844" y="26329"/>
                </a:lnTo>
                <a:lnTo>
                  <a:pt x="8451" y="26605"/>
                </a:lnTo>
                <a:lnTo>
                  <a:pt x="9077" y="26845"/>
                </a:lnTo>
                <a:lnTo>
                  <a:pt x="9722" y="27066"/>
                </a:lnTo>
                <a:lnTo>
                  <a:pt x="10384" y="27250"/>
                </a:lnTo>
                <a:lnTo>
                  <a:pt x="11047" y="27416"/>
                </a:lnTo>
                <a:lnTo>
                  <a:pt x="11729" y="27526"/>
                </a:lnTo>
                <a:lnTo>
                  <a:pt x="12428" y="27618"/>
                </a:lnTo>
                <a:lnTo>
                  <a:pt x="13128" y="27673"/>
                </a:lnTo>
                <a:lnTo>
                  <a:pt x="13846" y="27692"/>
                </a:lnTo>
                <a:lnTo>
                  <a:pt x="14361" y="27673"/>
                </a:lnTo>
                <a:lnTo>
                  <a:pt x="14895" y="27655"/>
                </a:lnTo>
                <a:lnTo>
                  <a:pt x="15392" y="27600"/>
                </a:lnTo>
                <a:lnTo>
                  <a:pt x="15908" y="27544"/>
                </a:lnTo>
                <a:lnTo>
                  <a:pt x="15908" y="148"/>
                </a:lnTo>
                <a:lnTo>
                  <a:pt x="15392" y="93"/>
                </a:lnTo>
                <a:lnTo>
                  <a:pt x="14895" y="37"/>
                </a:lnTo>
                <a:lnTo>
                  <a:pt x="14361" y="19"/>
                </a:lnTo>
                <a:lnTo>
                  <a:pt x="13846" y="1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3344575" y="1323600"/>
            <a:ext cx="38592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Clr>
                <a:srgbClr val="51B148"/>
              </a:buClr>
              <a:buSzPts val="2600"/>
              <a:buChar char="⊷"/>
              <a:defRPr sz="2600" i="1">
                <a:solidFill>
                  <a:srgbClr val="51B148"/>
                </a:solidFill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⊶"/>
              <a:defRPr sz="2600" i="1">
                <a:solidFill>
                  <a:srgbClr val="51B148"/>
                </a:solidFill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⊸"/>
              <a:defRPr sz="2600" i="1">
                <a:solidFill>
                  <a:srgbClr val="51B148"/>
                </a:solidFill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●"/>
              <a:defRPr sz="2600" i="1">
                <a:solidFill>
                  <a:srgbClr val="51B148"/>
                </a:solidFill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○"/>
              <a:defRPr sz="2600" i="1">
                <a:solidFill>
                  <a:srgbClr val="51B148"/>
                </a:solidFill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■"/>
              <a:defRPr sz="2600" i="1">
                <a:solidFill>
                  <a:srgbClr val="51B148"/>
                </a:solidFill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●"/>
              <a:defRPr sz="2600" i="1">
                <a:solidFill>
                  <a:srgbClr val="51B148"/>
                </a:solidFill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○"/>
              <a:defRPr sz="2600" i="1">
                <a:solidFill>
                  <a:srgbClr val="51B148"/>
                </a:solidFill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■"/>
              <a:defRPr sz="2600" i="1">
                <a:solidFill>
                  <a:srgbClr val="51B148"/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3" name="Google Shape;33;p4"/>
          <p:cNvSpPr txBox="1"/>
          <p:nvPr/>
        </p:nvSpPr>
        <p:spPr>
          <a:xfrm>
            <a:off x="1531725" y="1092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84F56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9600">
              <a:solidFill>
                <a:srgbClr val="484F5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208322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0138" y="14729"/>
                </a:moveTo>
                <a:lnTo>
                  <a:pt x="40211" y="15411"/>
                </a:lnTo>
                <a:lnTo>
                  <a:pt x="40303" y="16239"/>
                </a:lnTo>
                <a:lnTo>
                  <a:pt x="40395" y="17325"/>
                </a:lnTo>
                <a:lnTo>
                  <a:pt x="40469" y="18633"/>
                </a:lnTo>
                <a:lnTo>
                  <a:pt x="40543" y="20161"/>
                </a:lnTo>
                <a:lnTo>
                  <a:pt x="40561" y="20989"/>
                </a:lnTo>
                <a:lnTo>
                  <a:pt x="40579" y="21855"/>
                </a:lnTo>
                <a:lnTo>
                  <a:pt x="40561" y="22738"/>
                </a:lnTo>
                <a:lnTo>
                  <a:pt x="40561" y="23659"/>
                </a:lnTo>
                <a:lnTo>
                  <a:pt x="40524" y="24616"/>
                </a:lnTo>
                <a:lnTo>
                  <a:pt x="40469" y="25574"/>
                </a:lnTo>
                <a:lnTo>
                  <a:pt x="40395" y="26568"/>
                </a:lnTo>
                <a:lnTo>
                  <a:pt x="40303" y="27562"/>
                </a:lnTo>
                <a:lnTo>
                  <a:pt x="40193" y="28556"/>
                </a:lnTo>
                <a:lnTo>
                  <a:pt x="40064" y="29569"/>
                </a:lnTo>
                <a:lnTo>
                  <a:pt x="39880" y="30563"/>
                </a:lnTo>
                <a:lnTo>
                  <a:pt x="39696" y="31558"/>
                </a:lnTo>
                <a:lnTo>
                  <a:pt x="39475" y="32552"/>
                </a:lnTo>
                <a:lnTo>
                  <a:pt x="39217" y="33528"/>
                </a:lnTo>
                <a:lnTo>
                  <a:pt x="38922" y="34485"/>
                </a:lnTo>
                <a:lnTo>
                  <a:pt x="38591" y="35424"/>
                </a:lnTo>
                <a:lnTo>
                  <a:pt x="38407" y="35884"/>
                </a:lnTo>
                <a:lnTo>
                  <a:pt x="38223" y="36326"/>
                </a:lnTo>
                <a:lnTo>
                  <a:pt x="38039" y="36768"/>
                </a:lnTo>
                <a:lnTo>
                  <a:pt x="37818" y="37210"/>
                </a:lnTo>
                <a:lnTo>
                  <a:pt x="37597" y="37633"/>
                </a:lnTo>
                <a:lnTo>
                  <a:pt x="37376" y="38038"/>
                </a:lnTo>
                <a:lnTo>
                  <a:pt x="37136" y="38444"/>
                </a:lnTo>
                <a:lnTo>
                  <a:pt x="36897" y="38849"/>
                </a:lnTo>
                <a:lnTo>
                  <a:pt x="36621" y="39235"/>
                </a:lnTo>
                <a:lnTo>
                  <a:pt x="36363" y="39585"/>
                </a:lnTo>
                <a:lnTo>
                  <a:pt x="36087" y="39953"/>
                </a:lnTo>
                <a:lnTo>
                  <a:pt x="35811" y="40285"/>
                </a:lnTo>
                <a:lnTo>
                  <a:pt x="35516" y="40598"/>
                </a:lnTo>
                <a:lnTo>
                  <a:pt x="35222" y="40911"/>
                </a:lnTo>
                <a:lnTo>
                  <a:pt x="34927" y="41205"/>
                </a:lnTo>
                <a:lnTo>
                  <a:pt x="34614" y="41500"/>
                </a:lnTo>
                <a:lnTo>
                  <a:pt x="34301" y="41758"/>
                </a:lnTo>
                <a:lnTo>
                  <a:pt x="33988" y="42015"/>
                </a:lnTo>
                <a:lnTo>
                  <a:pt x="33675" y="42255"/>
                </a:lnTo>
                <a:lnTo>
                  <a:pt x="33344" y="42494"/>
                </a:lnTo>
                <a:lnTo>
                  <a:pt x="33012" y="42715"/>
                </a:lnTo>
                <a:lnTo>
                  <a:pt x="32681" y="42918"/>
                </a:lnTo>
                <a:lnTo>
                  <a:pt x="32349" y="43102"/>
                </a:lnTo>
                <a:lnTo>
                  <a:pt x="32018" y="43286"/>
                </a:lnTo>
                <a:lnTo>
                  <a:pt x="31337" y="43636"/>
                </a:lnTo>
                <a:lnTo>
                  <a:pt x="30656" y="43930"/>
                </a:lnTo>
                <a:lnTo>
                  <a:pt x="29956" y="44188"/>
                </a:lnTo>
                <a:lnTo>
                  <a:pt x="29275" y="44409"/>
                </a:lnTo>
                <a:lnTo>
                  <a:pt x="28593" y="44593"/>
                </a:lnTo>
                <a:lnTo>
                  <a:pt x="27912" y="44740"/>
                </a:lnTo>
                <a:lnTo>
                  <a:pt x="27249" y="44869"/>
                </a:lnTo>
                <a:lnTo>
                  <a:pt x="26605" y="44961"/>
                </a:lnTo>
                <a:lnTo>
                  <a:pt x="25961" y="45035"/>
                </a:lnTo>
                <a:lnTo>
                  <a:pt x="25335" y="45090"/>
                </a:lnTo>
                <a:lnTo>
                  <a:pt x="24745" y="45127"/>
                </a:lnTo>
                <a:lnTo>
                  <a:pt x="24175" y="45145"/>
                </a:lnTo>
                <a:lnTo>
                  <a:pt x="23622" y="45145"/>
                </a:lnTo>
                <a:lnTo>
                  <a:pt x="23125" y="45127"/>
                </a:lnTo>
                <a:lnTo>
                  <a:pt x="22205" y="45072"/>
                </a:lnTo>
                <a:lnTo>
                  <a:pt x="21450" y="44998"/>
                </a:lnTo>
                <a:lnTo>
                  <a:pt x="20879" y="44924"/>
                </a:lnTo>
                <a:lnTo>
                  <a:pt x="20400" y="44851"/>
                </a:lnTo>
                <a:lnTo>
                  <a:pt x="20124" y="44427"/>
                </a:lnTo>
                <a:lnTo>
                  <a:pt x="19829" y="43949"/>
                </a:lnTo>
                <a:lnTo>
                  <a:pt x="19461" y="43286"/>
                </a:lnTo>
                <a:lnTo>
                  <a:pt x="19038" y="42457"/>
                </a:lnTo>
                <a:lnTo>
                  <a:pt x="18835" y="41997"/>
                </a:lnTo>
                <a:lnTo>
                  <a:pt x="18614" y="41500"/>
                </a:lnTo>
                <a:lnTo>
                  <a:pt x="18393" y="40966"/>
                </a:lnTo>
                <a:lnTo>
                  <a:pt x="18191" y="40414"/>
                </a:lnTo>
                <a:lnTo>
                  <a:pt x="17988" y="39824"/>
                </a:lnTo>
                <a:lnTo>
                  <a:pt x="17804" y="39198"/>
                </a:lnTo>
                <a:lnTo>
                  <a:pt x="17638" y="38572"/>
                </a:lnTo>
                <a:lnTo>
                  <a:pt x="17491" y="37910"/>
                </a:lnTo>
                <a:lnTo>
                  <a:pt x="17362" y="37228"/>
                </a:lnTo>
                <a:lnTo>
                  <a:pt x="17252" y="36529"/>
                </a:lnTo>
                <a:lnTo>
                  <a:pt x="17178" y="35811"/>
                </a:lnTo>
                <a:lnTo>
                  <a:pt x="17141" y="35074"/>
                </a:lnTo>
                <a:lnTo>
                  <a:pt x="17141" y="34338"/>
                </a:lnTo>
                <a:lnTo>
                  <a:pt x="17178" y="33564"/>
                </a:lnTo>
                <a:lnTo>
                  <a:pt x="17215" y="33196"/>
                </a:lnTo>
                <a:lnTo>
                  <a:pt x="17252" y="32810"/>
                </a:lnTo>
                <a:lnTo>
                  <a:pt x="17307" y="32423"/>
                </a:lnTo>
                <a:lnTo>
                  <a:pt x="17381" y="32036"/>
                </a:lnTo>
                <a:lnTo>
                  <a:pt x="17473" y="31650"/>
                </a:lnTo>
                <a:lnTo>
                  <a:pt x="17565" y="31245"/>
                </a:lnTo>
                <a:lnTo>
                  <a:pt x="17675" y="30858"/>
                </a:lnTo>
                <a:lnTo>
                  <a:pt x="17786" y="30471"/>
                </a:lnTo>
                <a:lnTo>
                  <a:pt x="17933" y="30066"/>
                </a:lnTo>
                <a:lnTo>
                  <a:pt x="18080" y="29680"/>
                </a:lnTo>
                <a:lnTo>
                  <a:pt x="18246" y="29293"/>
                </a:lnTo>
                <a:lnTo>
                  <a:pt x="18430" y="28888"/>
                </a:lnTo>
                <a:lnTo>
                  <a:pt x="18614" y="28501"/>
                </a:lnTo>
                <a:lnTo>
                  <a:pt x="18835" y="28115"/>
                </a:lnTo>
                <a:lnTo>
                  <a:pt x="19056" y="27710"/>
                </a:lnTo>
                <a:lnTo>
                  <a:pt x="19314" y="27323"/>
                </a:lnTo>
                <a:lnTo>
                  <a:pt x="19572" y="26936"/>
                </a:lnTo>
                <a:lnTo>
                  <a:pt x="19848" y="26550"/>
                </a:lnTo>
                <a:lnTo>
                  <a:pt x="20142" y="26181"/>
                </a:lnTo>
                <a:lnTo>
                  <a:pt x="20437" y="25813"/>
                </a:lnTo>
                <a:lnTo>
                  <a:pt x="20750" y="25445"/>
                </a:lnTo>
                <a:lnTo>
                  <a:pt x="21081" y="25095"/>
                </a:lnTo>
                <a:lnTo>
                  <a:pt x="21413" y="24745"/>
                </a:lnTo>
                <a:lnTo>
                  <a:pt x="21763" y="24395"/>
                </a:lnTo>
                <a:lnTo>
                  <a:pt x="22499" y="23714"/>
                </a:lnTo>
                <a:lnTo>
                  <a:pt x="23254" y="23070"/>
                </a:lnTo>
                <a:lnTo>
                  <a:pt x="24046" y="22444"/>
                </a:lnTo>
                <a:lnTo>
                  <a:pt x="24856" y="21855"/>
                </a:lnTo>
                <a:lnTo>
                  <a:pt x="25703" y="21265"/>
                </a:lnTo>
                <a:lnTo>
                  <a:pt x="26550" y="20713"/>
                </a:lnTo>
                <a:lnTo>
                  <a:pt x="27415" y="20179"/>
                </a:lnTo>
                <a:lnTo>
                  <a:pt x="28299" y="19682"/>
                </a:lnTo>
                <a:lnTo>
                  <a:pt x="29164" y="19203"/>
                </a:lnTo>
                <a:lnTo>
                  <a:pt x="30048" y="18743"/>
                </a:lnTo>
                <a:lnTo>
                  <a:pt x="30913" y="18320"/>
                </a:lnTo>
                <a:lnTo>
                  <a:pt x="31760" y="17896"/>
                </a:lnTo>
                <a:lnTo>
                  <a:pt x="32607" y="17528"/>
                </a:lnTo>
                <a:lnTo>
                  <a:pt x="33417" y="17160"/>
                </a:lnTo>
                <a:lnTo>
                  <a:pt x="34209" y="16828"/>
                </a:lnTo>
                <a:lnTo>
                  <a:pt x="34982" y="16515"/>
                </a:lnTo>
                <a:lnTo>
                  <a:pt x="36400" y="15963"/>
                </a:lnTo>
                <a:lnTo>
                  <a:pt x="37652" y="15521"/>
                </a:lnTo>
                <a:lnTo>
                  <a:pt x="38683" y="15171"/>
                </a:lnTo>
                <a:lnTo>
                  <a:pt x="39456" y="14913"/>
                </a:lnTo>
                <a:lnTo>
                  <a:pt x="40138" y="14729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528548" y="1071451"/>
            <a:ext cx="1164582" cy="1832524"/>
          </a:xfrm>
          <a:custGeom>
            <a:avLst/>
            <a:gdLst/>
            <a:ahLst/>
            <a:cxnLst/>
            <a:rect l="l" t="t" r="r" b="b"/>
            <a:pathLst>
              <a:path w="12006" h="18892" extrusionOk="0">
                <a:moveTo>
                  <a:pt x="2063" y="1"/>
                </a:moveTo>
                <a:lnTo>
                  <a:pt x="1934" y="369"/>
                </a:lnTo>
                <a:lnTo>
                  <a:pt x="1768" y="793"/>
                </a:lnTo>
                <a:lnTo>
                  <a:pt x="1584" y="1363"/>
                </a:lnTo>
                <a:lnTo>
                  <a:pt x="1345" y="2063"/>
                </a:lnTo>
                <a:lnTo>
                  <a:pt x="1106" y="2873"/>
                </a:lnTo>
                <a:lnTo>
                  <a:pt x="866" y="3794"/>
                </a:lnTo>
                <a:lnTo>
                  <a:pt x="627" y="4770"/>
                </a:lnTo>
                <a:lnTo>
                  <a:pt x="406" y="5819"/>
                </a:lnTo>
                <a:lnTo>
                  <a:pt x="314" y="6353"/>
                </a:lnTo>
                <a:lnTo>
                  <a:pt x="222" y="6905"/>
                </a:lnTo>
                <a:lnTo>
                  <a:pt x="148" y="7458"/>
                </a:lnTo>
                <a:lnTo>
                  <a:pt x="93" y="8028"/>
                </a:lnTo>
                <a:lnTo>
                  <a:pt x="38" y="8599"/>
                </a:lnTo>
                <a:lnTo>
                  <a:pt x="19" y="9152"/>
                </a:lnTo>
                <a:lnTo>
                  <a:pt x="1" y="9722"/>
                </a:lnTo>
                <a:lnTo>
                  <a:pt x="1" y="10275"/>
                </a:lnTo>
                <a:lnTo>
                  <a:pt x="38" y="10845"/>
                </a:lnTo>
                <a:lnTo>
                  <a:pt x="93" y="11379"/>
                </a:lnTo>
                <a:lnTo>
                  <a:pt x="167" y="11932"/>
                </a:lnTo>
                <a:lnTo>
                  <a:pt x="259" y="12447"/>
                </a:lnTo>
                <a:lnTo>
                  <a:pt x="388" y="12963"/>
                </a:lnTo>
                <a:lnTo>
                  <a:pt x="535" y="13478"/>
                </a:lnTo>
                <a:lnTo>
                  <a:pt x="682" y="13865"/>
                </a:lnTo>
                <a:lnTo>
                  <a:pt x="848" y="14233"/>
                </a:lnTo>
                <a:lnTo>
                  <a:pt x="1032" y="14583"/>
                </a:lnTo>
                <a:lnTo>
                  <a:pt x="1216" y="14914"/>
                </a:lnTo>
                <a:lnTo>
                  <a:pt x="1419" y="15227"/>
                </a:lnTo>
                <a:lnTo>
                  <a:pt x="1640" y="15522"/>
                </a:lnTo>
                <a:lnTo>
                  <a:pt x="1860" y="15798"/>
                </a:lnTo>
                <a:lnTo>
                  <a:pt x="2100" y="16074"/>
                </a:lnTo>
                <a:lnTo>
                  <a:pt x="2339" y="16314"/>
                </a:lnTo>
                <a:lnTo>
                  <a:pt x="2597" y="16553"/>
                </a:lnTo>
                <a:lnTo>
                  <a:pt x="2855" y="16774"/>
                </a:lnTo>
                <a:lnTo>
                  <a:pt x="3112" y="16995"/>
                </a:lnTo>
                <a:lnTo>
                  <a:pt x="3389" y="17179"/>
                </a:lnTo>
                <a:lnTo>
                  <a:pt x="3665" y="17363"/>
                </a:lnTo>
                <a:lnTo>
                  <a:pt x="3941" y="17529"/>
                </a:lnTo>
                <a:lnTo>
                  <a:pt x="4217" y="17695"/>
                </a:lnTo>
                <a:lnTo>
                  <a:pt x="4770" y="17971"/>
                </a:lnTo>
                <a:lnTo>
                  <a:pt x="5322" y="18192"/>
                </a:lnTo>
                <a:lnTo>
                  <a:pt x="5856" y="18394"/>
                </a:lnTo>
                <a:lnTo>
                  <a:pt x="6371" y="18542"/>
                </a:lnTo>
                <a:lnTo>
                  <a:pt x="6850" y="18670"/>
                </a:lnTo>
                <a:lnTo>
                  <a:pt x="7292" y="18781"/>
                </a:lnTo>
                <a:lnTo>
                  <a:pt x="7679" y="18836"/>
                </a:lnTo>
                <a:lnTo>
                  <a:pt x="8010" y="18891"/>
                </a:lnTo>
                <a:lnTo>
                  <a:pt x="4015" y="5727"/>
                </a:lnTo>
                <a:lnTo>
                  <a:pt x="9041" y="18560"/>
                </a:lnTo>
                <a:lnTo>
                  <a:pt x="9262" y="18321"/>
                </a:lnTo>
                <a:lnTo>
                  <a:pt x="9538" y="18026"/>
                </a:lnTo>
                <a:lnTo>
                  <a:pt x="9814" y="17695"/>
                </a:lnTo>
                <a:lnTo>
                  <a:pt x="10109" y="17290"/>
                </a:lnTo>
                <a:lnTo>
                  <a:pt x="10422" y="16866"/>
                </a:lnTo>
                <a:lnTo>
                  <a:pt x="10735" y="16369"/>
                </a:lnTo>
                <a:lnTo>
                  <a:pt x="11029" y="15853"/>
                </a:lnTo>
                <a:lnTo>
                  <a:pt x="11287" y="15283"/>
                </a:lnTo>
                <a:lnTo>
                  <a:pt x="11416" y="14988"/>
                </a:lnTo>
                <a:lnTo>
                  <a:pt x="11527" y="14693"/>
                </a:lnTo>
                <a:lnTo>
                  <a:pt x="11637" y="14362"/>
                </a:lnTo>
                <a:lnTo>
                  <a:pt x="11729" y="14049"/>
                </a:lnTo>
                <a:lnTo>
                  <a:pt x="11821" y="13718"/>
                </a:lnTo>
                <a:lnTo>
                  <a:pt x="11895" y="13386"/>
                </a:lnTo>
                <a:lnTo>
                  <a:pt x="11950" y="13036"/>
                </a:lnTo>
                <a:lnTo>
                  <a:pt x="11987" y="12687"/>
                </a:lnTo>
                <a:lnTo>
                  <a:pt x="12005" y="12318"/>
                </a:lnTo>
                <a:lnTo>
                  <a:pt x="12005" y="11950"/>
                </a:lnTo>
                <a:lnTo>
                  <a:pt x="12005" y="11582"/>
                </a:lnTo>
                <a:lnTo>
                  <a:pt x="11968" y="11214"/>
                </a:lnTo>
                <a:lnTo>
                  <a:pt x="11913" y="10827"/>
                </a:lnTo>
                <a:lnTo>
                  <a:pt x="11821" y="10440"/>
                </a:lnTo>
                <a:lnTo>
                  <a:pt x="11729" y="10035"/>
                </a:lnTo>
                <a:lnTo>
                  <a:pt x="11600" y="9649"/>
                </a:lnTo>
                <a:lnTo>
                  <a:pt x="11416" y="9152"/>
                </a:lnTo>
                <a:lnTo>
                  <a:pt x="11195" y="8673"/>
                </a:lnTo>
                <a:lnTo>
                  <a:pt x="10956" y="8194"/>
                </a:lnTo>
                <a:lnTo>
                  <a:pt x="10680" y="7715"/>
                </a:lnTo>
                <a:lnTo>
                  <a:pt x="10367" y="7255"/>
                </a:lnTo>
                <a:lnTo>
                  <a:pt x="10054" y="6813"/>
                </a:lnTo>
                <a:lnTo>
                  <a:pt x="9704" y="6353"/>
                </a:lnTo>
                <a:lnTo>
                  <a:pt x="9354" y="5930"/>
                </a:lnTo>
                <a:lnTo>
                  <a:pt x="8967" y="5506"/>
                </a:lnTo>
                <a:lnTo>
                  <a:pt x="8581" y="5083"/>
                </a:lnTo>
                <a:lnTo>
                  <a:pt x="8194" y="4678"/>
                </a:lnTo>
                <a:lnTo>
                  <a:pt x="7789" y="4291"/>
                </a:lnTo>
                <a:lnTo>
                  <a:pt x="7384" y="3904"/>
                </a:lnTo>
                <a:lnTo>
                  <a:pt x="6979" y="3536"/>
                </a:lnTo>
                <a:lnTo>
                  <a:pt x="6150" y="2855"/>
                </a:lnTo>
                <a:lnTo>
                  <a:pt x="5359" y="2229"/>
                </a:lnTo>
                <a:lnTo>
                  <a:pt x="4604" y="1676"/>
                </a:lnTo>
                <a:lnTo>
                  <a:pt x="3923" y="1179"/>
                </a:lnTo>
                <a:lnTo>
                  <a:pt x="3297" y="774"/>
                </a:lnTo>
                <a:lnTo>
                  <a:pt x="2799" y="443"/>
                </a:lnTo>
                <a:lnTo>
                  <a:pt x="2413" y="204"/>
                </a:lnTo>
                <a:lnTo>
                  <a:pt x="2063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192991" y="0"/>
            <a:ext cx="2343229" cy="1357321"/>
          </a:xfrm>
          <a:custGeom>
            <a:avLst/>
            <a:gdLst/>
            <a:ahLst/>
            <a:cxnLst/>
            <a:rect l="l" t="t" r="r" b="b"/>
            <a:pathLst>
              <a:path w="24157" h="13993" extrusionOk="0">
                <a:moveTo>
                  <a:pt x="147" y="0"/>
                </a:moveTo>
                <a:lnTo>
                  <a:pt x="92" y="479"/>
                </a:lnTo>
                <a:lnTo>
                  <a:pt x="37" y="939"/>
                </a:lnTo>
                <a:lnTo>
                  <a:pt x="18" y="1436"/>
                </a:lnTo>
                <a:lnTo>
                  <a:pt x="0" y="1915"/>
                </a:lnTo>
                <a:lnTo>
                  <a:pt x="18" y="2541"/>
                </a:lnTo>
                <a:lnTo>
                  <a:pt x="55" y="3148"/>
                </a:lnTo>
                <a:lnTo>
                  <a:pt x="147" y="3756"/>
                </a:lnTo>
                <a:lnTo>
                  <a:pt x="239" y="4345"/>
                </a:lnTo>
                <a:lnTo>
                  <a:pt x="387" y="4934"/>
                </a:lnTo>
                <a:lnTo>
                  <a:pt x="534" y="5505"/>
                </a:lnTo>
                <a:lnTo>
                  <a:pt x="737" y="6076"/>
                </a:lnTo>
                <a:lnTo>
                  <a:pt x="957" y="6610"/>
                </a:lnTo>
                <a:lnTo>
                  <a:pt x="1197" y="7144"/>
                </a:lnTo>
                <a:lnTo>
                  <a:pt x="1455" y="7678"/>
                </a:lnTo>
                <a:lnTo>
                  <a:pt x="1749" y="8175"/>
                </a:lnTo>
                <a:lnTo>
                  <a:pt x="2062" y="8672"/>
                </a:lnTo>
                <a:lnTo>
                  <a:pt x="2394" y="9132"/>
                </a:lnTo>
                <a:lnTo>
                  <a:pt x="2762" y="9592"/>
                </a:lnTo>
                <a:lnTo>
                  <a:pt x="3130" y="10034"/>
                </a:lnTo>
                <a:lnTo>
                  <a:pt x="3535" y="10458"/>
                </a:lnTo>
                <a:lnTo>
                  <a:pt x="3959" y="10863"/>
                </a:lnTo>
                <a:lnTo>
                  <a:pt x="4400" y="11231"/>
                </a:lnTo>
                <a:lnTo>
                  <a:pt x="4861" y="11599"/>
                </a:lnTo>
                <a:lnTo>
                  <a:pt x="5321" y="11931"/>
                </a:lnTo>
                <a:lnTo>
                  <a:pt x="5818" y="12244"/>
                </a:lnTo>
                <a:lnTo>
                  <a:pt x="6315" y="12538"/>
                </a:lnTo>
                <a:lnTo>
                  <a:pt x="6849" y="12796"/>
                </a:lnTo>
                <a:lnTo>
                  <a:pt x="7383" y="13035"/>
                </a:lnTo>
                <a:lnTo>
                  <a:pt x="7917" y="13256"/>
                </a:lnTo>
                <a:lnTo>
                  <a:pt x="8488" y="13459"/>
                </a:lnTo>
                <a:lnTo>
                  <a:pt x="9059" y="13606"/>
                </a:lnTo>
                <a:lnTo>
                  <a:pt x="9648" y="13754"/>
                </a:lnTo>
                <a:lnTo>
                  <a:pt x="10237" y="13846"/>
                </a:lnTo>
                <a:lnTo>
                  <a:pt x="10845" y="13938"/>
                </a:lnTo>
                <a:lnTo>
                  <a:pt x="11452" y="13974"/>
                </a:lnTo>
                <a:lnTo>
                  <a:pt x="12078" y="13993"/>
                </a:lnTo>
                <a:lnTo>
                  <a:pt x="12704" y="13974"/>
                </a:lnTo>
                <a:lnTo>
                  <a:pt x="13312" y="13938"/>
                </a:lnTo>
                <a:lnTo>
                  <a:pt x="13919" y="13846"/>
                </a:lnTo>
                <a:lnTo>
                  <a:pt x="14508" y="13754"/>
                </a:lnTo>
                <a:lnTo>
                  <a:pt x="15098" y="13606"/>
                </a:lnTo>
                <a:lnTo>
                  <a:pt x="15668" y="13459"/>
                </a:lnTo>
                <a:lnTo>
                  <a:pt x="16239" y="13256"/>
                </a:lnTo>
                <a:lnTo>
                  <a:pt x="16773" y="13035"/>
                </a:lnTo>
                <a:lnTo>
                  <a:pt x="17307" y="12796"/>
                </a:lnTo>
                <a:lnTo>
                  <a:pt x="17841" y="12538"/>
                </a:lnTo>
                <a:lnTo>
                  <a:pt x="18338" y="12244"/>
                </a:lnTo>
                <a:lnTo>
                  <a:pt x="18835" y="11931"/>
                </a:lnTo>
                <a:lnTo>
                  <a:pt x="19296" y="11599"/>
                </a:lnTo>
                <a:lnTo>
                  <a:pt x="19756" y="11231"/>
                </a:lnTo>
                <a:lnTo>
                  <a:pt x="20198" y="10863"/>
                </a:lnTo>
                <a:lnTo>
                  <a:pt x="20621" y="10458"/>
                </a:lnTo>
                <a:lnTo>
                  <a:pt x="21026" y="10034"/>
                </a:lnTo>
                <a:lnTo>
                  <a:pt x="21394" y="9592"/>
                </a:lnTo>
                <a:lnTo>
                  <a:pt x="21763" y="9132"/>
                </a:lnTo>
                <a:lnTo>
                  <a:pt x="22094" y="8672"/>
                </a:lnTo>
                <a:lnTo>
                  <a:pt x="22407" y="8175"/>
                </a:lnTo>
                <a:lnTo>
                  <a:pt x="22702" y="7678"/>
                </a:lnTo>
                <a:lnTo>
                  <a:pt x="22959" y="7144"/>
                </a:lnTo>
                <a:lnTo>
                  <a:pt x="23199" y="6610"/>
                </a:lnTo>
                <a:lnTo>
                  <a:pt x="23420" y="6076"/>
                </a:lnTo>
                <a:lnTo>
                  <a:pt x="23622" y="5505"/>
                </a:lnTo>
                <a:lnTo>
                  <a:pt x="23770" y="4934"/>
                </a:lnTo>
                <a:lnTo>
                  <a:pt x="23917" y="4345"/>
                </a:lnTo>
                <a:lnTo>
                  <a:pt x="24009" y="3756"/>
                </a:lnTo>
                <a:lnTo>
                  <a:pt x="24101" y="3148"/>
                </a:lnTo>
                <a:lnTo>
                  <a:pt x="24138" y="2541"/>
                </a:lnTo>
                <a:lnTo>
                  <a:pt x="24156" y="1915"/>
                </a:lnTo>
                <a:lnTo>
                  <a:pt x="24138" y="1436"/>
                </a:lnTo>
                <a:lnTo>
                  <a:pt x="24119" y="939"/>
                </a:lnTo>
                <a:lnTo>
                  <a:pt x="24064" y="479"/>
                </a:lnTo>
                <a:lnTo>
                  <a:pt x="24009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3350346"/>
            <a:ext cx="1257314" cy="1793142"/>
          </a:xfrm>
          <a:custGeom>
            <a:avLst/>
            <a:gdLst/>
            <a:ahLst/>
            <a:cxnLst/>
            <a:rect l="l" t="t" r="r" b="b"/>
            <a:pathLst>
              <a:path w="12962" h="18486" extrusionOk="0">
                <a:moveTo>
                  <a:pt x="2633" y="0"/>
                </a:moveTo>
                <a:lnTo>
                  <a:pt x="2246" y="37"/>
                </a:lnTo>
                <a:lnTo>
                  <a:pt x="1860" y="74"/>
                </a:lnTo>
                <a:lnTo>
                  <a:pt x="1473" y="129"/>
                </a:lnTo>
                <a:lnTo>
                  <a:pt x="1105" y="184"/>
                </a:lnTo>
                <a:lnTo>
                  <a:pt x="718" y="258"/>
                </a:lnTo>
                <a:lnTo>
                  <a:pt x="368" y="368"/>
                </a:lnTo>
                <a:lnTo>
                  <a:pt x="0" y="461"/>
                </a:lnTo>
                <a:lnTo>
                  <a:pt x="0" y="18486"/>
                </a:lnTo>
                <a:lnTo>
                  <a:pt x="8101" y="18486"/>
                </a:lnTo>
                <a:lnTo>
                  <a:pt x="8635" y="18136"/>
                </a:lnTo>
                <a:lnTo>
                  <a:pt x="9151" y="17767"/>
                </a:lnTo>
                <a:lnTo>
                  <a:pt x="9629" y="17362"/>
                </a:lnTo>
                <a:lnTo>
                  <a:pt x="10090" y="16921"/>
                </a:lnTo>
                <a:lnTo>
                  <a:pt x="10513" y="16460"/>
                </a:lnTo>
                <a:lnTo>
                  <a:pt x="10918" y="15982"/>
                </a:lnTo>
                <a:lnTo>
                  <a:pt x="11286" y="15466"/>
                </a:lnTo>
                <a:lnTo>
                  <a:pt x="11618" y="14932"/>
                </a:lnTo>
                <a:lnTo>
                  <a:pt x="11931" y="14361"/>
                </a:lnTo>
                <a:lnTo>
                  <a:pt x="12189" y="13791"/>
                </a:lnTo>
                <a:lnTo>
                  <a:pt x="12428" y="13183"/>
                </a:lnTo>
                <a:lnTo>
                  <a:pt x="12612" y="12557"/>
                </a:lnTo>
                <a:lnTo>
                  <a:pt x="12759" y="11931"/>
                </a:lnTo>
                <a:lnTo>
                  <a:pt x="12870" y="11287"/>
                </a:lnTo>
                <a:lnTo>
                  <a:pt x="12907" y="10955"/>
                </a:lnTo>
                <a:lnTo>
                  <a:pt x="12943" y="10624"/>
                </a:lnTo>
                <a:lnTo>
                  <a:pt x="12962" y="10274"/>
                </a:lnTo>
                <a:lnTo>
                  <a:pt x="12962" y="9943"/>
                </a:lnTo>
                <a:lnTo>
                  <a:pt x="12943" y="9427"/>
                </a:lnTo>
                <a:lnTo>
                  <a:pt x="12907" y="8930"/>
                </a:lnTo>
                <a:lnTo>
                  <a:pt x="12851" y="8433"/>
                </a:lnTo>
                <a:lnTo>
                  <a:pt x="12759" y="7936"/>
                </a:lnTo>
                <a:lnTo>
                  <a:pt x="12649" y="7457"/>
                </a:lnTo>
                <a:lnTo>
                  <a:pt x="12520" y="6978"/>
                </a:lnTo>
                <a:lnTo>
                  <a:pt x="12354" y="6518"/>
                </a:lnTo>
                <a:lnTo>
                  <a:pt x="12189" y="6076"/>
                </a:lnTo>
                <a:lnTo>
                  <a:pt x="11986" y="5634"/>
                </a:lnTo>
                <a:lnTo>
                  <a:pt x="11765" y="5211"/>
                </a:lnTo>
                <a:lnTo>
                  <a:pt x="11526" y="4787"/>
                </a:lnTo>
                <a:lnTo>
                  <a:pt x="11268" y="4382"/>
                </a:lnTo>
                <a:lnTo>
                  <a:pt x="10992" y="3996"/>
                </a:lnTo>
                <a:lnTo>
                  <a:pt x="10697" y="3627"/>
                </a:lnTo>
                <a:lnTo>
                  <a:pt x="10384" y="3259"/>
                </a:lnTo>
                <a:lnTo>
                  <a:pt x="10053" y="2909"/>
                </a:lnTo>
                <a:lnTo>
                  <a:pt x="9703" y="2578"/>
                </a:lnTo>
                <a:lnTo>
                  <a:pt x="9335" y="2265"/>
                </a:lnTo>
                <a:lnTo>
                  <a:pt x="8967" y="1970"/>
                </a:lnTo>
                <a:lnTo>
                  <a:pt x="8580" y="1694"/>
                </a:lnTo>
                <a:lnTo>
                  <a:pt x="8175" y="1436"/>
                </a:lnTo>
                <a:lnTo>
                  <a:pt x="7751" y="1197"/>
                </a:lnTo>
                <a:lnTo>
                  <a:pt x="7328" y="976"/>
                </a:lnTo>
                <a:lnTo>
                  <a:pt x="6886" y="774"/>
                </a:lnTo>
                <a:lnTo>
                  <a:pt x="6444" y="608"/>
                </a:lnTo>
                <a:lnTo>
                  <a:pt x="5984" y="442"/>
                </a:lnTo>
                <a:lnTo>
                  <a:pt x="5505" y="313"/>
                </a:lnTo>
                <a:lnTo>
                  <a:pt x="5026" y="203"/>
                </a:lnTo>
                <a:lnTo>
                  <a:pt x="4529" y="111"/>
                </a:lnTo>
                <a:lnTo>
                  <a:pt x="4032" y="55"/>
                </a:lnTo>
                <a:lnTo>
                  <a:pt x="3535" y="19"/>
                </a:lnTo>
                <a:lnTo>
                  <a:pt x="3020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886616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4136135"/>
            <a:ext cx="1085915" cy="1007345"/>
          </a:xfrm>
          <a:custGeom>
            <a:avLst/>
            <a:gdLst/>
            <a:ahLst/>
            <a:cxnLst/>
            <a:rect l="l" t="t" r="r" b="b"/>
            <a:pathLst>
              <a:path w="11195" h="10385" extrusionOk="0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0"/>
            <a:ext cx="1936023" cy="2500369"/>
          </a:xfrm>
          <a:custGeom>
            <a:avLst/>
            <a:gdLst/>
            <a:ahLst/>
            <a:cxnLst/>
            <a:rect l="l" t="t" r="r" b="b"/>
            <a:pathLst>
              <a:path w="19959" h="25777" extrusionOk="0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2221665" y="0"/>
            <a:ext cx="971649" cy="843027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5242000" y="1198025"/>
            <a:ext cx="3444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5242000" y="1998975"/>
            <a:ext cx="3444900" cy="2100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510272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1"/>
          </p:nvPr>
        </p:nvSpPr>
        <p:spPr>
          <a:xfrm>
            <a:off x="3822000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2"/>
          </p:nvPr>
        </p:nvSpPr>
        <p:spPr>
          <a:xfrm>
            <a:off x="5448638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2" name="Google Shape;72;p8"/>
          <p:cNvSpPr txBox="1">
            <a:spLocks noGrp="1"/>
          </p:cNvSpPr>
          <p:nvPr>
            <p:ph type="body" idx="3"/>
          </p:nvPr>
        </p:nvSpPr>
        <p:spPr>
          <a:xfrm>
            <a:off x="7075276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796801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974509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1650244" y="3237827"/>
            <a:ext cx="930521" cy="1355672"/>
          </a:xfrm>
          <a:custGeom>
            <a:avLst/>
            <a:gdLst/>
            <a:ahLst/>
            <a:cxnLst/>
            <a:rect l="l" t="t" r="r" b="b"/>
            <a:pathLst>
              <a:path w="9593" h="13976" extrusionOk="0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0" y="2514602"/>
            <a:ext cx="1378855" cy="1907408"/>
          </a:xfrm>
          <a:custGeom>
            <a:avLst/>
            <a:gdLst/>
            <a:ahLst/>
            <a:cxnLst/>
            <a:rect l="l" t="t" r="r" b="b"/>
            <a:pathLst>
              <a:path w="14215" h="19664" extrusionOk="0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2114578" y="0"/>
            <a:ext cx="1107352" cy="964471"/>
          </a:xfrm>
          <a:custGeom>
            <a:avLst/>
            <a:gdLst/>
            <a:ahLst/>
            <a:cxnLst/>
            <a:rect l="l" t="t" r="r" b="b"/>
            <a:pathLst>
              <a:path w="11416" h="9943" extrusionOk="0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3221925" y="4330100"/>
            <a:ext cx="54648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57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9BCF63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502405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20075" y="16941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⊷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⊶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⊸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●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○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■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●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○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■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19620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20075" y="16941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⊷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⊶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⊸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●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○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■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●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○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■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61022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comments" Target="../comments/commen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4.png"/><Relationship Id="rId1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4.png"/><Relationship Id="rId1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8.png"/><Relationship Id="rId1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11" Type="http://schemas.openxmlformats.org/officeDocument/2006/relationships/image" Target="../media/image17.png"/><Relationship Id="rId5" Type="http://schemas.openxmlformats.org/officeDocument/2006/relationships/image" Target="../media/image15.png"/><Relationship Id="rId1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3.png"/><Relationship Id="rId1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1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1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15.png"/><Relationship Id="rId15" Type="http://schemas.openxmlformats.org/officeDocument/2006/relationships/image" Target="../media/image18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>
            <a:spLocks noGrp="1"/>
          </p:cNvSpPr>
          <p:nvPr>
            <p:ph type="ctrTitle"/>
          </p:nvPr>
        </p:nvSpPr>
        <p:spPr>
          <a:xfrm>
            <a:off x="5220393" y="483910"/>
            <a:ext cx="3923607" cy="41756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6000" dirty="0">
                <a:solidFill>
                  <a:srgbClr val="509828"/>
                </a:solidFill>
                <a:latin typeface="Maiandra GD" panose="020E0502030308020204" pitchFamily="34" charset="0"/>
                <a:ea typeface="Archivo Black"/>
                <a:cs typeface="Archivo Black"/>
                <a:sym typeface="Archivo Black"/>
              </a:rPr>
              <a:t>	</a:t>
            </a:r>
            <a:r>
              <a:rPr lang="zh-TW" sz="6000" dirty="0">
                <a:solidFill>
                  <a:srgbClr val="509828"/>
                </a:solidFill>
                <a:latin typeface="Maiandra GD" panose="020E0502030308020204" pitchFamily="34" charset="0"/>
                <a:ea typeface="Archivo Black"/>
                <a:cs typeface="Archivo Black"/>
                <a:sym typeface="Archivo Black"/>
              </a:rPr>
              <a:t>Farmie</a:t>
            </a:r>
            <a:r>
              <a:rPr lang="zh-TW" sz="6000" dirty="0">
                <a:solidFill>
                  <a:srgbClr val="9BCF63"/>
                </a:solidFill>
                <a:latin typeface="Jokerman" panose="04090605060D06020702" pitchFamily="82" charset="0"/>
                <a:ea typeface="Archivo Black"/>
                <a:cs typeface="Archivo Black"/>
                <a:sym typeface="Archivo Black"/>
              </a:rPr>
              <a:t> </a:t>
            </a:r>
            <a:endParaRPr lang="zh-TW" altLang="en-US" sz="6000" dirty="0">
              <a:solidFill>
                <a:srgbClr val="9BCF63"/>
              </a:solidFill>
              <a:latin typeface="Jokerman" panose="04090605060D06020702" pitchFamily="82" charset="0"/>
              <a:ea typeface="Archivo Black"/>
              <a:cs typeface="Archivo Black"/>
              <a:sym typeface="Ar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92D05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即時農產銷售觀測助手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F4EB2DF-576C-49A2-BF89-0ED2BFBD9185}"/>
              </a:ext>
            </a:extLst>
          </p:cNvPr>
          <p:cNvSpPr txBox="1"/>
          <p:nvPr/>
        </p:nvSpPr>
        <p:spPr>
          <a:xfrm>
            <a:off x="5303518" y="4108587"/>
            <a:ext cx="3069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設計團隊： 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+mn-lt"/>
                <a:ea typeface="微軟正黑體" panose="020B0604030504040204" pitchFamily="34" charset="-120"/>
              </a:rPr>
              <a:t>Econ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+mn-lt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+mn-lt"/>
                <a:ea typeface="微軟正黑體" panose="020B0604030504040204" pitchFamily="34" charset="-120"/>
              </a:rPr>
              <a:t>DSSI</a:t>
            </a:r>
            <a:endParaRPr lang="zh-TW" altLang="en-US" sz="1600" dirty="0">
              <a:solidFill>
                <a:schemeClr val="bg1">
                  <a:lumMod val="50000"/>
                </a:schemeClr>
              </a:solidFill>
              <a:latin typeface="+mn-lt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BD28B2-E9A1-4833-B57D-5F0208E450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1"/>
          <a:stretch/>
        </p:blipFill>
        <p:spPr>
          <a:xfrm>
            <a:off x="5348062" y="1556634"/>
            <a:ext cx="756430" cy="620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2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US" altLang="zh-TW"/>
              <a:pPr/>
              <a:t>10</a:t>
            </a:fld>
            <a:endParaRPr/>
          </a:p>
        </p:txBody>
      </p:sp>
      <p:sp>
        <p:nvSpPr>
          <p:cNvPr id="579" name="Google Shape;579;p62"/>
          <p:cNvSpPr txBox="1">
            <a:spLocks noGrp="1"/>
          </p:cNvSpPr>
          <p:nvPr>
            <p:ph type="ctrTitle" idx="4294967295"/>
          </p:nvPr>
        </p:nvSpPr>
        <p:spPr>
          <a:xfrm>
            <a:off x="685800" y="2765276"/>
            <a:ext cx="4334447" cy="782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sz="8000" dirty="0">
                <a:solidFill>
                  <a:schemeClr val="bg1"/>
                </a:solidFill>
                <a:latin typeface="+mj-lt"/>
              </a:rPr>
              <a:t>Thanks!</a:t>
            </a:r>
            <a:endParaRPr sz="8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1" name="Google Shape;581;p62"/>
          <p:cNvSpPr/>
          <p:nvPr/>
        </p:nvSpPr>
        <p:spPr>
          <a:xfrm>
            <a:off x="5020247" y="816384"/>
            <a:ext cx="2713515" cy="2468231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sp>
        <p:nvSpPr>
          <p:cNvPr id="582" name="Google Shape;582;p62"/>
          <p:cNvSpPr/>
          <p:nvPr/>
        </p:nvSpPr>
        <p:spPr>
          <a:xfrm rot="2240807">
            <a:off x="6269797" y="3349126"/>
            <a:ext cx="1651746" cy="1002494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sp>
        <p:nvSpPr>
          <p:cNvPr id="583" name="Google Shape;583;p62"/>
          <p:cNvSpPr/>
          <p:nvPr/>
        </p:nvSpPr>
        <p:spPr>
          <a:xfrm rot="-6741915">
            <a:off x="7586101" y="2562767"/>
            <a:ext cx="640976" cy="998332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46619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B148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ctrTitle" idx="4294967295"/>
          </p:nvPr>
        </p:nvSpPr>
        <p:spPr>
          <a:xfrm>
            <a:off x="4666125" y="2192950"/>
            <a:ext cx="4020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z="48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預測農產價格解決產銷失衡</a:t>
            </a:r>
            <a:endParaRPr lang="en-US" sz="48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4294967295"/>
          </p:nvPr>
        </p:nvSpPr>
        <p:spPr>
          <a:xfrm>
            <a:off x="3518257" y="3252675"/>
            <a:ext cx="5387204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zh-TW" altLang="en-US" sz="18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時間序列分析</a:t>
            </a:r>
            <a:r>
              <a:rPr lang="zh-TW" altLang="en-US"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預測未來農產價格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解決產銷失衡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>
              <a:buNone/>
            </a:pPr>
            <a:r>
              <a:rPr lang="zh-TW" altLang="en-US"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18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農業儀表板 </a:t>
            </a:r>
            <a:r>
              <a:rPr lang="en-US" altLang="zh-TW" sz="18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(Agriculture Dashboard)</a:t>
            </a:r>
            <a:r>
              <a:rPr lang="en-US" altLang="zh-TW"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App</a:t>
            </a:r>
            <a:r>
              <a:rPr lang="zh-TW" altLang="en-US"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呈現</a:t>
            </a:r>
            <a:endParaRPr sz="18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 Light"/>
              <a:sym typeface="Dosis Light"/>
            </a:endParaRPr>
          </a:p>
        </p:txBody>
      </p:sp>
      <p:grpSp>
        <p:nvGrpSpPr>
          <p:cNvPr id="154" name="Google Shape;154;p20"/>
          <p:cNvGrpSpPr/>
          <p:nvPr/>
        </p:nvGrpSpPr>
        <p:grpSpPr>
          <a:xfrm>
            <a:off x="463496" y="418193"/>
            <a:ext cx="1417581" cy="1380759"/>
            <a:chOff x="5926225" y="921350"/>
            <a:chExt cx="517800" cy="504350"/>
          </a:xfrm>
        </p:grpSpPr>
        <p:sp>
          <p:nvSpPr>
            <p:cNvPr id="155" name="Google Shape;155;p2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20"/>
          <p:cNvSpPr/>
          <p:nvPr/>
        </p:nvSpPr>
        <p:spPr>
          <a:xfrm>
            <a:off x="2027271" y="916449"/>
            <a:ext cx="1417580" cy="80076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58" name="Google Shape;158;p20"/>
          <p:cNvGrpSpPr/>
          <p:nvPr/>
        </p:nvGrpSpPr>
        <p:grpSpPr>
          <a:xfrm>
            <a:off x="1749024" y="3207547"/>
            <a:ext cx="1128571" cy="1471014"/>
            <a:chOff x="2624850" y="4296000"/>
            <a:chExt cx="380400" cy="495825"/>
          </a:xfrm>
        </p:grpSpPr>
        <p:sp>
          <p:nvSpPr>
            <p:cNvPr id="159" name="Google Shape;159;p20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2" name="Google Shape;162;p20"/>
          <p:cNvSpPr/>
          <p:nvPr/>
        </p:nvSpPr>
        <p:spPr>
          <a:xfrm>
            <a:off x="1119751" y="2269155"/>
            <a:ext cx="1775404" cy="981322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3404615" y="595000"/>
            <a:ext cx="696695" cy="393592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B5C3318-95C4-494B-8650-331F8EF13067}"/>
              </a:ext>
            </a:extLst>
          </p:cNvPr>
          <p:cNvSpPr txBox="1"/>
          <p:nvPr/>
        </p:nvSpPr>
        <p:spPr>
          <a:xfrm>
            <a:off x="7268949" y="1400683"/>
            <a:ext cx="1258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核心概念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42"/>
          <p:cNvGrpSpPr/>
          <p:nvPr/>
        </p:nvGrpSpPr>
        <p:grpSpPr>
          <a:xfrm>
            <a:off x="1023469" y="414986"/>
            <a:ext cx="1852725" cy="4743803"/>
            <a:chOff x="1035684" y="394397"/>
            <a:chExt cx="1852725" cy="4743803"/>
          </a:xfrm>
        </p:grpSpPr>
        <p:sp>
          <p:nvSpPr>
            <p:cNvPr id="410" name="Google Shape;410;p42"/>
            <p:cNvSpPr/>
            <p:nvPr/>
          </p:nvSpPr>
          <p:spPr>
            <a:xfrm rot="2700000">
              <a:off x="311678" y="1118403"/>
              <a:ext cx="3268106" cy="18200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2"/>
            <p:cNvSpPr/>
            <p:nvPr/>
          </p:nvSpPr>
          <p:spPr>
            <a:xfrm rot="18525502">
              <a:off x="743159" y="2992950"/>
              <a:ext cx="3268175" cy="1022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42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1C0D67F5-C766-4FBB-8527-58A092B58276}"/>
              </a:ext>
            </a:extLst>
          </p:cNvPr>
          <p:cNvGrpSpPr/>
          <p:nvPr/>
        </p:nvGrpSpPr>
        <p:grpSpPr>
          <a:xfrm>
            <a:off x="1200455" y="771469"/>
            <a:ext cx="7257332" cy="3894925"/>
            <a:chOff x="-1926" y="1231543"/>
            <a:chExt cx="7257332" cy="3894925"/>
          </a:xfrm>
        </p:grpSpPr>
        <p:pic>
          <p:nvPicPr>
            <p:cNvPr id="412" name="Google Shape;412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3287" y="2206618"/>
              <a:ext cx="1043850" cy="1087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3" name="Google Shape;413;p42"/>
            <p:cNvSpPr txBox="1"/>
            <p:nvPr/>
          </p:nvSpPr>
          <p:spPr>
            <a:xfrm>
              <a:off x="-1926" y="3481868"/>
              <a:ext cx="1567200" cy="5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APP 呈現</a:t>
              </a:r>
              <a:endParaRPr sz="2400" b="1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14" name="Google Shape;414;p42"/>
            <p:cNvSpPr txBox="1"/>
            <p:nvPr/>
          </p:nvSpPr>
          <p:spPr>
            <a:xfrm>
              <a:off x="4508606" y="1231543"/>
              <a:ext cx="2583600" cy="16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農業生產者</a:t>
              </a:r>
              <a:endParaRPr sz="2400" b="1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457200" lvl="0" indent="-342900" algn="l" rtl="0">
                <a:spcBef>
                  <a:spcPts val="600"/>
                </a:spcBef>
                <a:spcAft>
                  <a:spcPts val="0"/>
                </a:spcAft>
                <a:buSzPts val="1800"/>
                <a:buFont typeface="Wingdings" panose="05000000000000000000" pitchFamily="2" charset="2"/>
                <a:buChar char="l"/>
              </a:pPr>
              <a:r>
                <a:rPr lang="zh-TW" sz="18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即時天氣圖表</a:t>
              </a:r>
              <a:endParaRPr sz="18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457200" lvl="0" indent="-342900" algn="l" rtl="0">
                <a:spcBef>
                  <a:spcPts val="0"/>
                </a:spcBef>
                <a:spcAft>
                  <a:spcPts val="0"/>
                </a:spcAft>
                <a:buSzPts val="1800"/>
                <a:buFont typeface="Wingdings" panose="05000000000000000000" pitchFamily="2" charset="2"/>
                <a:buChar char="l"/>
              </a:pPr>
              <a:r>
                <a:rPr lang="zh-TW" sz="18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耕種記錄日誌</a:t>
              </a:r>
              <a:endParaRPr sz="18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457200" lvl="0" indent="-342900" algn="l" rtl="0">
                <a:spcBef>
                  <a:spcPts val="0"/>
                </a:spcBef>
                <a:spcAft>
                  <a:spcPts val="0"/>
                </a:spcAft>
                <a:buSzPts val="1800"/>
                <a:buFont typeface="Wingdings" panose="05000000000000000000" pitchFamily="2" charset="2"/>
                <a:buChar char="l"/>
              </a:pPr>
              <a:r>
                <a:rPr lang="zh-TW" sz="18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農產品產價預測</a:t>
              </a:r>
              <a:endParaRPr sz="18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15" name="Google Shape;415;p42"/>
            <p:cNvSpPr txBox="1"/>
            <p:nvPr/>
          </p:nvSpPr>
          <p:spPr>
            <a:xfrm>
              <a:off x="4508606" y="3481868"/>
              <a:ext cx="2746800" cy="16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政府</a:t>
              </a:r>
              <a:endParaRPr sz="2400" b="1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457200" lvl="0" indent="-342900" algn="l" rtl="0">
                <a:spcBef>
                  <a:spcPts val="600"/>
                </a:spcBef>
                <a:spcAft>
                  <a:spcPts val="0"/>
                </a:spcAft>
                <a:buSzPts val="1800"/>
                <a:buFont typeface="Wingdings" panose="05000000000000000000" pitchFamily="2" charset="2"/>
                <a:buChar char="l"/>
              </a:pPr>
              <a:r>
                <a:rPr lang="zh-TW" sz="18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總供給量與價格預測</a:t>
              </a:r>
              <a:endParaRPr sz="18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457200" lvl="0" indent="-342900" algn="l" rtl="0">
                <a:spcBef>
                  <a:spcPts val="0"/>
                </a:spcBef>
                <a:spcAft>
                  <a:spcPts val="0"/>
                </a:spcAft>
                <a:buSzPts val="1800"/>
                <a:buFont typeface="Wingdings" panose="05000000000000000000" pitchFamily="2" charset="2"/>
                <a:buChar char="l"/>
              </a:pPr>
              <a:r>
                <a:rPr lang="zh-TW" sz="180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針對預測結果，提前做好配套政策</a:t>
              </a:r>
              <a:endParaRPr sz="180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16" name="Google Shape;416;p42"/>
            <p:cNvSpPr/>
            <p:nvPr/>
          </p:nvSpPr>
          <p:spPr>
            <a:xfrm rot="20268779">
              <a:off x="1704558" y="2021585"/>
              <a:ext cx="1026399" cy="555316"/>
            </a:xfrm>
            <a:prstGeom prst="rightArrow">
              <a:avLst>
                <a:gd name="adj1" fmla="val 37959"/>
                <a:gd name="adj2" fmla="val 61537"/>
              </a:avLst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18" name="Google Shape;418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35681" y="1421493"/>
              <a:ext cx="1194950" cy="1194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" name="Google Shape;419;p4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85494" y="3613294"/>
              <a:ext cx="1095325" cy="1095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0" name="Google Shape;420;p42"/>
            <p:cNvSpPr/>
            <p:nvPr/>
          </p:nvSpPr>
          <p:spPr>
            <a:xfrm rot="12131221" flipH="1">
              <a:off x="1768618" y="3287306"/>
              <a:ext cx="1026399" cy="555316"/>
            </a:xfrm>
            <a:prstGeom prst="rightArrow">
              <a:avLst>
                <a:gd name="adj1" fmla="val 37959"/>
                <a:gd name="adj2" fmla="val 61537"/>
              </a:avLst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294;p31">
            <a:extLst>
              <a:ext uri="{FF2B5EF4-FFF2-40B4-BE49-F238E27FC236}">
                <a16:creationId xmlns:a16="http://schemas.microsoft.com/office/drawing/2014/main" id="{5E5B37BA-CC3F-4E1D-B69A-00F54F3D01C5}"/>
              </a:ext>
            </a:extLst>
          </p:cNvPr>
          <p:cNvSpPr txBox="1"/>
          <p:nvPr/>
        </p:nvSpPr>
        <p:spPr>
          <a:xfrm>
            <a:off x="2230201" y="53869"/>
            <a:ext cx="4683598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solidFill>
                  <a:srgbClr val="00B05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目標客戶為農業生產者</a:t>
            </a:r>
            <a:endParaRPr sz="3200" b="1" dirty="0">
              <a:solidFill>
                <a:srgbClr val="00B05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37926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B148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/>
          <p:nvPr/>
        </p:nvSpPr>
        <p:spPr>
          <a:xfrm>
            <a:off x="294750" y="775926"/>
            <a:ext cx="8554500" cy="4269300"/>
          </a:xfrm>
          <a:prstGeom prst="roundRect">
            <a:avLst>
              <a:gd name="adj" fmla="val 16667"/>
            </a:avLst>
          </a:prstGeom>
          <a:solidFill>
            <a:srgbClr val="FFFFFF">
              <a:alpha val="74118"/>
            </a:srgbClr>
          </a:solidFill>
          <a:ln w="38100" cap="flat" cmpd="sng">
            <a:solidFill>
              <a:srgbClr val="3BA3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52" name="Google Shape;252;p31"/>
          <p:cNvSpPr/>
          <p:nvPr/>
        </p:nvSpPr>
        <p:spPr>
          <a:xfrm>
            <a:off x="1839850" y="859000"/>
            <a:ext cx="5238900" cy="13599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12700" cap="flat" cmpd="sng">
            <a:solidFill>
              <a:srgbClr val="FF0000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1155CC"/>
              </a:solidFill>
              <a:latin typeface="+mj-lt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53" name="Google Shape;2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575" y="-2090125"/>
            <a:ext cx="732547" cy="729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6250" y="-1138575"/>
            <a:ext cx="505199" cy="50519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1"/>
          <p:cNvSpPr/>
          <p:nvPr/>
        </p:nvSpPr>
        <p:spPr>
          <a:xfrm>
            <a:off x="7190150" y="-1360575"/>
            <a:ext cx="393300" cy="22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BD6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56" name="Google Shape;256;p31"/>
          <p:cNvSpPr/>
          <p:nvPr/>
        </p:nvSpPr>
        <p:spPr>
          <a:xfrm>
            <a:off x="3423973" y="4154200"/>
            <a:ext cx="588600" cy="22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57" name="Google Shape;257;p31"/>
          <p:cNvSpPr/>
          <p:nvPr/>
        </p:nvSpPr>
        <p:spPr>
          <a:xfrm>
            <a:off x="5239448" y="4154188"/>
            <a:ext cx="588600" cy="22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58" name="Google Shape;258;p31"/>
          <p:cNvSpPr/>
          <p:nvPr/>
        </p:nvSpPr>
        <p:spPr>
          <a:xfrm>
            <a:off x="3351971" y="1522663"/>
            <a:ext cx="732600" cy="22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59" name="Google Shape;259;p31"/>
          <p:cNvSpPr/>
          <p:nvPr/>
        </p:nvSpPr>
        <p:spPr>
          <a:xfrm rot="-5400000">
            <a:off x="6368675" y="-1880251"/>
            <a:ext cx="223200" cy="22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BD6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60" name="Google Shape;260;p31"/>
          <p:cNvSpPr/>
          <p:nvPr/>
        </p:nvSpPr>
        <p:spPr>
          <a:xfrm rot="5400000">
            <a:off x="8112175" y="-2145400"/>
            <a:ext cx="984600" cy="925500"/>
          </a:xfrm>
          <a:prstGeom prst="bentArrow">
            <a:avLst>
              <a:gd name="adj1" fmla="val 11607"/>
              <a:gd name="adj2" fmla="val 12266"/>
              <a:gd name="adj3" fmla="val 17401"/>
              <a:gd name="adj4" fmla="val 43750"/>
            </a:avLst>
          </a:prstGeom>
          <a:solidFill>
            <a:srgbClr val="7BD6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61" name="Google Shape;261;p31"/>
          <p:cNvSpPr/>
          <p:nvPr/>
        </p:nvSpPr>
        <p:spPr>
          <a:xfrm rot="-1705164">
            <a:off x="7044497" y="2460736"/>
            <a:ext cx="588752" cy="22202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4B4B"/>
          </a:solidFill>
          <a:ln>
            <a:solidFill>
              <a:srgbClr val="FF4B4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4B4B"/>
              </a:solidFill>
              <a:latin typeface="+mj-lt"/>
            </a:endParaRPr>
          </a:p>
        </p:txBody>
      </p:sp>
      <p:sp>
        <p:nvSpPr>
          <p:cNvPr id="262" name="Google Shape;262;p31"/>
          <p:cNvSpPr/>
          <p:nvPr/>
        </p:nvSpPr>
        <p:spPr>
          <a:xfrm rot="-9094836" flipH="1">
            <a:off x="7044497" y="3227223"/>
            <a:ext cx="588752" cy="22202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4B4B"/>
          </a:solidFill>
          <a:ln>
            <a:solidFill>
              <a:srgbClr val="FF4B4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4B4B"/>
              </a:solidFill>
              <a:latin typeface="+mj-lt"/>
            </a:endParaRPr>
          </a:p>
        </p:txBody>
      </p:sp>
      <p:grpSp>
        <p:nvGrpSpPr>
          <p:cNvPr id="266" name="Google Shape;266;p31"/>
          <p:cNvGrpSpPr/>
          <p:nvPr/>
        </p:nvGrpSpPr>
        <p:grpSpPr>
          <a:xfrm>
            <a:off x="2214825" y="3927330"/>
            <a:ext cx="1044300" cy="917804"/>
            <a:chOff x="2214825" y="3855771"/>
            <a:chExt cx="1044300" cy="917804"/>
          </a:xfrm>
        </p:grpSpPr>
        <p:pic>
          <p:nvPicPr>
            <p:cNvPr id="267" name="Google Shape;267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68517" y="3855771"/>
              <a:ext cx="946246" cy="674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" name="Google Shape;268;p31"/>
            <p:cNvSpPr txBox="1"/>
            <p:nvPr/>
          </p:nvSpPr>
          <p:spPr>
            <a:xfrm>
              <a:off x="2214825" y="4415075"/>
              <a:ext cx="10443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>
                  <a:latin typeface="+mj-lt"/>
                  <a:ea typeface="Abel"/>
                  <a:cs typeface="Abel"/>
                  <a:sym typeface="Abel"/>
                </a:rPr>
                <a:t>Azure Function</a:t>
              </a:r>
              <a:endParaRPr sz="1100" b="1">
                <a:latin typeface="+mj-lt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69" name="Google Shape;269;p31"/>
          <p:cNvGrpSpPr/>
          <p:nvPr/>
        </p:nvGrpSpPr>
        <p:grpSpPr>
          <a:xfrm>
            <a:off x="4281900" y="3852739"/>
            <a:ext cx="732600" cy="977879"/>
            <a:chOff x="4205700" y="3756821"/>
            <a:chExt cx="732600" cy="977879"/>
          </a:xfrm>
        </p:grpSpPr>
        <p:pic>
          <p:nvPicPr>
            <p:cNvPr id="270" name="Google Shape;270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233236" y="3756821"/>
              <a:ext cx="677529" cy="674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Google Shape;271;p31"/>
            <p:cNvSpPr txBox="1"/>
            <p:nvPr/>
          </p:nvSpPr>
          <p:spPr>
            <a:xfrm>
              <a:off x="4205700" y="4376200"/>
              <a:ext cx="7326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 dirty="0">
                  <a:latin typeface="+mj-lt"/>
                  <a:ea typeface="Abel"/>
                  <a:cs typeface="Abel"/>
                  <a:sym typeface="Abel"/>
                </a:rPr>
                <a:t>Event Hub</a:t>
              </a:r>
              <a:endParaRPr sz="1100" b="1" dirty="0">
                <a:latin typeface="+mj-lt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72" name="Google Shape;272;p31"/>
          <p:cNvGrpSpPr/>
          <p:nvPr/>
        </p:nvGrpSpPr>
        <p:grpSpPr>
          <a:xfrm>
            <a:off x="5787284" y="3910086"/>
            <a:ext cx="1511100" cy="906603"/>
            <a:chOff x="5724725" y="3866978"/>
            <a:chExt cx="1511100" cy="906603"/>
          </a:xfrm>
        </p:grpSpPr>
        <p:pic>
          <p:nvPicPr>
            <p:cNvPr id="273" name="Google Shape;273;p31"/>
            <p:cNvPicPr preferRelativeResize="0"/>
            <p:nvPr/>
          </p:nvPicPr>
          <p:blipFill rotWithShape="1">
            <a:blip r:embed="rId7">
              <a:alphaModFix/>
            </a:blip>
            <a:srcRect l="13124" r="14923"/>
            <a:stretch/>
          </p:blipFill>
          <p:spPr>
            <a:xfrm>
              <a:off x="5947447" y="3866978"/>
              <a:ext cx="866934" cy="62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" name="Google Shape;274;p31"/>
            <p:cNvSpPr txBox="1"/>
            <p:nvPr/>
          </p:nvSpPr>
          <p:spPr>
            <a:xfrm>
              <a:off x="5724725" y="4415081"/>
              <a:ext cx="15111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>
                  <a:latin typeface="+mj-lt"/>
                  <a:ea typeface="Abel"/>
                  <a:cs typeface="Abel"/>
                  <a:sym typeface="Abel"/>
                </a:rPr>
                <a:t>Azure Stream Analytics</a:t>
              </a:r>
              <a:endParaRPr sz="1100" b="1">
                <a:latin typeface="+mj-lt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75" name="Google Shape;275;p31"/>
          <p:cNvGrpSpPr/>
          <p:nvPr/>
        </p:nvGrpSpPr>
        <p:grpSpPr>
          <a:xfrm>
            <a:off x="6190175" y="2603201"/>
            <a:ext cx="732600" cy="916799"/>
            <a:chOff x="6113975" y="2465726"/>
            <a:chExt cx="732600" cy="916799"/>
          </a:xfrm>
        </p:grpSpPr>
        <p:pic>
          <p:nvPicPr>
            <p:cNvPr id="276" name="Google Shape;276;p3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180510" y="2465726"/>
              <a:ext cx="588615" cy="6104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Google Shape;277;p31"/>
            <p:cNvSpPr txBox="1"/>
            <p:nvPr/>
          </p:nvSpPr>
          <p:spPr>
            <a:xfrm>
              <a:off x="6113975" y="3024025"/>
              <a:ext cx="7326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 dirty="0">
                  <a:latin typeface="+mj-lt"/>
                  <a:ea typeface="Abel"/>
                  <a:cs typeface="Abel"/>
                  <a:sym typeface="Abel"/>
                </a:rPr>
                <a:t>Power BI</a:t>
              </a:r>
              <a:endParaRPr sz="1100" b="1" dirty="0">
                <a:latin typeface="+mj-lt"/>
                <a:ea typeface="Abel"/>
                <a:cs typeface="Abel"/>
                <a:sym typeface="Abel"/>
              </a:endParaRPr>
            </a:p>
          </p:txBody>
        </p:sp>
      </p:grpSp>
      <p:sp>
        <p:nvSpPr>
          <p:cNvPr id="278" name="Google Shape;278;p31"/>
          <p:cNvSpPr/>
          <p:nvPr/>
        </p:nvSpPr>
        <p:spPr>
          <a:xfrm rot="5400000" flipH="1">
            <a:off x="5343125" y="-2526700"/>
            <a:ext cx="663000" cy="925500"/>
          </a:xfrm>
          <a:prstGeom prst="bentArrow">
            <a:avLst>
              <a:gd name="adj1" fmla="val 15534"/>
              <a:gd name="adj2" fmla="val 17158"/>
              <a:gd name="adj3" fmla="val 26889"/>
              <a:gd name="adj4" fmla="val 43750"/>
            </a:avLst>
          </a:prstGeom>
          <a:solidFill>
            <a:srgbClr val="7BD6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grpSp>
        <p:nvGrpSpPr>
          <p:cNvPr id="285" name="Google Shape;285;p31"/>
          <p:cNvGrpSpPr/>
          <p:nvPr/>
        </p:nvGrpSpPr>
        <p:grpSpPr>
          <a:xfrm>
            <a:off x="7539563" y="-1543887"/>
            <a:ext cx="867000" cy="907388"/>
            <a:chOff x="1912663" y="1558338"/>
            <a:chExt cx="867000" cy="907388"/>
          </a:xfrm>
        </p:grpSpPr>
        <p:pic>
          <p:nvPicPr>
            <p:cNvPr id="286" name="Google Shape;286;p3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051850" y="1558338"/>
              <a:ext cx="588625" cy="588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Google Shape;287;p31"/>
            <p:cNvSpPr txBox="1"/>
            <p:nvPr/>
          </p:nvSpPr>
          <p:spPr>
            <a:xfrm>
              <a:off x="1912663" y="2107225"/>
              <a:ext cx="8670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>
                  <a:latin typeface="+mj-lt"/>
                  <a:ea typeface="Microsoft JhengHei"/>
                  <a:cs typeface="Microsoft JhengHei"/>
                  <a:sym typeface="Microsoft JhengHei"/>
                </a:rPr>
                <a:t>分析模型</a:t>
              </a:r>
              <a:endParaRPr sz="1100" b="1">
                <a:latin typeface="+mj-lt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288" name="Google Shape;288;p31"/>
          <p:cNvSpPr/>
          <p:nvPr/>
        </p:nvSpPr>
        <p:spPr>
          <a:xfrm rot="5400000">
            <a:off x="2608024" y="3636325"/>
            <a:ext cx="318173" cy="22934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89" name="Google Shape;289;p31"/>
          <p:cNvSpPr/>
          <p:nvPr/>
        </p:nvSpPr>
        <p:spPr>
          <a:xfrm rot="5400000" flipH="1">
            <a:off x="6394028" y="3596487"/>
            <a:ext cx="297884" cy="24901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90" name="Google Shape;290;p31"/>
          <p:cNvSpPr/>
          <p:nvPr/>
        </p:nvSpPr>
        <p:spPr>
          <a:xfrm rot="5400000" flipH="1">
            <a:off x="2486842" y="2232218"/>
            <a:ext cx="520652" cy="2016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94" name="Google Shape;294;p31"/>
          <p:cNvSpPr txBox="1"/>
          <p:nvPr/>
        </p:nvSpPr>
        <p:spPr>
          <a:xfrm>
            <a:off x="2783236" y="53869"/>
            <a:ext cx="3586039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 b="1" dirty="0">
                <a:solidFill>
                  <a:srgbClr val="FFFF00"/>
                </a:solidFill>
                <a:latin typeface="+mj-lt"/>
                <a:ea typeface="Microsoft JhengHei"/>
                <a:cs typeface="Microsoft JhengHei"/>
                <a:sym typeface="Microsoft JhengHei"/>
              </a:rPr>
              <a:t>產品流程</a:t>
            </a:r>
            <a:endParaRPr sz="3200" b="1" dirty="0">
              <a:solidFill>
                <a:srgbClr val="FFFF00"/>
              </a:solidFill>
              <a:latin typeface="+mj-lt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295" name="Google Shape;295;p31"/>
          <p:cNvGrpSpPr/>
          <p:nvPr/>
        </p:nvGrpSpPr>
        <p:grpSpPr>
          <a:xfrm>
            <a:off x="6034325" y="1025948"/>
            <a:ext cx="1044300" cy="1017077"/>
            <a:chOff x="5903800" y="1197673"/>
            <a:chExt cx="1044300" cy="1017077"/>
          </a:xfrm>
        </p:grpSpPr>
        <p:sp>
          <p:nvSpPr>
            <p:cNvPr id="296" name="Google Shape;296;p31"/>
            <p:cNvSpPr txBox="1"/>
            <p:nvPr/>
          </p:nvSpPr>
          <p:spPr>
            <a:xfrm>
              <a:off x="5903800" y="1709550"/>
              <a:ext cx="1044300" cy="50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 dirty="0">
                  <a:latin typeface="+mj-lt"/>
                  <a:ea typeface="Abel"/>
                  <a:cs typeface="Abel"/>
                  <a:sym typeface="Abel"/>
                </a:rPr>
                <a:t>Azure Container Instances</a:t>
              </a:r>
              <a:endParaRPr sz="1100" b="1" dirty="0">
                <a:latin typeface="+mj-lt"/>
                <a:ea typeface="Abel"/>
                <a:cs typeface="Abel"/>
                <a:sym typeface="Abel"/>
              </a:endParaRPr>
            </a:p>
          </p:txBody>
        </p:sp>
        <p:pic>
          <p:nvPicPr>
            <p:cNvPr id="297" name="Google Shape;297;p31"/>
            <p:cNvPicPr preferRelativeResize="0"/>
            <p:nvPr/>
          </p:nvPicPr>
          <p:blipFill rotWithShape="1">
            <a:blip r:embed="rId10">
              <a:alphaModFix/>
            </a:blip>
            <a:srcRect l="17737" r="18319"/>
            <a:stretch/>
          </p:blipFill>
          <p:spPr>
            <a:xfrm>
              <a:off x="6053624" y="1197673"/>
              <a:ext cx="732600" cy="6015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8" name="Google Shape;298;p31"/>
          <p:cNvGrpSpPr/>
          <p:nvPr/>
        </p:nvGrpSpPr>
        <p:grpSpPr>
          <a:xfrm>
            <a:off x="2074787" y="1099316"/>
            <a:ext cx="1402372" cy="899826"/>
            <a:chOff x="1968737" y="1265129"/>
            <a:chExt cx="1402372" cy="899826"/>
          </a:xfrm>
        </p:grpSpPr>
        <p:sp>
          <p:nvSpPr>
            <p:cNvPr id="299" name="Google Shape;299;p31"/>
            <p:cNvSpPr txBox="1"/>
            <p:nvPr/>
          </p:nvSpPr>
          <p:spPr>
            <a:xfrm>
              <a:off x="1968737" y="1806455"/>
              <a:ext cx="1402372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 dirty="0">
                  <a:latin typeface="+mj-lt"/>
                  <a:ea typeface="Abel"/>
                  <a:cs typeface="Abel"/>
                  <a:sym typeface="Abel"/>
                </a:rPr>
                <a:t>Azure Machine Learning Service</a:t>
              </a:r>
              <a:endParaRPr sz="1100" b="1" dirty="0">
                <a:latin typeface="+mj-lt"/>
                <a:ea typeface="Abel"/>
                <a:cs typeface="Abel"/>
                <a:sym typeface="Abel"/>
              </a:endParaRPr>
            </a:p>
          </p:txBody>
        </p:sp>
        <p:pic>
          <p:nvPicPr>
            <p:cNvPr id="300" name="Google Shape;300;p3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57525" y="1265129"/>
              <a:ext cx="677550" cy="64162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1" name="Google Shape;301;p31"/>
          <p:cNvGrpSpPr/>
          <p:nvPr/>
        </p:nvGrpSpPr>
        <p:grpSpPr>
          <a:xfrm>
            <a:off x="4057888" y="1042187"/>
            <a:ext cx="1231500" cy="952809"/>
            <a:chOff x="3941613" y="1169787"/>
            <a:chExt cx="1231500" cy="952809"/>
          </a:xfrm>
        </p:grpSpPr>
        <p:sp>
          <p:nvSpPr>
            <p:cNvPr id="302" name="Google Shape;302;p31"/>
            <p:cNvSpPr txBox="1"/>
            <p:nvPr/>
          </p:nvSpPr>
          <p:spPr>
            <a:xfrm>
              <a:off x="3941613" y="1764096"/>
              <a:ext cx="12315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 dirty="0">
                  <a:latin typeface="+mj-lt"/>
                  <a:ea typeface="Abel"/>
                  <a:cs typeface="Abel"/>
                  <a:sym typeface="Abel"/>
                </a:rPr>
                <a:t>Azure Notebooks</a:t>
              </a:r>
              <a:endParaRPr sz="1100" b="1" dirty="0">
                <a:latin typeface="+mj-lt"/>
                <a:ea typeface="Abel"/>
                <a:cs typeface="Abel"/>
                <a:sym typeface="Abel"/>
              </a:endParaRPr>
            </a:p>
          </p:txBody>
        </p:sp>
        <p:pic>
          <p:nvPicPr>
            <p:cNvPr id="303" name="Google Shape;303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263064" y="1169787"/>
              <a:ext cx="586832" cy="68071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7" name="Google Shape;307;p31"/>
          <p:cNvSpPr txBox="1"/>
          <p:nvPr/>
        </p:nvSpPr>
        <p:spPr>
          <a:xfrm>
            <a:off x="3116600" y="-1428825"/>
            <a:ext cx="867000" cy="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latin typeface="+mj-lt"/>
                <a:ea typeface="Microsoft JhengHei"/>
                <a:cs typeface="Microsoft JhengHei"/>
                <a:sym typeface="Microsoft JhengHei"/>
              </a:rPr>
              <a:t>天氣資料</a:t>
            </a:r>
            <a:endParaRPr sz="1100" b="1">
              <a:latin typeface="+mj-lt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9" name="Google Shape;309;p31"/>
          <p:cNvSpPr txBox="1"/>
          <p:nvPr/>
        </p:nvSpPr>
        <p:spPr>
          <a:xfrm>
            <a:off x="2739086" y="2218885"/>
            <a:ext cx="1237847" cy="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dirty="0">
                <a:solidFill>
                  <a:srgbClr val="1155CC"/>
                </a:solidFill>
                <a:latin typeface="+mj-lt"/>
                <a:ea typeface="Microsoft JhengHei"/>
                <a:cs typeface="Microsoft JhengHei"/>
                <a:sym typeface="Microsoft JhengHei"/>
              </a:rPr>
              <a:t>訓練模型</a:t>
            </a:r>
            <a:endParaRPr sz="2000" b="1" dirty="0">
              <a:solidFill>
                <a:srgbClr val="1155CC"/>
              </a:solidFill>
              <a:latin typeface="+mj-lt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0" name="Google Shape;310;p31"/>
          <p:cNvSpPr/>
          <p:nvPr/>
        </p:nvSpPr>
        <p:spPr>
          <a:xfrm rot="5400000">
            <a:off x="6290234" y="2281328"/>
            <a:ext cx="505200" cy="22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11" name="Google Shape;311;p31"/>
          <p:cNvSpPr txBox="1"/>
          <p:nvPr/>
        </p:nvSpPr>
        <p:spPr>
          <a:xfrm>
            <a:off x="5056025" y="1164100"/>
            <a:ext cx="1044300" cy="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rgbClr val="1155CC"/>
                </a:solidFill>
                <a:latin typeface="+mj-lt"/>
                <a:ea typeface="Microsoft JhengHei"/>
                <a:cs typeface="Microsoft JhengHei"/>
                <a:sym typeface="Microsoft JhengHei"/>
              </a:rPr>
              <a:t>佈署模型</a:t>
            </a:r>
            <a:endParaRPr sz="1600" b="1">
              <a:solidFill>
                <a:srgbClr val="1155CC"/>
              </a:solidFill>
              <a:latin typeface="+mj-lt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2" name="Google Shape;312;p31"/>
          <p:cNvSpPr txBox="1"/>
          <p:nvPr/>
        </p:nvSpPr>
        <p:spPr>
          <a:xfrm>
            <a:off x="3092775" y="1164178"/>
            <a:ext cx="1143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rgbClr val="1155CC"/>
                </a:solidFill>
                <a:latin typeface="+mj-lt"/>
                <a:ea typeface="Microsoft JhengHei"/>
                <a:cs typeface="Microsoft JhengHei"/>
                <a:sym typeface="Microsoft JhengHei"/>
              </a:rPr>
              <a:t>調整參數</a:t>
            </a:r>
            <a:endParaRPr sz="1600" b="1">
              <a:solidFill>
                <a:srgbClr val="1155CC"/>
              </a:solidFill>
              <a:latin typeface="+mj-lt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3" name="Google Shape;313;p31"/>
          <p:cNvSpPr/>
          <p:nvPr/>
        </p:nvSpPr>
        <p:spPr>
          <a:xfrm>
            <a:off x="5211871" y="1522600"/>
            <a:ext cx="732600" cy="22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15" name="Google Shape;315;p31"/>
          <p:cNvSpPr txBox="1"/>
          <p:nvPr/>
        </p:nvSpPr>
        <p:spPr>
          <a:xfrm>
            <a:off x="1839850" y="920050"/>
            <a:ext cx="7326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 dirty="0">
                <a:solidFill>
                  <a:srgbClr val="FF4B4B"/>
                </a:solidFill>
                <a:latin typeface="+mj-lt"/>
                <a:ea typeface="Microsoft JhengHei"/>
                <a:cs typeface="Microsoft JhengHei"/>
                <a:sym typeface="Microsoft JhengHei"/>
              </a:rPr>
              <a:t>模型</a:t>
            </a:r>
            <a:endParaRPr sz="1800" b="1" dirty="0">
              <a:solidFill>
                <a:srgbClr val="FF4B4B"/>
              </a:solidFill>
              <a:latin typeface="+mj-lt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316" name="Google Shape;316;p31"/>
          <p:cNvGrpSpPr/>
          <p:nvPr/>
        </p:nvGrpSpPr>
        <p:grpSpPr>
          <a:xfrm>
            <a:off x="7574375" y="1833137"/>
            <a:ext cx="1044300" cy="947125"/>
            <a:chOff x="9626975" y="4894125"/>
            <a:chExt cx="1044300" cy="947125"/>
          </a:xfrm>
        </p:grpSpPr>
        <p:pic>
          <p:nvPicPr>
            <p:cNvPr id="317" name="Google Shape;317;p31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9854825" y="4894125"/>
              <a:ext cx="588625" cy="588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8" name="Google Shape;318;p31"/>
            <p:cNvSpPr txBox="1"/>
            <p:nvPr/>
          </p:nvSpPr>
          <p:spPr>
            <a:xfrm>
              <a:off x="9626975" y="5482750"/>
              <a:ext cx="10443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>
                  <a:latin typeface="+mj-lt"/>
                  <a:ea typeface="Microsoft JhengHei"/>
                  <a:cs typeface="Microsoft JhengHei"/>
                  <a:sym typeface="Microsoft JhengHei"/>
                </a:rPr>
                <a:t>農業生產者</a:t>
              </a:r>
              <a:endParaRPr sz="1100" b="1">
                <a:latin typeface="+mj-lt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319" name="Google Shape;319;p31"/>
          <p:cNvGrpSpPr/>
          <p:nvPr/>
        </p:nvGrpSpPr>
        <p:grpSpPr>
          <a:xfrm>
            <a:off x="7574375" y="3170348"/>
            <a:ext cx="1044300" cy="947102"/>
            <a:chOff x="10671275" y="4894136"/>
            <a:chExt cx="1044300" cy="947102"/>
          </a:xfrm>
        </p:grpSpPr>
        <p:pic>
          <p:nvPicPr>
            <p:cNvPr id="320" name="Google Shape;320;p31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10899114" y="4894136"/>
              <a:ext cx="588625" cy="588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" name="Google Shape;321;p31"/>
            <p:cNvSpPr txBox="1"/>
            <p:nvPr/>
          </p:nvSpPr>
          <p:spPr>
            <a:xfrm>
              <a:off x="10671275" y="5482738"/>
              <a:ext cx="10443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>
                  <a:latin typeface="+mj-lt"/>
                  <a:ea typeface="Microsoft JhengHei"/>
                  <a:cs typeface="Microsoft JhengHei"/>
                  <a:sym typeface="Microsoft JhengHei"/>
                </a:rPr>
                <a:t>政府</a:t>
              </a:r>
              <a:endParaRPr sz="1100" b="1">
                <a:latin typeface="+mj-lt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322" name="Google Shape;322;p31"/>
          <p:cNvSpPr/>
          <p:nvPr/>
        </p:nvSpPr>
        <p:spPr>
          <a:xfrm>
            <a:off x="3361075" y="2832713"/>
            <a:ext cx="2638500" cy="358500"/>
          </a:xfrm>
          <a:prstGeom prst="notchedRightArrow">
            <a:avLst>
              <a:gd name="adj1" fmla="val 50000"/>
              <a:gd name="adj2" fmla="val 50000"/>
            </a:avLst>
          </a:prstGeom>
          <a:noFill/>
          <a:ln w="38100" cap="flat" cmpd="sng">
            <a:solidFill>
              <a:srgbClr val="FF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26" name="Google Shape;326;p31"/>
          <p:cNvSpPr txBox="1"/>
          <p:nvPr/>
        </p:nvSpPr>
        <p:spPr>
          <a:xfrm>
            <a:off x="1758404" y="3065576"/>
            <a:ext cx="2829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dirty="0">
                <a:solidFill>
                  <a:srgbClr val="FF4B4B"/>
                </a:solidFill>
                <a:latin typeface="+mj-lt"/>
                <a:ea typeface="Microsoft JhengHei"/>
                <a:cs typeface="Microsoft JhengHei"/>
                <a:sym typeface="Microsoft JhengHei"/>
              </a:rPr>
              <a:t>資料上雲</a:t>
            </a:r>
            <a:endParaRPr sz="1600" b="1" dirty="0">
              <a:solidFill>
                <a:srgbClr val="FF4B4B"/>
              </a:solidFill>
              <a:latin typeface="+mj-lt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E3A4A3F-858C-4511-ADB6-401109F35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4</a:t>
            </a:fld>
            <a:endParaRPr lang="en">
              <a:latin typeface="+mj-lt"/>
            </a:endParaRPr>
          </a:p>
        </p:txBody>
      </p:sp>
      <p:sp>
        <p:nvSpPr>
          <p:cNvPr id="78" name="Google Shape;362;p44">
            <a:extLst>
              <a:ext uri="{FF2B5EF4-FFF2-40B4-BE49-F238E27FC236}">
                <a16:creationId xmlns:a16="http://schemas.microsoft.com/office/drawing/2014/main" id="{42336488-3087-4BFB-8080-88E52C4735C4}"/>
              </a:ext>
            </a:extLst>
          </p:cNvPr>
          <p:cNvSpPr/>
          <p:nvPr/>
        </p:nvSpPr>
        <p:spPr>
          <a:xfrm rot="9000000">
            <a:off x="7120145" y="2695526"/>
            <a:ext cx="601753" cy="2935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4B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4B4B"/>
              </a:solidFill>
            </a:endParaRPr>
          </a:p>
        </p:txBody>
      </p:sp>
      <p:grpSp>
        <p:nvGrpSpPr>
          <p:cNvPr id="263" name="Google Shape;263;p31"/>
          <p:cNvGrpSpPr/>
          <p:nvPr/>
        </p:nvGrpSpPr>
        <p:grpSpPr>
          <a:xfrm>
            <a:off x="2303463" y="2547705"/>
            <a:ext cx="867000" cy="973020"/>
            <a:chOff x="1880363" y="4070105"/>
            <a:chExt cx="867000" cy="973020"/>
          </a:xfrm>
        </p:grpSpPr>
        <p:pic>
          <p:nvPicPr>
            <p:cNvPr id="264" name="Google Shape;264;p31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1880389" y="4070105"/>
              <a:ext cx="866934" cy="6907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" name="Google Shape;265;p31"/>
            <p:cNvSpPr txBox="1"/>
            <p:nvPr/>
          </p:nvSpPr>
          <p:spPr>
            <a:xfrm>
              <a:off x="1880363" y="4684625"/>
              <a:ext cx="8670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 dirty="0">
                  <a:latin typeface="+mj-lt"/>
                  <a:ea typeface="Abel"/>
                  <a:cs typeface="Abel"/>
                  <a:sym typeface="Abel"/>
                </a:rPr>
                <a:t>Cosmos DB</a:t>
              </a:r>
              <a:endParaRPr sz="1100" b="1" dirty="0">
                <a:latin typeface="+mj-lt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79" name="Google Shape;279;p31"/>
          <p:cNvGrpSpPr/>
          <p:nvPr/>
        </p:nvGrpSpPr>
        <p:grpSpPr>
          <a:xfrm>
            <a:off x="597225" y="2654001"/>
            <a:ext cx="867000" cy="921974"/>
            <a:chOff x="-1408950" y="-1070324"/>
            <a:chExt cx="867000" cy="921974"/>
          </a:xfrm>
        </p:grpSpPr>
        <p:sp>
          <p:nvSpPr>
            <p:cNvPr id="280" name="Google Shape;280;p31"/>
            <p:cNvSpPr txBox="1"/>
            <p:nvPr/>
          </p:nvSpPr>
          <p:spPr>
            <a:xfrm>
              <a:off x="-1408950" y="-506850"/>
              <a:ext cx="8670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>
                  <a:latin typeface="+mj-lt"/>
                  <a:ea typeface="Microsoft JhengHei"/>
                  <a:cs typeface="Microsoft JhengHei"/>
                  <a:sym typeface="Microsoft JhengHei"/>
                </a:rPr>
                <a:t>天氣資料</a:t>
              </a:r>
              <a:endParaRPr sz="1100" b="1">
                <a:latin typeface="+mj-lt"/>
                <a:ea typeface="Microsoft JhengHei"/>
                <a:cs typeface="Microsoft JhengHei"/>
                <a:sym typeface="Microsoft JhengHei"/>
              </a:endParaRPr>
            </a:p>
          </p:txBody>
        </p:sp>
        <p:pic>
          <p:nvPicPr>
            <p:cNvPr id="281" name="Google Shape;281;p31"/>
            <p:cNvPicPr preferRelativeResize="0"/>
            <p:nvPr/>
          </p:nvPicPr>
          <p:blipFill rotWithShape="1">
            <a:blip r:embed="rId16">
              <a:alphaModFix/>
            </a:blip>
            <a:srcRect b="17972"/>
            <a:stretch/>
          </p:blipFill>
          <p:spPr>
            <a:xfrm>
              <a:off x="-1314225" y="-1070324"/>
              <a:ext cx="677550" cy="588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2" name="Google Shape;282;p31"/>
          <p:cNvGrpSpPr/>
          <p:nvPr/>
        </p:nvGrpSpPr>
        <p:grpSpPr>
          <a:xfrm>
            <a:off x="557625" y="3670288"/>
            <a:ext cx="946200" cy="921975"/>
            <a:chOff x="5140875" y="4044950"/>
            <a:chExt cx="946200" cy="921975"/>
          </a:xfrm>
        </p:grpSpPr>
        <p:pic>
          <p:nvPicPr>
            <p:cNvPr id="283" name="Google Shape;283;p31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5319663" y="4044950"/>
              <a:ext cx="588625" cy="588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Google Shape;284;p31"/>
            <p:cNvSpPr txBox="1"/>
            <p:nvPr/>
          </p:nvSpPr>
          <p:spPr>
            <a:xfrm>
              <a:off x="5140875" y="4608425"/>
              <a:ext cx="9462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>
                  <a:latin typeface="+mj-lt"/>
                  <a:ea typeface="Abel"/>
                  <a:cs typeface="Abel"/>
                  <a:sym typeface="Abel"/>
                </a:rPr>
                <a:t>IoT sensor</a:t>
              </a:r>
              <a:endParaRPr sz="1100" b="1">
                <a:latin typeface="+mj-lt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304" name="Google Shape;304;p31"/>
          <p:cNvGrpSpPr/>
          <p:nvPr/>
        </p:nvGrpSpPr>
        <p:grpSpPr>
          <a:xfrm>
            <a:off x="597225" y="1539149"/>
            <a:ext cx="867000" cy="921951"/>
            <a:chOff x="-517825" y="-1070301"/>
            <a:chExt cx="867000" cy="921951"/>
          </a:xfrm>
        </p:grpSpPr>
        <p:pic>
          <p:nvPicPr>
            <p:cNvPr id="305" name="Google Shape;305;p31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-378624" y="-1070301"/>
              <a:ext cx="588600" cy="588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6" name="Google Shape;306;p31"/>
            <p:cNvSpPr txBox="1"/>
            <p:nvPr/>
          </p:nvSpPr>
          <p:spPr>
            <a:xfrm>
              <a:off x="-517825" y="-506850"/>
              <a:ext cx="8670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>
                  <a:latin typeface="+mj-lt"/>
                  <a:ea typeface="Microsoft JhengHei"/>
                  <a:cs typeface="Microsoft JhengHei"/>
                  <a:sym typeface="Microsoft JhengHei"/>
                </a:rPr>
                <a:t>耕種記錄</a:t>
              </a:r>
              <a:endParaRPr sz="1100" b="1">
                <a:latin typeface="+mj-lt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314" name="Google Shape;314;p31"/>
          <p:cNvSpPr txBox="1"/>
          <p:nvPr/>
        </p:nvSpPr>
        <p:spPr>
          <a:xfrm>
            <a:off x="458713" y="1048764"/>
            <a:ext cx="1254675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rgbClr val="3BA337"/>
                </a:solidFill>
                <a:latin typeface="+mj-lt"/>
                <a:ea typeface="Microsoft JhengHei"/>
                <a:cs typeface="Microsoft JhengHei"/>
                <a:sym typeface="Microsoft JhengHei"/>
              </a:rPr>
              <a:t>開放資料</a:t>
            </a:r>
            <a:endParaRPr sz="1800" b="1" dirty="0">
              <a:solidFill>
                <a:srgbClr val="3BA337"/>
              </a:solidFill>
              <a:latin typeface="+mj-lt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323" name="Google Shape;323;p31"/>
          <p:cNvGrpSpPr/>
          <p:nvPr/>
        </p:nvGrpSpPr>
        <p:grpSpPr>
          <a:xfrm>
            <a:off x="1489201" y="1893550"/>
            <a:ext cx="810000" cy="2283000"/>
            <a:chOff x="1464225" y="1882200"/>
            <a:chExt cx="810000" cy="2283000"/>
          </a:xfrm>
          <a:solidFill>
            <a:srgbClr val="FF4B4B"/>
          </a:solidFill>
        </p:grpSpPr>
        <p:sp>
          <p:nvSpPr>
            <p:cNvPr id="324" name="Google Shape;324;p31"/>
            <p:cNvSpPr/>
            <p:nvPr/>
          </p:nvSpPr>
          <p:spPr>
            <a:xfrm rot="5400000">
              <a:off x="464175" y="2882250"/>
              <a:ext cx="2283000" cy="282900"/>
            </a:xfrm>
            <a:prstGeom prst="uturnArrow">
              <a:avLst>
                <a:gd name="adj1" fmla="val 39236"/>
                <a:gd name="adj2" fmla="val 25000"/>
                <a:gd name="adj3" fmla="val 0"/>
                <a:gd name="adj4" fmla="val 43750"/>
                <a:gd name="adj5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000"/>
                </a:solidFill>
                <a:latin typeface="+mj-lt"/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1464225" y="2912700"/>
              <a:ext cx="810000" cy="222000"/>
            </a:xfrm>
            <a:prstGeom prst="rightArrow">
              <a:avLst>
                <a:gd name="adj1" fmla="val 50000"/>
                <a:gd name="adj2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000"/>
                </a:solidFill>
                <a:latin typeface="+mj-lt"/>
              </a:endParaRPr>
            </a:p>
          </p:txBody>
        </p:sp>
      </p:grpSp>
      <p:sp>
        <p:nvSpPr>
          <p:cNvPr id="82" name="Google Shape;314;p31">
            <a:extLst>
              <a:ext uri="{FF2B5EF4-FFF2-40B4-BE49-F238E27FC236}">
                <a16:creationId xmlns:a16="http://schemas.microsoft.com/office/drawing/2014/main" id="{94B4CBD2-8CDB-4DDD-B1C2-048F3AF7841D}"/>
              </a:ext>
            </a:extLst>
          </p:cNvPr>
          <p:cNvSpPr txBox="1"/>
          <p:nvPr/>
        </p:nvSpPr>
        <p:spPr>
          <a:xfrm>
            <a:off x="7451171" y="1082731"/>
            <a:ext cx="1254675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rgbClr val="3BA337"/>
                </a:solidFill>
                <a:latin typeface="+mj-lt"/>
                <a:ea typeface="Microsoft JhengHei"/>
                <a:cs typeface="Microsoft JhengHei"/>
                <a:sym typeface="Microsoft JhengHei"/>
              </a:rPr>
              <a:t>使用者</a:t>
            </a:r>
            <a:endParaRPr sz="1800" b="1" dirty="0">
              <a:solidFill>
                <a:srgbClr val="3BA337"/>
              </a:solidFill>
              <a:latin typeface="+mj-lt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B148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/>
          <p:nvPr/>
        </p:nvSpPr>
        <p:spPr>
          <a:xfrm>
            <a:off x="294750" y="767300"/>
            <a:ext cx="8554500" cy="4269300"/>
          </a:xfrm>
          <a:prstGeom prst="roundRect">
            <a:avLst>
              <a:gd name="adj" fmla="val 16667"/>
            </a:avLst>
          </a:prstGeom>
          <a:solidFill>
            <a:srgbClr val="FFFFFF">
              <a:alpha val="74118"/>
            </a:srgbClr>
          </a:solidFill>
          <a:ln w="38100" cap="flat" cmpd="sng">
            <a:solidFill>
              <a:srgbClr val="3BA3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52" name="Google Shape;252;p31"/>
          <p:cNvSpPr/>
          <p:nvPr/>
        </p:nvSpPr>
        <p:spPr>
          <a:xfrm>
            <a:off x="1839850" y="859000"/>
            <a:ext cx="5238900" cy="13599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12700" cap="flat" cmpd="sng">
            <a:solidFill>
              <a:srgbClr val="FF0000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1155CC"/>
              </a:solidFill>
              <a:latin typeface="+mj-lt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53" name="Google Shape;2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575" y="-2090125"/>
            <a:ext cx="732547" cy="729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6250" y="-1138575"/>
            <a:ext cx="505199" cy="50519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1"/>
          <p:cNvSpPr/>
          <p:nvPr/>
        </p:nvSpPr>
        <p:spPr>
          <a:xfrm>
            <a:off x="7190150" y="-1360575"/>
            <a:ext cx="393300" cy="22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BD6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56" name="Google Shape;256;p31"/>
          <p:cNvSpPr/>
          <p:nvPr/>
        </p:nvSpPr>
        <p:spPr>
          <a:xfrm>
            <a:off x="3423973" y="4154200"/>
            <a:ext cx="588600" cy="22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57" name="Google Shape;257;p31"/>
          <p:cNvSpPr/>
          <p:nvPr/>
        </p:nvSpPr>
        <p:spPr>
          <a:xfrm>
            <a:off x="5239448" y="4154188"/>
            <a:ext cx="588600" cy="22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58" name="Google Shape;258;p31"/>
          <p:cNvSpPr/>
          <p:nvPr/>
        </p:nvSpPr>
        <p:spPr>
          <a:xfrm>
            <a:off x="3351971" y="1522663"/>
            <a:ext cx="732600" cy="22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59" name="Google Shape;259;p31"/>
          <p:cNvSpPr/>
          <p:nvPr/>
        </p:nvSpPr>
        <p:spPr>
          <a:xfrm rot="-5400000">
            <a:off x="6368675" y="-1880251"/>
            <a:ext cx="223200" cy="22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BD6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60" name="Google Shape;260;p31"/>
          <p:cNvSpPr/>
          <p:nvPr/>
        </p:nvSpPr>
        <p:spPr>
          <a:xfrm rot="5400000">
            <a:off x="8112175" y="-2145400"/>
            <a:ext cx="984600" cy="925500"/>
          </a:xfrm>
          <a:prstGeom prst="bentArrow">
            <a:avLst>
              <a:gd name="adj1" fmla="val 11607"/>
              <a:gd name="adj2" fmla="val 12266"/>
              <a:gd name="adj3" fmla="val 17401"/>
              <a:gd name="adj4" fmla="val 43750"/>
            </a:avLst>
          </a:prstGeom>
          <a:solidFill>
            <a:srgbClr val="7BD6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61" name="Google Shape;261;p31"/>
          <p:cNvSpPr/>
          <p:nvPr/>
        </p:nvSpPr>
        <p:spPr>
          <a:xfrm rot="-1705164">
            <a:off x="7044497" y="2460736"/>
            <a:ext cx="588752" cy="22202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4B4B"/>
          </a:solidFill>
          <a:ln>
            <a:solidFill>
              <a:srgbClr val="FF4B4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4B4B"/>
              </a:solidFill>
              <a:latin typeface="+mj-lt"/>
            </a:endParaRPr>
          </a:p>
        </p:txBody>
      </p:sp>
      <p:sp>
        <p:nvSpPr>
          <p:cNvPr id="262" name="Google Shape;262;p31"/>
          <p:cNvSpPr/>
          <p:nvPr/>
        </p:nvSpPr>
        <p:spPr>
          <a:xfrm rot="-9094836" flipH="1">
            <a:off x="7044497" y="3227223"/>
            <a:ext cx="588752" cy="22202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4B4B"/>
          </a:solidFill>
          <a:ln>
            <a:solidFill>
              <a:srgbClr val="FF4B4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4B4B"/>
              </a:solidFill>
              <a:latin typeface="+mj-lt"/>
            </a:endParaRPr>
          </a:p>
        </p:txBody>
      </p:sp>
      <p:grpSp>
        <p:nvGrpSpPr>
          <p:cNvPr id="266" name="Google Shape;266;p31"/>
          <p:cNvGrpSpPr/>
          <p:nvPr/>
        </p:nvGrpSpPr>
        <p:grpSpPr>
          <a:xfrm>
            <a:off x="2214825" y="3927330"/>
            <a:ext cx="1044300" cy="917804"/>
            <a:chOff x="2214825" y="3855771"/>
            <a:chExt cx="1044300" cy="917804"/>
          </a:xfrm>
        </p:grpSpPr>
        <p:pic>
          <p:nvPicPr>
            <p:cNvPr id="267" name="Google Shape;267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68517" y="3855771"/>
              <a:ext cx="946246" cy="674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" name="Google Shape;268;p31"/>
            <p:cNvSpPr txBox="1"/>
            <p:nvPr/>
          </p:nvSpPr>
          <p:spPr>
            <a:xfrm>
              <a:off x="2214825" y="4415075"/>
              <a:ext cx="10443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>
                  <a:latin typeface="+mj-lt"/>
                  <a:ea typeface="Abel"/>
                  <a:cs typeface="Abel"/>
                  <a:sym typeface="Abel"/>
                </a:rPr>
                <a:t>Azure Function</a:t>
              </a:r>
              <a:endParaRPr sz="1100" b="1">
                <a:latin typeface="+mj-lt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69" name="Google Shape;269;p31"/>
          <p:cNvGrpSpPr/>
          <p:nvPr/>
        </p:nvGrpSpPr>
        <p:grpSpPr>
          <a:xfrm>
            <a:off x="4281900" y="3852739"/>
            <a:ext cx="732600" cy="977879"/>
            <a:chOff x="4205700" y="3756821"/>
            <a:chExt cx="732600" cy="977879"/>
          </a:xfrm>
        </p:grpSpPr>
        <p:pic>
          <p:nvPicPr>
            <p:cNvPr id="270" name="Google Shape;270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233236" y="3756821"/>
              <a:ext cx="677529" cy="674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Google Shape;271;p31"/>
            <p:cNvSpPr txBox="1"/>
            <p:nvPr/>
          </p:nvSpPr>
          <p:spPr>
            <a:xfrm>
              <a:off x="4205700" y="4376200"/>
              <a:ext cx="7326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 dirty="0">
                  <a:latin typeface="+mj-lt"/>
                  <a:ea typeface="Abel"/>
                  <a:cs typeface="Abel"/>
                  <a:sym typeface="Abel"/>
                </a:rPr>
                <a:t>Event Hub</a:t>
              </a:r>
              <a:endParaRPr sz="1100" b="1" dirty="0">
                <a:latin typeface="+mj-lt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72" name="Google Shape;272;p31"/>
          <p:cNvGrpSpPr/>
          <p:nvPr/>
        </p:nvGrpSpPr>
        <p:grpSpPr>
          <a:xfrm>
            <a:off x="5787284" y="3910086"/>
            <a:ext cx="1511100" cy="906603"/>
            <a:chOff x="5724725" y="3866978"/>
            <a:chExt cx="1511100" cy="906603"/>
          </a:xfrm>
        </p:grpSpPr>
        <p:pic>
          <p:nvPicPr>
            <p:cNvPr id="273" name="Google Shape;273;p31"/>
            <p:cNvPicPr preferRelativeResize="0"/>
            <p:nvPr/>
          </p:nvPicPr>
          <p:blipFill rotWithShape="1">
            <a:blip r:embed="rId7">
              <a:alphaModFix/>
            </a:blip>
            <a:srcRect l="13124" r="14923"/>
            <a:stretch/>
          </p:blipFill>
          <p:spPr>
            <a:xfrm>
              <a:off x="5947447" y="3866978"/>
              <a:ext cx="866934" cy="62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" name="Google Shape;274;p31"/>
            <p:cNvSpPr txBox="1"/>
            <p:nvPr/>
          </p:nvSpPr>
          <p:spPr>
            <a:xfrm>
              <a:off x="5724725" y="4415081"/>
              <a:ext cx="15111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>
                  <a:latin typeface="+mj-lt"/>
                  <a:ea typeface="Abel"/>
                  <a:cs typeface="Abel"/>
                  <a:sym typeface="Abel"/>
                </a:rPr>
                <a:t>Azure Stream Analytics</a:t>
              </a:r>
              <a:endParaRPr sz="1100" b="1">
                <a:latin typeface="+mj-lt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75" name="Google Shape;275;p31"/>
          <p:cNvGrpSpPr/>
          <p:nvPr/>
        </p:nvGrpSpPr>
        <p:grpSpPr>
          <a:xfrm>
            <a:off x="6190175" y="2603201"/>
            <a:ext cx="732600" cy="916799"/>
            <a:chOff x="6113975" y="2465726"/>
            <a:chExt cx="732600" cy="916799"/>
          </a:xfrm>
        </p:grpSpPr>
        <p:pic>
          <p:nvPicPr>
            <p:cNvPr id="276" name="Google Shape;276;p3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180510" y="2465726"/>
              <a:ext cx="588615" cy="6104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Google Shape;277;p31"/>
            <p:cNvSpPr txBox="1"/>
            <p:nvPr/>
          </p:nvSpPr>
          <p:spPr>
            <a:xfrm>
              <a:off x="6113975" y="3024025"/>
              <a:ext cx="7326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 dirty="0">
                  <a:latin typeface="+mj-lt"/>
                  <a:ea typeface="Abel"/>
                  <a:cs typeface="Abel"/>
                  <a:sym typeface="Abel"/>
                </a:rPr>
                <a:t>Power BI</a:t>
              </a:r>
              <a:endParaRPr sz="1100" b="1" dirty="0">
                <a:latin typeface="+mj-lt"/>
                <a:ea typeface="Abel"/>
                <a:cs typeface="Abel"/>
                <a:sym typeface="Abel"/>
              </a:endParaRPr>
            </a:p>
          </p:txBody>
        </p:sp>
      </p:grpSp>
      <p:sp>
        <p:nvSpPr>
          <p:cNvPr id="278" name="Google Shape;278;p31"/>
          <p:cNvSpPr/>
          <p:nvPr/>
        </p:nvSpPr>
        <p:spPr>
          <a:xfrm rot="5400000" flipH="1">
            <a:off x="5343125" y="-2526700"/>
            <a:ext cx="663000" cy="925500"/>
          </a:xfrm>
          <a:prstGeom prst="bentArrow">
            <a:avLst>
              <a:gd name="adj1" fmla="val 15534"/>
              <a:gd name="adj2" fmla="val 17158"/>
              <a:gd name="adj3" fmla="val 26889"/>
              <a:gd name="adj4" fmla="val 43750"/>
            </a:avLst>
          </a:prstGeom>
          <a:solidFill>
            <a:srgbClr val="7BD6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grpSp>
        <p:nvGrpSpPr>
          <p:cNvPr id="285" name="Google Shape;285;p31"/>
          <p:cNvGrpSpPr/>
          <p:nvPr/>
        </p:nvGrpSpPr>
        <p:grpSpPr>
          <a:xfrm>
            <a:off x="7539563" y="-1543887"/>
            <a:ext cx="867000" cy="907388"/>
            <a:chOff x="1912663" y="1558338"/>
            <a:chExt cx="867000" cy="907388"/>
          </a:xfrm>
        </p:grpSpPr>
        <p:pic>
          <p:nvPicPr>
            <p:cNvPr id="286" name="Google Shape;286;p3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051850" y="1558338"/>
              <a:ext cx="588625" cy="588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Google Shape;287;p31"/>
            <p:cNvSpPr txBox="1"/>
            <p:nvPr/>
          </p:nvSpPr>
          <p:spPr>
            <a:xfrm>
              <a:off x="1912663" y="2107225"/>
              <a:ext cx="8670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>
                  <a:latin typeface="+mj-lt"/>
                  <a:ea typeface="Microsoft JhengHei"/>
                  <a:cs typeface="Microsoft JhengHei"/>
                  <a:sym typeface="Microsoft JhengHei"/>
                </a:rPr>
                <a:t>分析模型</a:t>
              </a:r>
              <a:endParaRPr sz="1100" b="1">
                <a:latin typeface="+mj-lt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288" name="Google Shape;288;p31"/>
          <p:cNvSpPr/>
          <p:nvPr/>
        </p:nvSpPr>
        <p:spPr>
          <a:xfrm rot="5400000">
            <a:off x="2608024" y="3636325"/>
            <a:ext cx="318173" cy="22934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89" name="Google Shape;289;p31"/>
          <p:cNvSpPr/>
          <p:nvPr/>
        </p:nvSpPr>
        <p:spPr>
          <a:xfrm rot="5400000" flipH="1">
            <a:off x="6394028" y="3596487"/>
            <a:ext cx="297884" cy="24901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90" name="Google Shape;290;p31"/>
          <p:cNvSpPr/>
          <p:nvPr/>
        </p:nvSpPr>
        <p:spPr>
          <a:xfrm rot="5400000" flipH="1">
            <a:off x="2486842" y="2232218"/>
            <a:ext cx="520652" cy="2016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94" name="Google Shape;294;p31"/>
          <p:cNvSpPr txBox="1"/>
          <p:nvPr/>
        </p:nvSpPr>
        <p:spPr>
          <a:xfrm>
            <a:off x="2783236" y="53869"/>
            <a:ext cx="3586039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 b="1" dirty="0">
                <a:solidFill>
                  <a:srgbClr val="FFFF00"/>
                </a:solidFill>
                <a:latin typeface="+mj-lt"/>
                <a:ea typeface="Microsoft JhengHei"/>
                <a:cs typeface="Microsoft JhengHei"/>
                <a:sym typeface="Microsoft JhengHei"/>
              </a:rPr>
              <a:t>產品流程</a:t>
            </a:r>
            <a:endParaRPr sz="3200" b="1" dirty="0">
              <a:solidFill>
                <a:srgbClr val="FFFF00"/>
              </a:solidFill>
              <a:latin typeface="+mj-lt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295" name="Google Shape;295;p31"/>
          <p:cNvGrpSpPr/>
          <p:nvPr/>
        </p:nvGrpSpPr>
        <p:grpSpPr>
          <a:xfrm>
            <a:off x="6034325" y="1025948"/>
            <a:ext cx="1044300" cy="1017077"/>
            <a:chOff x="5903800" y="1197673"/>
            <a:chExt cx="1044300" cy="1017077"/>
          </a:xfrm>
        </p:grpSpPr>
        <p:sp>
          <p:nvSpPr>
            <p:cNvPr id="296" name="Google Shape;296;p31"/>
            <p:cNvSpPr txBox="1"/>
            <p:nvPr/>
          </p:nvSpPr>
          <p:spPr>
            <a:xfrm>
              <a:off x="5903800" y="1709550"/>
              <a:ext cx="1044300" cy="50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 dirty="0">
                  <a:latin typeface="+mj-lt"/>
                  <a:ea typeface="Abel"/>
                  <a:cs typeface="Abel"/>
                  <a:sym typeface="Abel"/>
                </a:rPr>
                <a:t>Azure Container Instances</a:t>
              </a:r>
              <a:endParaRPr sz="1100" b="1" dirty="0">
                <a:latin typeface="+mj-lt"/>
                <a:ea typeface="Abel"/>
                <a:cs typeface="Abel"/>
                <a:sym typeface="Abel"/>
              </a:endParaRPr>
            </a:p>
          </p:txBody>
        </p:sp>
        <p:pic>
          <p:nvPicPr>
            <p:cNvPr id="297" name="Google Shape;297;p31"/>
            <p:cNvPicPr preferRelativeResize="0"/>
            <p:nvPr/>
          </p:nvPicPr>
          <p:blipFill rotWithShape="1">
            <a:blip r:embed="rId10">
              <a:alphaModFix/>
            </a:blip>
            <a:srcRect l="17737" r="18319"/>
            <a:stretch/>
          </p:blipFill>
          <p:spPr>
            <a:xfrm>
              <a:off x="6053624" y="1197673"/>
              <a:ext cx="732600" cy="6015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8" name="Google Shape;298;p31"/>
          <p:cNvGrpSpPr/>
          <p:nvPr/>
        </p:nvGrpSpPr>
        <p:grpSpPr>
          <a:xfrm>
            <a:off x="2074787" y="1099316"/>
            <a:ext cx="1402372" cy="899826"/>
            <a:chOff x="1968737" y="1265129"/>
            <a:chExt cx="1402372" cy="899826"/>
          </a:xfrm>
        </p:grpSpPr>
        <p:sp>
          <p:nvSpPr>
            <p:cNvPr id="299" name="Google Shape;299;p31"/>
            <p:cNvSpPr txBox="1"/>
            <p:nvPr/>
          </p:nvSpPr>
          <p:spPr>
            <a:xfrm>
              <a:off x="1968737" y="1806455"/>
              <a:ext cx="1402372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 dirty="0">
                  <a:latin typeface="+mj-lt"/>
                  <a:ea typeface="Abel"/>
                  <a:cs typeface="Abel"/>
                  <a:sym typeface="Abel"/>
                </a:rPr>
                <a:t>Azure Machine Learning Service</a:t>
              </a:r>
              <a:endParaRPr sz="1100" b="1" dirty="0">
                <a:latin typeface="+mj-lt"/>
                <a:ea typeface="Abel"/>
                <a:cs typeface="Abel"/>
                <a:sym typeface="Abel"/>
              </a:endParaRPr>
            </a:p>
          </p:txBody>
        </p:sp>
        <p:pic>
          <p:nvPicPr>
            <p:cNvPr id="300" name="Google Shape;300;p3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57525" y="1265129"/>
              <a:ext cx="677550" cy="64162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1" name="Google Shape;301;p31"/>
          <p:cNvGrpSpPr/>
          <p:nvPr/>
        </p:nvGrpSpPr>
        <p:grpSpPr>
          <a:xfrm>
            <a:off x="4057888" y="1042187"/>
            <a:ext cx="1231500" cy="952809"/>
            <a:chOff x="3941613" y="1169787"/>
            <a:chExt cx="1231500" cy="952809"/>
          </a:xfrm>
        </p:grpSpPr>
        <p:sp>
          <p:nvSpPr>
            <p:cNvPr id="302" name="Google Shape;302;p31"/>
            <p:cNvSpPr txBox="1"/>
            <p:nvPr/>
          </p:nvSpPr>
          <p:spPr>
            <a:xfrm>
              <a:off x="3941613" y="1764096"/>
              <a:ext cx="12315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 dirty="0">
                  <a:latin typeface="+mj-lt"/>
                  <a:ea typeface="Abel"/>
                  <a:cs typeface="Abel"/>
                  <a:sym typeface="Abel"/>
                </a:rPr>
                <a:t>Azure Notebooks</a:t>
              </a:r>
              <a:endParaRPr sz="1100" b="1" dirty="0">
                <a:latin typeface="+mj-lt"/>
                <a:ea typeface="Abel"/>
                <a:cs typeface="Abel"/>
                <a:sym typeface="Abel"/>
              </a:endParaRPr>
            </a:p>
          </p:txBody>
        </p:sp>
        <p:pic>
          <p:nvPicPr>
            <p:cNvPr id="303" name="Google Shape;303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263064" y="1169787"/>
              <a:ext cx="586832" cy="68071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7" name="Google Shape;307;p31"/>
          <p:cNvSpPr txBox="1"/>
          <p:nvPr/>
        </p:nvSpPr>
        <p:spPr>
          <a:xfrm>
            <a:off x="3116600" y="-1428825"/>
            <a:ext cx="867000" cy="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latin typeface="+mj-lt"/>
                <a:ea typeface="Microsoft JhengHei"/>
                <a:cs typeface="Microsoft JhengHei"/>
                <a:sym typeface="Microsoft JhengHei"/>
              </a:rPr>
              <a:t>天氣資料</a:t>
            </a:r>
            <a:endParaRPr sz="1100" b="1">
              <a:latin typeface="+mj-lt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9" name="Google Shape;309;p31"/>
          <p:cNvSpPr txBox="1"/>
          <p:nvPr/>
        </p:nvSpPr>
        <p:spPr>
          <a:xfrm>
            <a:off x="2739086" y="2218885"/>
            <a:ext cx="1237847" cy="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dirty="0">
                <a:solidFill>
                  <a:srgbClr val="1155CC"/>
                </a:solidFill>
                <a:latin typeface="+mj-lt"/>
                <a:ea typeface="Microsoft JhengHei"/>
                <a:cs typeface="Microsoft JhengHei"/>
                <a:sym typeface="Microsoft JhengHei"/>
              </a:rPr>
              <a:t>訓練模型</a:t>
            </a:r>
            <a:endParaRPr sz="2000" b="1" dirty="0">
              <a:solidFill>
                <a:srgbClr val="1155CC"/>
              </a:solidFill>
              <a:latin typeface="+mj-lt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0" name="Google Shape;310;p31"/>
          <p:cNvSpPr/>
          <p:nvPr/>
        </p:nvSpPr>
        <p:spPr>
          <a:xfrm rot="5400000">
            <a:off x="6290234" y="2281328"/>
            <a:ext cx="505200" cy="22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11" name="Google Shape;311;p31"/>
          <p:cNvSpPr txBox="1"/>
          <p:nvPr/>
        </p:nvSpPr>
        <p:spPr>
          <a:xfrm>
            <a:off x="5056025" y="1164100"/>
            <a:ext cx="1044300" cy="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rgbClr val="1155CC"/>
                </a:solidFill>
                <a:latin typeface="+mj-lt"/>
                <a:ea typeface="Microsoft JhengHei"/>
                <a:cs typeface="Microsoft JhengHei"/>
                <a:sym typeface="Microsoft JhengHei"/>
              </a:rPr>
              <a:t>佈署模型</a:t>
            </a:r>
            <a:endParaRPr sz="1600" b="1">
              <a:solidFill>
                <a:srgbClr val="1155CC"/>
              </a:solidFill>
              <a:latin typeface="+mj-lt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2" name="Google Shape;312;p31"/>
          <p:cNvSpPr txBox="1"/>
          <p:nvPr/>
        </p:nvSpPr>
        <p:spPr>
          <a:xfrm>
            <a:off x="3092775" y="1164178"/>
            <a:ext cx="1143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rgbClr val="1155CC"/>
                </a:solidFill>
                <a:latin typeface="+mj-lt"/>
                <a:ea typeface="Microsoft JhengHei"/>
                <a:cs typeface="Microsoft JhengHei"/>
                <a:sym typeface="Microsoft JhengHei"/>
              </a:rPr>
              <a:t>調整參數</a:t>
            </a:r>
            <a:endParaRPr sz="1600" b="1">
              <a:solidFill>
                <a:srgbClr val="1155CC"/>
              </a:solidFill>
              <a:latin typeface="+mj-lt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3" name="Google Shape;313;p31"/>
          <p:cNvSpPr/>
          <p:nvPr/>
        </p:nvSpPr>
        <p:spPr>
          <a:xfrm>
            <a:off x="5211871" y="1522600"/>
            <a:ext cx="732600" cy="22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15" name="Google Shape;315;p31"/>
          <p:cNvSpPr txBox="1"/>
          <p:nvPr/>
        </p:nvSpPr>
        <p:spPr>
          <a:xfrm>
            <a:off x="1839850" y="920050"/>
            <a:ext cx="7326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 dirty="0">
                <a:solidFill>
                  <a:srgbClr val="FF4B4B"/>
                </a:solidFill>
                <a:latin typeface="+mj-lt"/>
                <a:ea typeface="Microsoft JhengHei"/>
                <a:cs typeface="Microsoft JhengHei"/>
                <a:sym typeface="Microsoft JhengHei"/>
              </a:rPr>
              <a:t>模型</a:t>
            </a:r>
            <a:endParaRPr sz="1800" b="1" dirty="0">
              <a:solidFill>
                <a:srgbClr val="FF4B4B"/>
              </a:solidFill>
              <a:latin typeface="+mj-lt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316" name="Google Shape;316;p31"/>
          <p:cNvGrpSpPr/>
          <p:nvPr/>
        </p:nvGrpSpPr>
        <p:grpSpPr>
          <a:xfrm>
            <a:off x="7574375" y="1833137"/>
            <a:ext cx="1044300" cy="947125"/>
            <a:chOff x="9626975" y="4894125"/>
            <a:chExt cx="1044300" cy="947125"/>
          </a:xfrm>
        </p:grpSpPr>
        <p:pic>
          <p:nvPicPr>
            <p:cNvPr id="317" name="Google Shape;317;p31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9854825" y="4894125"/>
              <a:ext cx="588625" cy="588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8" name="Google Shape;318;p31"/>
            <p:cNvSpPr txBox="1"/>
            <p:nvPr/>
          </p:nvSpPr>
          <p:spPr>
            <a:xfrm>
              <a:off x="9626975" y="5482750"/>
              <a:ext cx="10443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>
                  <a:latin typeface="+mj-lt"/>
                  <a:ea typeface="Microsoft JhengHei"/>
                  <a:cs typeface="Microsoft JhengHei"/>
                  <a:sym typeface="Microsoft JhengHei"/>
                </a:rPr>
                <a:t>農業生產者</a:t>
              </a:r>
              <a:endParaRPr sz="1100" b="1">
                <a:latin typeface="+mj-lt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319" name="Google Shape;319;p31"/>
          <p:cNvGrpSpPr/>
          <p:nvPr/>
        </p:nvGrpSpPr>
        <p:grpSpPr>
          <a:xfrm>
            <a:off x="7574375" y="3170348"/>
            <a:ext cx="1044300" cy="947102"/>
            <a:chOff x="10671275" y="4894136"/>
            <a:chExt cx="1044300" cy="947102"/>
          </a:xfrm>
        </p:grpSpPr>
        <p:pic>
          <p:nvPicPr>
            <p:cNvPr id="320" name="Google Shape;320;p31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10899114" y="4894136"/>
              <a:ext cx="588625" cy="588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" name="Google Shape;321;p31"/>
            <p:cNvSpPr txBox="1"/>
            <p:nvPr/>
          </p:nvSpPr>
          <p:spPr>
            <a:xfrm>
              <a:off x="10671275" y="5482738"/>
              <a:ext cx="10443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>
                  <a:latin typeface="+mj-lt"/>
                  <a:ea typeface="Microsoft JhengHei"/>
                  <a:cs typeface="Microsoft JhengHei"/>
                  <a:sym typeface="Microsoft JhengHei"/>
                </a:rPr>
                <a:t>政府</a:t>
              </a:r>
              <a:endParaRPr sz="1100" b="1">
                <a:latin typeface="+mj-lt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322" name="Google Shape;322;p31"/>
          <p:cNvSpPr/>
          <p:nvPr/>
        </p:nvSpPr>
        <p:spPr>
          <a:xfrm>
            <a:off x="3361075" y="2832713"/>
            <a:ext cx="2638500" cy="358500"/>
          </a:xfrm>
          <a:prstGeom prst="notchedRightArrow">
            <a:avLst>
              <a:gd name="adj1" fmla="val 50000"/>
              <a:gd name="adj2" fmla="val 50000"/>
            </a:avLst>
          </a:prstGeom>
          <a:noFill/>
          <a:ln w="38100" cap="flat" cmpd="sng">
            <a:solidFill>
              <a:srgbClr val="FF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E3A4A3F-858C-4511-ADB6-401109F35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5</a:t>
            </a:fld>
            <a:endParaRPr lang="en">
              <a:latin typeface="+mj-lt"/>
            </a:endParaRPr>
          </a:p>
        </p:txBody>
      </p:sp>
      <p:sp>
        <p:nvSpPr>
          <p:cNvPr id="79" name="Google Shape;314;p31">
            <a:extLst>
              <a:ext uri="{FF2B5EF4-FFF2-40B4-BE49-F238E27FC236}">
                <a16:creationId xmlns:a16="http://schemas.microsoft.com/office/drawing/2014/main" id="{BDC4232C-2891-49C6-AF61-79600ACC6551}"/>
              </a:ext>
            </a:extLst>
          </p:cNvPr>
          <p:cNvSpPr txBox="1"/>
          <p:nvPr/>
        </p:nvSpPr>
        <p:spPr>
          <a:xfrm>
            <a:off x="7451171" y="1082731"/>
            <a:ext cx="1254675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rgbClr val="3BA337"/>
                </a:solidFill>
                <a:latin typeface="+mj-lt"/>
                <a:ea typeface="Microsoft JhengHei"/>
                <a:cs typeface="Microsoft JhengHei"/>
                <a:sym typeface="Microsoft JhengHei"/>
              </a:rPr>
              <a:t>使用者</a:t>
            </a:r>
            <a:endParaRPr sz="1800" b="1" dirty="0">
              <a:solidFill>
                <a:srgbClr val="3BA337"/>
              </a:solidFill>
              <a:latin typeface="+mj-lt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8" name="Google Shape;362;p44">
            <a:extLst>
              <a:ext uri="{FF2B5EF4-FFF2-40B4-BE49-F238E27FC236}">
                <a16:creationId xmlns:a16="http://schemas.microsoft.com/office/drawing/2014/main" id="{42336488-3087-4BFB-8080-88E52C4735C4}"/>
              </a:ext>
            </a:extLst>
          </p:cNvPr>
          <p:cNvSpPr/>
          <p:nvPr/>
        </p:nvSpPr>
        <p:spPr>
          <a:xfrm rot="9000000">
            <a:off x="7120145" y="2695526"/>
            <a:ext cx="601753" cy="2935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4B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4B4B"/>
              </a:solidFill>
            </a:endParaRPr>
          </a:p>
        </p:txBody>
      </p: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BE6595DD-4F73-4794-A66E-F40F06BF139C}"/>
              </a:ext>
            </a:extLst>
          </p:cNvPr>
          <p:cNvSpPr/>
          <p:nvPr/>
        </p:nvSpPr>
        <p:spPr>
          <a:xfrm>
            <a:off x="294750" y="773792"/>
            <a:ext cx="8554500" cy="4269300"/>
          </a:xfrm>
          <a:prstGeom prst="roundRect">
            <a:avLst/>
          </a:prstGeom>
          <a:solidFill>
            <a:srgbClr val="96969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263" name="Google Shape;263;p31"/>
          <p:cNvGrpSpPr/>
          <p:nvPr/>
        </p:nvGrpSpPr>
        <p:grpSpPr>
          <a:xfrm>
            <a:off x="2303463" y="2547705"/>
            <a:ext cx="867000" cy="973020"/>
            <a:chOff x="1880363" y="4070105"/>
            <a:chExt cx="867000" cy="973020"/>
          </a:xfrm>
        </p:grpSpPr>
        <p:pic>
          <p:nvPicPr>
            <p:cNvPr id="264" name="Google Shape;264;p31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1880389" y="4070105"/>
              <a:ext cx="866934" cy="6907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" name="Google Shape;265;p31"/>
            <p:cNvSpPr txBox="1"/>
            <p:nvPr/>
          </p:nvSpPr>
          <p:spPr>
            <a:xfrm>
              <a:off x="1880363" y="4684625"/>
              <a:ext cx="8670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 dirty="0">
                  <a:solidFill>
                    <a:srgbClr val="FFFF00"/>
                  </a:solidFill>
                  <a:latin typeface="+mj-lt"/>
                  <a:ea typeface="Abel"/>
                  <a:cs typeface="Abel"/>
                  <a:sym typeface="Abel"/>
                </a:rPr>
                <a:t>Cosmos DB</a:t>
              </a:r>
              <a:endParaRPr sz="1100" b="1" dirty="0">
                <a:solidFill>
                  <a:srgbClr val="FFFF00"/>
                </a:solidFill>
                <a:latin typeface="+mj-lt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79" name="Google Shape;279;p31"/>
          <p:cNvGrpSpPr/>
          <p:nvPr/>
        </p:nvGrpSpPr>
        <p:grpSpPr>
          <a:xfrm>
            <a:off x="597225" y="2654001"/>
            <a:ext cx="867000" cy="921974"/>
            <a:chOff x="-1408950" y="-1070324"/>
            <a:chExt cx="867000" cy="921974"/>
          </a:xfrm>
        </p:grpSpPr>
        <p:sp>
          <p:nvSpPr>
            <p:cNvPr id="280" name="Google Shape;280;p31"/>
            <p:cNvSpPr txBox="1"/>
            <p:nvPr/>
          </p:nvSpPr>
          <p:spPr>
            <a:xfrm>
              <a:off x="-1408950" y="-506850"/>
              <a:ext cx="8670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 dirty="0">
                  <a:solidFill>
                    <a:srgbClr val="FFFF00"/>
                  </a:solidFill>
                  <a:latin typeface="+mj-lt"/>
                  <a:ea typeface="Microsoft JhengHei"/>
                  <a:cs typeface="Microsoft JhengHei"/>
                  <a:sym typeface="Microsoft JhengHei"/>
                </a:rPr>
                <a:t>天氣資料</a:t>
              </a:r>
              <a:endParaRPr sz="1100" b="1" dirty="0">
                <a:solidFill>
                  <a:srgbClr val="FFFF00"/>
                </a:solidFill>
                <a:latin typeface="+mj-lt"/>
                <a:ea typeface="Microsoft JhengHei"/>
                <a:cs typeface="Microsoft JhengHei"/>
                <a:sym typeface="Microsoft JhengHei"/>
              </a:endParaRPr>
            </a:p>
          </p:txBody>
        </p:sp>
        <p:pic>
          <p:nvPicPr>
            <p:cNvPr id="281" name="Google Shape;281;p31"/>
            <p:cNvPicPr preferRelativeResize="0"/>
            <p:nvPr/>
          </p:nvPicPr>
          <p:blipFill rotWithShape="1">
            <a:blip r:embed="rId16">
              <a:alphaModFix/>
            </a:blip>
            <a:srcRect b="17972"/>
            <a:stretch/>
          </p:blipFill>
          <p:spPr>
            <a:xfrm>
              <a:off x="-1314225" y="-1070324"/>
              <a:ext cx="677550" cy="588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2" name="Google Shape;282;p31"/>
          <p:cNvGrpSpPr/>
          <p:nvPr/>
        </p:nvGrpSpPr>
        <p:grpSpPr>
          <a:xfrm>
            <a:off x="557625" y="3670288"/>
            <a:ext cx="946200" cy="921975"/>
            <a:chOff x="5140875" y="4044950"/>
            <a:chExt cx="946200" cy="921975"/>
          </a:xfrm>
        </p:grpSpPr>
        <p:pic>
          <p:nvPicPr>
            <p:cNvPr id="283" name="Google Shape;283;p31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5319663" y="4044950"/>
              <a:ext cx="588625" cy="588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Google Shape;284;p31"/>
            <p:cNvSpPr txBox="1"/>
            <p:nvPr/>
          </p:nvSpPr>
          <p:spPr>
            <a:xfrm>
              <a:off x="5140875" y="4608425"/>
              <a:ext cx="9462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 dirty="0">
                  <a:solidFill>
                    <a:srgbClr val="FFFF00"/>
                  </a:solidFill>
                  <a:latin typeface="+mj-lt"/>
                  <a:ea typeface="Abel"/>
                  <a:cs typeface="Abel"/>
                  <a:sym typeface="Abel"/>
                </a:rPr>
                <a:t>IoT sensor</a:t>
              </a:r>
              <a:endParaRPr sz="1100" b="1" dirty="0">
                <a:solidFill>
                  <a:srgbClr val="FFFF00"/>
                </a:solidFill>
                <a:latin typeface="+mj-lt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304" name="Google Shape;304;p31"/>
          <p:cNvGrpSpPr/>
          <p:nvPr/>
        </p:nvGrpSpPr>
        <p:grpSpPr>
          <a:xfrm>
            <a:off x="597225" y="1539149"/>
            <a:ext cx="867000" cy="921951"/>
            <a:chOff x="-517825" y="-1070301"/>
            <a:chExt cx="867000" cy="921951"/>
          </a:xfrm>
        </p:grpSpPr>
        <p:pic>
          <p:nvPicPr>
            <p:cNvPr id="305" name="Google Shape;305;p31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-378624" y="-1070301"/>
              <a:ext cx="588600" cy="588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6" name="Google Shape;306;p31"/>
            <p:cNvSpPr txBox="1"/>
            <p:nvPr/>
          </p:nvSpPr>
          <p:spPr>
            <a:xfrm>
              <a:off x="-517825" y="-506850"/>
              <a:ext cx="8670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 dirty="0">
                  <a:solidFill>
                    <a:srgbClr val="FFFF00"/>
                  </a:solidFill>
                  <a:latin typeface="+mj-lt"/>
                  <a:ea typeface="Microsoft JhengHei"/>
                  <a:cs typeface="Microsoft JhengHei"/>
                  <a:sym typeface="Microsoft JhengHei"/>
                </a:rPr>
                <a:t>耕種記錄</a:t>
              </a:r>
              <a:endParaRPr sz="1100" b="1" dirty="0">
                <a:solidFill>
                  <a:srgbClr val="FFFF00"/>
                </a:solidFill>
                <a:latin typeface="+mj-lt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314" name="Google Shape;314;p31"/>
          <p:cNvSpPr txBox="1"/>
          <p:nvPr/>
        </p:nvSpPr>
        <p:spPr>
          <a:xfrm>
            <a:off x="458713" y="1048764"/>
            <a:ext cx="1254675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rgbClr val="FFFF00"/>
                </a:solidFill>
                <a:latin typeface="+mj-lt"/>
                <a:ea typeface="Microsoft JhengHei"/>
                <a:cs typeface="Microsoft JhengHei"/>
                <a:sym typeface="Microsoft JhengHei"/>
              </a:rPr>
              <a:t>開放資料</a:t>
            </a:r>
            <a:endParaRPr sz="1800" b="1" dirty="0">
              <a:solidFill>
                <a:srgbClr val="FFFF00"/>
              </a:solidFill>
              <a:latin typeface="+mj-lt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323" name="Google Shape;323;p31"/>
          <p:cNvGrpSpPr/>
          <p:nvPr/>
        </p:nvGrpSpPr>
        <p:grpSpPr>
          <a:xfrm>
            <a:off x="1489201" y="1893550"/>
            <a:ext cx="810000" cy="2283000"/>
            <a:chOff x="1464225" y="1882200"/>
            <a:chExt cx="810000" cy="2283000"/>
          </a:xfrm>
          <a:solidFill>
            <a:srgbClr val="FF4B4B"/>
          </a:solidFill>
        </p:grpSpPr>
        <p:sp>
          <p:nvSpPr>
            <p:cNvPr id="324" name="Google Shape;324;p31"/>
            <p:cNvSpPr/>
            <p:nvPr/>
          </p:nvSpPr>
          <p:spPr>
            <a:xfrm rot="5400000">
              <a:off x="464175" y="2882250"/>
              <a:ext cx="2283000" cy="282900"/>
            </a:xfrm>
            <a:prstGeom prst="uturnArrow">
              <a:avLst>
                <a:gd name="adj1" fmla="val 39236"/>
                <a:gd name="adj2" fmla="val 25000"/>
                <a:gd name="adj3" fmla="val 0"/>
                <a:gd name="adj4" fmla="val 43750"/>
                <a:gd name="adj5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000"/>
                </a:solidFill>
                <a:latin typeface="+mj-lt"/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1464225" y="2912700"/>
              <a:ext cx="810000" cy="222000"/>
            </a:xfrm>
            <a:prstGeom prst="rightArrow">
              <a:avLst>
                <a:gd name="adj1" fmla="val 50000"/>
                <a:gd name="adj2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000"/>
                </a:solidFill>
                <a:latin typeface="+mj-lt"/>
              </a:endParaRPr>
            </a:p>
          </p:txBody>
        </p:sp>
      </p:grpSp>
      <p:sp>
        <p:nvSpPr>
          <p:cNvPr id="326" name="Google Shape;326;p31"/>
          <p:cNvSpPr txBox="1"/>
          <p:nvPr/>
        </p:nvSpPr>
        <p:spPr>
          <a:xfrm>
            <a:off x="1758404" y="3065576"/>
            <a:ext cx="2829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dirty="0">
                <a:solidFill>
                  <a:srgbClr val="FF4B4B"/>
                </a:solidFill>
                <a:latin typeface="+mj-lt"/>
                <a:ea typeface="Microsoft JhengHei"/>
                <a:cs typeface="Microsoft JhengHei"/>
                <a:sym typeface="Microsoft JhengHei"/>
              </a:rPr>
              <a:t>資料上雲</a:t>
            </a:r>
            <a:endParaRPr sz="1600" b="1" dirty="0">
              <a:solidFill>
                <a:srgbClr val="FF4B4B"/>
              </a:solidFill>
              <a:latin typeface="+mj-lt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65773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B148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/>
          <p:nvPr/>
        </p:nvSpPr>
        <p:spPr>
          <a:xfrm>
            <a:off x="294750" y="767300"/>
            <a:ext cx="8554500" cy="4269300"/>
          </a:xfrm>
          <a:prstGeom prst="roundRect">
            <a:avLst>
              <a:gd name="adj" fmla="val 16667"/>
            </a:avLst>
          </a:prstGeom>
          <a:solidFill>
            <a:srgbClr val="FFFFFF">
              <a:alpha val="74118"/>
            </a:srgbClr>
          </a:solidFill>
          <a:ln w="38100" cap="flat" cmpd="sng">
            <a:solidFill>
              <a:srgbClr val="3BA3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pic>
        <p:nvPicPr>
          <p:cNvPr id="253" name="Google Shape;2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575" y="-2090125"/>
            <a:ext cx="732547" cy="729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6250" y="-1138575"/>
            <a:ext cx="505199" cy="50519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1"/>
          <p:cNvSpPr/>
          <p:nvPr/>
        </p:nvSpPr>
        <p:spPr>
          <a:xfrm>
            <a:off x="7190150" y="-1360575"/>
            <a:ext cx="393300" cy="22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BD6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56" name="Google Shape;256;p31"/>
          <p:cNvSpPr/>
          <p:nvPr/>
        </p:nvSpPr>
        <p:spPr>
          <a:xfrm>
            <a:off x="3423973" y="4154200"/>
            <a:ext cx="588600" cy="22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57" name="Google Shape;257;p31"/>
          <p:cNvSpPr/>
          <p:nvPr/>
        </p:nvSpPr>
        <p:spPr>
          <a:xfrm>
            <a:off x="5239448" y="4154188"/>
            <a:ext cx="588600" cy="22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59" name="Google Shape;259;p31"/>
          <p:cNvSpPr/>
          <p:nvPr/>
        </p:nvSpPr>
        <p:spPr>
          <a:xfrm rot="-5400000">
            <a:off x="6368675" y="-1880251"/>
            <a:ext cx="223200" cy="22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BD6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60" name="Google Shape;260;p31"/>
          <p:cNvSpPr/>
          <p:nvPr/>
        </p:nvSpPr>
        <p:spPr>
          <a:xfrm rot="5400000">
            <a:off x="8112175" y="-2145400"/>
            <a:ext cx="984600" cy="925500"/>
          </a:xfrm>
          <a:prstGeom prst="bentArrow">
            <a:avLst>
              <a:gd name="adj1" fmla="val 11607"/>
              <a:gd name="adj2" fmla="val 12266"/>
              <a:gd name="adj3" fmla="val 17401"/>
              <a:gd name="adj4" fmla="val 43750"/>
            </a:avLst>
          </a:prstGeom>
          <a:solidFill>
            <a:srgbClr val="7BD6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61" name="Google Shape;261;p31"/>
          <p:cNvSpPr/>
          <p:nvPr/>
        </p:nvSpPr>
        <p:spPr>
          <a:xfrm rot="-1705164">
            <a:off x="7044497" y="2460736"/>
            <a:ext cx="588752" cy="22202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4B4B"/>
          </a:solidFill>
          <a:ln>
            <a:solidFill>
              <a:srgbClr val="FF4B4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4B4B"/>
              </a:solidFill>
              <a:latin typeface="+mj-lt"/>
            </a:endParaRPr>
          </a:p>
        </p:txBody>
      </p:sp>
      <p:sp>
        <p:nvSpPr>
          <p:cNvPr id="262" name="Google Shape;262;p31"/>
          <p:cNvSpPr/>
          <p:nvPr/>
        </p:nvSpPr>
        <p:spPr>
          <a:xfrm rot="-9094836" flipH="1">
            <a:off x="7044497" y="3227223"/>
            <a:ext cx="588752" cy="22202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4B4B"/>
          </a:solidFill>
          <a:ln>
            <a:solidFill>
              <a:srgbClr val="FF4B4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4B4B"/>
              </a:solidFill>
              <a:latin typeface="+mj-lt"/>
            </a:endParaRPr>
          </a:p>
        </p:txBody>
      </p:sp>
      <p:grpSp>
        <p:nvGrpSpPr>
          <p:cNvPr id="263" name="Google Shape;263;p31"/>
          <p:cNvGrpSpPr/>
          <p:nvPr/>
        </p:nvGrpSpPr>
        <p:grpSpPr>
          <a:xfrm>
            <a:off x="2303463" y="2547705"/>
            <a:ext cx="867000" cy="973020"/>
            <a:chOff x="1880363" y="4070105"/>
            <a:chExt cx="867000" cy="973020"/>
          </a:xfrm>
        </p:grpSpPr>
        <p:pic>
          <p:nvPicPr>
            <p:cNvPr id="264" name="Google Shape;264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80389" y="4070105"/>
              <a:ext cx="866934" cy="6907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" name="Google Shape;265;p31"/>
            <p:cNvSpPr txBox="1"/>
            <p:nvPr/>
          </p:nvSpPr>
          <p:spPr>
            <a:xfrm>
              <a:off x="1880363" y="4684625"/>
              <a:ext cx="8670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 dirty="0">
                  <a:latin typeface="+mj-lt"/>
                  <a:ea typeface="Abel"/>
                  <a:cs typeface="Abel"/>
                  <a:sym typeface="Abel"/>
                </a:rPr>
                <a:t>Cosmos DB</a:t>
              </a:r>
              <a:endParaRPr sz="1100" b="1" dirty="0">
                <a:latin typeface="+mj-lt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66" name="Google Shape;266;p31"/>
          <p:cNvGrpSpPr/>
          <p:nvPr/>
        </p:nvGrpSpPr>
        <p:grpSpPr>
          <a:xfrm>
            <a:off x="2214825" y="3927330"/>
            <a:ext cx="1044300" cy="917804"/>
            <a:chOff x="2214825" y="3855771"/>
            <a:chExt cx="1044300" cy="917804"/>
          </a:xfrm>
        </p:grpSpPr>
        <p:pic>
          <p:nvPicPr>
            <p:cNvPr id="267" name="Google Shape;267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68517" y="3855771"/>
              <a:ext cx="946246" cy="674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" name="Google Shape;268;p31"/>
            <p:cNvSpPr txBox="1"/>
            <p:nvPr/>
          </p:nvSpPr>
          <p:spPr>
            <a:xfrm>
              <a:off x="2214825" y="4415075"/>
              <a:ext cx="10443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>
                  <a:latin typeface="+mj-lt"/>
                  <a:ea typeface="Abel"/>
                  <a:cs typeface="Abel"/>
                  <a:sym typeface="Abel"/>
                </a:rPr>
                <a:t>Azure Function</a:t>
              </a:r>
              <a:endParaRPr sz="1100" b="1">
                <a:latin typeface="+mj-lt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69" name="Google Shape;269;p31"/>
          <p:cNvGrpSpPr/>
          <p:nvPr/>
        </p:nvGrpSpPr>
        <p:grpSpPr>
          <a:xfrm>
            <a:off x="4281900" y="3852739"/>
            <a:ext cx="732600" cy="977879"/>
            <a:chOff x="4205700" y="3756821"/>
            <a:chExt cx="732600" cy="977879"/>
          </a:xfrm>
        </p:grpSpPr>
        <p:pic>
          <p:nvPicPr>
            <p:cNvPr id="270" name="Google Shape;270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233236" y="3756821"/>
              <a:ext cx="677529" cy="674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Google Shape;271;p31"/>
            <p:cNvSpPr txBox="1"/>
            <p:nvPr/>
          </p:nvSpPr>
          <p:spPr>
            <a:xfrm>
              <a:off x="4205700" y="4376200"/>
              <a:ext cx="7326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 dirty="0">
                  <a:latin typeface="+mj-lt"/>
                  <a:ea typeface="Abel"/>
                  <a:cs typeface="Abel"/>
                  <a:sym typeface="Abel"/>
                </a:rPr>
                <a:t>Event Hub</a:t>
              </a:r>
              <a:endParaRPr sz="1100" b="1" dirty="0">
                <a:latin typeface="+mj-lt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72" name="Google Shape;272;p31"/>
          <p:cNvGrpSpPr/>
          <p:nvPr/>
        </p:nvGrpSpPr>
        <p:grpSpPr>
          <a:xfrm>
            <a:off x="5787284" y="3910086"/>
            <a:ext cx="1511100" cy="906603"/>
            <a:chOff x="5724725" y="3866978"/>
            <a:chExt cx="1511100" cy="906603"/>
          </a:xfrm>
        </p:grpSpPr>
        <p:pic>
          <p:nvPicPr>
            <p:cNvPr id="273" name="Google Shape;273;p31"/>
            <p:cNvPicPr preferRelativeResize="0"/>
            <p:nvPr/>
          </p:nvPicPr>
          <p:blipFill rotWithShape="1">
            <a:blip r:embed="rId8">
              <a:alphaModFix/>
            </a:blip>
            <a:srcRect l="13124" r="14923"/>
            <a:stretch/>
          </p:blipFill>
          <p:spPr>
            <a:xfrm>
              <a:off x="5947447" y="3866978"/>
              <a:ext cx="866934" cy="62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" name="Google Shape;274;p31"/>
            <p:cNvSpPr txBox="1"/>
            <p:nvPr/>
          </p:nvSpPr>
          <p:spPr>
            <a:xfrm>
              <a:off x="5724725" y="4415081"/>
              <a:ext cx="15111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>
                  <a:latin typeface="+mj-lt"/>
                  <a:ea typeface="Abel"/>
                  <a:cs typeface="Abel"/>
                  <a:sym typeface="Abel"/>
                </a:rPr>
                <a:t>Azure Stream Analytics</a:t>
              </a:r>
              <a:endParaRPr sz="1100" b="1">
                <a:latin typeface="+mj-lt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75" name="Google Shape;275;p31"/>
          <p:cNvGrpSpPr/>
          <p:nvPr/>
        </p:nvGrpSpPr>
        <p:grpSpPr>
          <a:xfrm>
            <a:off x="6190175" y="2603201"/>
            <a:ext cx="732600" cy="916799"/>
            <a:chOff x="6113975" y="2465726"/>
            <a:chExt cx="732600" cy="916799"/>
          </a:xfrm>
        </p:grpSpPr>
        <p:pic>
          <p:nvPicPr>
            <p:cNvPr id="276" name="Google Shape;276;p3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180510" y="2465726"/>
              <a:ext cx="588615" cy="6104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Google Shape;277;p31"/>
            <p:cNvSpPr txBox="1"/>
            <p:nvPr/>
          </p:nvSpPr>
          <p:spPr>
            <a:xfrm>
              <a:off x="6113975" y="3024025"/>
              <a:ext cx="7326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 dirty="0">
                  <a:latin typeface="+mj-lt"/>
                  <a:ea typeface="Abel"/>
                  <a:cs typeface="Abel"/>
                  <a:sym typeface="Abel"/>
                </a:rPr>
                <a:t>Power BI</a:t>
              </a:r>
              <a:endParaRPr sz="1100" b="1" dirty="0">
                <a:latin typeface="+mj-lt"/>
                <a:ea typeface="Abel"/>
                <a:cs typeface="Abel"/>
                <a:sym typeface="Abel"/>
              </a:endParaRPr>
            </a:p>
          </p:txBody>
        </p:sp>
      </p:grpSp>
      <p:sp>
        <p:nvSpPr>
          <p:cNvPr id="278" name="Google Shape;278;p31"/>
          <p:cNvSpPr/>
          <p:nvPr/>
        </p:nvSpPr>
        <p:spPr>
          <a:xfrm rot="5400000" flipH="1">
            <a:off x="5343125" y="-2526700"/>
            <a:ext cx="663000" cy="925500"/>
          </a:xfrm>
          <a:prstGeom prst="bentArrow">
            <a:avLst>
              <a:gd name="adj1" fmla="val 15534"/>
              <a:gd name="adj2" fmla="val 17158"/>
              <a:gd name="adj3" fmla="val 26889"/>
              <a:gd name="adj4" fmla="val 43750"/>
            </a:avLst>
          </a:prstGeom>
          <a:solidFill>
            <a:srgbClr val="7BD6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grpSp>
        <p:nvGrpSpPr>
          <p:cNvPr id="279" name="Google Shape;279;p31"/>
          <p:cNvGrpSpPr/>
          <p:nvPr/>
        </p:nvGrpSpPr>
        <p:grpSpPr>
          <a:xfrm>
            <a:off x="597225" y="2654001"/>
            <a:ext cx="867000" cy="921974"/>
            <a:chOff x="-1408950" y="-1070324"/>
            <a:chExt cx="867000" cy="921974"/>
          </a:xfrm>
        </p:grpSpPr>
        <p:sp>
          <p:nvSpPr>
            <p:cNvPr id="280" name="Google Shape;280;p31"/>
            <p:cNvSpPr txBox="1"/>
            <p:nvPr/>
          </p:nvSpPr>
          <p:spPr>
            <a:xfrm>
              <a:off x="-1408950" y="-506850"/>
              <a:ext cx="8670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>
                  <a:latin typeface="+mj-lt"/>
                  <a:ea typeface="Microsoft JhengHei"/>
                  <a:cs typeface="Microsoft JhengHei"/>
                  <a:sym typeface="Microsoft JhengHei"/>
                </a:rPr>
                <a:t>天氣資料</a:t>
              </a:r>
              <a:endParaRPr sz="1100" b="1">
                <a:latin typeface="+mj-lt"/>
                <a:ea typeface="Microsoft JhengHei"/>
                <a:cs typeface="Microsoft JhengHei"/>
                <a:sym typeface="Microsoft JhengHei"/>
              </a:endParaRPr>
            </a:p>
          </p:txBody>
        </p:sp>
        <p:pic>
          <p:nvPicPr>
            <p:cNvPr id="281" name="Google Shape;281;p31"/>
            <p:cNvPicPr preferRelativeResize="0"/>
            <p:nvPr/>
          </p:nvPicPr>
          <p:blipFill rotWithShape="1">
            <a:blip r:embed="rId10">
              <a:alphaModFix/>
            </a:blip>
            <a:srcRect b="17972"/>
            <a:stretch/>
          </p:blipFill>
          <p:spPr>
            <a:xfrm>
              <a:off x="-1314225" y="-1070324"/>
              <a:ext cx="677550" cy="588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2" name="Google Shape;282;p31"/>
          <p:cNvGrpSpPr/>
          <p:nvPr/>
        </p:nvGrpSpPr>
        <p:grpSpPr>
          <a:xfrm>
            <a:off x="557625" y="3670288"/>
            <a:ext cx="946200" cy="921975"/>
            <a:chOff x="5140875" y="4044950"/>
            <a:chExt cx="946200" cy="921975"/>
          </a:xfrm>
        </p:grpSpPr>
        <p:pic>
          <p:nvPicPr>
            <p:cNvPr id="283" name="Google Shape;283;p3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5319663" y="4044950"/>
              <a:ext cx="588625" cy="588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Google Shape;284;p31"/>
            <p:cNvSpPr txBox="1"/>
            <p:nvPr/>
          </p:nvSpPr>
          <p:spPr>
            <a:xfrm>
              <a:off x="5140875" y="4608425"/>
              <a:ext cx="9462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>
                  <a:latin typeface="+mj-lt"/>
                  <a:ea typeface="Abel"/>
                  <a:cs typeface="Abel"/>
                  <a:sym typeface="Abel"/>
                </a:rPr>
                <a:t>IoT sensor</a:t>
              </a:r>
              <a:endParaRPr sz="1100" b="1">
                <a:latin typeface="+mj-lt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85" name="Google Shape;285;p31"/>
          <p:cNvGrpSpPr/>
          <p:nvPr/>
        </p:nvGrpSpPr>
        <p:grpSpPr>
          <a:xfrm>
            <a:off x="7539563" y="-1543887"/>
            <a:ext cx="867000" cy="907388"/>
            <a:chOff x="1912663" y="1558338"/>
            <a:chExt cx="867000" cy="907388"/>
          </a:xfrm>
        </p:grpSpPr>
        <p:pic>
          <p:nvPicPr>
            <p:cNvPr id="286" name="Google Shape;286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2051850" y="1558338"/>
              <a:ext cx="588625" cy="588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Google Shape;287;p31"/>
            <p:cNvSpPr txBox="1"/>
            <p:nvPr/>
          </p:nvSpPr>
          <p:spPr>
            <a:xfrm>
              <a:off x="1912663" y="2107225"/>
              <a:ext cx="8670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>
                  <a:latin typeface="+mj-lt"/>
                  <a:ea typeface="Microsoft JhengHei"/>
                  <a:cs typeface="Microsoft JhengHei"/>
                  <a:sym typeface="Microsoft JhengHei"/>
                </a:rPr>
                <a:t>分析模型</a:t>
              </a:r>
              <a:endParaRPr sz="1100" b="1">
                <a:latin typeface="+mj-lt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288" name="Google Shape;288;p31"/>
          <p:cNvSpPr/>
          <p:nvPr/>
        </p:nvSpPr>
        <p:spPr>
          <a:xfrm rot="5400000">
            <a:off x="2608024" y="3636325"/>
            <a:ext cx="318173" cy="22934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89" name="Google Shape;289;p31"/>
          <p:cNvSpPr/>
          <p:nvPr/>
        </p:nvSpPr>
        <p:spPr>
          <a:xfrm rot="5400000" flipH="1">
            <a:off x="6394028" y="3596487"/>
            <a:ext cx="297884" cy="24901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94" name="Google Shape;294;p31"/>
          <p:cNvSpPr txBox="1"/>
          <p:nvPr/>
        </p:nvSpPr>
        <p:spPr>
          <a:xfrm>
            <a:off x="2783236" y="53869"/>
            <a:ext cx="3586039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 b="1" dirty="0">
                <a:solidFill>
                  <a:srgbClr val="FFFF00"/>
                </a:solidFill>
                <a:latin typeface="+mj-lt"/>
                <a:ea typeface="Microsoft JhengHei"/>
                <a:cs typeface="Microsoft JhengHei"/>
                <a:sym typeface="Microsoft JhengHei"/>
              </a:rPr>
              <a:t>產品流程</a:t>
            </a:r>
            <a:endParaRPr sz="3200" b="1" dirty="0">
              <a:solidFill>
                <a:srgbClr val="FFFF00"/>
              </a:solidFill>
              <a:latin typeface="+mj-lt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304" name="Google Shape;304;p31"/>
          <p:cNvGrpSpPr/>
          <p:nvPr/>
        </p:nvGrpSpPr>
        <p:grpSpPr>
          <a:xfrm>
            <a:off x="597225" y="1539149"/>
            <a:ext cx="867000" cy="921951"/>
            <a:chOff x="-517825" y="-1070301"/>
            <a:chExt cx="867000" cy="921951"/>
          </a:xfrm>
        </p:grpSpPr>
        <p:pic>
          <p:nvPicPr>
            <p:cNvPr id="305" name="Google Shape;305;p31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-378624" y="-1070301"/>
              <a:ext cx="588600" cy="588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6" name="Google Shape;306;p31"/>
            <p:cNvSpPr txBox="1"/>
            <p:nvPr/>
          </p:nvSpPr>
          <p:spPr>
            <a:xfrm>
              <a:off x="-517825" y="-506850"/>
              <a:ext cx="8670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>
                  <a:latin typeface="+mj-lt"/>
                  <a:ea typeface="Microsoft JhengHei"/>
                  <a:cs typeface="Microsoft JhengHei"/>
                  <a:sym typeface="Microsoft JhengHei"/>
                </a:rPr>
                <a:t>耕種記錄</a:t>
              </a:r>
              <a:endParaRPr sz="1100" b="1">
                <a:latin typeface="+mj-lt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307" name="Google Shape;307;p31"/>
          <p:cNvSpPr txBox="1"/>
          <p:nvPr/>
        </p:nvSpPr>
        <p:spPr>
          <a:xfrm>
            <a:off x="3116600" y="-1428825"/>
            <a:ext cx="867000" cy="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latin typeface="+mj-lt"/>
                <a:ea typeface="Microsoft JhengHei"/>
                <a:cs typeface="Microsoft JhengHei"/>
                <a:sym typeface="Microsoft JhengHei"/>
              </a:rPr>
              <a:t>天氣資料</a:t>
            </a:r>
            <a:endParaRPr sz="1100" b="1">
              <a:latin typeface="+mj-lt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4" name="Google Shape;314;p31"/>
          <p:cNvSpPr txBox="1"/>
          <p:nvPr/>
        </p:nvSpPr>
        <p:spPr>
          <a:xfrm>
            <a:off x="458713" y="1048764"/>
            <a:ext cx="1254675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rgbClr val="3BA337"/>
                </a:solidFill>
                <a:latin typeface="+mj-lt"/>
                <a:ea typeface="Microsoft JhengHei"/>
                <a:cs typeface="Microsoft JhengHei"/>
                <a:sym typeface="Microsoft JhengHei"/>
              </a:rPr>
              <a:t>開放資料</a:t>
            </a:r>
            <a:endParaRPr sz="1800" b="1" dirty="0">
              <a:solidFill>
                <a:srgbClr val="3BA337"/>
              </a:solidFill>
              <a:latin typeface="+mj-lt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316" name="Google Shape;316;p31"/>
          <p:cNvGrpSpPr/>
          <p:nvPr/>
        </p:nvGrpSpPr>
        <p:grpSpPr>
          <a:xfrm>
            <a:off x="7574375" y="1833137"/>
            <a:ext cx="1044300" cy="947125"/>
            <a:chOff x="9626975" y="4894125"/>
            <a:chExt cx="1044300" cy="947125"/>
          </a:xfrm>
        </p:grpSpPr>
        <p:pic>
          <p:nvPicPr>
            <p:cNvPr id="317" name="Google Shape;317;p31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9854825" y="4894125"/>
              <a:ext cx="588625" cy="588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8" name="Google Shape;318;p31"/>
            <p:cNvSpPr txBox="1"/>
            <p:nvPr/>
          </p:nvSpPr>
          <p:spPr>
            <a:xfrm>
              <a:off x="9626975" y="5482750"/>
              <a:ext cx="10443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>
                  <a:latin typeface="+mj-lt"/>
                  <a:ea typeface="Microsoft JhengHei"/>
                  <a:cs typeface="Microsoft JhengHei"/>
                  <a:sym typeface="Microsoft JhengHei"/>
                </a:rPr>
                <a:t>農業生產者</a:t>
              </a:r>
              <a:endParaRPr sz="1100" b="1">
                <a:latin typeface="+mj-lt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319" name="Google Shape;319;p31"/>
          <p:cNvGrpSpPr/>
          <p:nvPr/>
        </p:nvGrpSpPr>
        <p:grpSpPr>
          <a:xfrm>
            <a:off x="7574375" y="3170348"/>
            <a:ext cx="1044300" cy="947102"/>
            <a:chOff x="10671275" y="4894136"/>
            <a:chExt cx="1044300" cy="947102"/>
          </a:xfrm>
        </p:grpSpPr>
        <p:pic>
          <p:nvPicPr>
            <p:cNvPr id="320" name="Google Shape;320;p31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10899114" y="4894136"/>
              <a:ext cx="588625" cy="588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" name="Google Shape;321;p31"/>
            <p:cNvSpPr txBox="1"/>
            <p:nvPr/>
          </p:nvSpPr>
          <p:spPr>
            <a:xfrm>
              <a:off x="10671275" y="5482738"/>
              <a:ext cx="10443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>
                  <a:latin typeface="+mj-lt"/>
                  <a:ea typeface="Microsoft JhengHei"/>
                  <a:cs typeface="Microsoft JhengHei"/>
                  <a:sym typeface="Microsoft JhengHei"/>
                </a:rPr>
                <a:t>政府</a:t>
              </a:r>
              <a:endParaRPr sz="1100" b="1">
                <a:latin typeface="+mj-lt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322" name="Google Shape;322;p31"/>
          <p:cNvSpPr/>
          <p:nvPr/>
        </p:nvSpPr>
        <p:spPr>
          <a:xfrm>
            <a:off x="3361075" y="2832713"/>
            <a:ext cx="2638500" cy="358500"/>
          </a:xfrm>
          <a:prstGeom prst="notchedRightArrow">
            <a:avLst>
              <a:gd name="adj1" fmla="val 50000"/>
              <a:gd name="adj2" fmla="val 50000"/>
            </a:avLst>
          </a:prstGeom>
          <a:noFill/>
          <a:ln w="38100" cap="flat" cmpd="sng">
            <a:solidFill>
              <a:srgbClr val="FF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grpSp>
        <p:nvGrpSpPr>
          <p:cNvPr id="323" name="Google Shape;323;p31"/>
          <p:cNvGrpSpPr/>
          <p:nvPr/>
        </p:nvGrpSpPr>
        <p:grpSpPr>
          <a:xfrm>
            <a:off x="1489201" y="1893550"/>
            <a:ext cx="810000" cy="2283000"/>
            <a:chOff x="1464225" y="1882200"/>
            <a:chExt cx="810000" cy="2283000"/>
          </a:xfrm>
          <a:solidFill>
            <a:srgbClr val="FF4B4B"/>
          </a:solidFill>
        </p:grpSpPr>
        <p:sp>
          <p:nvSpPr>
            <p:cNvPr id="324" name="Google Shape;324;p31"/>
            <p:cNvSpPr/>
            <p:nvPr/>
          </p:nvSpPr>
          <p:spPr>
            <a:xfrm rot="5400000">
              <a:off x="464175" y="2882250"/>
              <a:ext cx="2283000" cy="282900"/>
            </a:xfrm>
            <a:prstGeom prst="uturnArrow">
              <a:avLst>
                <a:gd name="adj1" fmla="val 39236"/>
                <a:gd name="adj2" fmla="val 25000"/>
                <a:gd name="adj3" fmla="val 0"/>
                <a:gd name="adj4" fmla="val 43750"/>
                <a:gd name="adj5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000"/>
                </a:solidFill>
                <a:latin typeface="+mj-lt"/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1464225" y="2912700"/>
              <a:ext cx="810000" cy="222000"/>
            </a:xfrm>
            <a:prstGeom prst="rightArrow">
              <a:avLst>
                <a:gd name="adj1" fmla="val 50000"/>
                <a:gd name="adj2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000"/>
                </a:solidFill>
                <a:latin typeface="+mj-lt"/>
              </a:endParaRPr>
            </a:p>
          </p:txBody>
        </p:sp>
      </p:grpSp>
      <p:sp>
        <p:nvSpPr>
          <p:cNvPr id="326" name="Google Shape;326;p31"/>
          <p:cNvSpPr txBox="1"/>
          <p:nvPr/>
        </p:nvSpPr>
        <p:spPr>
          <a:xfrm>
            <a:off x="1758404" y="3065576"/>
            <a:ext cx="2829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dirty="0">
                <a:solidFill>
                  <a:srgbClr val="FF4B4B"/>
                </a:solidFill>
                <a:latin typeface="+mj-lt"/>
                <a:ea typeface="Microsoft JhengHei"/>
                <a:cs typeface="Microsoft JhengHei"/>
                <a:sym typeface="Microsoft JhengHei"/>
              </a:rPr>
              <a:t>資料上雲</a:t>
            </a:r>
            <a:endParaRPr sz="1600" b="1" dirty="0">
              <a:solidFill>
                <a:srgbClr val="FF4B4B"/>
              </a:solidFill>
              <a:latin typeface="+mj-lt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E3A4A3F-858C-4511-ADB6-401109F35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6</a:t>
            </a:fld>
            <a:endParaRPr lang="en">
              <a:latin typeface="+mj-lt"/>
            </a:endParaRPr>
          </a:p>
        </p:txBody>
      </p:sp>
      <p:sp>
        <p:nvSpPr>
          <p:cNvPr id="78" name="Google Shape;362;p44">
            <a:extLst>
              <a:ext uri="{FF2B5EF4-FFF2-40B4-BE49-F238E27FC236}">
                <a16:creationId xmlns:a16="http://schemas.microsoft.com/office/drawing/2014/main" id="{42336488-3087-4BFB-8080-88E52C4735C4}"/>
              </a:ext>
            </a:extLst>
          </p:cNvPr>
          <p:cNvSpPr/>
          <p:nvPr/>
        </p:nvSpPr>
        <p:spPr>
          <a:xfrm rot="9000000">
            <a:off x="7120145" y="2695526"/>
            <a:ext cx="601753" cy="2935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4B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4B4B"/>
              </a:solidFill>
            </a:endParaRPr>
          </a:p>
        </p:txBody>
      </p:sp>
      <p:sp>
        <p:nvSpPr>
          <p:cNvPr id="79" name="Google Shape;314;p31">
            <a:extLst>
              <a:ext uri="{FF2B5EF4-FFF2-40B4-BE49-F238E27FC236}">
                <a16:creationId xmlns:a16="http://schemas.microsoft.com/office/drawing/2014/main" id="{D540AD0A-54DF-472F-A722-1046F21BBD64}"/>
              </a:ext>
            </a:extLst>
          </p:cNvPr>
          <p:cNvSpPr txBox="1"/>
          <p:nvPr/>
        </p:nvSpPr>
        <p:spPr>
          <a:xfrm>
            <a:off x="7451171" y="1082731"/>
            <a:ext cx="1254675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rgbClr val="3BA337"/>
                </a:solidFill>
                <a:latin typeface="+mj-lt"/>
                <a:ea typeface="Microsoft JhengHei"/>
                <a:cs typeface="Microsoft JhengHei"/>
                <a:sym typeface="Microsoft JhengHei"/>
              </a:rPr>
              <a:t>使用者</a:t>
            </a:r>
            <a:endParaRPr sz="1800" b="1" dirty="0">
              <a:solidFill>
                <a:srgbClr val="3BA337"/>
              </a:solidFill>
              <a:latin typeface="+mj-lt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0A8CAB54-0838-4ADD-AD98-FE1C7AB54CDC}"/>
              </a:ext>
            </a:extLst>
          </p:cNvPr>
          <p:cNvSpPr/>
          <p:nvPr/>
        </p:nvSpPr>
        <p:spPr>
          <a:xfrm>
            <a:off x="303147" y="764176"/>
            <a:ext cx="8554500" cy="4269300"/>
          </a:xfrm>
          <a:prstGeom prst="roundRect">
            <a:avLst/>
          </a:prstGeom>
          <a:solidFill>
            <a:srgbClr val="96969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2" name="Google Shape;252;p31"/>
          <p:cNvSpPr/>
          <p:nvPr/>
        </p:nvSpPr>
        <p:spPr>
          <a:xfrm>
            <a:off x="1839850" y="859000"/>
            <a:ext cx="5238900" cy="13599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12700" cap="flat" cmpd="sng">
            <a:solidFill>
              <a:srgbClr val="FF0000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1155CC"/>
              </a:solidFill>
              <a:latin typeface="+mj-lt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8" name="Google Shape;258;p31"/>
          <p:cNvSpPr/>
          <p:nvPr/>
        </p:nvSpPr>
        <p:spPr>
          <a:xfrm>
            <a:off x="3351971" y="1522663"/>
            <a:ext cx="732600" cy="22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90" name="Google Shape;290;p31"/>
          <p:cNvSpPr/>
          <p:nvPr/>
        </p:nvSpPr>
        <p:spPr>
          <a:xfrm rot="5400000" flipH="1">
            <a:off x="2486842" y="2232218"/>
            <a:ext cx="520652" cy="2016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grpSp>
        <p:nvGrpSpPr>
          <p:cNvPr id="295" name="Google Shape;295;p31"/>
          <p:cNvGrpSpPr/>
          <p:nvPr/>
        </p:nvGrpSpPr>
        <p:grpSpPr>
          <a:xfrm>
            <a:off x="6034325" y="1025948"/>
            <a:ext cx="1044300" cy="1017077"/>
            <a:chOff x="5903800" y="1197673"/>
            <a:chExt cx="1044300" cy="1017077"/>
          </a:xfrm>
        </p:grpSpPr>
        <p:sp>
          <p:nvSpPr>
            <p:cNvPr id="296" name="Google Shape;296;p31"/>
            <p:cNvSpPr txBox="1"/>
            <p:nvPr/>
          </p:nvSpPr>
          <p:spPr>
            <a:xfrm>
              <a:off x="5903800" y="1709550"/>
              <a:ext cx="1044300" cy="50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 dirty="0">
                  <a:latin typeface="+mj-lt"/>
                  <a:ea typeface="Abel"/>
                  <a:cs typeface="Abel"/>
                  <a:sym typeface="Abel"/>
                </a:rPr>
                <a:t>Azure Container Instances</a:t>
              </a:r>
              <a:endParaRPr sz="1100" b="1" dirty="0">
                <a:latin typeface="+mj-lt"/>
                <a:ea typeface="Abel"/>
                <a:cs typeface="Abel"/>
                <a:sym typeface="Abel"/>
              </a:endParaRPr>
            </a:p>
          </p:txBody>
        </p:sp>
        <p:pic>
          <p:nvPicPr>
            <p:cNvPr id="297" name="Google Shape;297;p31"/>
            <p:cNvPicPr preferRelativeResize="0"/>
            <p:nvPr/>
          </p:nvPicPr>
          <p:blipFill rotWithShape="1">
            <a:blip r:embed="rId16">
              <a:alphaModFix/>
            </a:blip>
            <a:srcRect l="17737" r="18319"/>
            <a:stretch/>
          </p:blipFill>
          <p:spPr>
            <a:xfrm>
              <a:off x="6053624" y="1197673"/>
              <a:ext cx="732600" cy="6015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8" name="Google Shape;298;p31"/>
          <p:cNvGrpSpPr/>
          <p:nvPr/>
        </p:nvGrpSpPr>
        <p:grpSpPr>
          <a:xfrm>
            <a:off x="2074787" y="1099316"/>
            <a:ext cx="1402372" cy="899826"/>
            <a:chOff x="1968737" y="1265129"/>
            <a:chExt cx="1402372" cy="899826"/>
          </a:xfrm>
        </p:grpSpPr>
        <p:sp>
          <p:nvSpPr>
            <p:cNvPr id="299" name="Google Shape;299;p31"/>
            <p:cNvSpPr txBox="1"/>
            <p:nvPr/>
          </p:nvSpPr>
          <p:spPr>
            <a:xfrm>
              <a:off x="1968737" y="1806455"/>
              <a:ext cx="1402372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 dirty="0">
                  <a:latin typeface="+mj-lt"/>
                  <a:ea typeface="Abel"/>
                  <a:cs typeface="Abel"/>
                  <a:sym typeface="Abel"/>
                </a:rPr>
                <a:t>Azure Machine Learning Service</a:t>
              </a:r>
              <a:endParaRPr sz="1100" b="1" dirty="0">
                <a:latin typeface="+mj-lt"/>
                <a:ea typeface="Abel"/>
                <a:cs typeface="Abel"/>
                <a:sym typeface="Abel"/>
              </a:endParaRPr>
            </a:p>
          </p:txBody>
        </p:sp>
        <p:pic>
          <p:nvPicPr>
            <p:cNvPr id="300" name="Google Shape;300;p31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2357525" y="1265129"/>
              <a:ext cx="677550" cy="64162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1" name="Google Shape;301;p31"/>
          <p:cNvGrpSpPr/>
          <p:nvPr/>
        </p:nvGrpSpPr>
        <p:grpSpPr>
          <a:xfrm>
            <a:off x="4057888" y="1042187"/>
            <a:ext cx="1231500" cy="952809"/>
            <a:chOff x="3941613" y="1169787"/>
            <a:chExt cx="1231500" cy="952809"/>
          </a:xfrm>
        </p:grpSpPr>
        <p:sp>
          <p:nvSpPr>
            <p:cNvPr id="302" name="Google Shape;302;p31"/>
            <p:cNvSpPr txBox="1"/>
            <p:nvPr/>
          </p:nvSpPr>
          <p:spPr>
            <a:xfrm>
              <a:off x="3941613" y="1764096"/>
              <a:ext cx="12315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 dirty="0">
                  <a:latin typeface="+mj-lt"/>
                  <a:ea typeface="Abel"/>
                  <a:cs typeface="Abel"/>
                  <a:sym typeface="Abel"/>
                </a:rPr>
                <a:t>Azure Notebooks</a:t>
              </a:r>
              <a:endParaRPr sz="1100" b="1" dirty="0">
                <a:latin typeface="+mj-lt"/>
                <a:ea typeface="Abel"/>
                <a:cs typeface="Abel"/>
                <a:sym typeface="Abel"/>
              </a:endParaRPr>
            </a:p>
          </p:txBody>
        </p:sp>
        <p:pic>
          <p:nvPicPr>
            <p:cNvPr id="303" name="Google Shape;303;p31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263064" y="1169787"/>
              <a:ext cx="586832" cy="68071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9" name="Google Shape;309;p31"/>
          <p:cNvSpPr txBox="1"/>
          <p:nvPr/>
        </p:nvSpPr>
        <p:spPr>
          <a:xfrm>
            <a:off x="2739086" y="2218885"/>
            <a:ext cx="1318801" cy="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dirty="0">
                <a:solidFill>
                  <a:srgbClr val="FFFF00"/>
                </a:solidFill>
                <a:latin typeface="+mj-lt"/>
                <a:ea typeface="Microsoft JhengHei"/>
                <a:cs typeface="Microsoft JhengHei"/>
                <a:sym typeface="Microsoft JhengHei"/>
              </a:rPr>
              <a:t>訓練模型</a:t>
            </a:r>
            <a:endParaRPr sz="2000" b="1" dirty="0">
              <a:solidFill>
                <a:srgbClr val="FFFF00"/>
              </a:solidFill>
              <a:latin typeface="+mj-lt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0" name="Google Shape;310;p31"/>
          <p:cNvSpPr/>
          <p:nvPr/>
        </p:nvSpPr>
        <p:spPr>
          <a:xfrm rot="5400000">
            <a:off x="6290234" y="2281328"/>
            <a:ext cx="505200" cy="22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11" name="Google Shape;311;p31"/>
          <p:cNvSpPr txBox="1"/>
          <p:nvPr/>
        </p:nvSpPr>
        <p:spPr>
          <a:xfrm>
            <a:off x="5056025" y="1164100"/>
            <a:ext cx="1044300" cy="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rgbClr val="1155CC"/>
                </a:solidFill>
                <a:latin typeface="+mj-lt"/>
                <a:ea typeface="Microsoft JhengHei"/>
                <a:cs typeface="Microsoft JhengHei"/>
                <a:sym typeface="Microsoft JhengHei"/>
              </a:rPr>
              <a:t>佈署模型</a:t>
            </a:r>
            <a:endParaRPr sz="1600" b="1">
              <a:solidFill>
                <a:srgbClr val="1155CC"/>
              </a:solidFill>
              <a:latin typeface="+mj-lt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2" name="Google Shape;312;p31"/>
          <p:cNvSpPr txBox="1"/>
          <p:nvPr/>
        </p:nvSpPr>
        <p:spPr>
          <a:xfrm>
            <a:off x="3092775" y="1164178"/>
            <a:ext cx="1143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rgbClr val="1155CC"/>
                </a:solidFill>
                <a:latin typeface="+mj-lt"/>
                <a:ea typeface="Microsoft JhengHei"/>
                <a:cs typeface="Microsoft JhengHei"/>
                <a:sym typeface="Microsoft JhengHei"/>
              </a:rPr>
              <a:t>調整參數</a:t>
            </a:r>
            <a:endParaRPr sz="1600" b="1">
              <a:solidFill>
                <a:srgbClr val="1155CC"/>
              </a:solidFill>
              <a:latin typeface="+mj-lt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3" name="Google Shape;313;p31"/>
          <p:cNvSpPr/>
          <p:nvPr/>
        </p:nvSpPr>
        <p:spPr>
          <a:xfrm>
            <a:off x="5211871" y="1522600"/>
            <a:ext cx="732600" cy="22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15" name="Google Shape;315;p31"/>
          <p:cNvSpPr txBox="1"/>
          <p:nvPr/>
        </p:nvSpPr>
        <p:spPr>
          <a:xfrm>
            <a:off x="1839850" y="920050"/>
            <a:ext cx="7326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 dirty="0">
                <a:solidFill>
                  <a:srgbClr val="FF4B4B"/>
                </a:solidFill>
                <a:latin typeface="+mj-lt"/>
                <a:ea typeface="Microsoft JhengHei"/>
                <a:cs typeface="Microsoft JhengHei"/>
                <a:sym typeface="Microsoft JhengHei"/>
              </a:rPr>
              <a:t>模型</a:t>
            </a:r>
            <a:endParaRPr sz="1800" b="1" dirty="0">
              <a:solidFill>
                <a:srgbClr val="FF4B4B"/>
              </a:solidFill>
              <a:latin typeface="+mj-lt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74085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B148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/>
          <p:nvPr/>
        </p:nvSpPr>
        <p:spPr>
          <a:xfrm>
            <a:off x="294750" y="767300"/>
            <a:ext cx="8554500" cy="4269300"/>
          </a:xfrm>
          <a:prstGeom prst="roundRect">
            <a:avLst>
              <a:gd name="adj" fmla="val 16667"/>
            </a:avLst>
          </a:prstGeom>
          <a:solidFill>
            <a:srgbClr val="FFFFFF">
              <a:alpha val="74118"/>
            </a:srgbClr>
          </a:solidFill>
          <a:ln w="38100" cap="flat" cmpd="sng">
            <a:solidFill>
              <a:srgbClr val="3BA3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52" name="Google Shape;252;p31"/>
          <p:cNvSpPr/>
          <p:nvPr/>
        </p:nvSpPr>
        <p:spPr>
          <a:xfrm>
            <a:off x="1839850" y="859000"/>
            <a:ext cx="5238900" cy="13599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12700" cap="flat" cmpd="sng">
            <a:solidFill>
              <a:srgbClr val="FF0000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1155CC"/>
              </a:solidFill>
              <a:latin typeface="+mj-lt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53" name="Google Shape;2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575" y="-2090125"/>
            <a:ext cx="732547" cy="729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6250" y="-1138575"/>
            <a:ext cx="505199" cy="50519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1"/>
          <p:cNvSpPr/>
          <p:nvPr/>
        </p:nvSpPr>
        <p:spPr>
          <a:xfrm>
            <a:off x="7190150" y="-1360575"/>
            <a:ext cx="393300" cy="22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BD6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56" name="Google Shape;256;p31"/>
          <p:cNvSpPr/>
          <p:nvPr/>
        </p:nvSpPr>
        <p:spPr>
          <a:xfrm>
            <a:off x="3423973" y="4154200"/>
            <a:ext cx="588600" cy="22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57" name="Google Shape;257;p31"/>
          <p:cNvSpPr/>
          <p:nvPr/>
        </p:nvSpPr>
        <p:spPr>
          <a:xfrm>
            <a:off x="5239448" y="4154188"/>
            <a:ext cx="588600" cy="22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58" name="Google Shape;258;p31"/>
          <p:cNvSpPr/>
          <p:nvPr/>
        </p:nvSpPr>
        <p:spPr>
          <a:xfrm>
            <a:off x="3351971" y="1522663"/>
            <a:ext cx="732600" cy="22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59" name="Google Shape;259;p31"/>
          <p:cNvSpPr/>
          <p:nvPr/>
        </p:nvSpPr>
        <p:spPr>
          <a:xfrm rot="-5400000">
            <a:off x="6368675" y="-1880251"/>
            <a:ext cx="223200" cy="22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BD6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60" name="Google Shape;260;p31"/>
          <p:cNvSpPr/>
          <p:nvPr/>
        </p:nvSpPr>
        <p:spPr>
          <a:xfrm rot="5400000">
            <a:off x="8112175" y="-2145400"/>
            <a:ext cx="984600" cy="925500"/>
          </a:xfrm>
          <a:prstGeom prst="bentArrow">
            <a:avLst>
              <a:gd name="adj1" fmla="val 11607"/>
              <a:gd name="adj2" fmla="val 12266"/>
              <a:gd name="adj3" fmla="val 17401"/>
              <a:gd name="adj4" fmla="val 43750"/>
            </a:avLst>
          </a:prstGeom>
          <a:solidFill>
            <a:srgbClr val="7BD6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grpSp>
        <p:nvGrpSpPr>
          <p:cNvPr id="263" name="Google Shape;263;p31"/>
          <p:cNvGrpSpPr/>
          <p:nvPr/>
        </p:nvGrpSpPr>
        <p:grpSpPr>
          <a:xfrm>
            <a:off x="2303463" y="2547705"/>
            <a:ext cx="867000" cy="973020"/>
            <a:chOff x="1880363" y="4070105"/>
            <a:chExt cx="867000" cy="973020"/>
          </a:xfrm>
        </p:grpSpPr>
        <p:pic>
          <p:nvPicPr>
            <p:cNvPr id="264" name="Google Shape;264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80389" y="4070105"/>
              <a:ext cx="866934" cy="6907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" name="Google Shape;265;p31"/>
            <p:cNvSpPr txBox="1"/>
            <p:nvPr/>
          </p:nvSpPr>
          <p:spPr>
            <a:xfrm>
              <a:off x="1880363" y="4684625"/>
              <a:ext cx="8670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 dirty="0">
                  <a:latin typeface="+mj-lt"/>
                  <a:ea typeface="Abel"/>
                  <a:cs typeface="Abel"/>
                  <a:sym typeface="Abel"/>
                </a:rPr>
                <a:t>Cosmos DB</a:t>
              </a:r>
              <a:endParaRPr sz="1100" b="1" dirty="0">
                <a:latin typeface="+mj-lt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66" name="Google Shape;266;p31"/>
          <p:cNvGrpSpPr/>
          <p:nvPr/>
        </p:nvGrpSpPr>
        <p:grpSpPr>
          <a:xfrm>
            <a:off x="2214825" y="3927330"/>
            <a:ext cx="1044300" cy="917804"/>
            <a:chOff x="2214825" y="3855771"/>
            <a:chExt cx="1044300" cy="917804"/>
          </a:xfrm>
        </p:grpSpPr>
        <p:pic>
          <p:nvPicPr>
            <p:cNvPr id="267" name="Google Shape;267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68517" y="3855771"/>
              <a:ext cx="946246" cy="674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" name="Google Shape;268;p31"/>
            <p:cNvSpPr txBox="1"/>
            <p:nvPr/>
          </p:nvSpPr>
          <p:spPr>
            <a:xfrm>
              <a:off x="2214825" y="4415075"/>
              <a:ext cx="10443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>
                  <a:latin typeface="+mj-lt"/>
                  <a:ea typeface="Abel"/>
                  <a:cs typeface="Abel"/>
                  <a:sym typeface="Abel"/>
                </a:rPr>
                <a:t>Azure Function</a:t>
              </a:r>
              <a:endParaRPr sz="1100" b="1">
                <a:latin typeface="+mj-lt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69" name="Google Shape;269;p31"/>
          <p:cNvGrpSpPr/>
          <p:nvPr/>
        </p:nvGrpSpPr>
        <p:grpSpPr>
          <a:xfrm>
            <a:off x="4281900" y="3852739"/>
            <a:ext cx="732600" cy="977879"/>
            <a:chOff x="4205700" y="3756821"/>
            <a:chExt cx="732600" cy="977879"/>
          </a:xfrm>
        </p:grpSpPr>
        <p:pic>
          <p:nvPicPr>
            <p:cNvPr id="270" name="Google Shape;270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233236" y="3756821"/>
              <a:ext cx="677529" cy="674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Google Shape;271;p31"/>
            <p:cNvSpPr txBox="1"/>
            <p:nvPr/>
          </p:nvSpPr>
          <p:spPr>
            <a:xfrm>
              <a:off x="4205700" y="4376200"/>
              <a:ext cx="7326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 dirty="0">
                  <a:latin typeface="+mj-lt"/>
                  <a:ea typeface="Abel"/>
                  <a:cs typeface="Abel"/>
                  <a:sym typeface="Abel"/>
                </a:rPr>
                <a:t>Event Hub</a:t>
              </a:r>
              <a:endParaRPr sz="1100" b="1" dirty="0">
                <a:latin typeface="+mj-lt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72" name="Google Shape;272;p31"/>
          <p:cNvGrpSpPr/>
          <p:nvPr/>
        </p:nvGrpSpPr>
        <p:grpSpPr>
          <a:xfrm>
            <a:off x="5787284" y="3910086"/>
            <a:ext cx="1511100" cy="906603"/>
            <a:chOff x="5724725" y="3866978"/>
            <a:chExt cx="1511100" cy="906603"/>
          </a:xfrm>
        </p:grpSpPr>
        <p:pic>
          <p:nvPicPr>
            <p:cNvPr id="273" name="Google Shape;273;p31"/>
            <p:cNvPicPr preferRelativeResize="0"/>
            <p:nvPr/>
          </p:nvPicPr>
          <p:blipFill rotWithShape="1">
            <a:blip r:embed="rId8">
              <a:alphaModFix/>
            </a:blip>
            <a:srcRect l="13124" r="14923"/>
            <a:stretch/>
          </p:blipFill>
          <p:spPr>
            <a:xfrm>
              <a:off x="5947447" y="3866978"/>
              <a:ext cx="866934" cy="62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" name="Google Shape;274;p31"/>
            <p:cNvSpPr txBox="1"/>
            <p:nvPr/>
          </p:nvSpPr>
          <p:spPr>
            <a:xfrm>
              <a:off x="5724725" y="4415081"/>
              <a:ext cx="15111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>
                  <a:latin typeface="+mj-lt"/>
                  <a:ea typeface="Abel"/>
                  <a:cs typeface="Abel"/>
                  <a:sym typeface="Abel"/>
                </a:rPr>
                <a:t>Azure Stream Analytics</a:t>
              </a:r>
              <a:endParaRPr sz="1100" b="1">
                <a:latin typeface="+mj-lt"/>
                <a:ea typeface="Abel"/>
                <a:cs typeface="Abel"/>
                <a:sym typeface="Abel"/>
              </a:endParaRPr>
            </a:p>
          </p:txBody>
        </p:sp>
      </p:grpSp>
      <p:sp>
        <p:nvSpPr>
          <p:cNvPr id="278" name="Google Shape;278;p31"/>
          <p:cNvSpPr/>
          <p:nvPr/>
        </p:nvSpPr>
        <p:spPr>
          <a:xfrm rot="5400000" flipH="1">
            <a:off x="5343125" y="-2526700"/>
            <a:ext cx="663000" cy="925500"/>
          </a:xfrm>
          <a:prstGeom prst="bentArrow">
            <a:avLst>
              <a:gd name="adj1" fmla="val 15534"/>
              <a:gd name="adj2" fmla="val 17158"/>
              <a:gd name="adj3" fmla="val 26889"/>
              <a:gd name="adj4" fmla="val 43750"/>
            </a:avLst>
          </a:prstGeom>
          <a:solidFill>
            <a:srgbClr val="7BD6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grpSp>
        <p:nvGrpSpPr>
          <p:cNvPr id="279" name="Google Shape;279;p31"/>
          <p:cNvGrpSpPr/>
          <p:nvPr/>
        </p:nvGrpSpPr>
        <p:grpSpPr>
          <a:xfrm>
            <a:off x="597225" y="2654001"/>
            <a:ext cx="867000" cy="921974"/>
            <a:chOff x="-1408950" y="-1070324"/>
            <a:chExt cx="867000" cy="921974"/>
          </a:xfrm>
        </p:grpSpPr>
        <p:sp>
          <p:nvSpPr>
            <p:cNvPr id="280" name="Google Shape;280;p31"/>
            <p:cNvSpPr txBox="1"/>
            <p:nvPr/>
          </p:nvSpPr>
          <p:spPr>
            <a:xfrm>
              <a:off x="-1408950" y="-506850"/>
              <a:ext cx="8670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>
                  <a:latin typeface="+mj-lt"/>
                  <a:ea typeface="Microsoft JhengHei"/>
                  <a:cs typeface="Microsoft JhengHei"/>
                  <a:sym typeface="Microsoft JhengHei"/>
                </a:rPr>
                <a:t>天氣資料</a:t>
              </a:r>
              <a:endParaRPr sz="1100" b="1">
                <a:latin typeface="+mj-lt"/>
                <a:ea typeface="Microsoft JhengHei"/>
                <a:cs typeface="Microsoft JhengHei"/>
                <a:sym typeface="Microsoft JhengHei"/>
              </a:endParaRPr>
            </a:p>
          </p:txBody>
        </p:sp>
        <p:pic>
          <p:nvPicPr>
            <p:cNvPr id="281" name="Google Shape;281;p31"/>
            <p:cNvPicPr preferRelativeResize="0"/>
            <p:nvPr/>
          </p:nvPicPr>
          <p:blipFill rotWithShape="1">
            <a:blip r:embed="rId9">
              <a:alphaModFix/>
            </a:blip>
            <a:srcRect b="17972"/>
            <a:stretch/>
          </p:blipFill>
          <p:spPr>
            <a:xfrm>
              <a:off x="-1314225" y="-1070324"/>
              <a:ext cx="677550" cy="588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2" name="Google Shape;282;p31"/>
          <p:cNvGrpSpPr/>
          <p:nvPr/>
        </p:nvGrpSpPr>
        <p:grpSpPr>
          <a:xfrm>
            <a:off x="557625" y="3670288"/>
            <a:ext cx="946200" cy="921975"/>
            <a:chOff x="5140875" y="4044950"/>
            <a:chExt cx="946200" cy="921975"/>
          </a:xfrm>
        </p:grpSpPr>
        <p:pic>
          <p:nvPicPr>
            <p:cNvPr id="283" name="Google Shape;283;p3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319663" y="4044950"/>
              <a:ext cx="588625" cy="588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Google Shape;284;p31"/>
            <p:cNvSpPr txBox="1"/>
            <p:nvPr/>
          </p:nvSpPr>
          <p:spPr>
            <a:xfrm>
              <a:off x="5140875" y="4608425"/>
              <a:ext cx="9462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>
                  <a:latin typeface="+mj-lt"/>
                  <a:ea typeface="Abel"/>
                  <a:cs typeface="Abel"/>
                  <a:sym typeface="Abel"/>
                </a:rPr>
                <a:t>IoT sensor</a:t>
              </a:r>
              <a:endParaRPr sz="1100" b="1">
                <a:latin typeface="+mj-lt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85" name="Google Shape;285;p31"/>
          <p:cNvGrpSpPr/>
          <p:nvPr/>
        </p:nvGrpSpPr>
        <p:grpSpPr>
          <a:xfrm>
            <a:off x="7539563" y="-1543887"/>
            <a:ext cx="867000" cy="907388"/>
            <a:chOff x="1912663" y="1558338"/>
            <a:chExt cx="867000" cy="907388"/>
          </a:xfrm>
        </p:grpSpPr>
        <p:pic>
          <p:nvPicPr>
            <p:cNvPr id="286" name="Google Shape;286;p3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051850" y="1558338"/>
              <a:ext cx="588625" cy="588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Google Shape;287;p31"/>
            <p:cNvSpPr txBox="1"/>
            <p:nvPr/>
          </p:nvSpPr>
          <p:spPr>
            <a:xfrm>
              <a:off x="1912663" y="2107225"/>
              <a:ext cx="8670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>
                  <a:latin typeface="+mj-lt"/>
                  <a:ea typeface="Microsoft JhengHei"/>
                  <a:cs typeface="Microsoft JhengHei"/>
                  <a:sym typeface="Microsoft JhengHei"/>
                </a:rPr>
                <a:t>分析模型</a:t>
              </a:r>
              <a:endParaRPr sz="1100" b="1">
                <a:latin typeface="+mj-lt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288" name="Google Shape;288;p31"/>
          <p:cNvSpPr/>
          <p:nvPr/>
        </p:nvSpPr>
        <p:spPr>
          <a:xfrm rot="5400000">
            <a:off x="2608024" y="3636325"/>
            <a:ext cx="318173" cy="22934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89" name="Google Shape;289;p31"/>
          <p:cNvSpPr/>
          <p:nvPr/>
        </p:nvSpPr>
        <p:spPr>
          <a:xfrm rot="5400000" flipH="1">
            <a:off x="6394028" y="3596487"/>
            <a:ext cx="297884" cy="24901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90" name="Google Shape;290;p31"/>
          <p:cNvSpPr/>
          <p:nvPr/>
        </p:nvSpPr>
        <p:spPr>
          <a:xfrm rot="5400000" flipH="1">
            <a:off x="2486842" y="2232218"/>
            <a:ext cx="520652" cy="2016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94" name="Google Shape;294;p31"/>
          <p:cNvSpPr txBox="1"/>
          <p:nvPr/>
        </p:nvSpPr>
        <p:spPr>
          <a:xfrm>
            <a:off x="2783236" y="53869"/>
            <a:ext cx="3586039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 b="1" dirty="0">
                <a:solidFill>
                  <a:srgbClr val="FFFF00"/>
                </a:solidFill>
                <a:latin typeface="+mj-lt"/>
                <a:ea typeface="Microsoft JhengHei"/>
                <a:cs typeface="Microsoft JhengHei"/>
                <a:sym typeface="Microsoft JhengHei"/>
              </a:rPr>
              <a:t>產品流程</a:t>
            </a:r>
            <a:endParaRPr sz="3200" b="1" dirty="0">
              <a:solidFill>
                <a:srgbClr val="FFFF00"/>
              </a:solidFill>
              <a:latin typeface="+mj-lt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295" name="Google Shape;295;p31"/>
          <p:cNvGrpSpPr/>
          <p:nvPr/>
        </p:nvGrpSpPr>
        <p:grpSpPr>
          <a:xfrm>
            <a:off x="6034325" y="1025948"/>
            <a:ext cx="1044300" cy="1017077"/>
            <a:chOff x="5903800" y="1197673"/>
            <a:chExt cx="1044300" cy="1017077"/>
          </a:xfrm>
        </p:grpSpPr>
        <p:sp>
          <p:nvSpPr>
            <p:cNvPr id="296" name="Google Shape;296;p31"/>
            <p:cNvSpPr txBox="1"/>
            <p:nvPr/>
          </p:nvSpPr>
          <p:spPr>
            <a:xfrm>
              <a:off x="5903800" y="1709550"/>
              <a:ext cx="1044300" cy="50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 dirty="0">
                  <a:latin typeface="+mj-lt"/>
                  <a:ea typeface="Abel"/>
                  <a:cs typeface="Abel"/>
                  <a:sym typeface="Abel"/>
                </a:rPr>
                <a:t>Azure Container Instances</a:t>
              </a:r>
              <a:endParaRPr sz="1100" b="1" dirty="0">
                <a:latin typeface="+mj-lt"/>
                <a:ea typeface="Abel"/>
                <a:cs typeface="Abel"/>
                <a:sym typeface="Abel"/>
              </a:endParaRPr>
            </a:p>
          </p:txBody>
        </p:sp>
        <p:pic>
          <p:nvPicPr>
            <p:cNvPr id="297" name="Google Shape;297;p31"/>
            <p:cNvPicPr preferRelativeResize="0"/>
            <p:nvPr/>
          </p:nvPicPr>
          <p:blipFill rotWithShape="1">
            <a:blip r:embed="rId12">
              <a:alphaModFix/>
            </a:blip>
            <a:srcRect l="17737" r="18319"/>
            <a:stretch/>
          </p:blipFill>
          <p:spPr>
            <a:xfrm>
              <a:off x="6053624" y="1197673"/>
              <a:ext cx="732600" cy="6015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8" name="Google Shape;298;p31"/>
          <p:cNvGrpSpPr/>
          <p:nvPr/>
        </p:nvGrpSpPr>
        <p:grpSpPr>
          <a:xfrm>
            <a:off x="2074787" y="1099316"/>
            <a:ext cx="1402372" cy="899826"/>
            <a:chOff x="1968737" y="1265129"/>
            <a:chExt cx="1402372" cy="899826"/>
          </a:xfrm>
        </p:grpSpPr>
        <p:sp>
          <p:nvSpPr>
            <p:cNvPr id="299" name="Google Shape;299;p31"/>
            <p:cNvSpPr txBox="1"/>
            <p:nvPr/>
          </p:nvSpPr>
          <p:spPr>
            <a:xfrm>
              <a:off x="1968737" y="1806455"/>
              <a:ext cx="1402372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 dirty="0">
                  <a:latin typeface="+mj-lt"/>
                  <a:ea typeface="Abel"/>
                  <a:cs typeface="Abel"/>
                  <a:sym typeface="Abel"/>
                </a:rPr>
                <a:t>Azure Machine Learning Service</a:t>
              </a:r>
              <a:endParaRPr sz="1100" b="1" dirty="0">
                <a:latin typeface="+mj-lt"/>
                <a:ea typeface="Abel"/>
                <a:cs typeface="Abel"/>
                <a:sym typeface="Abel"/>
              </a:endParaRPr>
            </a:p>
          </p:txBody>
        </p:sp>
        <p:pic>
          <p:nvPicPr>
            <p:cNvPr id="300" name="Google Shape;300;p31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2357525" y="1265129"/>
              <a:ext cx="677550" cy="64162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1" name="Google Shape;301;p31"/>
          <p:cNvGrpSpPr/>
          <p:nvPr/>
        </p:nvGrpSpPr>
        <p:grpSpPr>
          <a:xfrm>
            <a:off x="4057888" y="1042187"/>
            <a:ext cx="1231500" cy="952809"/>
            <a:chOff x="3941613" y="1169787"/>
            <a:chExt cx="1231500" cy="952809"/>
          </a:xfrm>
        </p:grpSpPr>
        <p:sp>
          <p:nvSpPr>
            <p:cNvPr id="302" name="Google Shape;302;p31"/>
            <p:cNvSpPr txBox="1"/>
            <p:nvPr/>
          </p:nvSpPr>
          <p:spPr>
            <a:xfrm>
              <a:off x="3941613" y="1764096"/>
              <a:ext cx="12315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 dirty="0">
                  <a:latin typeface="+mj-lt"/>
                  <a:ea typeface="Abel"/>
                  <a:cs typeface="Abel"/>
                  <a:sym typeface="Abel"/>
                </a:rPr>
                <a:t>Azure Notebooks</a:t>
              </a:r>
              <a:endParaRPr sz="1100" b="1" dirty="0">
                <a:latin typeface="+mj-lt"/>
                <a:ea typeface="Abel"/>
                <a:cs typeface="Abel"/>
                <a:sym typeface="Abel"/>
              </a:endParaRPr>
            </a:p>
          </p:txBody>
        </p:sp>
        <p:pic>
          <p:nvPicPr>
            <p:cNvPr id="303" name="Google Shape;303;p31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263064" y="1169787"/>
              <a:ext cx="586832" cy="68071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" name="Google Shape;304;p31"/>
          <p:cNvGrpSpPr/>
          <p:nvPr/>
        </p:nvGrpSpPr>
        <p:grpSpPr>
          <a:xfrm>
            <a:off x="597225" y="1539149"/>
            <a:ext cx="867000" cy="921951"/>
            <a:chOff x="-517825" y="-1070301"/>
            <a:chExt cx="867000" cy="921951"/>
          </a:xfrm>
        </p:grpSpPr>
        <p:pic>
          <p:nvPicPr>
            <p:cNvPr id="305" name="Google Shape;305;p31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-378624" y="-1070301"/>
              <a:ext cx="588600" cy="588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6" name="Google Shape;306;p31"/>
            <p:cNvSpPr txBox="1"/>
            <p:nvPr/>
          </p:nvSpPr>
          <p:spPr>
            <a:xfrm>
              <a:off x="-517825" y="-506850"/>
              <a:ext cx="8670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>
                  <a:latin typeface="+mj-lt"/>
                  <a:ea typeface="Microsoft JhengHei"/>
                  <a:cs typeface="Microsoft JhengHei"/>
                  <a:sym typeface="Microsoft JhengHei"/>
                </a:rPr>
                <a:t>耕種記錄</a:t>
              </a:r>
              <a:endParaRPr sz="1100" b="1">
                <a:latin typeface="+mj-lt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307" name="Google Shape;307;p31"/>
          <p:cNvSpPr txBox="1"/>
          <p:nvPr/>
        </p:nvSpPr>
        <p:spPr>
          <a:xfrm>
            <a:off x="3116600" y="-1428825"/>
            <a:ext cx="867000" cy="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latin typeface="+mj-lt"/>
                <a:ea typeface="Microsoft JhengHei"/>
                <a:cs typeface="Microsoft JhengHei"/>
                <a:sym typeface="Microsoft JhengHei"/>
              </a:rPr>
              <a:t>天氣資料</a:t>
            </a:r>
            <a:endParaRPr sz="1100" b="1">
              <a:latin typeface="+mj-lt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9" name="Google Shape;309;p31"/>
          <p:cNvSpPr txBox="1"/>
          <p:nvPr/>
        </p:nvSpPr>
        <p:spPr>
          <a:xfrm>
            <a:off x="2739087" y="2218885"/>
            <a:ext cx="1044300" cy="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dirty="0">
                <a:solidFill>
                  <a:srgbClr val="1155CC"/>
                </a:solidFill>
                <a:latin typeface="+mj-lt"/>
                <a:ea typeface="Microsoft JhengHei"/>
                <a:cs typeface="Microsoft JhengHei"/>
                <a:sym typeface="Microsoft JhengHei"/>
              </a:rPr>
              <a:t>訓練模型</a:t>
            </a:r>
            <a:endParaRPr sz="1600" b="1" dirty="0">
              <a:solidFill>
                <a:srgbClr val="1155CC"/>
              </a:solidFill>
              <a:latin typeface="+mj-lt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0" name="Google Shape;310;p31"/>
          <p:cNvSpPr/>
          <p:nvPr/>
        </p:nvSpPr>
        <p:spPr>
          <a:xfrm rot="5400000">
            <a:off x="6290234" y="2281328"/>
            <a:ext cx="505200" cy="22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11" name="Google Shape;311;p31"/>
          <p:cNvSpPr txBox="1"/>
          <p:nvPr/>
        </p:nvSpPr>
        <p:spPr>
          <a:xfrm>
            <a:off x="5056025" y="1164100"/>
            <a:ext cx="1044300" cy="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rgbClr val="1155CC"/>
                </a:solidFill>
                <a:latin typeface="+mj-lt"/>
                <a:ea typeface="Microsoft JhengHei"/>
                <a:cs typeface="Microsoft JhengHei"/>
                <a:sym typeface="Microsoft JhengHei"/>
              </a:rPr>
              <a:t>佈署模型</a:t>
            </a:r>
            <a:endParaRPr sz="1600" b="1">
              <a:solidFill>
                <a:srgbClr val="1155CC"/>
              </a:solidFill>
              <a:latin typeface="+mj-lt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2" name="Google Shape;312;p31"/>
          <p:cNvSpPr txBox="1"/>
          <p:nvPr/>
        </p:nvSpPr>
        <p:spPr>
          <a:xfrm>
            <a:off x="3092775" y="1164178"/>
            <a:ext cx="1143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rgbClr val="1155CC"/>
                </a:solidFill>
                <a:latin typeface="+mj-lt"/>
                <a:ea typeface="Microsoft JhengHei"/>
                <a:cs typeface="Microsoft JhengHei"/>
                <a:sym typeface="Microsoft JhengHei"/>
              </a:rPr>
              <a:t>調整參數</a:t>
            </a:r>
            <a:endParaRPr sz="1600" b="1">
              <a:solidFill>
                <a:srgbClr val="1155CC"/>
              </a:solidFill>
              <a:latin typeface="+mj-lt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3" name="Google Shape;313;p31"/>
          <p:cNvSpPr/>
          <p:nvPr/>
        </p:nvSpPr>
        <p:spPr>
          <a:xfrm>
            <a:off x="5211871" y="1522600"/>
            <a:ext cx="732600" cy="22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14" name="Google Shape;314;p31"/>
          <p:cNvSpPr txBox="1"/>
          <p:nvPr/>
        </p:nvSpPr>
        <p:spPr>
          <a:xfrm>
            <a:off x="458713" y="1048764"/>
            <a:ext cx="1254675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rgbClr val="3BA337"/>
                </a:solidFill>
                <a:latin typeface="+mj-lt"/>
                <a:ea typeface="Microsoft JhengHei"/>
                <a:cs typeface="Microsoft JhengHei"/>
                <a:sym typeface="Microsoft JhengHei"/>
              </a:rPr>
              <a:t>開放資料</a:t>
            </a:r>
            <a:endParaRPr sz="1800" b="1" dirty="0">
              <a:solidFill>
                <a:srgbClr val="3BA337"/>
              </a:solidFill>
              <a:latin typeface="+mj-lt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5" name="Google Shape;315;p31"/>
          <p:cNvSpPr txBox="1"/>
          <p:nvPr/>
        </p:nvSpPr>
        <p:spPr>
          <a:xfrm>
            <a:off x="1839850" y="920050"/>
            <a:ext cx="7326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 dirty="0">
                <a:solidFill>
                  <a:srgbClr val="FF4B4B"/>
                </a:solidFill>
                <a:latin typeface="+mj-lt"/>
                <a:ea typeface="Microsoft JhengHei"/>
                <a:cs typeface="Microsoft JhengHei"/>
                <a:sym typeface="Microsoft JhengHei"/>
              </a:rPr>
              <a:t>模型</a:t>
            </a:r>
            <a:endParaRPr sz="1800" b="1" dirty="0">
              <a:solidFill>
                <a:srgbClr val="FF4B4B"/>
              </a:solidFill>
              <a:latin typeface="+mj-lt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22" name="Google Shape;322;p31"/>
          <p:cNvSpPr/>
          <p:nvPr/>
        </p:nvSpPr>
        <p:spPr>
          <a:xfrm>
            <a:off x="3361075" y="2832713"/>
            <a:ext cx="2638500" cy="358500"/>
          </a:xfrm>
          <a:prstGeom prst="notchedRightArrow">
            <a:avLst>
              <a:gd name="adj1" fmla="val 50000"/>
              <a:gd name="adj2" fmla="val 50000"/>
            </a:avLst>
          </a:prstGeom>
          <a:noFill/>
          <a:ln w="38100" cap="flat" cmpd="sng">
            <a:solidFill>
              <a:srgbClr val="FF4B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grpSp>
        <p:nvGrpSpPr>
          <p:cNvPr id="323" name="Google Shape;323;p31"/>
          <p:cNvGrpSpPr/>
          <p:nvPr/>
        </p:nvGrpSpPr>
        <p:grpSpPr>
          <a:xfrm>
            <a:off x="1489201" y="1893550"/>
            <a:ext cx="810000" cy="2283000"/>
            <a:chOff x="1464225" y="1882200"/>
            <a:chExt cx="810000" cy="2283000"/>
          </a:xfrm>
          <a:solidFill>
            <a:srgbClr val="FF4B4B"/>
          </a:solidFill>
        </p:grpSpPr>
        <p:sp>
          <p:nvSpPr>
            <p:cNvPr id="324" name="Google Shape;324;p31"/>
            <p:cNvSpPr/>
            <p:nvPr/>
          </p:nvSpPr>
          <p:spPr>
            <a:xfrm rot="5400000">
              <a:off x="464175" y="2882250"/>
              <a:ext cx="2283000" cy="282900"/>
            </a:xfrm>
            <a:prstGeom prst="uturnArrow">
              <a:avLst>
                <a:gd name="adj1" fmla="val 39236"/>
                <a:gd name="adj2" fmla="val 25000"/>
                <a:gd name="adj3" fmla="val 0"/>
                <a:gd name="adj4" fmla="val 43750"/>
                <a:gd name="adj5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000"/>
                </a:solidFill>
                <a:latin typeface="+mj-lt"/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1464225" y="2912700"/>
              <a:ext cx="810000" cy="222000"/>
            </a:xfrm>
            <a:prstGeom prst="rightArrow">
              <a:avLst>
                <a:gd name="adj1" fmla="val 50000"/>
                <a:gd name="adj2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000"/>
                </a:solidFill>
                <a:latin typeface="+mj-lt"/>
              </a:endParaRPr>
            </a:p>
          </p:txBody>
        </p:sp>
      </p:grpSp>
      <p:sp>
        <p:nvSpPr>
          <p:cNvPr id="326" name="Google Shape;326;p31"/>
          <p:cNvSpPr txBox="1"/>
          <p:nvPr/>
        </p:nvSpPr>
        <p:spPr>
          <a:xfrm>
            <a:off x="1758404" y="3065576"/>
            <a:ext cx="2829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dirty="0">
                <a:solidFill>
                  <a:srgbClr val="FF4B4B"/>
                </a:solidFill>
                <a:latin typeface="+mj-lt"/>
                <a:ea typeface="Microsoft JhengHei"/>
                <a:cs typeface="Microsoft JhengHei"/>
                <a:sym typeface="Microsoft JhengHei"/>
              </a:rPr>
              <a:t>資料上雲</a:t>
            </a:r>
            <a:endParaRPr sz="1600" b="1" dirty="0">
              <a:solidFill>
                <a:srgbClr val="FF4B4B"/>
              </a:solidFill>
              <a:latin typeface="+mj-lt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E3A4A3F-858C-4511-ADB6-401109F35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7</a:t>
            </a:fld>
            <a:endParaRPr lang="en">
              <a:latin typeface="+mj-lt"/>
            </a:endParaRPr>
          </a:p>
        </p:txBody>
      </p: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7D6D3AA4-67D5-45C5-A527-A27928A5358D}"/>
              </a:ext>
            </a:extLst>
          </p:cNvPr>
          <p:cNvSpPr/>
          <p:nvPr/>
        </p:nvSpPr>
        <p:spPr>
          <a:xfrm>
            <a:off x="294750" y="777932"/>
            <a:ext cx="8554500" cy="4269300"/>
          </a:xfrm>
          <a:prstGeom prst="roundRect">
            <a:avLst/>
          </a:prstGeom>
          <a:solidFill>
            <a:srgbClr val="96969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1" name="Google Shape;261;p31"/>
          <p:cNvSpPr/>
          <p:nvPr/>
        </p:nvSpPr>
        <p:spPr>
          <a:xfrm rot="-1705164">
            <a:off x="7044497" y="2460736"/>
            <a:ext cx="588752" cy="22202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4B4B"/>
          </a:solidFill>
          <a:ln>
            <a:solidFill>
              <a:srgbClr val="FF4B4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4B4B"/>
              </a:solidFill>
              <a:latin typeface="+mj-lt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61A6DB3D-0B54-44D5-8338-7E0F6BEA0DD1}"/>
              </a:ext>
            </a:extLst>
          </p:cNvPr>
          <p:cNvSpPr/>
          <p:nvPr/>
        </p:nvSpPr>
        <p:spPr>
          <a:xfrm>
            <a:off x="6130241" y="2521616"/>
            <a:ext cx="866934" cy="1085753"/>
          </a:xfrm>
          <a:prstGeom prst="round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2" name="Google Shape;262;p31"/>
          <p:cNvSpPr/>
          <p:nvPr/>
        </p:nvSpPr>
        <p:spPr>
          <a:xfrm rot="-9094836" flipH="1">
            <a:off x="7044497" y="3227223"/>
            <a:ext cx="588752" cy="22202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4B4B"/>
          </a:solidFill>
          <a:ln>
            <a:solidFill>
              <a:srgbClr val="FF4B4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4B4B"/>
              </a:solidFill>
              <a:latin typeface="+mj-lt"/>
            </a:endParaRPr>
          </a:p>
        </p:txBody>
      </p:sp>
      <p:grpSp>
        <p:nvGrpSpPr>
          <p:cNvPr id="275" name="Google Shape;275;p31"/>
          <p:cNvGrpSpPr/>
          <p:nvPr/>
        </p:nvGrpSpPr>
        <p:grpSpPr>
          <a:xfrm>
            <a:off x="6190175" y="2603201"/>
            <a:ext cx="732600" cy="916799"/>
            <a:chOff x="6113975" y="2465726"/>
            <a:chExt cx="732600" cy="916799"/>
          </a:xfrm>
        </p:grpSpPr>
        <p:pic>
          <p:nvPicPr>
            <p:cNvPr id="276" name="Google Shape;276;p31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6180510" y="2465726"/>
              <a:ext cx="588615" cy="6104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Google Shape;277;p31"/>
            <p:cNvSpPr txBox="1"/>
            <p:nvPr/>
          </p:nvSpPr>
          <p:spPr>
            <a:xfrm>
              <a:off x="6113975" y="3024025"/>
              <a:ext cx="7326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 dirty="0">
                  <a:solidFill>
                    <a:srgbClr val="FFFF00"/>
                  </a:solidFill>
                  <a:latin typeface="+mj-lt"/>
                  <a:ea typeface="Abel"/>
                  <a:cs typeface="Abel"/>
                  <a:sym typeface="Abel"/>
                </a:rPr>
                <a:t>Power BI</a:t>
              </a:r>
              <a:endParaRPr sz="1100" b="1" dirty="0">
                <a:solidFill>
                  <a:srgbClr val="FFFF00"/>
                </a:solidFill>
                <a:latin typeface="+mj-lt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316" name="Google Shape;316;p31"/>
          <p:cNvGrpSpPr/>
          <p:nvPr/>
        </p:nvGrpSpPr>
        <p:grpSpPr>
          <a:xfrm>
            <a:off x="7574375" y="1833137"/>
            <a:ext cx="1044300" cy="947125"/>
            <a:chOff x="9626975" y="4894125"/>
            <a:chExt cx="1044300" cy="947125"/>
          </a:xfrm>
        </p:grpSpPr>
        <p:pic>
          <p:nvPicPr>
            <p:cNvPr id="317" name="Google Shape;317;p31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9854825" y="4894125"/>
              <a:ext cx="588625" cy="588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8" name="Google Shape;318;p31"/>
            <p:cNvSpPr txBox="1"/>
            <p:nvPr/>
          </p:nvSpPr>
          <p:spPr>
            <a:xfrm>
              <a:off x="9626975" y="5482750"/>
              <a:ext cx="10443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 dirty="0">
                  <a:solidFill>
                    <a:srgbClr val="FFFF00"/>
                  </a:solidFill>
                  <a:latin typeface="+mj-lt"/>
                  <a:ea typeface="Microsoft JhengHei"/>
                  <a:cs typeface="Microsoft JhengHei"/>
                  <a:sym typeface="Microsoft JhengHei"/>
                </a:rPr>
                <a:t>農業生產者</a:t>
              </a:r>
              <a:endParaRPr sz="1100" b="1" dirty="0">
                <a:solidFill>
                  <a:srgbClr val="FFFF00"/>
                </a:solidFill>
                <a:latin typeface="+mj-lt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319" name="Google Shape;319;p31"/>
          <p:cNvGrpSpPr/>
          <p:nvPr/>
        </p:nvGrpSpPr>
        <p:grpSpPr>
          <a:xfrm>
            <a:off x="7574375" y="3170348"/>
            <a:ext cx="1044300" cy="947102"/>
            <a:chOff x="10671275" y="4894136"/>
            <a:chExt cx="1044300" cy="947102"/>
          </a:xfrm>
        </p:grpSpPr>
        <p:pic>
          <p:nvPicPr>
            <p:cNvPr id="320" name="Google Shape;320;p31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10899114" y="4894136"/>
              <a:ext cx="588625" cy="588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" name="Google Shape;321;p31"/>
            <p:cNvSpPr txBox="1"/>
            <p:nvPr/>
          </p:nvSpPr>
          <p:spPr>
            <a:xfrm>
              <a:off x="10671275" y="5482738"/>
              <a:ext cx="10443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 dirty="0">
                  <a:solidFill>
                    <a:srgbClr val="FFFF00"/>
                  </a:solidFill>
                  <a:latin typeface="+mj-lt"/>
                  <a:ea typeface="Microsoft JhengHei"/>
                  <a:cs typeface="Microsoft JhengHei"/>
                  <a:sym typeface="Microsoft JhengHei"/>
                </a:rPr>
                <a:t>政府</a:t>
              </a:r>
              <a:endParaRPr sz="1100" b="1" dirty="0">
                <a:solidFill>
                  <a:srgbClr val="FFFF00"/>
                </a:solidFill>
                <a:latin typeface="+mj-lt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78" name="Google Shape;362;p44">
            <a:extLst>
              <a:ext uri="{FF2B5EF4-FFF2-40B4-BE49-F238E27FC236}">
                <a16:creationId xmlns:a16="http://schemas.microsoft.com/office/drawing/2014/main" id="{42336488-3087-4BFB-8080-88E52C4735C4}"/>
              </a:ext>
            </a:extLst>
          </p:cNvPr>
          <p:cNvSpPr/>
          <p:nvPr/>
        </p:nvSpPr>
        <p:spPr>
          <a:xfrm rot="9000000">
            <a:off x="7120145" y="2695526"/>
            <a:ext cx="601753" cy="2935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4B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4B4B"/>
              </a:solidFill>
            </a:endParaRPr>
          </a:p>
        </p:txBody>
      </p:sp>
      <p:sp>
        <p:nvSpPr>
          <p:cNvPr id="77" name="Google Shape;314;p31">
            <a:extLst>
              <a:ext uri="{FF2B5EF4-FFF2-40B4-BE49-F238E27FC236}">
                <a16:creationId xmlns:a16="http://schemas.microsoft.com/office/drawing/2014/main" id="{5D282299-36AF-4B69-94F2-E4A8D41962AB}"/>
              </a:ext>
            </a:extLst>
          </p:cNvPr>
          <p:cNvSpPr txBox="1"/>
          <p:nvPr/>
        </p:nvSpPr>
        <p:spPr>
          <a:xfrm>
            <a:off x="7451171" y="1082731"/>
            <a:ext cx="1254675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rgbClr val="FFFF00"/>
                </a:solidFill>
                <a:latin typeface="+mj-lt"/>
                <a:ea typeface="Microsoft JhengHei"/>
                <a:cs typeface="Microsoft JhengHei"/>
                <a:sym typeface="Microsoft JhengHei"/>
              </a:rPr>
              <a:t>使用者</a:t>
            </a:r>
            <a:endParaRPr sz="1800" b="1" dirty="0">
              <a:solidFill>
                <a:srgbClr val="FFFF00"/>
              </a:solidFill>
              <a:latin typeface="+mj-lt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26891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47"/>
          <p:cNvGrpSpPr/>
          <p:nvPr/>
        </p:nvGrpSpPr>
        <p:grpSpPr>
          <a:xfrm>
            <a:off x="1035685" y="394397"/>
            <a:ext cx="2177344" cy="4445250"/>
            <a:chOff x="1035684" y="394397"/>
            <a:chExt cx="2177344" cy="4445250"/>
          </a:xfrm>
        </p:grpSpPr>
        <p:sp>
          <p:nvSpPr>
            <p:cNvPr id="457" name="Google Shape;457;p47"/>
            <p:cNvSpPr/>
            <p:nvPr/>
          </p:nvSpPr>
          <p:spPr>
            <a:xfrm rot="2700000">
              <a:off x="311678" y="1118403"/>
              <a:ext cx="3268106" cy="18200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458" name="Google Shape;458;p47"/>
            <p:cNvSpPr/>
            <p:nvPr/>
          </p:nvSpPr>
          <p:spPr>
            <a:xfrm rot="18525502">
              <a:off x="1164345" y="2790963"/>
              <a:ext cx="2855438" cy="12419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</p:grpSp>
      <p:sp>
        <p:nvSpPr>
          <p:cNvPr id="6" name="Google Shape;342;p43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TW" dirty="0"/>
              <a:t>6</a:t>
            </a:r>
            <a:endParaRPr dirty="0"/>
          </a:p>
        </p:txBody>
      </p:sp>
      <p:sp>
        <p:nvSpPr>
          <p:cNvPr id="7" name="Google Shape;395;p44"/>
          <p:cNvSpPr txBox="1"/>
          <p:nvPr/>
        </p:nvSpPr>
        <p:spPr>
          <a:xfrm>
            <a:off x="3087095" y="109850"/>
            <a:ext cx="2992961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zh-TW" altLang="en-US" sz="3200" b="1" dirty="0">
                <a:solidFill>
                  <a:srgbClr val="51B148"/>
                </a:solidFill>
                <a:latin typeface="A-OTF Maru Folk Pro M" panose="020F0500000000000000" pitchFamily="34" charset="-128"/>
                <a:ea typeface="A-OTF Maru Folk Pro M" panose="020F0500000000000000" pitchFamily="34" charset="-128"/>
                <a:cs typeface="Microsoft JhengHei"/>
                <a:sym typeface="Microsoft JhengHei"/>
              </a:rPr>
              <a:t>模型成效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81" y="838086"/>
            <a:ext cx="2975277" cy="181505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8" y="2715698"/>
            <a:ext cx="2979698" cy="182583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148" y="2715698"/>
            <a:ext cx="2984120" cy="182583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004" y="827450"/>
            <a:ext cx="2992962" cy="18302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1" name="Google Shape;449;p46">
            <a:extLst>
              <a:ext uri="{FF2B5EF4-FFF2-40B4-BE49-F238E27FC236}">
                <a16:creationId xmlns:a16="http://schemas.microsoft.com/office/drawing/2014/main" id="{6B9A5AEF-4A8A-4B78-9485-F91FF9C8FF3A}"/>
              </a:ext>
            </a:extLst>
          </p:cNvPr>
          <p:cNvSpPr txBox="1">
            <a:spLocks/>
          </p:cNvSpPr>
          <p:nvPr/>
        </p:nvSpPr>
        <p:spPr>
          <a:xfrm>
            <a:off x="5624985" y="2293300"/>
            <a:ext cx="3916392" cy="65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-US" altLang="zh-TW" sz="6000" dirty="0">
                <a:solidFill>
                  <a:srgbClr val="509828"/>
                </a:solidFill>
              </a:rPr>
              <a:t>80%</a:t>
            </a:r>
            <a:r>
              <a:rPr lang="en-US" altLang="zh-TW" sz="8000" dirty="0">
                <a:solidFill>
                  <a:srgbClr val="509828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↑</a:t>
            </a:r>
            <a:endParaRPr lang="en-US" sz="6000" dirty="0">
              <a:solidFill>
                <a:srgbClr val="509828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8F76AFE-967F-4367-8B3E-B67AC4E91AE6}"/>
              </a:ext>
            </a:extLst>
          </p:cNvPr>
          <p:cNvSpPr/>
          <p:nvPr/>
        </p:nvSpPr>
        <p:spPr>
          <a:xfrm>
            <a:off x="6418586" y="2618444"/>
            <a:ext cx="2576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ts val="800"/>
              </a:spcBef>
              <a:buClr>
                <a:srgbClr val="9BCF63"/>
              </a:buClr>
              <a:buSzPts val="2400"/>
            </a:pPr>
            <a:r>
              <a:rPr lang="en-US" altLang="zh-TW" sz="2400" b="1" dirty="0">
                <a:solidFill>
                  <a:srgbClr val="509828"/>
                </a:solidFill>
                <a:latin typeface="Pontano Sans"/>
                <a:sym typeface="Pontano Sans"/>
              </a:rPr>
              <a:t>Direction Accuracy</a:t>
            </a:r>
          </a:p>
        </p:txBody>
      </p:sp>
    </p:spTree>
    <p:extLst>
      <p:ext uri="{BB962C8B-B14F-4D97-AF65-F5344CB8AC3E}">
        <p14:creationId xmlns:p14="http://schemas.microsoft.com/office/powerpoint/2010/main" val="1689309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A30DF05-E8B2-40D4-9340-ABF1A4C85D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8532D29-DD77-4209-8762-33C6E5C0E3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37406" y="2659089"/>
            <a:ext cx="4636266" cy="690562"/>
          </a:xfrm>
        </p:spPr>
        <p:txBody>
          <a:bodyPr/>
          <a:lstStyle/>
          <a:p>
            <a:pPr algn="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待解決問題與</a:t>
            </a:r>
            <a:b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未來方向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465E785-FEAE-4084-A7FB-774900C04BE8}"/>
              </a:ext>
            </a:extLst>
          </p:cNvPr>
          <p:cNvSpPr txBox="1"/>
          <p:nvPr/>
        </p:nvSpPr>
        <p:spPr>
          <a:xfrm>
            <a:off x="7241317" y="1448470"/>
            <a:ext cx="1574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5098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</a:t>
            </a:r>
          </a:p>
        </p:txBody>
      </p:sp>
      <p:sp>
        <p:nvSpPr>
          <p:cNvPr id="12" name="Google Shape;410;p42">
            <a:extLst>
              <a:ext uri="{FF2B5EF4-FFF2-40B4-BE49-F238E27FC236}">
                <a16:creationId xmlns:a16="http://schemas.microsoft.com/office/drawing/2014/main" id="{9F18E647-30F5-4AD3-93A1-C7503A8195DB}"/>
              </a:ext>
            </a:extLst>
          </p:cNvPr>
          <p:cNvSpPr/>
          <p:nvPr/>
        </p:nvSpPr>
        <p:spPr>
          <a:xfrm rot="2700000">
            <a:off x="299463" y="1138992"/>
            <a:ext cx="3268106" cy="18200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11;p42">
            <a:extLst>
              <a:ext uri="{FF2B5EF4-FFF2-40B4-BE49-F238E27FC236}">
                <a16:creationId xmlns:a16="http://schemas.microsoft.com/office/drawing/2014/main" id="{BA2AB6E8-B569-4EA4-B789-46157A7E29AD}"/>
              </a:ext>
            </a:extLst>
          </p:cNvPr>
          <p:cNvSpPr/>
          <p:nvPr/>
        </p:nvSpPr>
        <p:spPr>
          <a:xfrm rot="18525502">
            <a:off x="730944" y="3013539"/>
            <a:ext cx="3268175" cy="10223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6A71D18-6644-4F0D-BCFB-4E3103D96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91" y="132338"/>
            <a:ext cx="2744660" cy="48788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26085D4-F0EA-44A0-83F6-B1AB184D9FE4}"/>
              </a:ext>
            </a:extLst>
          </p:cNvPr>
          <p:cNvSpPr/>
          <p:nvPr/>
        </p:nvSpPr>
        <p:spPr>
          <a:xfrm>
            <a:off x="4050988" y="329492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81000">
              <a:spcBef>
                <a:spcPts val="600"/>
              </a:spcBef>
              <a:buClr>
                <a:srgbClr val="9BCF63"/>
              </a:buClr>
              <a:buSzPts val="2400"/>
              <a:buFont typeface="Pontano Sans"/>
              <a:buChar char="⊷"/>
            </a:pPr>
            <a:r>
              <a:rPr lang="zh-TW" altLang="en-US" sz="1800" dirty="0">
                <a:solidFill>
                  <a:srgbClr val="484F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Pontano Sans"/>
              </a:rPr>
              <a:t>氣象預報資料的準確性</a:t>
            </a:r>
          </a:p>
          <a:p>
            <a:pPr marL="457200" lvl="0" indent="-381000">
              <a:spcBef>
                <a:spcPts val="600"/>
              </a:spcBef>
              <a:buClr>
                <a:srgbClr val="9BCF63"/>
              </a:buClr>
              <a:buSzPts val="2400"/>
              <a:buFont typeface="Pontano Sans"/>
              <a:buChar char="⊷"/>
            </a:pPr>
            <a:r>
              <a:rPr lang="zh-TW" altLang="en-US" sz="1800" dirty="0">
                <a:solidFill>
                  <a:srgbClr val="484F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Pontano Sans"/>
              </a:rPr>
              <a:t>透過後台觀測當季種植的即時資料</a:t>
            </a:r>
          </a:p>
          <a:p>
            <a:pPr marL="457200" lvl="0" indent="-381000">
              <a:spcBef>
                <a:spcPts val="600"/>
              </a:spcBef>
              <a:buClr>
                <a:srgbClr val="9BCF63"/>
              </a:buClr>
              <a:buSzPts val="2400"/>
              <a:buFont typeface="Pontano Sans"/>
              <a:buChar char="⊷"/>
            </a:pPr>
            <a:r>
              <a:rPr lang="zh-TW" altLang="en-US" sz="1800" dirty="0">
                <a:solidFill>
                  <a:srgbClr val="484F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Pontano Sans"/>
              </a:rPr>
              <a:t>利用 </a:t>
            </a:r>
            <a:r>
              <a:rPr lang="en-US" altLang="zh-TW" sz="1800" dirty="0">
                <a:solidFill>
                  <a:srgbClr val="484F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Pontano Sans"/>
              </a:rPr>
              <a:t>IoT </a:t>
            </a:r>
            <a:r>
              <a:rPr lang="zh-TW" altLang="en-US" sz="1800" dirty="0">
                <a:solidFill>
                  <a:srgbClr val="484F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Pontano Sans"/>
              </a:rPr>
              <a:t>進行氣象資料觀測與蒐集</a:t>
            </a:r>
          </a:p>
        </p:txBody>
      </p:sp>
    </p:spTree>
    <p:extLst>
      <p:ext uri="{BB962C8B-B14F-4D97-AF65-F5344CB8AC3E}">
        <p14:creationId xmlns:p14="http://schemas.microsoft.com/office/powerpoint/2010/main" val="1035562433"/>
      </p:ext>
    </p:extLst>
  </p:cSld>
  <p:clrMapOvr>
    <a:masterClrMapping/>
  </p:clrMapOvr>
</p:sld>
</file>

<file path=ppt/theme/theme1.xml><?xml version="1.0" encoding="utf-8"?>
<a:theme xmlns:a="http://schemas.openxmlformats.org/drawingml/2006/main" name="leaf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" id="{3EBF7C6A-E100-4E9E-A8CE-E99B466D2BA9}" vid="{0AD2CDFD-4249-47DD-88F4-9B753586902B}"/>
    </a:ext>
  </a:extLst>
</a:theme>
</file>

<file path=ppt/theme/theme2.xml><?xml version="1.0" encoding="utf-8"?>
<a:theme xmlns:a="http://schemas.openxmlformats.org/drawingml/2006/main" name="Sola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leaf</Template>
  <TotalTime>319</TotalTime>
  <Words>319</Words>
  <Application>Microsoft Office PowerPoint</Application>
  <PresentationFormat>如螢幕大小 (16:9)</PresentationFormat>
  <Paragraphs>131</Paragraphs>
  <Slides>10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26" baseType="lpstr">
      <vt:lpstr>微軟正黑體</vt:lpstr>
      <vt:lpstr>Dosis Light</vt:lpstr>
      <vt:lpstr>Jokerman</vt:lpstr>
      <vt:lpstr>Archivo Black</vt:lpstr>
      <vt:lpstr>Pontano Sans</vt:lpstr>
      <vt:lpstr>Wingdings</vt:lpstr>
      <vt:lpstr>Dosis</vt:lpstr>
      <vt:lpstr>新細明體</vt:lpstr>
      <vt:lpstr>Segoe UI Emoji</vt:lpstr>
      <vt:lpstr>Abel</vt:lpstr>
      <vt:lpstr>Arial</vt:lpstr>
      <vt:lpstr>微軟正黑體</vt:lpstr>
      <vt:lpstr>Maiandra GD</vt:lpstr>
      <vt:lpstr>A-OTF Maru Folk Pro M</vt:lpstr>
      <vt:lpstr>leaf</vt:lpstr>
      <vt:lpstr>Solanio template</vt:lpstr>
      <vt:lpstr> Farmie  即時農產銷售觀測助手</vt:lpstr>
      <vt:lpstr>預測農產價格解決產銷失衡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待解決問題與 未來方向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Kevin Hong</dc:creator>
  <cp:lastModifiedBy>Kevin Hong</cp:lastModifiedBy>
  <cp:revision>31</cp:revision>
  <dcterms:modified xsi:type="dcterms:W3CDTF">2019-05-15T02:45:32Z</dcterms:modified>
</cp:coreProperties>
</file>