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/>
    <p:restoredTop sz="94793"/>
  </p:normalViewPr>
  <p:slideViewPr>
    <p:cSldViewPr snapToGrid="0">
      <p:cViewPr varScale="1">
        <p:scale>
          <a:sx n="92" d="100"/>
          <a:sy n="92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evinkhe\Desktop\DA_-_housing-price-data-0404201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evinkhe\Desktop\DA_-_housing-price-data-04042019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evinkhe\Desktop\DA_-_housing-price-data-04042019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evinkhe\Desktop\DA_-_housing-price-data-04042019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evinkhe\Desktop\DA_-_housing-price-data-04042019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[DA_-_housing-price-data-04042019.xlsm]Homestyle-floors!PivotTable22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home sale prices for all house styles</a:t>
            </a:r>
          </a:p>
        </c:rich>
      </c:tx>
      <c:layout>
        <c:manualLayout>
          <c:xMode val="edge"/>
          <c:yMode val="edge"/>
          <c:x val="0.14926121372031662"/>
          <c:y val="2.76497695852534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255915899694598"/>
          <c:y val="0.1939402735948329"/>
          <c:w val="0.83744084100305405"/>
          <c:h val="0.7222352044704089"/>
        </c:manualLayout>
      </c:layout>
      <c:lineChart>
        <c:grouping val="standard"/>
        <c:varyColors val="0"/>
        <c:ser>
          <c:idx val="0"/>
          <c:order val="0"/>
          <c:tx>
            <c:strRef>
              <c:f>'Homestyle-floors'!$I$38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'Homestyle-floors'!$H$39:$H$40</c:f>
              <c:strCache>
                <c:ptCount val="2"/>
                <c:pt idx="0">
                  <c:v>1Story</c:v>
                </c:pt>
                <c:pt idx="1">
                  <c:v>2Story</c:v>
                </c:pt>
              </c:strCache>
            </c:strRef>
          </c:cat>
          <c:val>
            <c:numRef>
              <c:f>'Homestyle-floors'!$I$39:$I$40</c:f>
              <c:numCache>
                <c:formatCode>General</c:formatCode>
                <c:ptCount val="2"/>
                <c:pt idx="0">
                  <c:v>175985.47796143251</c:v>
                </c:pt>
                <c:pt idx="1">
                  <c:v>210051.76404494382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84-8049-A633-0AAD245A81E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761889503"/>
        <c:axId val="192145247"/>
      </c:lineChart>
      <c:catAx>
        <c:axId val="76188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45247"/>
        <c:crosses val="autoZero"/>
        <c:auto val="1"/>
        <c:lblAlgn val="ctr"/>
        <c:lblOffset val="100"/>
        <c:noMultiLvlLbl val="0"/>
      </c:catAx>
      <c:valAx>
        <c:axId val="192145247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889503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[DA_-_housing-price-data-04042019.xlsm]Bedrooms!PivotTable23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home</a:t>
            </a:r>
            <a:r>
              <a:rPr lang="en-US" baseline="0"/>
              <a:t> sale prices by Count of bedrooms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Bedrooms!$H$38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Bedrooms!$G$39:$G$45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</c:strCache>
            </c:strRef>
          </c:cat>
          <c:val>
            <c:numRef>
              <c:f>Bedrooms!$H$39:$H$45</c:f>
              <c:numCache>
                <c:formatCode>"$"#,##0</c:formatCode>
                <c:ptCount val="7"/>
                <c:pt idx="0">
                  <c:v>173162.42</c:v>
                </c:pt>
                <c:pt idx="1">
                  <c:v>158197.65921787708</c:v>
                </c:pt>
                <c:pt idx="2">
                  <c:v>181056.87064676618</c:v>
                </c:pt>
                <c:pt idx="3">
                  <c:v>220421.25352112675</c:v>
                </c:pt>
                <c:pt idx="4">
                  <c:v>180819.04761904763</c:v>
                </c:pt>
                <c:pt idx="5">
                  <c:v>143779</c:v>
                </c:pt>
                <c:pt idx="6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48-4840-9DAD-9919A73EC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3526367"/>
        <c:axId val="25448816"/>
      </c:barChart>
      <c:catAx>
        <c:axId val="2003526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Bedroom</a:t>
                </a:r>
                <a:r>
                  <a:rPr lang="en-US" baseline="0"/>
                  <a:t>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48816"/>
        <c:crosses val="autoZero"/>
        <c:auto val="1"/>
        <c:lblAlgn val="ctr"/>
        <c:lblOffset val="100"/>
        <c:noMultiLvlLbl val="0"/>
      </c:catAx>
      <c:valAx>
        <c:axId val="254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52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0269863904841"/>
          <c:y val="1.6852918206677212E-2"/>
          <c:w val="0.84197301360951593"/>
          <c:h val="0.8950453053759027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'overall quality'!$M$10:$N$10</c:f>
                <c:numCache>
                  <c:formatCode>General</c:formatCode>
                  <c:ptCount val="2"/>
                  <c:pt idx="0">
                    <c:v>261656.09031547233</c:v>
                  </c:pt>
                  <c:pt idx="1">
                    <c:v>534754.21329165448</c:v>
                  </c:pt>
                </c:numCache>
              </c:numRef>
            </c:plus>
            <c:minus>
              <c:numRef>
                <c:f>'overall quality'!$M$11:$N$11</c:f>
                <c:numCache>
                  <c:formatCode>General</c:formatCode>
                  <c:ptCount val="2"/>
                  <c:pt idx="0">
                    <c:v>261656.09031547233</c:v>
                  </c:pt>
                  <c:pt idx="1">
                    <c:v>534754.21329165448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'overall quality'!$M$5:$N$5</c:f>
              <c:strCache>
                <c:ptCount val="2"/>
                <c:pt idx="0">
                  <c:v>quality 5</c:v>
                </c:pt>
                <c:pt idx="1">
                  <c:v>quality 8</c:v>
                </c:pt>
              </c:strCache>
            </c:strRef>
          </c:cat>
          <c:val>
            <c:numRef>
              <c:f>'overall quality'!$M$6:$N$6</c:f>
              <c:numCache>
                <c:formatCode>General</c:formatCode>
                <c:ptCount val="2"/>
                <c:pt idx="0">
                  <c:v>266375.72361809044</c:v>
                </c:pt>
                <c:pt idx="1">
                  <c:v>546219.76331360952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1-3949-B88D-FA171C0ED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6205327"/>
        <c:axId val="1316147263"/>
      </c:barChart>
      <c:catAx>
        <c:axId val="1316205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147263"/>
        <c:crosses val="autoZero"/>
        <c:auto val="1"/>
        <c:lblAlgn val="ctr"/>
        <c:lblOffset val="100"/>
        <c:noMultiLvlLbl val="0"/>
      </c:catAx>
      <c:valAx>
        <c:axId val="1316147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205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[DA_-_housing-price-data-04042019.xlsm]lotarea!PivotTable28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Ten Home</a:t>
            </a:r>
            <a:r>
              <a:rPr lang="en-US" baseline="0"/>
              <a:t> sale prices based on Lot area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lotarea!$H$35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lotarea!$G$36:$G$45</c:f>
              <c:strCache>
                <c:ptCount val="10"/>
                <c:pt idx="0">
                  <c:v>3182</c:v>
                </c:pt>
                <c:pt idx="1">
                  <c:v>6000</c:v>
                </c:pt>
                <c:pt idx="2">
                  <c:v>7200</c:v>
                </c:pt>
                <c:pt idx="3">
                  <c:v>7500</c:v>
                </c:pt>
                <c:pt idx="4">
                  <c:v>8125</c:v>
                </c:pt>
                <c:pt idx="5">
                  <c:v>8400</c:v>
                </c:pt>
                <c:pt idx="6">
                  <c:v>9000</c:v>
                </c:pt>
                <c:pt idx="7">
                  <c:v>9600</c:v>
                </c:pt>
                <c:pt idx="8">
                  <c:v>10800</c:v>
                </c:pt>
                <c:pt idx="9">
                  <c:v>13891</c:v>
                </c:pt>
              </c:strCache>
            </c:strRef>
          </c:cat>
          <c:val>
            <c:numRef>
              <c:f>lotarea!$H$36:$H$45</c:f>
              <c:numCache>
                <c:formatCode>General</c:formatCode>
                <c:ptCount val="10"/>
                <c:pt idx="0">
                  <c:v>1227595</c:v>
                </c:pt>
                <c:pt idx="1">
                  <c:v>1933800</c:v>
                </c:pt>
                <c:pt idx="2">
                  <c:v>3255950</c:v>
                </c:pt>
                <c:pt idx="3">
                  <c:v>1439900</c:v>
                </c:pt>
                <c:pt idx="4">
                  <c:v>1515950</c:v>
                </c:pt>
                <c:pt idx="5">
                  <c:v>2096000</c:v>
                </c:pt>
                <c:pt idx="6">
                  <c:v>2158788</c:v>
                </c:pt>
                <c:pt idx="7">
                  <c:v>3560400</c:v>
                </c:pt>
                <c:pt idx="8">
                  <c:v>2239000</c:v>
                </c:pt>
                <c:pt idx="9">
                  <c:v>1420335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9D-FC4A-82DB-390E02FDF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2006255"/>
        <c:axId val="761432383"/>
      </c:lineChart>
      <c:catAx>
        <c:axId val="762006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Lot 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432383"/>
        <c:crosses val="autoZero"/>
        <c:auto val="1"/>
        <c:lblAlgn val="ctr"/>
        <c:lblOffset val="100"/>
        <c:noMultiLvlLbl val="0"/>
      </c:catAx>
      <c:valAx>
        <c:axId val="761432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006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'central air'!$L$10:$M$10</c:f>
                <c:numCache>
                  <c:formatCode>General</c:formatCode>
                  <c:ptCount val="2"/>
                  <c:pt idx="0">
                    <c:v>5953.6020218871863</c:v>
                  </c:pt>
                  <c:pt idx="1">
                    <c:v>8225.6879196607915</c:v>
                  </c:pt>
                </c:numCache>
              </c:numRef>
            </c:plus>
            <c:minus>
              <c:numRef>
                <c:f>'central air'!$L$11:$M$11</c:f>
                <c:numCache>
                  <c:formatCode>General</c:formatCode>
                  <c:ptCount val="2"/>
                  <c:pt idx="0">
                    <c:v>11736.160904001785</c:v>
                  </c:pt>
                  <c:pt idx="1">
                    <c:v>16215.057139583865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'central air'!$L$5:$M$5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'central air'!$L$6:$M$6</c:f>
              <c:numCache>
                <c:formatCode>General</c:formatCode>
                <c:ptCount val="2"/>
                <c:pt idx="0">
                  <c:v>189362.15840220384</c:v>
                </c:pt>
                <c:pt idx="1">
                  <c:v>105264.07368421053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B-8348-93E4-5F4C3491F6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6197983"/>
        <c:axId val="1316163743"/>
      </c:barChart>
      <c:catAx>
        <c:axId val="1316197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163743"/>
        <c:crosses val="autoZero"/>
        <c:auto val="1"/>
        <c:lblAlgn val="ctr"/>
        <c:lblOffset val="100"/>
        <c:noMultiLvlLbl val="0"/>
      </c:catAx>
      <c:valAx>
        <c:axId val="13161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197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18565-F43A-40C3-8985-2D3D390E6C9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E88582-3516-40D2-AC22-3BFF41FAB66F}">
      <dgm:prSet/>
      <dgm:spPr/>
      <dgm:t>
        <a:bodyPr/>
        <a:lstStyle/>
        <a:p>
          <a:r>
            <a:rPr lang="en-US"/>
            <a:t>Collected data on each of the five variables and conducted two different statistical analysis tests to produce accurate and telling results</a:t>
          </a:r>
        </a:p>
      </dgm:t>
    </dgm:pt>
    <dgm:pt modelId="{33C15931-7C2C-42C5-9191-74DF3F0934D4}" type="parTrans" cxnId="{C9671059-25B3-4877-8D88-9F662A8E0BF1}">
      <dgm:prSet/>
      <dgm:spPr/>
      <dgm:t>
        <a:bodyPr/>
        <a:lstStyle/>
        <a:p>
          <a:endParaRPr lang="en-US"/>
        </a:p>
      </dgm:t>
    </dgm:pt>
    <dgm:pt modelId="{FFFC2DDB-3C40-4EFB-BD3E-F7B9F0414A1E}" type="sibTrans" cxnId="{C9671059-25B3-4877-8D88-9F662A8E0BF1}">
      <dgm:prSet/>
      <dgm:spPr/>
      <dgm:t>
        <a:bodyPr/>
        <a:lstStyle/>
        <a:p>
          <a:endParaRPr lang="en-US"/>
        </a:p>
      </dgm:t>
    </dgm:pt>
    <dgm:pt modelId="{118D0630-D9C5-4819-B22A-9931FEBAE041}">
      <dgm:prSet/>
      <dgm:spPr/>
      <dgm:t>
        <a:bodyPr/>
        <a:lstStyle/>
        <a:p>
          <a:r>
            <a:rPr lang="en-US"/>
            <a:t>Descriptive Analysis and Two sample T-test was used for each variable</a:t>
          </a:r>
        </a:p>
      </dgm:t>
    </dgm:pt>
    <dgm:pt modelId="{08F87CE2-3083-4EB3-A00D-2D74E4BA7088}" type="parTrans" cxnId="{2702E072-3BDF-442C-A5A5-C9A634937E7C}">
      <dgm:prSet/>
      <dgm:spPr/>
      <dgm:t>
        <a:bodyPr/>
        <a:lstStyle/>
        <a:p>
          <a:endParaRPr lang="en-US"/>
        </a:p>
      </dgm:t>
    </dgm:pt>
    <dgm:pt modelId="{8A090678-DB84-4163-8456-A42FF6283341}" type="sibTrans" cxnId="{2702E072-3BDF-442C-A5A5-C9A634937E7C}">
      <dgm:prSet/>
      <dgm:spPr/>
      <dgm:t>
        <a:bodyPr/>
        <a:lstStyle/>
        <a:p>
          <a:endParaRPr lang="en-US"/>
        </a:p>
      </dgm:t>
    </dgm:pt>
    <dgm:pt modelId="{7179BF06-FE0E-4616-98B3-4033E8D536B5}">
      <dgm:prSet/>
      <dgm:spPr/>
      <dgm:t>
        <a:bodyPr/>
        <a:lstStyle/>
        <a:p>
          <a:r>
            <a:rPr lang="en-US"/>
            <a:t>The distribution was found for each of the variables along with the P-value which was used to determine whether the Null Hypothesis was rejected or not</a:t>
          </a:r>
        </a:p>
      </dgm:t>
    </dgm:pt>
    <dgm:pt modelId="{7061CE0B-8720-48EF-871A-2076EB0C1F55}" type="parTrans" cxnId="{68F3B4A3-93AC-4617-B2D9-054B3276F828}">
      <dgm:prSet/>
      <dgm:spPr/>
      <dgm:t>
        <a:bodyPr/>
        <a:lstStyle/>
        <a:p>
          <a:endParaRPr lang="en-US"/>
        </a:p>
      </dgm:t>
    </dgm:pt>
    <dgm:pt modelId="{DDDCA969-E5F8-49F0-91AE-76E52264295D}" type="sibTrans" cxnId="{68F3B4A3-93AC-4617-B2D9-054B3276F828}">
      <dgm:prSet/>
      <dgm:spPr/>
      <dgm:t>
        <a:bodyPr/>
        <a:lstStyle/>
        <a:p>
          <a:endParaRPr lang="en-US"/>
        </a:p>
      </dgm:t>
    </dgm:pt>
    <dgm:pt modelId="{0DF777E0-FF72-B145-AE30-09A978A46CEB}" type="pres">
      <dgm:prSet presAssocID="{50C18565-F43A-40C3-8985-2D3D390E6C9A}" presName="linear" presStyleCnt="0">
        <dgm:presLayoutVars>
          <dgm:animLvl val="lvl"/>
          <dgm:resizeHandles val="exact"/>
        </dgm:presLayoutVars>
      </dgm:prSet>
      <dgm:spPr/>
    </dgm:pt>
    <dgm:pt modelId="{992822E1-709F-FA4C-8646-440210A5F366}" type="pres">
      <dgm:prSet presAssocID="{FFE88582-3516-40D2-AC22-3BFF41FAB6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3F087B-E0DC-D946-B71B-2C4E2BD46CC6}" type="pres">
      <dgm:prSet presAssocID="{FFFC2DDB-3C40-4EFB-BD3E-F7B9F0414A1E}" presName="spacer" presStyleCnt="0"/>
      <dgm:spPr/>
    </dgm:pt>
    <dgm:pt modelId="{248453A4-6BD4-C145-827F-743B0DDB6D27}" type="pres">
      <dgm:prSet presAssocID="{118D0630-D9C5-4819-B22A-9931FEBAE04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2A0775-3BC5-3048-B172-3FFA15264C19}" type="pres">
      <dgm:prSet presAssocID="{8A090678-DB84-4163-8456-A42FF6283341}" presName="spacer" presStyleCnt="0"/>
      <dgm:spPr/>
    </dgm:pt>
    <dgm:pt modelId="{596E73DA-ADA6-DE4D-8F75-B4726FAB83EC}" type="pres">
      <dgm:prSet presAssocID="{7179BF06-FE0E-4616-98B3-4033E8D536B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306A30A-AA87-764A-9EC7-3C6716D0275B}" type="presOf" srcId="{118D0630-D9C5-4819-B22A-9931FEBAE041}" destId="{248453A4-6BD4-C145-827F-743B0DDB6D27}" srcOrd="0" destOrd="0" presId="urn:microsoft.com/office/officeart/2005/8/layout/vList2"/>
    <dgm:cxn modelId="{C9671059-25B3-4877-8D88-9F662A8E0BF1}" srcId="{50C18565-F43A-40C3-8985-2D3D390E6C9A}" destId="{FFE88582-3516-40D2-AC22-3BFF41FAB66F}" srcOrd="0" destOrd="0" parTransId="{33C15931-7C2C-42C5-9191-74DF3F0934D4}" sibTransId="{FFFC2DDB-3C40-4EFB-BD3E-F7B9F0414A1E}"/>
    <dgm:cxn modelId="{2702E072-3BDF-442C-A5A5-C9A634937E7C}" srcId="{50C18565-F43A-40C3-8985-2D3D390E6C9A}" destId="{118D0630-D9C5-4819-B22A-9931FEBAE041}" srcOrd="1" destOrd="0" parTransId="{08F87CE2-3083-4EB3-A00D-2D74E4BA7088}" sibTransId="{8A090678-DB84-4163-8456-A42FF6283341}"/>
    <dgm:cxn modelId="{A461AF85-9B70-374E-BDF6-22A5EDC61AD0}" type="presOf" srcId="{50C18565-F43A-40C3-8985-2D3D390E6C9A}" destId="{0DF777E0-FF72-B145-AE30-09A978A46CEB}" srcOrd="0" destOrd="0" presId="urn:microsoft.com/office/officeart/2005/8/layout/vList2"/>
    <dgm:cxn modelId="{6E8E9292-6F9D-7440-8D21-BBE5A7D3F0E1}" type="presOf" srcId="{FFE88582-3516-40D2-AC22-3BFF41FAB66F}" destId="{992822E1-709F-FA4C-8646-440210A5F366}" srcOrd="0" destOrd="0" presId="urn:microsoft.com/office/officeart/2005/8/layout/vList2"/>
    <dgm:cxn modelId="{68F3B4A3-93AC-4617-B2D9-054B3276F828}" srcId="{50C18565-F43A-40C3-8985-2D3D390E6C9A}" destId="{7179BF06-FE0E-4616-98B3-4033E8D536B5}" srcOrd="2" destOrd="0" parTransId="{7061CE0B-8720-48EF-871A-2076EB0C1F55}" sibTransId="{DDDCA969-E5F8-49F0-91AE-76E52264295D}"/>
    <dgm:cxn modelId="{5ABF8DF0-77F3-3240-A665-8FBA849B31D6}" type="presOf" srcId="{7179BF06-FE0E-4616-98B3-4033E8D536B5}" destId="{596E73DA-ADA6-DE4D-8F75-B4726FAB83EC}" srcOrd="0" destOrd="0" presId="urn:microsoft.com/office/officeart/2005/8/layout/vList2"/>
    <dgm:cxn modelId="{5AA33C28-E375-6341-B6F1-EDF0A8291ABD}" type="presParOf" srcId="{0DF777E0-FF72-B145-AE30-09A978A46CEB}" destId="{992822E1-709F-FA4C-8646-440210A5F366}" srcOrd="0" destOrd="0" presId="urn:microsoft.com/office/officeart/2005/8/layout/vList2"/>
    <dgm:cxn modelId="{2E0293C3-19FC-3444-9B88-EEDC44679273}" type="presParOf" srcId="{0DF777E0-FF72-B145-AE30-09A978A46CEB}" destId="{F33F087B-E0DC-D946-B71B-2C4E2BD46CC6}" srcOrd="1" destOrd="0" presId="urn:microsoft.com/office/officeart/2005/8/layout/vList2"/>
    <dgm:cxn modelId="{AB566AAD-F44D-4A43-B2EF-BDE193832425}" type="presParOf" srcId="{0DF777E0-FF72-B145-AE30-09A978A46CEB}" destId="{248453A4-6BD4-C145-827F-743B0DDB6D27}" srcOrd="2" destOrd="0" presId="urn:microsoft.com/office/officeart/2005/8/layout/vList2"/>
    <dgm:cxn modelId="{7F058100-B2B0-1C42-8148-48A9B8DD66FE}" type="presParOf" srcId="{0DF777E0-FF72-B145-AE30-09A978A46CEB}" destId="{7B2A0775-3BC5-3048-B172-3FFA15264C19}" srcOrd="3" destOrd="0" presId="urn:microsoft.com/office/officeart/2005/8/layout/vList2"/>
    <dgm:cxn modelId="{8C143E4D-A2E1-CA4F-8D0C-09BB6BF0FA97}" type="presParOf" srcId="{0DF777E0-FF72-B145-AE30-09A978A46CEB}" destId="{596E73DA-ADA6-DE4D-8F75-B4726FAB83E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822E1-709F-FA4C-8646-440210A5F366}">
      <dsp:nvSpPr>
        <dsp:cNvPr id="0" name=""/>
        <dsp:cNvSpPr/>
      </dsp:nvSpPr>
      <dsp:spPr>
        <a:xfrm>
          <a:off x="0" y="12862"/>
          <a:ext cx="6666833" cy="176139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Collected data on each of the five variables and conducted two different statistical analysis tests to produce accurate and telling results</a:t>
          </a:r>
        </a:p>
      </dsp:txBody>
      <dsp:txXfrm>
        <a:off x="85984" y="98846"/>
        <a:ext cx="6494865" cy="1589430"/>
      </dsp:txXfrm>
    </dsp:sp>
    <dsp:sp modelId="{248453A4-6BD4-C145-827F-743B0DDB6D27}">
      <dsp:nvSpPr>
        <dsp:cNvPr id="0" name=""/>
        <dsp:cNvSpPr/>
      </dsp:nvSpPr>
      <dsp:spPr>
        <a:xfrm>
          <a:off x="0" y="1846260"/>
          <a:ext cx="6666833" cy="1761398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Descriptive Analysis and Two sample T-test was used for each variable</a:t>
          </a:r>
        </a:p>
      </dsp:txBody>
      <dsp:txXfrm>
        <a:off x="85984" y="1932244"/>
        <a:ext cx="6494865" cy="1589430"/>
      </dsp:txXfrm>
    </dsp:sp>
    <dsp:sp modelId="{596E73DA-ADA6-DE4D-8F75-B4726FAB83EC}">
      <dsp:nvSpPr>
        <dsp:cNvPr id="0" name=""/>
        <dsp:cNvSpPr/>
      </dsp:nvSpPr>
      <dsp:spPr>
        <a:xfrm>
          <a:off x="0" y="3679659"/>
          <a:ext cx="6666833" cy="1761398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distribution was found for each of the variables along with the P-value which was used to determine whether the Null Hypothesis was rejected or not</a:t>
          </a:r>
        </a:p>
      </dsp:txBody>
      <dsp:txXfrm>
        <a:off x="85984" y="3765643"/>
        <a:ext cx="6494865" cy="1589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DF87-FEDF-1D88-C79A-A62C94414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58771-72D9-715B-35AD-C878CD982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2CCA7-CDDB-2421-BB01-DAF22FC4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80F79-8580-DC4C-B330-D01B4F4D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0486-CB25-0889-6F92-9147490D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ED06-3A28-8CEE-59C4-C184A0BC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D70BF-1932-A1C2-3462-D2F84A8D3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81069-B851-9C01-B28D-57739A36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263E-A077-72BD-EE7C-06FE9504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D398-85C0-4C81-12CC-99327655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A396D-19E1-39B0-D0F4-FA767762F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42035-2E67-70F3-17EB-172039A0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25214-9FDE-99E6-9EC7-0D3857DD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EE17-AC8F-17C0-5107-2ED3B205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B666-D3AF-4EE3-548A-9C64C75C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2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276C-C71A-6CA0-CA8D-C5633B34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5156B-E00F-12AE-96A7-2A5CAC4E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0C2B8-3FCA-E186-2BCE-F91FB8A5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6DBD-353F-48A2-1795-6693A6D2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66BD1-9F61-1750-0414-EB0C3546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0FCE-2A5A-537E-980A-0CB4C262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0DF26-440B-E4B6-76A4-37FD4AF0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4F64-161F-F42C-189A-13DC7D8A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78B9-3457-3B1B-6983-50EF9758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9E01A-FF2A-6722-6388-3059ABE9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DAD0-FA32-6EC7-3B14-0668F4DC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BCA-7657-B06E-29F1-069CEDF52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9D870-2C72-B1AB-AF23-4D107AE14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1AA8B-2350-3EEE-020E-E0BD8EF0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963E-E5CE-C491-146D-6DA06385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8DFFA-69BF-9128-F657-5981CD13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7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2EE9-3373-39C8-B3D3-13A0314F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F2305-E383-E2CF-4C0B-1F782D323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2ED54-FAD5-E5A7-C860-64AFD975E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96F35-8BB2-2CD8-A99C-F8F4377B9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912EF-693C-6FB5-248E-349294E36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8992F-58B6-3464-4DB5-BB724561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5E404-B879-3A33-B2C9-E8809F51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D069F-98E4-B823-2C3E-1119BF0D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0060-8136-8854-44A3-5F3E8F85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FD0BE-08BE-364C-A675-FC089B08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C7C1C-C2C8-3F8F-1BDB-C388FA5A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B75C6-6310-5A23-F8E5-654B5F32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0F5F4-E3F8-1D95-F187-99F45A48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D36C0-BD53-EE1C-3F0E-167B0A8E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DD17F-7B5B-6CDD-95B7-99C3B2B9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D08A-2E21-05F6-BBD9-9070A404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F469-FDDE-AC42-7EBE-CB0D3B85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628AB-4F82-B44A-1808-807DE7136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A33C7-609C-DA0F-5F92-A21B0D3C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6EF6-B98B-F86B-DCF8-BED42499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DDDEE-4DC3-7B87-8D18-4A7977BC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2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4862-3DD6-1186-3AFF-494C5728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3DE7C-C794-9450-6DB6-38B29F5F4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3ABAB-0856-B735-2F21-31910C753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2E1DC-D523-456F-98D1-AB584305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83FDE-7050-9D6B-2E1C-3ACA79C3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F302C-4EB5-B9E3-DD18-3DF97B1B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E574D-8E7C-27B5-59C6-64358023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E13C2-63EC-3663-78CD-62DA835E3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82050-2F4A-3E02-022C-A5D548046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892A-EEF7-1CB8-4E1B-6C2CF8C44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42EAC-288F-ED17-6BD8-F6A6C4CBD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ur wooden houses with different sizes">
            <a:extLst>
              <a:ext uri="{FF2B5EF4-FFF2-40B4-BE49-F238E27FC236}">
                <a16:creationId xmlns:a16="http://schemas.microsoft.com/office/drawing/2014/main" id="{DDA6406A-6A2B-1491-0324-1964FA856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34" b="1469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A6B024-2EBF-B062-07E5-5E81A5589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Investment Analysis: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Home sale prices in Ames, Iowa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868C2-C1C1-23F3-8297-4F0DCD2C0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By: Kevin Khe</a:t>
            </a:r>
          </a:p>
        </p:txBody>
      </p:sp>
    </p:spTree>
    <p:extLst>
      <p:ext uri="{BB962C8B-B14F-4D97-AF65-F5344CB8AC3E}">
        <p14:creationId xmlns:p14="http://schemas.microsoft.com/office/powerpoint/2010/main" val="133045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B6D25-331C-9FFA-0785-8A49AFD4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Analysis of Central Air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19BB-3553-55A3-D24F-116A90D8B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Tested between home with and without a central air system</a:t>
            </a:r>
          </a:p>
          <a:p>
            <a:r>
              <a:rPr lang="en-US" sz="2200" dirty="0"/>
              <a:t>Avg price ”yes”= $186,186.7</a:t>
            </a:r>
          </a:p>
          <a:p>
            <a:r>
              <a:rPr lang="en-US" sz="2200" dirty="0"/>
              <a:t>Avg price ”no”= $105,264.0</a:t>
            </a:r>
          </a:p>
          <a:p>
            <a:r>
              <a:rPr lang="en-US" sz="2200" dirty="0"/>
              <a:t>Results seem to show consumers have a higher regard for central air systems</a:t>
            </a:r>
          </a:p>
          <a:p>
            <a:r>
              <a:rPr lang="en-US" sz="2200" b="1" u="sng" dirty="0"/>
              <a:t>Conclusion: </a:t>
            </a:r>
            <a:r>
              <a:rPr lang="en-US" sz="2200" dirty="0"/>
              <a:t>The Null Hypothesis is rejected due to the P-value 2.2025583150045E-37 being less than the alpha of .05 There is a significance in home prices based on a home having central air</a:t>
            </a:r>
          </a:p>
          <a:p>
            <a:endParaRPr lang="en-US" sz="2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D24976-651A-2028-BFD4-78F7A46827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182820"/>
              </p:ext>
            </p:extLst>
          </p:nvPr>
        </p:nvGraphicFramePr>
        <p:xfrm>
          <a:off x="6099048" y="640080"/>
          <a:ext cx="545896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300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484EF4-3124-A9B1-EBBE-DA84A228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Final Recommendations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1B535-734A-7715-5322-E6BB9F78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According to the findings, we suggest that money for the mortgage-backed securities should be allocated in the market of homes with these three variables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Bedrooms that’s are &gt;3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Homes with two floors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Homes with central air</a:t>
            </a:r>
          </a:p>
        </p:txBody>
      </p:sp>
      <p:pic>
        <p:nvPicPr>
          <p:cNvPr id="5" name="Picture 4" descr="Figures of houses in different position and sizes">
            <a:extLst>
              <a:ext uri="{FF2B5EF4-FFF2-40B4-BE49-F238E27FC236}">
                <a16:creationId xmlns:a16="http://schemas.microsoft.com/office/drawing/2014/main" id="{502F7ADD-9E07-F13A-3F52-8FBFF3AF9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2" r="33776"/>
          <a:stretch/>
        </p:blipFill>
        <p:spPr>
          <a:xfrm>
            <a:off x="6363187" y="787114"/>
            <a:ext cx="4691236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7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346CA-D70F-6D60-F7BC-0DD88F41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74F1-6889-CE92-7761-1757D8E8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By: Kevin Khe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7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A71B-677F-B0D7-C2D1-16ABA591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316524"/>
            <a:ext cx="4491821" cy="1900394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Project Goal</a:t>
            </a:r>
            <a:r>
              <a:rPr lang="en-US" sz="3200" dirty="0"/>
              <a:t>: Analyze key factors that drive home sale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50434-82F3-6F46-B4D9-387A07802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1. Homestyle floors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2. Bedrooms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3. Overall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4. </a:t>
            </a:r>
            <a:r>
              <a:rPr lang="en-US" dirty="0" err="1"/>
              <a:t>Lotarea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5. Central air</a:t>
            </a:r>
          </a:p>
        </p:txBody>
      </p:sp>
      <p:pic>
        <p:nvPicPr>
          <p:cNvPr id="17" name="Picture 16" descr="Houses in a subdivision">
            <a:extLst>
              <a:ext uri="{FF2B5EF4-FFF2-40B4-BE49-F238E27FC236}">
                <a16:creationId xmlns:a16="http://schemas.microsoft.com/office/drawing/2014/main" id="{F51FA0D0-13D2-3DBC-89C7-AF9D854EC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31" r="14435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B3E6F-F9B4-0ACE-3A6C-ED18CA95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Set Description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276A-62D5-4A06-68D9-4E4DE3656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1460 residential homes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Ames, Iowa from 2006 –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79 variables describing each home (categorical and continuous)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Avg sale price = $180,921</a:t>
            </a:r>
          </a:p>
          <a:p>
            <a:pPr marL="0" indent="0">
              <a:buNone/>
            </a:pPr>
            <a:r>
              <a:rPr lang="en-US"/>
              <a:t>		</a:t>
            </a:r>
            <a:endParaRPr lang="en-US" u="sng"/>
          </a:p>
          <a:p>
            <a:pPr marL="0" indent="0">
              <a:buNone/>
            </a:pPr>
            <a:r>
              <a:rPr lang="en-US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83498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Freeform: Shape 13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8E2E0-5F40-CB3F-FA91-F5216C2E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Hypothesis</a:t>
            </a: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78C4D212-F942-3914-F641-52D0D7709CA1}"/>
              </a:ext>
            </a:extLst>
          </p:cNvPr>
          <p:cNvSpPr>
            <a:spLocks/>
          </p:cNvSpPr>
          <p:nvPr/>
        </p:nvSpPr>
        <p:spPr>
          <a:xfrm>
            <a:off x="4382814" y="1366345"/>
            <a:ext cx="7809186" cy="390258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defTabSz="676656">
              <a:lnSpc>
                <a:spcPct val="9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1.</a:t>
            </a:r>
            <a:r>
              <a:rPr lang="en-US" sz="2000" b="1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Null Hypothesis- </a:t>
            </a:r>
            <a:r>
              <a:rPr lang="en-US" sz="2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There is no significant difference in home prices based on Homestyle floors</a:t>
            </a: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r>
              <a:rPr lang="en-US" sz="2000" b="1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Alternative Hypothesis- </a:t>
            </a:r>
            <a:r>
              <a:rPr lang="en-US" sz="2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There is a significant difference in home prices based on Homestyle</a:t>
            </a: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 floors</a:t>
            </a: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endParaRPr lang="en-US" sz="2000" kern="1200" dirty="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2.</a:t>
            </a:r>
            <a:r>
              <a:rPr lang="en-US" sz="2000" b="1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Null Hypothesis- </a:t>
            </a:r>
            <a:r>
              <a:rPr lang="en-US" sz="2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There is no significant difference in home prices based on Bedrooms</a:t>
            </a: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r>
              <a:rPr lang="en-US" sz="2000" b="1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Alternative Hypothesis- </a:t>
            </a:r>
            <a:r>
              <a:rPr lang="en-US" sz="2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There is a significant difference in home prices based on Bedrooms</a:t>
            </a: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endParaRPr lang="en-US" sz="2000" kern="1200" dirty="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2000" b="1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Null Hypothesis- </a:t>
            </a:r>
            <a:r>
              <a:rPr lang="en-US" sz="2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There is no significant difference in home prices based on Overall Quality</a:t>
            </a: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r>
              <a:rPr lang="en-US" sz="2000" b="1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Alternative Hypothesis- </a:t>
            </a:r>
            <a:r>
              <a:rPr lang="en-US" sz="2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There is a significant difference in home prices based on Overall Quality</a:t>
            </a: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endParaRPr lang="en-US" sz="2000" kern="1200" dirty="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2000" b="1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Null Hypothesis- </a:t>
            </a:r>
            <a:r>
              <a:rPr lang="en-US" sz="2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There is no significant difference in home prices based on Lot area</a:t>
            </a: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r>
              <a:rPr lang="en-US" sz="2000" b="1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Alternative Hypothesis- </a:t>
            </a:r>
            <a:r>
              <a:rPr lang="en-US" sz="2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There is a significant difference in home prices Lot area</a:t>
            </a: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endParaRPr lang="en-US" sz="2000" kern="1200" dirty="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2000" b="1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Null Hypothesis- </a:t>
            </a:r>
            <a:r>
              <a:rPr lang="en-US" sz="2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There is no significant difference in home prices based on Central Air</a:t>
            </a: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r>
              <a:rPr lang="en-US" sz="2000" b="1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Alternative Hypothesis- </a:t>
            </a:r>
            <a:r>
              <a:rPr lang="en-US" sz="2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There is a significant difference in home prices Central Air</a:t>
            </a: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endParaRPr lang="en-US" sz="2000" kern="1200" dirty="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endParaRPr lang="en-US" sz="1500" kern="1200" dirty="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endParaRPr lang="en-US" sz="1500" kern="1200" dirty="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endParaRPr lang="en-US" sz="1500" kern="1200" dirty="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endParaRPr lang="en-US" sz="1500" kern="1200" dirty="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676656">
              <a:lnSpc>
                <a:spcPct val="90000"/>
              </a:lnSpc>
              <a:spcAft>
                <a:spcPts val="600"/>
              </a:spcAft>
            </a:pPr>
            <a:endParaRPr lang="en-US" sz="1500" kern="1200" dirty="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1500" dirty="0">
              <a:solidFill>
                <a:srgbClr val="40404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4D286A-0A71-C0B0-0EA8-20168E6EF455}"/>
              </a:ext>
            </a:extLst>
          </p:cNvPr>
          <p:cNvCxnSpPr/>
          <p:nvPr/>
        </p:nvCxnSpPr>
        <p:spPr>
          <a:xfrm>
            <a:off x="4535158" y="2132757"/>
            <a:ext cx="59285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DA3AAF-655C-4E4C-8427-34DE5F484E7F}"/>
              </a:ext>
            </a:extLst>
          </p:cNvPr>
          <p:cNvCxnSpPr/>
          <p:nvPr/>
        </p:nvCxnSpPr>
        <p:spPr>
          <a:xfrm>
            <a:off x="4535158" y="4211692"/>
            <a:ext cx="59285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A267A82-12AA-9299-20E4-0DF942B1373D}"/>
              </a:ext>
            </a:extLst>
          </p:cNvPr>
          <p:cNvCxnSpPr/>
          <p:nvPr/>
        </p:nvCxnSpPr>
        <p:spPr>
          <a:xfrm>
            <a:off x="4535158" y="2828697"/>
            <a:ext cx="59285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E63D777-A5E9-CFCC-8F55-3C6560607B48}"/>
              </a:ext>
            </a:extLst>
          </p:cNvPr>
          <p:cNvCxnSpPr/>
          <p:nvPr/>
        </p:nvCxnSpPr>
        <p:spPr>
          <a:xfrm>
            <a:off x="4535158" y="3518216"/>
            <a:ext cx="59285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1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7BC53-8E4B-CD3C-8D28-3D9EC535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6A13F4-59B5-95D5-2C37-77F438FDB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0487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87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209CB-DBA7-DBCD-0683-B553DFB3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Analysis of Homestyle floors 1 floor vs 2 floor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C9D0-11AD-7647-76EE-E61497FA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49480"/>
            <a:ext cx="3654573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Compare and test between homes with One floor or Two floors</a:t>
            </a:r>
          </a:p>
          <a:p>
            <a:r>
              <a:rPr lang="en-US" sz="2000" dirty="0"/>
              <a:t>Average home price</a:t>
            </a:r>
          </a:p>
          <a:p>
            <a:r>
              <a:rPr lang="en-US" sz="2000" dirty="0"/>
              <a:t>Avg One floor price = $175,645</a:t>
            </a:r>
          </a:p>
          <a:p>
            <a:r>
              <a:rPr lang="en-US" sz="2000" dirty="0"/>
              <a:t>Avg Two floors price= $210,051</a:t>
            </a:r>
          </a:p>
          <a:p>
            <a:r>
              <a:rPr lang="en-US" sz="2000" b="1" u="sng" dirty="0"/>
              <a:t>Conclusion: </a:t>
            </a:r>
            <a:r>
              <a:rPr lang="en-US" sz="2000" dirty="0"/>
              <a:t>the Null hypothesis is rejected </a:t>
            </a:r>
          </a:p>
          <a:p>
            <a:pPr marL="0" indent="0">
              <a:buNone/>
            </a:pPr>
            <a:r>
              <a:rPr lang="en-US" sz="2000" dirty="0"/>
              <a:t>We found that the P-Value was less than the alpha of .05</a:t>
            </a:r>
          </a:p>
          <a:p>
            <a:pPr marL="0" indent="0">
              <a:buNone/>
            </a:pPr>
            <a:r>
              <a:rPr lang="en-US" sz="2000" dirty="0"/>
              <a:t>So we can confidently say that there is a significant difference in home sale prices based on home style floors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FA325-561C-BB25-AB14-9D129544F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484863"/>
              </p:ext>
            </p:extLst>
          </p:nvPr>
        </p:nvGraphicFramePr>
        <p:xfrm>
          <a:off x="8485942" y="473654"/>
          <a:ext cx="3239336" cy="5922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087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596906-EB16-531E-9D2E-DFD787E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Analysis of Bedroom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A2DA2-3233-B33B-C99C-0274D819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 fontScale="92500" lnSpcReduction="20000"/>
          </a:bodyPr>
          <a:lstStyle/>
          <a:p>
            <a:endParaRPr lang="en-US" sz="1900" b="1" u="sng" dirty="0">
              <a:solidFill>
                <a:srgbClr val="FFFFFF"/>
              </a:solidFill>
            </a:endParaRPr>
          </a:p>
          <a:p>
            <a:r>
              <a:rPr lang="en-US" sz="1900" dirty="0">
                <a:solidFill>
                  <a:srgbClr val="FFFFFF"/>
                </a:solidFill>
              </a:rPr>
              <a:t> Tested to see if a greater number of bedrooms was important</a:t>
            </a:r>
          </a:p>
          <a:p>
            <a:r>
              <a:rPr lang="en-US" sz="1900" dirty="0">
                <a:solidFill>
                  <a:srgbClr val="FFFFFF"/>
                </a:solidFill>
              </a:rPr>
              <a:t>This variable seems to have a minor effect</a:t>
            </a:r>
          </a:p>
          <a:p>
            <a:r>
              <a:rPr lang="en-US" sz="1900" dirty="0">
                <a:solidFill>
                  <a:srgbClr val="FFFFFF"/>
                </a:solidFill>
              </a:rPr>
              <a:t>Avg &lt;= 3 price = $173,979.0</a:t>
            </a:r>
          </a:p>
          <a:p>
            <a:r>
              <a:rPr lang="en-US" sz="1900" dirty="0">
                <a:solidFill>
                  <a:srgbClr val="FFFFFF"/>
                </a:solidFill>
              </a:rPr>
              <a:t>Avg &gt;3 price = $214,683.4</a:t>
            </a:r>
          </a:p>
          <a:p>
            <a:r>
              <a:rPr lang="en-US" sz="1900" b="1" u="sng" dirty="0">
                <a:solidFill>
                  <a:srgbClr val="FFFFFF"/>
                </a:solidFill>
              </a:rPr>
              <a:t>Conclusion:  </a:t>
            </a:r>
            <a:r>
              <a:rPr lang="en-US" sz="1900" dirty="0">
                <a:solidFill>
                  <a:srgbClr val="FFFFFF"/>
                </a:solidFill>
              </a:rPr>
              <a:t>The Null Hypothesis is to be rejected with the P-value 2.62632E-08 being smaller  than the alpha of .05</a:t>
            </a:r>
          </a:p>
          <a:p>
            <a:r>
              <a:rPr lang="en-US" sz="1900" dirty="0">
                <a:solidFill>
                  <a:srgbClr val="FFFFFF"/>
                </a:solidFill>
              </a:rPr>
              <a:t>There is a significant difference based on the bedroom count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D6EAD1-FA7B-6CB5-8D3A-27E3529130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988317"/>
              </p:ext>
            </p:extLst>
          </p:nvPr>
        </p:nvGraphicFramePr>
        <p:xfrm>
          <a:off x="6005304" y="787114"/>
          <a:ext cx="5407002" cy="528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130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596315-D79B-4639-6AA5-DCAADBF1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of Overall Quality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18259-FFB5-662F-AC74-2F15AF661E1E}"/>
              </a:ext>
            </a:extLst>
          </p:cNvPr>
          <p:cNvSpPr txBox="1"/>
          <p:nvPr/>
        </p:nvSpPr>
        <p:spPr>
          <a:xfrm>
            <a:off x="755484" y="2459116"/>
            <a:ext cx="3702579" cy="35248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u="sng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Determine whether if overall quality rating on a scale from 1-10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Average score = 6.1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Chose Two scores: 5 and 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Avg ”5” price = $266,375.7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Avg “8” price = $546,219.7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u="sng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u="sng" dirty="0">
                <a:solidFill>
                  <a:srgbClr val="FFFFFF"/>
                </a:solidFill>
              </a:rPr>
              <a:t>Conclusion: </a:t>
            </a:r>
            <a:r>
              <a:rPr lang="en-US" sz="1700" dirty="0">
                <a:solidFill>
                  <a:srgbClr val="FFFFFF"/>
                </a:solidFill>
              </a:rPr>
              <a:t>The Null Hypothesis fails to be rejected due to the P-value being greater than the alpha of .05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There is no real significance in home prices based on Overall Quality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u="sng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AA3BFE-45F9-902B-F28E-6A30274AA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498258"/>
              </p:ext>
            </p:extLst>
          </p:nvPr>
        </p:nvGraphicFramePr>
        <p:xfrm>
          <a:off x="6005304" y="787114"/>
          <a:ext cx="5407002" cy="528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661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F05BC4-D7E8-E58C-39C3-61A2BFD5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of Lot Area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2B39D-1916-CF3D-0478-5F436172DFF7}"/>
              </a:ext>
            </a:extLst>
          </p:cNvPr>
          <p:cNvSpPr txBox="1"/>
          <p:nvPr/>
        </p:nvSpPr>
        <p:spPr>
          <a:xfrm>
            <a:off x="755484" y="2459116"/>
            <a:ext cx="3702579" cy="3524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Targeted the Lot Area size to determine whether if consumers cared for size of the lot.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Average Lot area= 10,516 </a:t>
            </a:r>
            <a:r>
              <a:rPr lang="en-US" sz="1600" dirty="0" err="1">
                <a:solidFill>
                  <a:srgbClr val="FFFFFF"/>
                </a:solidFill>
              </a:rPr>
              <a:t>sqft</a:t>
            </a:r>
            <a:endParaRPr lang="en-US" sz="16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We tested &lt;=10,000 and &gt;10,000 </a:t>
            </a:r>
            <a:r>
              <a:rPr lang="en-US" sz="1600" dirty="0" err="1">
                <a:solidFill>
                  <a:srgbClr val="FFFFFF"/>
                </a:solidFill>
              </a:rPr>
              <a:t>sqft</a:t>
            </a:r>
            <a:endParaRPr lang="en-US" sz="16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Avg price &lt;=10,000 = $239,555.1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Avg price &gt;10,000 = $254,175.6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It seems that large lot areas can still be much cheaper than smaller lot areas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FFFF"/>
                </a:solidFill>
              </a:rPr>
              <a:t>Conclusion: </a:t>
            </a:r>
            <a:r>
              <a:rPr lang="en-US" sz="1600" dirty="0">
                <a:solidFill>
                  <a:srgbClr val="FFFFFF"/>
                </a:solidFill>
              </a:rPr>
              <a:t> The Null Hypothesis fails to be rejected due to the P-value being .31 greater than the alpha of .05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There is no real significance in home prices based on the Lot Area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u="sng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2D8BF5-9466-BA61-56EE-0365FB927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348"/>
              </p:ext>
            </p:extLst>
          </p:nvPr>
        </p:nvGraphicFramePr>
        <p:xfrm>
          <a:off x="6005304" y="787114"/>
          <a:ext cx="5407002" cy="528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742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</TotalTime>
  <Words>760</Words>
  <Application>Microsoft Macintosh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Investment Analysis: Home sale prices in Ames, Iowa</vt:lpstr>
      <vt:lpstr>Project Goal: Analyze key factors that drive home sale prices</vt:lpstr>
      <vt:lpstr>Data Set Description</vt:lpstr>
      <vt:lpstr>Hypothesis</vt:lpstr>
      <vt:lpstr>Process</vt:lpstr>
      <vt:lpstr>Analysis of Homestyle floors 1 floor vs 2 floor</vt:lpstr>
      <vt:lpstr>Analysis of Bedroom Count</vt:lpstr>
      <vt:lpstr>Analysis of Overall Quality</vt:lpstr>
      <vt:lpstr>Analysis of Lot Area </vt:lpstr>
      <vt:lpstr>Analysis of Central Air</vt:lpstr>
      <vt:lpstr>Final Recommendations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Analysis: Home sale prices </dc:title>
  <dc:creator>Kevin Khe</dc:creator>
  <cp:lastModifiedBy>Kevin Khe</cp:lastModifiedBy>
  <cp:revision>5</cp:revision>
  <dcterms:created xsi:type="dcterms:W3CDTF">2024-01-03T05:20:29Z</dcterms:created>
  <dcterms:modified xsi:type="dcterms:W3CDTF">2024-01-05T00:30:25Z</dcterms:modified>
</cp:coreProperties>
</file>