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3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6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233F-5A5E-474A-B7B7-E730EFEC2CB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65C0-AE7B-42E4-9925-ACB95189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7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gallery.mailchimp.com/3ed85b1ebb7b8f76b8d7116ec/images/3d44acbe-4da8-4e07-839e-a7743e01480c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6160" y="223520"/>
            <a:ext cx="684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Education and Meetings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0720" y="1391920"/>
            <a:ext cx="167640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Educational Calendar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1391920"/>
            <a:ext cx="167640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Education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05680" y="1391920"/>
            <a:ext cx="167640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 your CME &amp; MOC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68160" y="1391920"/>
            <a:ext cx="167640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Exhibitor &amp; </a:t>
            </a:r>
            <a:r>
              <a:rPr lang="en-US" dirty="0" smtClean="0"/>
              <a:t>Sponsorship Opportunities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76400" y="2926080"/>
            <a:ext cx="6116320" cy="1229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Annual Meeting Widget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0160" y="5405120"/>
            <a:ext cx="9144000" cy="14528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u="sng" dirty="0" smtClean="0"/>
              <a:t>Education</a:t>
            </a:r>
            <a:r>
              <a:rPr lang="en-US" sz="800" dirty="0" smtClean="0"/>
              <a:t>			</a:t>
            </a:r>
            <a:r>
              <a:rPr lang="en-US" sz="800" u="sng" dirty="0" smtClean="0"/>
              <a:t>Exhibitor &amp; Sponsors </a:t>
            </a:r>
          </a:p>
          <a:p>
            <a:r>
              <a:rPr lang="en-US" sz="800" dirty="0" smtClean="0"/>
              <a:t>Regional Courses			Regional Course</a:t>
            </a:r>
          </a:p>
          <a:p>
            <a:r>
              <a:rPr lang="en-US" sz="800" dirty="0" smtClean="0"/>
              <a:t>Annual Meeting			Annual Meeting &amp; PG Course</a:t>
            </a:r>
          </a:p>
          <a:p>
            <a:r>
              <a:rPr lang="en-US" sz="800" dirty="0" smtClean="0"/>
              <a:t>Education Universe</a:t>
            </a:r>
          </a:p>
          <a:p>
            <a:r>
              <a:rPr lang="en-US" sz="800" dirty="0" smtClean="0"/>
              <a:t>SAT</a:t>
            </a:r>
          </a:p>
          <a:p>
            <a:r>
              <a:rPr lang="en-US" sz="800" dirty="0" smtClean="0"/>
              <a:t>SAP-MOC</a:t>
            </a:r>
          </a:p>
          <a:p>
            <a:r>
              <a:rPr lang="en-US" sz="800" dirty="0" smtClean="0"/>
              <a:t>Journal CME &amp; MOC</a:t>
            </a:r>
          </a:p>
          <a:p>
            <a:r>
              <a:rPr lang="en-US" sz="800" dirty="0" smtClean="0"/>
              <a:t>CME Mission Statement</a:t>
            </a:r>
          </a:p>
          <a:p>
            <a:r>
              <a:rPr lang="en-US" sz="800" dirty="0" smtClean="0"/>
              <a:t>CME Conflicts of Interest Policy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9280" y="5831840"/>
            <a:ext cx="19608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info should be on the bottom of ALL ACG pages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320"/>
            <a:ext cx="7886700" cy="5797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Educational Calendar </a:t>
            </a:r>
            <a:r>
              <a:rPr lang="en-US" sz="2000" dirty="0" smtClean="0"/>
              <a:t>(same page for online education)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" y="1144183"/>
            <a:ext cx="1565910" cy="861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50338"/>
            <a:ext cx="1565909" cy="862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3357063"/>
            <a:ext cx="1565908" cy="862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7378" y="1096143"/>
            <a:ext cx="207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ACG / LGS Regional Course</a:t>
            </a:r>
          </a:p>
          <a:p>
            <a:r>
              <a:rPr lang="en-US" sz="1200" dirty="0" smtClean="0"/>
              <a:t>March 9-11</a:t>
            </a:r>
          </a:p>
          <a:p>
            <a:r>
              <a:rPr lang="en-US" sz="1200" u="sng" dirty="0">
                <a:solidFill>
                  <a:srgbClr val="0070C0"/>
                </a:solidFill>
              </a:rPr>
              <a:t>Hyatt French </a:t>
            </a:r>
            <a:r>
              <a:rPr lang="en-US" sz="1200" u="sng" dirty="0" smtClean="0">
                <a:solidFill>
                  <a:srgbClr val="0070C0"/>
                </a:solidFill>
              </a:rPr>
              <a:t>Quarter</a:t>
            </a:r>
          </a:p>
          <a:p>
            <a:r>
              <a:rPr lang="en-US" sz="1200" dirty="0" smtClean="0"/>
              <a:t>New Orleans, LA</a:t>
            </a:r>
          </a:p>
          <a:p>
            <a:r>
              <a:rPr lang="en-US" sz="1200" u="sng" dirty="0" smtClean="0">
                <a:solidFill>
                  <a:srgbClr val="0070C0"/>
                </a:solidFill>
              </a:rPr>
              <a:t>Click here to Register 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378" y="2145722"/>
            <a:ext cx="296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ACG / FGS Regional Course</a:t>
            </a:r>
          </a:p>
          <a:p>
            <a:r>
              <a:rPr lang="en-US" sz="1200" dirty="0" smtClean="0"/>
              <a:t>March 16-18</a:t>
            </a:r>
          </a:p>
          <a:p>
            <a:r>
              <a:rPr lang="en-US" sz="1200" u="sng" dirty="0">
                <a:solidFill>
                  <a:srgbClr val="0070C0"/>
                </a:solidFill>
              </a:rPr>
              <a:t>Hyatt Regency Coconut Point Resort &amp; Spa</a:t>
            </a:r>
          </a:p>
          <a:p>
            <a:r>
              <a:rPr lang="en-US" sz="1200" dirty="0" smtClean="0"/>
              <a:t>Bonita Springs, FL</a:t>
            </a:r>
          </a:p>
          <a:p>
            <a:r>
              <a:rPr lang="en-US" sz="1200" u="sng" dirty="0" smtClean="0">
                <a:solidFill>
                  <a:srgbClr val="0070C0"/>
                </a:solidFill>
              </a:rPr>
              <a:t>Click here to Register 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378" y="3275943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ACG’s IBD School &amp; </a:t>
            </a:r>
          </a:p>
          <a:p>
            <a:r>
              <a:rPr lang="en-US" sz="1200" dirty="0" smtClean="0"/>
              <a:t>Eastern Regional Course</a:t>
            </a:r>
          </a:p>
          <a:p>
            <a:r>
              <a:rPr lang="en-US" sz="1200" u="sng" dirty="0">
                <a:solidFill>
                  <a:srgbClr val="0070C0"/>
                </a:solidFill>
              </a:rPr>
              <a:t>Seaport Hotel</a:t>
            </a:r>
          </a:p>
          <a:p>
            <a:r>
              <a:rPr lang="en-US" sz="1200" dirty="0" smtClean="0"/>
              <a:t>April 13-15</a:t>
            </a:r>
          </a:p>
          <a:p>
            <a:r>
              <a:rPr lang="en-US" sz="1200" dirty="0" smtClean="0"/>
              <a:t>Boston, MA</a:t>
            </a:r>
          </a:p>
          <a:p>
            <a:r>
              <a:rPr lang="en-US" sz="1200" u="sng" dirty="0" smtClean="0">
                <a:solidFill>
                  <a:srgbClr val="0070C0"/>
                </a:solidFill>
              </a:rPr>
              <a:t>Click here to Register 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60" y="609600"/>
            <a:ext cx="245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7200" y="609600"/>
            <a:ext cx="245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Online Education</a:t>
            </a:r>
            <a:endParaRPr lang="en-US" dirty="0"/>
          </a:p>
        </p:txBody>
      </p:sp>
      <p:pic>
        <p:nvPicPr>
          <p:cNvPr id="1025" name="Picture 1" descr="American College of Gastroenterology"/>
          <p:cNvPicPr>
            <a:picLocks noChangeAspect="1" noChangeArrowheads="1"/>
          </p:cNvPicPr>
          <p:nvPr/>
        </p:nvPicPr>
        <p:blipFill>
          <a:blip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12" y="1200755"/>
            <a:ext cx="3254096" cy="75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072" y="2229692"/>
            <a:ext cx="3990975" cy="847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707" y="3347065"/>
            <a:ext cx="1509704" cy="1928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12232" y="5545481"/>
            <a:ext cx="308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SAP-MOC (need nice image)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50" y="4541132"/>
            <a:ext cx="1593507" cy="8759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27653" y="4466807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ACG’s Hepatology School &amp; </a:t>
            </a:r>
          </a:p>
          <a:p>
            <a:r>
              <a:rPr lang="en-US" sz="1200" dirty="0" smtClean="0"/>
              <a:t>Midwest Regional Course</a:t>
            </a:r>
          </a:p>
          <a:p>
            <a:r>
              <a:rPr lang="en-US" sz="1200" u="sng" dirty="0">
                <a:solidFill>
                  <a:srgbClr val="0070C0"/>
                </a:solidFill>
              </a:rPr>
              <a:t>Sheraton Indianapolis City Centre Hotel</a:t>
            </a:r>
          </a:p>
          <a:p>
            <a:r>
              <a:rPr lang="en-US" sz="1200" dirty="0" smtClean="0"/>
              <a:t>August 24-26</a:t>
            </a:r>
          </a:p>
          <a:p>
            <a:r>
              <a:rPr lang="en-US" sz="1200" dirty="0" smtClean="0"/>
              <a:t>Indianapolis, IN</a:t>
            </a:r>
          </a:p>
          <a:p>
            <a:r>
              <a:rPr lang="en-US" sz="1200" u="sng" dirty="0" smtClean="0">
                <a:solidFill>
                  <a:srgbClr val="0070C0"/>
                </a:solidFill>
              </a:rPr>
              <a:t>Click here for More Information 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100" y="6417908"/>
            <a:ext cx="419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Exhibitor Information (sticky)</a:t>
            </a:r>
          </a:p>
          <a:p>
            <a:r>
              <a:rPr lang="en-US" sz="1600" dirty="0" smtClean="0"/>
              <a:t>Endorsed Courses (sticky)</a:t>
            </a:r>
            <a:endParaRPr lang="en-US" sz="1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810" y="5764723"/>
            <a:ext cx="1583346" cy="7455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06794" y="5657671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ACG 2018 Annual Scientific Meeting </a:t>
            </a:r>
          </a:p>
          <a:p>
            <a:r>
              <a:rPr lang="en-US" sz="1200" dirty="0" smtClean="0"/>
              <a:t>&amp; Postgraduate Course</a:t>
            </a:r>
          </a:p>
          <a:p>
            <a:r>
              <a:rPr lang="en-US" sz="1200" dirty="0"/>
              <a:t>Pennsylvania Convention </a:t>
            </a:r>
            <a:r>
              <a:rPr lang="en-US" sz="1200" dirty="0" smtClean="0"/>
              <a:t>Center</a:t>
            </a:r>
          </a:p>
          <a:p>
            <a:r>
              <a:rPr lang="en-US" sz="1200" dirty="0" smtClean="0"/>
              <a:t>October 5-10</a:t>
            </a:r>
          </a:p>
          <a:p>
            <a:r>
              <a:rPr lang="en-US" sz="1200" dirty="0" smtClean="0"/>
              <a:t>Philadelphia, PA</a:t>
            </a:r>
          </a:p>
          <a:p>
            <a:r>
              <a:rPr lang="en-US" sz="1200" u="sng" dirty="0" smtClean="0">
                <a:solidFill>
                  <a:srgbClr val="0070C0"/>
                </a:solidFill>
              </a:rPr>
              <a:t>Click here for More Information 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7530"/>
            <a:ext cx="5312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Note- this list would include ALL programs and events (may say by invitation only or by application only)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Claim Your CME &amp; MOC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0720" y="1391920"/>
            <a:ext cx="167640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 Meetings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68600" y="1391920"/>
            <a:ext cx="167640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Annual Meeting &amp; Postgraduate Course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6944360" y="1391920"/>
            <a:ext cx="167640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 Universe CME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56480" y="1391920"/>
            <a:ext cx="167640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AJG – Journal </a:t>
            </a:r>
          </a:p>
          <a:p>
            <a:pPr algn="ctr"/>
            <a:r>
              <a:rPr lang="en-US" dirty="0" smtClean="0"/>
              <a:t>CME &amp; MOC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 smtClean="0"/>
              <a:t>Sponsorship &amp; Exhibitor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557020"/>
            <a:ext cx="2894330" cy="3759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5200" y="5425440"/>
            <a:ext cx="292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ACG’s 7 Regional Meetings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42" y="1557020"/>
            <a:ext cx="2992746" cy="3868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706942" y="5425440"/>
            <a:ext cx="292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ACG 2018 </a:t>
            </a:r>
          </a:p>
          <a:p>
            <a:pPr algn="ctr"/>
            <a:r>
              <a:rPr lang="en-US" sz="1600" dirty="0" smtClean="0"/>
              <a:t>Annual Scientific Meeting &amp; Postgraduate Course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69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217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Educational Calendar (same page for online education)</vt:lpstr>
      <vt:lpstr>Claim Your CME &amp; MOC</vt:lpstr>
      <vt:lpstr>Sponsorship &amp; Exhibitor Information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Meridith Phillips</dc:creator>
  <cp:lastModifiedBy>Meridith Phillips</cp:lastModifiedBy>
  <cp:revision>11</cp:revision>
  <cp:lastPrinted>2018-02-13T15:05:34Z</cp:lastPrinted>
  <dcterms:created xsi:type="dcterms:W3CDTF">2018-02-07T18:13:36Z</dcterms:created>
  <dcterms:modified xsi:type="dcterms:W3CDTF">2018-02-13T15:07:54Z</dcterms:modified>
</cp:coreProperties>
</file>