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22"/>
  </p:notesMasterIdLst>
  <p:sldIdLst>
    <p:sldId id="256" r:id="rId2"/>
    <p:sldId id="265" r:id="rId3"/>
    <p:sldId id="266" r:id="rId4"/>
    <p:sldId id="267" r:id="rId5"/>
    <p:sldId id="272" r:id="rId6"/>
    <p:sldId id="280" r:id="rId7"/>
    <p:sldId id="273" r:id="rId8"/>
    <p:sldId id="274" r:id="rId9"/>
    <p:sldId id="275" r:id="rId10"/>
    <p:sldId id="282" r:id="rId11"/>
    <p:sldId id="276" r:id="rId12"/>
    <p:sldId id="284" r:id="rId13"/>
    <p:sldId id="268" r:id="rId14"/>
    <p:sldId id="269" r:id="rId15"/>
    <p:sldId id="271" r:id="rId16"/>
    <p:sldId id="281" r:id="rId17"/>
    <p:sldId id="277" r:id="rId18"/>
    <p:sldId id="279" r:id="rId19"/>
    <p:sldId id="278"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4" autoAdjust="0"/>
    <p:restoredTop sz="76387" autoAdjust="0"/>
  </p:normalViewPr>
  <p:slideViewPr>
    <p:cSldViewPr snapToGrid="0" snapToObjects="1">
      <p:cViewPr>
        <p:scale>
          <a:sx n="75" d="100"/>
          <a:sy n="75" d="100"/>
        </p:scale>
        <p:origin x="-205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A6222-4E2B-48D7-801E-ECFECE785F58}" type="datetimeFigureOut">
              <a:rPr lang="en-US" smtClean="0"/>
              <a:t>5/8/13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ED4CF-2A32-4AA7-88E0-D02AD9C62DAA}" type="slidenum">
              <a:rPr lang="en-US" smtClean="0"/>
              <a:t>‹#›</a:t>
            </a:fld>
            <a:endParaRPr lang="en-US"/>
          </a:p>
        </p:txBody>
      </p:sp>
    </p:spTree>
    <p:extLst>
      <p:ext uri="{BB962C8B-B14F-4D97-AF65-F5344CB8AC3E}">
        <p14:creationId xmlns:p14="http://schemas.microsoft.com/office/powerpoint/2010/main" val="30490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1</a:t>
            </a:fld>
            <a:endParaRPr lang="en-US"/>
          </a:p>
        </p:txBody>
      </p:sp>
    </p:spTree>
    <p:extLst>
      <p:ext uri="{BB962C8B-B14F-4D97-AF65-F5344CB8AC3E}">
        <p14:creationId xmlns:p14="http://schemas.microsoft.com/office/powerpoint/2010/main" val="3115904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what you learnt </a:t>
            </a:r>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13</a:t>
            </a:fld>
            <a:endParaRPr lang="en-US"/>
          </a:p>
        </p:txBody>
      </p:sp>
    </p:spTree>
    <p:extLst>
      <p:ext uri="{BB962C8B-B14F-4D97-AF65-F5344CB8AC3E}">
        <p14:creationId xmlns:p14="http://schemas.microsoft.com/office/powerpoint/2010/main" val="3773088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Backbone –gives</a:t>
            </a:r>
            <a:r>
              <a:rPr lang="en-US" baseline="0" dirty="0" smtClean="0"/>
              <a:t> </a:t>
            </a:r>
            <a:r>
              <a:rPr lang="en-US" baseline="0" dirty="0" err="1" smtClean="0"/>
              <a:t>js</a:t>
            </a:r>
            <a:r>
              <a:rPr lang="en-US" baseline="0" dirty="0" smtClean="0"/>
              <a:t> an </a:t>
            </a:r>
            <a:r>
              <a:rPr lang="en-US" baseline="0" dirty="0" err="1" smtClean="0"/>
              <a:t>mvc</a:t>
            </a:r>
            <a:r>
              <a:rPr lang="en-US" baseline="0" dirty="0" smtClean="0"/>
              <a:t> structure</a:t>
            </a:r>
          </a:p>
          <a:p>
            <a:r>
              <a:rPr lang="en-US" baseline="0" dirty="0" smtClean="0"/>
              <a:t>Underscore – is required for backbone, but it does give some nice commonly used functions</a:t>
            </a:r>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14</a:t>
            </a:fld>
            <a:endParaRPr lang="en-US"/>
          </a:p>
        </p:txBody>
      </p:sp>
    </p:spTree>
    <p:extLst>
      <p:ext uri="{BB962C8B-B14F-4D97-AF65-F5344CB8AC3E}">
        <p14:creationId xmlns:p14="http://schemas.microsoft.com/office/powerpoint/2010/main" val="273097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did you learn from this process</a:t>
            </a:r>
          </a:p>
          <a:p>
            <a:endParaRPr lang="en-US" dirty="0" smtClean="0"/>
          </a:p>
          <a:p>
            <a:r>
              <a:rPr lang="en-US" dirty="0" smtClean="0"/>
              <a:t>I</a:t>
            </a:r>
            <a:r>
              <a:rPr lang="en-US" baseline="0" dirty="0" smtClean="0"/>
              <a:t> know one, documenting your steps always helps.</a:t>
            </a:r>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17</a:t>
            </a:fld>
            <a:endParaRPr lang="en-US"/>
          </a:p>
        </p:txBody>
      </p:sp>
    </p:spTree>
    <p:extLst>
      <p:ext uri="{BB962C8B-B14F-4D97-AF65-F5344CB8AC3E}">
        <p14:creationId xmlns:p14="http://schemas.microsoft.com/office/powerpoint/2010/main" val="394194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7ED4CF-2A32-4AA7-88E0-D02AD9C62DAA}" type="slidenum">
              <a:rPr lang="en-US" smtClean="0"/>
              <a:t>19</a:t>
            </a:fld>
            <a:endParaRPr lang="en-US"/>
          </a:p>
        </p:txBody>
      </p:sp>
    </p:spTree>
    <p:extLst>
      <p:ext uri="{BB962C8B-B14F-4D97-AF65-F5344CB8AC3E}">
        <p14:creationId xmlns:p14="http://schemas.microsoft.com/office/powerpoint/2010/main" val="1143582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20</a:t>
            </a:fld>
            <a:endParaRPr lang="en-US"/>
          </a:p>
        </p:txBody>
      </p:sp>
    </p:spTree>
    <p:extLst>
      <p:ext uri="{BB962C8B-B14F-4D97-AF65-F5344CB8AC3E}">
        <p14:creationId xmlns:p14="http://schemas.microsoft.com/office/powerpoint/2010/main" val="170519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2</a:t>
            </a:fld>
            <a:endParaRPr lang="en-US"/>
          </a:p>
        </p:txBody>
      </p:sp>
    </p:spTree>
    <p:extLst>
      <p:ext uri="{BB962C8B-B14F-4D97-AF65-F5344CB8AC3E}">
        <p14:creationId xmlns:p14="http://schemas.microsoft.com/office/powerpoint/2010/main" val="549006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involves the ability to upload eye tracking data and corresponding video stimuli to the cloud.  Here, we will use the Windows Azure cloud platform.  The data should then be able to be visualized on different devices.  The visualization will be displayed via a web page.  The client should determine if the web page is displayed on a mobile device or not and set the display accordingly.</a:t>
            </a:r>
          </a:p>
          <a:p>
            <a:endParaRPr lang="en-US" dirty="0" smtClean="0"/>
          </a:p>
          <a:p>
            <a:endParaRPr lang="en-US" dirty="0" smtClean="0"/>
          </a:p>
          <a:p>
            <a:r>
              <a:rPr lang="en-US" dirty="0" smtClean="0"/>
              <a:t>The eye tracker gives us an XML file and a video file.  These need to be streamed to the client.  We will use the </a:t>
            </a:r>
            <a:r>
              <a:rPr lang="en-US" dirty="0" err="1" smtClean="0"/>
              <a:t>Mirametrix</a:t>
            </a:r>
            <a:r>
              <a:rPr lang="en-US" dirty="0" smtClean="0"/>
              <a:t> S2 eye tracker for this project.</a:t>
            </a:r>
          </a:p>
          <a:p>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3</a:t>
            </a:fld>
            <a:endParaRPr lang="en-US"/>
          </a:p>
        </p:txBody>
      </p:sp>
    </p:spTree>
    <p:extLst>
      <p:ext uri="{BB962C8B-B14F-4D97-AF65-F5344CB8AC3E}">
        <p14:creationId xmlns:p14="http://schemas.microsoft.com/office/powerpoint/2010/main" val="270285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picture of ET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piece of hardware equipment consisting of one or two cameras that track where the eyes are looking</a:t>
            </a:r>
          </a:p>
          <a:p>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4</a:t>
            </a:fld>
            <a:endParaRPr lang="en-US"/>
          </a:p>
        </p:txBody>
      </p:sp>
    </p:spTree>
    <p:extLst>
      <p:ext uri="{BB962C8B-B14F-4D97-AF65-F5344CB8AC3E}">
        <p14:creationId xmlns:p14="http://schemas.microsoft.com/office/powerpoint/2010/main" val="3359776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5</a:t>
            </a:fld>
            <a:endParaRPr lang="en-US"/>
          </a:p>
        </p:txBody>
      </p:sp>
    </p:spTree>
    <p:extLst>
      <p:ext uri="{BB962C8B-B14F-4D97-AF65-F5344CB8AC3E}">
        <p14:creationId xmlns:p14="http://schemas.microsoft.com/office/powerpoint/2010/main" val="221167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7</a:t>
            </a:fld>
            <a:endParaRPr lang="en-US"/>
          </a:p>
        </p:txBody>
      </p:sp>
    </p:spTree>
    <p:extLst>
      <p:ext uri="{BB962C8B-B14F-4D97-AF65-F5344CB8AC3E}">
        <p14:creationId xmlns:p14="http://schemas.microsoft.com/office/powerpoint/2010/main" val="406989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10</a:t>
            </a:fld>
            <a:endParaRPr lang="en-US"/>
          </a:p>
        </p:txBody>
      </p:sp>
    </p:spTree>
    <p:extLst>
      <p:ext uri="{BB962C8B-B14F-4D97-AF65-F5344CB8AC3E}">
        <p14:creationId xmlns:p14="http://schemas.microsoft.com/office/powerpoint/2010/main" val="395196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the high level </a:t>
            </a:r>
            <a:r>
              <a:rPr lang="en-US" dirty="0" err="1" smtClean="0"/>
              <a:t>pseudocode</a:t>
            </a:r>
            <a:r>
              <a:rPr lang="en-US" baseline="0" dirty="0" smtClean="0"/>
              <a:t> to do this.</a:t>
            </a:r>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11</a:t>
            </a:fld>
            <a:endParaRPr lang="en-US"/>
          </a:p>
        </p:txBody>
      </p:sp>
    </p:spTree>
    <p:extLst>
      <p:ext uri="{BB962C8B-B14F-4D97-AF65-F5344CB8AC3E}">
        <p14:creationId xmlns:p14="http://schemas.microsoft.com/office/powerpoint/2010/main" val="4015617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the high level </a:t>
            </a:r>
            <a:r>
              <a:rPr lang="en-US" dirty="0" err="1" smtClean="0"/>
              <a:t>pseudocode</a:t>
            </a:r>
            <a:r>
              <a:rPr lang="en-US" baseline="0" dirty="0" smtClean="0"/>
              <a:t> to do this.</a:t>
            </a:r>
            <a:endParaRPr lang="en-US" dirty="0"/>
          </a:p>
        </p:txBody>
      </p:sp>
      <p:sp>
        <p:nvSpPr>
          <p:cNvPr id="4" name="Slide Number Placeholder 3"/>
          <p:cNvSpPr>
            <a:spLocks noGrp="1"/>
          </p:cNvSpPr>
          <p:nvPr>
            <p:ph type="sldNum" sz="quarter" idx="10"/>
          </p:nvPr>
        </p:nvSpPr>
        <p:spPr/>
        <p:txBody>
          <a:bodyPr/>
          <a:lstStyle/>
          <a:p>
            <a:fld id="{827ED4CF-2A32-4AA7-88E0-D02AD9C62DAA}" type="slidenum">
              <a:rPr lang="en-US" smtClean="0"/>
              <a:t>12</a:t>
            </a:fld>
            <a:endParaRPr lang="en-US"/>
          </a:p>
        </p:txBody>
      </p:sp>
    </p:spTree>
    <p:extLst>
      <p:ext uri="{BB962C8B-B14F-4D97-AF65-F5344CB8AC3E}">
        <p14:creationId xmlns:p14="http://schemas.microsoft.com/office/powerpoint/2010/main" val="4015617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3600"/>
            </a:lvl1pPr>
            <a:lvl2pPr>
              <a:defRPr sz="3200"/>
            </a:lvl2pPr>
            <a:lvl3pPr>
              <a:defRPr sz="2800"/>
            </a:lvl3pPr>
            <a:lvl4pPr>
              <a:defRPr sz="24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May 9, 2013</a:t>
            </a:r>
            <a:endParaRPr lang="en-US"/>
          </a:p>
        </p:txBody>
      </p:sp>
      <p:sp>
        <p:nvSpPr>
          <p:cNvPr id="6" name="Footer Placeholder 5"/>
          <p:cNvSpPr>
            <a:spLocks noGrp="1"/>
          </p:cNvSpPr>
          <p:nvPr>
            <p:ph type="ftr" sz="quarter" idx="11"/>
          </p:nvPr>
        </p:nvSpPr>
        <p:spPr/>
        <p:txBody>
          <a:bodyPr/>
          <a:lstStyle/>
          <a:p>
            <a:pPr algn="r"/>
            <a:r>
              <a:rPr lang="en-US" smtClean="0"/>
              <a:t>Kevin Krpicak</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May 9, 2013</a:t>
            </a:r>
            <a:endParaRPr lang="en-US"/>
          </a:p>
        </p:txBody>
      </p:sp>
      <p:sp>
        <p:nvSpPr>
          <p:cNvPr id="8" name="Footer Placeholder 7"/>
          <p:cNvSpPr>
            <a:spLocks noGrp="1"/>
          </p:cNvSpPr>
          <p:nvPr>
            <p:ph type="ftr" sz="quarter" idx="11"/>
          </p:nvPr>
        </p:nvSpPr>
        <p:spPr/>
        <p:txBody>
          <a:bodyPr/>
          <a:lstStyle/>
          <a:p>
            <a:pPr algn="r"/>
            <a:r>
              <a:rPr lang="en-US" smtClean="0"/>
              <a:t>Kevin Krpicak</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May 9, 2013</a:t>
            </a:r>
            <a:endParaRPr lang="en-US"/>
          </a:p>
        </p:txBody>
      </p:sp>
      <p:sp>
        <p:nvSpPr>
          <p:cNvPr id="4" name="Footer Placeholder 3"/>
          <p:cNvSpPr>
            <a:spLocks noGrp="1"/>
          </p:cNvSpPr>
          <p:nvPr>
            <p:ph type="ftr" sz="quarter" idx="11"/>
          </p:nvPr>
        </p:nvSpPr>
        <p:spPr/>
        <p:txBody>
          <a:bodyPr/>
          <a:lstStyle/>
          <a:p>
            <a:pPr algn="r"/>
            <a:r>
              <a:rPr lang="en-US" smtClean="0"/>
              <a:t>Kevin Krpicak</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May 9, 2013</a:t>
            </a:r>
            <a:endParaRPr lang="en-US"/>
          </a:p>
        </p:txBody>
      </p:sp>
      <p:sp>
        <p:nvSpPr>
          <p:cNvPr id="3" name="Footer Placeholder 2"/>
          <p:cNvSpPr>
            <a:spLocks noGrp="1"/>
          </p:cNvSpPr>
          <p:nvPr>
            <p:ph type="ftr" sz="quarter" idx="11"/>
          </p:nvPr>
        </p:nvSpPr>
        <p:spPr/>
        <p:txBody>
          <a:bodyPr/>
          <a:lstStyle/>
          <a:p>
            <a:pPr algn="r"/>
            <a:r>
              <a:rPr lang="en-US" smtClean="0"/>
              <a:t>Kevin Krpicak</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May 9, 2013</a:t>
            </a:r>
            <a:endParaRPr lang="en-US"/>
          </a:p>
        </p:txBody>
      </p:sp>
      <p:sp>
        <p:nvSpPr>
          <p:cNvPr id="6" name="Footer Placeholder 5"/>
          <p:cNvSpPr>
            <a:spLocks noGrp="1"/>
          </p:cNvSpPr>
          <p:nvPr>
            <p:ph type="ftr" sz="quarter" idx="11"/>
          </p:nvPr>
        </p:nvSpPr>
        <p:spPr/>
        <p:txBody>
          <a:bodyPr/>
          <a:lstStyle/>
          <a:p>
            <a:pPr algn="r"/>
            <a:r>
              <a:rPr lang="en-US" smtClean="0"/>
              <a:t>Kevin Krpicak</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May 9, 2013</a:t>
            </a:r>
            <a:endParaRPr lang="en-US"/>
          </a:p>
        </p:txBody>
      </p:sp>
      <p:sp>
        <p:nvSpPr>
          <p:cNvPr id="6" name="Footer Placeholder 5"/>
          <p:cNvSpPr>
            <a:spLocks noGrp="1"/>
          </p:cNvSpPr>
          <p:nvPr>
            <p:ph type="ftr" sz="quarter" idx="11"/>
          </p:nvPr>
        </p:nvSpPr>
        <p:spPr/>
        <p:txBody>
          <a:bodyPr/>
          <a:lstStyle/>
          <a:p>
            <a:pPr algn="r"/>
            <a:r>
              <a:rPr lang="en-US" smtClean="0"/>
              <a:t>Kevin Krpicak</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smtClean="0"/>
              <a:t>May 9, 2013</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US" smtClean="0"/>
              <a:t>Kevin Krpicak</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xmlns:p14="http://schemas.microsoft.com/office/powerpoint/2010/mai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36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Visualizing Eye tracking data on the web</a:t>
            </a:r>
            <a:endParaRPr lang="en-US" sz="4400" dirty="0"/>
          </a:p>
        </p:txBody>
      </p:sp>
      <p:sp>
        <p:nvSpPr>
          <p:cNvPr id="3" name="Subtitle 2"/>
          <p:cNvSpPr>
            <a:spLocks noGrp="1"/>
          </p:cNvSpPr>
          <p:nvPr>
            <p:ph type="subTitle" idx="1"/>
          </p:nvPr>
        </p:nvSpPr>
        <p:spPr/>
        <p:txBody>
          <a:bodyPr>
            <a:normAutofit fontScale="85000" lnSpcReduction="20000"/>
          </a:bodyPr>
          <a:lstStyle/>
          <a:p>
            <a:r>
              <a:rPr lang="en-US" dirty="0" smtClean="0"/>
              <a:t>Kevin Krpicak</a:t>
            </a:r>
            <a:br>
              <a:rPr lang="en-US" dirty="0" smtClean="0"/>
            </a:br>
            <a:endParaRPr lang="en-US" dirty="0" smtClean="0"/>
          </a:p>
          <a:p>
            <a:r>
              <a:rPr lang="en-US" dirty="0" smtClean="0"/>
              <a:t>Undergraduate Capstone Presentation</a:t>
            </a:r>
            <a:endParaRPr lang="en-US" dirty="0"/>
          </a:p>
        </p:txBody>
      </p:sp>
    </p:spTree>
    <p:extLst>
      <p:ext uri="{BB962C8B-B14F-4D97-AF65-F5344CB8AC3E}">
        <p14:creationId xmlns:p14="http://schemas.microsoft.com/office/powerpoint/2010/main" val="3434912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Fixations</a:t>
            </a:r>
            <a:endParaRPr lang="en-US" dirty="0"/>
          </a:p>
        </p:txBody>
      </p:sp>
      <p:sp>
        <p:nvSpPr>
          <p:cNvPr id="3" name="Content Placeholder 2"/>
          <p:cNvSpPr>
            <a:spLocks noGrp="1"/>
          </p:cNvSpPr>
          <p:nvPr>
            <p:ph idx="1"/>
          </p:nvPr>
        </p:nvSpPr>
        <p:spPr/>
        <p:txBody>
          <a:bodyPr/>
          <a:lstStyle/>
          <a:p>
            <a:pPr lvl="1"/>
            <a:r>
              <a:rPr lang="en-US" dirty="0"/>
              <a:t>Need to average fixations with same FPOGID</a:t>
            </a:r>
          </a:p>
          <a:p>
            <a:pPr lvl="1"/>
            <a:r>
              <a:rPr lang="en-US" dirty="0" smtClean="0"/>
              <a:t>Bad </a:t>
            </a:r>
            <a:r>
              <a:rPr lang="en-US" dirty="0"/>
              <a:t>fixations </a:t>
            </a:r>
            <a:endParaRPr lang="en-US" dirty="0" smtClean="0"/>
          </a:p>
          <a:p>
            <a:pPr lvl="1"/>
            <a:r>
              <a:rPr lang="en-US" dirty="0" smtClean="0"/>
              <a:t>Web </a:t>
            </a:r>
            <a:r>
              <a:rPr lang="en-US" dirty="0"/>
              <a:t>visualization is based off </a:t>
            </a:r>
            <a:r>
              <a:rPr lang="en-US" dirty="0" smtClean="0"/>
              <a:t>the above fixations</a:t>
            </a:r>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24035831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Process</a:t>
            </a:r>
            <a:endParaRPr lang="en-US" dirty="0"/>
          </a:p>
        </p:txBody>
      </p:sp>
      <p:sp>
        <p:nvSpPr>
          <p:cNvPr id="3" name="Content Placeholder 2"/>
          <p:cNvSpPr>
            <a:spLocks noGrp="1"/>
          </p:cNvSpPr>
          <p:nvPr>
            <p:ph idx="1"/>
          </p:nvPr>
        </p:nvSpPr>
        <p:spPr/>
        <p:txBody>
          <a:bodyPr>
            <a:normAutofit fontScale="92500" lnSpcReduction="20000"/>
          </a:bodyPr>
          <a:lstStyle/>
          <a:p>
            <a:pPr marL="742950" indent="-742950">
              <a:buFont typeface="+mj-lt"/>
              <a:buAutoNum type="arabicPeriod"/>
            </a:pPr>
            <a:r>
              <a:rPr lang="en-US" dirty="0" smtClean="0"/>
              <a:t>Convert XML to </a:t>
            </a:r>
            <a:r>
              <a:rPr lang="en-US" dirty="0" smtClean="0"/>
              <a:t>JSON </a:t>
            </a:r>
            <a:endParaRPr lang="en-US" dirty="0" smtClean="0"/>
          </a:p>
          <a:p>
            <a:pPr marL="742950" indent="-742950">
              <a:buFont typeface="+mj-lt"/>
              <a:buAutoNum type="arabicPeriod"/>
            </a:pPr>
            <a:r>
              <a:rPr lang="en-US" dirty="0" smtClean="0"/>
              <a:t>Filter out bad results (FPOGV = </a:t>
            </a:r>
            <a:r>
              <a:rPr lang="en-US" dirty="0"/>
              <a:t>0</a:t>
            </a:r>
            <a:r>
              <a:rPr lang="en-US" dirty="0" smtClean="0"/>
              <a:t>)</a:t>
            </a:r>
          </a:p>
          <a:p>
            <a:pPr marL="742950" indent="-742950">
              <a:buFont typeface="+mj-lt"/>
              <a:buAutoNum type="arabicPeriod"/>
            </a:pPr>
            <a:r>
              <a:rPr lang="en-US" dirty="0" smtClean="0"/>
              <a:t>Group </a:t>
            </a:r>
            <a:r>
              <a:rPr lang="en-US" dirty="0" smtClean="0"/>
              <a:t>Fixations by ID (FPOGID)</a:t>
            </a:r>
          </a:p>
          <a:p>
            <a:pPr marL="742950" indent="-742950">
              <a:buFont typeface="+mj-lt"/>
              <a:buAutoNum type="arabicPeriod"/>
            </a:pPr>
            <a:r>
              <a:rPr lang="en-US" dirty="0" smtClean="0"/>
              <a:t>Group X,Y values per Grouped Fixation (FPOGX, FPOGY)</a:t>
            </a:r>
            <a:endParaRPr lang="en-US" dirty="0" smtClean="0"/>
          </a:p>
          <a:p>
            <a:pPr marL="742950" indent="-742950">
              <a:buFont typeface="+mj-lt"/>
              <a:buAutoNum type="arabicPeriod"/>
            </a:pPr>
            <a:r>
              <a:rPr lang="en-US" dirty="0" smtClean="0"/>
              <a:t>Average </a:t>
            </a:r>
            <a:r>
              <a:rPr lang="en-US" dirty="0" smtClean="0"/>
              <a:t>X,Y values</a:t>
            </a:r>
          </a:p>
          <a:p>
            <a:pPr marL="742950" indent="-742950">
              <a:buFont typeface="+mj-lt"/>
              <a:buAutoNum type="arabicPeriod"/>
            </a:pPr>
            <a:r>
              <a:rPr lang="en-US" dirty="0" smtClean="0"/>
              <a:t>Return Filtered Fixation List</a:t>
            </a:r>
            <a:endParaRPr lang="en-US" dirty="0" smtClean="0"/>
          </a:p>
          <a:p>
            <a:pPr marL="742950" indent="-742950">
              <a:buFont typeface="+mj-lt"/>
              <a:buAutoNum type="arabicPeriod"/>
            </a:pPr>
            <a:r>
              <a:rPr lang="en-US" dirty="0" smtClean="0"/>
              <a:t>Synchronizing </a:t>
            </a:r>
            <a:r>
              <a:rPr lang="en-US" dirty="0" smtClean="0"/>
              <a:t>Fixations with </a:t>
            </a:r>
            <a:r>
              <a:rPr lang="en-US" dirty="0" smtClean="0"/>
              <a:t>video</a:t>
            </a:r>
          </a:p>
          <a:p>
            <a:pPr lvl="3"/>
            <a:r>
              <a:rPr lang="en-US" dirty="0" smtClean="0"/>
              <a:t>Get closest fixation based off time from current time in the video </a:t>
            </a:r>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29655487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Synching Fixations </a:t>
            </a:r>
            <a:r>
              <a:rPr lang="en-US" dirty="0" smtClean="0"/>
              <a:t>with Video</a:t>
            </a:r>
            <a:r>
              <a:rPr lang="en-US" dirty="0" smtClean="0"/>
              <a:t> </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12</a:t>
            </a:fld>
            <a:endParaRPr lang="en-US"/>
          </a:p>
        </p:txBody>
      </p:sp>
      <p:pic>
        <p:nvPicPr>
          <p:cNvPr id="9" name="Content Placeholder 8" descr="syncFlow.png"/>
          <p:cNvPicPr>
            <a:picLocks noGrp="1" noChangeAspect="1"/>
          </p:cNvPicPr>
          <p:nvPr>
            <p:ph idx="1"/>
          </p:nvPr>
        </p:nvPicPr>
        <p:blipFill>
          <a:blip r:embed="rId3">
            <a:extLst>
              <a:ext uri="{28A0092B-C50C-407E-A947-70E740481C1C}">
                <a14:useLocalDpi xmlns:a14="http://schemas.microsoft.com/office/drawing/2010/main" val="0"/>
              </a:ext>
            </a:extLst>
          </a:blip>
          <a:srcRect l="-25913" r="-25913"/>
          <a:stretch>
            <a:fillRect/>
          </a:stretch>
        </p:blipFill>
        <p:spPr>
          <a:xfrm>
            <a:off x="575731" y="1804027"/>
            <a:ext cx="7857067" cy="4656040"/>
          </a:xfrm>
        </p:spPr>
      </p:pic>
    </p:spTree>
    <p:extLst>
      <p:ext uri="{BB962C8B-B14F-4D97-AF65-F5344CB8AC3E}">
        <p14:creationId xmlns:p14="http://schemas.microsoft.com/office/powerpoint/2010/main" val="6752640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strike="sngStrike" dirty="0"/>
              <a:t>Windows </a:t>
            </a:r>
            <a:r>
              <a:rPr lang="en-US" strike="sngStrike" dirty="0" smtClean="0"/>
              <a:t>Azure</a:t>
            </a:r>
            <a:endParaRPr lang="en-US" dirty="0"/>
          </a:p>
          <a:p>
            <a:pPr marL="285750" indent="-285750">
              <a:buFont typeface="Arial"/>
              <a:buChar char="•"/>
            </a:pPr>
            <a:r>
              <a:rPr lang="en-US" dirty="0"/>
              <a:t>MySQL </a:t>
            </a:r>
            <a:r>
              <a:rPr lang="en-US" dirty="0" smtClean="0"/>
              <a:t>Database</a:t>
            </a:r>
            <a:endParaRPr lang="en-US" strike="sngStrike" dirty="0"/>
          </a:p>
          <a:p>
            <a:pPr marL="285750" indent="-285750">
              <a:buFont typeface="Arial"/>
              <a:buChar char="•"/>
            </a:pPr>
            <a:r>
              <a:rPr lang="en-US" dirty="0" err="1" smtClean="0"/>
              <a:t>Node.js</a:t>
            </a:r>
            <a:endParaRPr lang="en-US" dirty="0" smtClean="0"/>
          </a:p>
          <a:p>
            <a:pPr marL="834390" lvl="2" indent="-285750">
              <a:buFont typeface="Arial"/>
              <a:buChar char="•"/>
            </a:pPr>
            <a:r>
              <a:rPr lang="en-US" dirty="0" smtClean="0"/>
              <a:t>Express framework</a:t>
            </a:r>
          </a:p>
          <a:p>
            <a:pPr marL="834390" lvl="2" indent="-285750">
              <a:buFont typeface="Arial"/>
              <a:buChar char="•"/>
            </a:pPr>
            <a:r>
              <a:rPr lang="en-US" dirty="0" smtClean="0"/>
              <a:t>Libraries: </a:t>
            </a:r>
            <a:r>
              <a:rPr lang="en-US" dirty="0" smtClean="0"/>
              <a:t>MySQL, </a:t>
            </a:r>
            <a:r>
              <a:rPr lang="en-US" dirty="0" err="1" smtClean="0"/>
              <a:t>Async</a:t>
            </a:r>
            <a:r>
              <a:rPr lang="en-US" dirty="0" smtClean="0"/>
              <a:t>, XML2js</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7179884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Technology Used - Front </a:t>
            </a:r>
            <a:r>
              <a:rPr lang="en-US" dirty="0" smtClean="0"/>
              <a:t>End</a:t>
            </a:r>
            <a:endParaRPr lang="en-US" dirty="0"/>
          </a:p>
        </p:txBody>
      </p:sp>
      <p:sp>
        <p:nvSpPr>
          <p:cNvPr id="3" name="Content Placeholder 2"/>
          <p:cNvSpPr>
            <a:spLocks noGrp="1"/>
          </p:cNvSpPr>
          <p:nvPr>
            <p:ph idx="1"/>
          </p:nvPr>
        </p:nvSpPr>
        <p:spPr/>
        <p:txBody>
          <a:bodyPr>
            <a:normAutofit fontScale="85000" lnSpcReduction="20000"/>
          </a:bodyPr>
          <a:lstStyle/>
          <a:p>
            <a:pPr marL="285750" indent="-285750">
              <a:buFont typeface="Arial"/>
              <a:buChar char="•"/>
            </a:pPr>
            <a:r>
              <a:rPr lang="en-US" dirty="0" smtClean="0"/>
              <a:t>Structure:</a:t>
            </a:r>
          </a:p>
          <a:p>
            <a:pPr marL="834390" lvl="2" indent="-285750">
              <a:buFont typeface="Arial"/>
              <a:buChar char="•"/>
            </a:pPr>
            <a:r>
              <a:rPr lang="en-US" dirty="0" err="1" smtClean="0"/>
              <a:t>jQuery</a:t>
            </a:r>
            <a:endParaRPr lang="en-US" dirty="0" smtClean="0"/>
          </a:p>
          <a:p>
            <a:pPr marL="834390" lvl="2" indent="-285750">
              <a:buFont typeface="Arial"/>
              <a:buChar char="•"/>
            </a:pPr>
            <a:r>
              <a:rPr lang="en-US" dirty="0" err="1"/>
              <a:t>Backbone.js</a:t>
            </a:r>
            <a:endParaRPr lang="en-US" dirty="0"/>
          </a:p>
          <a:p>
            <a:pPr marL="834390" lvl="2" indent="-285750">
              <a:buFont typeface="Arial"/>
              <a:buChar char="•"/>
            </a:pPr>
            <a:r>
              <a:rPr lang="en-US" dirty="0" err="1" smtClean="0"/>
              <a:t>Underscore.js</a:t>
            </a:r>
            <a:endParaRPr lang="en-US" dirty="0"/>
          </a:p>
          <a:p>
            <a:pPr marL="285750" indent="-285750">
              <a:buFont typeface="Arial"/>
              <a:buChar char="•"/>
            </a:pPr>
            <a:r>
              <a:rPr lang="en-US" dirty="0" smtClean="0"/>
              <a:t>Dom rendering:</a:t>
            </a:r>
          </a:p>
          <a:p>
            <a:pPr marL="834390" lvl="2" indent="-285750">
              <a:buFont typeface="Arial"/>
              <a:buChar char="•"/>
            </a:pPr>
            <a:r>
              <a:rPr lang="en-US" dirty="0" smtClean="0"/>
              <a:t>Mustache templates</a:t>
            </a:r>
          </a:p>
          <a:p>
            <a:pPr marL="834390" lvl="2" indent="-285750">
              <a:buFont typeface="Arial"/>
              <a:buChar char="•"/>
            </a:pPr>
            <a:r>
              <a:rPr lang="en-US" dirty="0" err="1" smtClean="0"/>
              <a:t>TwitterBootstrap</a:t>
            </a:r>
            <a:endParaRPr lang="en-US" dirty="0"/>
          </a:p>
          <a:p>
            <a:pPr marL="548640" lvl="2" indent="0">
              <a:buNone/>
            </a:pPr>
            <a:endParaRPr lang="en-US" dirty="0"/>
          </a:p>
          <a:p>
            <a:pPr marL="285750" indent="-285750">
              <a:buFont typeface="Arial"/>
              <a:buChar char="•"/>
            </a:pPr>
            <a:r>
              <a:rPr lang="en-US" dirty="0"/>
              <a:t>HTML5 Video </a:t>
            </a:r>
            <a:endParaRPr lang="en-US" dirty="0" smtClean="0"/>
          </a:p>
          <a:p>
            <a:pPr marL="285750" indent="-285750">
              <a:buFont typeface="Arial"/>
              <a:buChar char="•"/>
            </a:pPr>
            <a:r>
              <a:rPr lang="en-US" dirty="0" smtClean="0"/>
              <a:t>Canvas </a:t>
            </a:r>
          </a:p>
          <a:p>
            <a:pPr marL="285750" indent="-285750">
              <a:buFont typeface="Arial"/>
              <a:buChar char="•"/>
            </a:pPr>
            <a:r>
              <a:rPr lang="en-US" dirty="0" err="1" smtClean="0"/>
              <a:t>Heatmapjs</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206379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Encountered</a:t>
            </a:r>
            <a:endParaRPr lang="en-US" dirty="0"/>
          </a:p>
        </p:txBody>
      </p:sp>
      <p:sp>
        <p:nvSpPr>
          <p:cNvPr id="3" name="Content Placeholder 2"/>
          <p:cNvSpPr>
            <a:spLocks noGrp="1"/>
          </p:cNvSpPr>
          <p:nvPr>
            <p:ph idx="1"/>
          </p:nvPr>
        </p:nvSpPr>
        <p:spPr/>
        <p:txBody>
          <a:bodyPr>
            <a:normAutofit/>
          </a:bodyPr>
          <a:lstStyle/>
          <a:p>
            <a:r>
              <a:rPr lang="en-US" sz="2600" dirty="0"/>
              <a:t>Most of the problems came with using </a:t>
            </a:r>
            <a:r>
              <a:rPr lang="en-US" sz="2600" b="1" dirty="0"/>
              <a:t>Windows Azure </a:t>
            </a:r>
            <a:r>
              <a:rPr lang="en-US" sz="2600" dirty="0"/>
              <a:t>as a hosting platform.</a:t>
            </a:r>
          </a:p>
          <a:p>
            <a:endParaRPr lang="en-US" sz="2600" dirty="0"/>
          </a:p>
          <a:p>
            <a:pPr marL="285750" indent="-285750">
              <a:buFontTx/>
              <a:buChar char="-"/>
            </a:pPr>
            <a:r>
              <a:rPr lang="en-US" sz="2600" dirty="0"/>
              <a:t>Only </a:t>
            </a:r>
            <a:r>
              <a:rPr lang="en-US" sz="2600" dirty="0" smtClean="0"/>
              <a:t>supports MS SQL Server </a:t>
            </a:r>
            <a:r>
              <a:rPr lang="en-US" sz="2600" dirty="0"/>
              <a:t>not M</a:t>
            </a:r>
            <a:r>
              <a:rPr lang="en-US" sz="2600" dirty="0" smtClean="0"/>
              <a:t>ySQL</a:t>
            </a:r>
            <a:endParaRPr lang="en-US" sz="2600" dirty="0"/>
          </a:p>
          <a:p>
            <a:pPr marL="285750" indent="-285750">
              <a:buFontTx/>
              <a:buChar char="-"/>
            </a:pPr>
            <a:r>
              <a:rPr lang="en-US" sz="2600" dirty="0"/>
              <a:t>Had to build virtual machine to get </a:t>
            </a:r>
            <a:r>
              <a:rPr lang="en-US" sz="2600" dirty="0" smtClean="0"/>
              <a:t>MySQL </a:t>
            </a:r>
            <a:r>
              <a:rPr lang="en-US" sz="2600" dirty="0"/>
              <a:t>running.</a:t>
            </a:r>
          </a:p>
          <a:p>
            <a:pPr marL="285750" indent="-285750">
              <a:buFontTx/>
              <a:buChar char="-"/>
            </a:pPr>
            <a:r>
              <a:rPr lang="en-US" sz="2600" dirty="0"/>
              <a:t>3 month trial </a:t>
            </a:r>
            <a:r>
              <a:rPr lang="en-US" sz="2600" dirty="0" smtClean="0"/>
              <a:t>download limits</a:t>
            </a:r>
            <a:endParaRPr lang="en-US" sz="2600" dirty="0"/>
          </a:p>
          <a:p>
            <a:pPr marL="560070" lvl="1" indent="-285750">
              <a:buFontTx/>
              <a:buChar char="-"/>
            </a:pPr>
            <a:r>
              <a:rPr lang="en-US" sz="2200" dirty="0"/>
              <a:t>Account temporarily disabled</a:t>
            </a:r>
          </a:p>
          <a:p>
            <a:pPr marL="560070" lvl="1" indent="-285750">
              <a:buFontTx/>
              <a:buChar char="-"/>
            </a:pPr>
            <a:r>
              <a:rPr lang="en-US" sz="2200" dirty="0"/>
              <a:t>VM deleted</a:t>
            </a:r>
          </a:p>
          <a:p>
            <a:pPr marL="285750" indent="-285750">
              <a:buFontTx/>
              <a:buChar char="-"/>
            </a:pPr>
            <a:r>
              <a:rPr lang="en-US" sz="2600" dirty="0"/>
              <a:t>SSH connection issues later on</a:t>
            </a:r>
          </a:p>
          <a:p>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12071213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Encountered</a:t>
            </a:r>
            <a:endParaRPr lang="en-US" dirty="0"/>
          </a:p>
        </p:txBody>
      </p:sp>
      <p:sp>
        <p:nvSpPr>
          <p:cNvPr id="3" name="Content Placeholder 2"/>
          <p:cNvSpPr>
            <a:spLocks noGrp="1"/>
          </p:cNvSpPr>
          <p:nvPr>
            <p:ph idx="1"/>
          </p:nvPr>
        </p:nvSpPr>
        <p:spPr/>
        <p:txBody>
          <a:bodyPr>
            <a:normAutofit/>
          </a:bodyPr>
          <a:lstStyle/>
          <a:p>
            <a:r>
              <a:rPr lang="en-US" sz="2600" dirty="0" smtClean="0"/>
              <a:t>JavaScript's asynchronous methods for uploading files</a:t>
            </a:r>
          </a:p>
          <a:p>
            <a:pPr lvl="1"/>
            <a:r>
              <a:rPr lang="en-US" sz="2200" dirty="0" smtClean="0"/>
              <a:t>Used </a:t>
            </a:r>
            <a:r>
              <a:rPr lang="en-US" sz="2200" dirty="0"/>
              <a:t>N</a:t>
            </a:r>
            <a:r>
              <a:rPr lang="en-US" sz="2200" dirty="0" smtClean="0"/>
              <a:t>ode’s </a:t>
            </a:r>
            <a:r>
              <a:rPr lang="en-US" sz="2200" dirty="0" smtClean="0"/>
              <a:t>“</a:t>
            </a:r>
            <a:r>
              <a:rPr lang="en-US" sz="2200" dirty="0" err="1" smtClean="0"/>
              <a:t>async</a:t>
            </a:r>
            <a:r>
              <a:rPr lang="en-US" sz="2200" dirty="0" smtClean="0"/>
              <a:t>” library to handle this</a:t>
            </a:r>
          </a:p>
          <a:p>
            <a:pPr lvl="1"/>
            <a:endParaRPr lang="en-US" sz="2200" dirty="0"/>
          </a:p>
          <a:p>
            <a:r>
              <a:rPr lang="en-US" sz="2600" dirty="0" smtClean="0"/>
              <a:t>Fixations syncing with Video</a:t>
            </a:r>
          </a:p>
          <a:p>
            <a:pPr lvl="1"/>
            <a:r>
              <a:rPr lang="en-US" sz="2200" dirty="0" smtClean="0"/>
              <a:t>Delay between “</a:t>
            </a:r>
            <a:r>
              <a:rPr lang="en-US" sz="2200" dirty="0" err="1" smtClean="0"/>
              <a:t>timeupdate</a:t>
            </a:r>
            <a:r>
              <a:rPr lang="en-US" sz="2200" dirty="0" smtClean="0"/>
              <a:t>” event sent from HTML5 video </a:t>
            </a:r>
            <a:r>
              <a:rPr lang="en-US" sz="2200" dirty="0" smtClean="0"/>
              <a:t>API</a:t>
            </a:r>
          </a:p>
          <a:p>
            <a:pPr lvl="2"/>
            <a:r>
              <a:rPr lang="en-US" sz="1800" dirty="0" smtClean="0"/>
              <a:t>Browser Interpretation</a:t>
            </a:r>
            <a:endParaRPr lang="en-US" sz="1800" dirty="0"/>
          </a:p>
          <a:p>
            <a:endParaRPr lang="en-US" sz="2600" dirty="0" smtClean="0"/>
          </a:p>
          <a:p>
            <a:endParaRPr lang="en-US" sz="2600" dirty="0"/>
          </a:p>
          <a:p>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922142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Choose the correct hosting for the type of </a:t>
            </a:r>
            <a:r>
              <a:rPr lang="en-US" dirty="0" smtClean="0"/>
              <a:t>project</a:t>
            </a:r>
          </a:p>
          <a:p>
            <a:pPr lvl="2"/>
            <a:r>
              <a:rPr lang="en-US" dirty="0" smtClean="0"/>
              <a:t>Windows Azure </a:t>
            </a:r>
            <a:r>
              <a:rPr lang="en-US" dirty="0" smtClean="0"/>
              <a:t>should be used for windows based services</a:t>
            </a:r>
            <a:r>
              <a:rPr lang="en-US" dirty="0" smtClean="0"/>
              <a:t>.</a:t>
            </a:r>
            <a:endParaRPr lang="en-US" dirty="0"/>
          </a:p>
          <a:p>
            <a:endParaRPr lang="en-US" dirty="0" smtClean="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10918149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Node library to convert AVI files to </a:t>
            </a:r>
            <a:r>
              <a:rPr lang="en-US" dirty="0" err="1" smtClean="0"/>
              <a:t>webm</a:t>
            </a:r>
            <a:r>
              <a:rPr lang="en-US" dirty="0"/>
              <a:t>/</a:t>
            </a:r>
            <a:r>
              <a:rPr lang="en-US" dirty="0" err="1" smtClean="0"/>
              <a:t>ogg</a:t>
            </a:r>
            <a:r>
              <a:rPr lang="en-US" dirty="0" smtClean="0"/>
              <a:t>/mp4</a:t>
            </a:r>
          </a:p>
          <a:p>
            <a:r>
              <a:rPr lang="en-US" dirty="0" smtClean="0"/>
              <a:t>Node library to grab frame (ex: </a:t>
            </a:r>
            <a:r>
              <a:rPr lang="en-US" dirty="0" err="1" smtClean="0"/>
              <a:t>ffmpeg</a:t>
            </a:r>
            <a:r>
              <a:rPr lang="en-US" dirty="0"/>
              <a:t>)</a:t>
            </a:r>
            <a:endParaRPr lang="en-US" dirty="0" smtClean="0"/>
          </a:p>
          <a:p>
            <a:r>
              <a:rPr lang="en-US" dirty="0" smtClean="0"/>
              <a:t>Put on live server</a:t>
            </a:r>
          </a:p>
          <a:p>
            <a:r>
              <a:rPr lang="en-US" dirty="0" smtClean="0"/>
              <a:t>Link directly with the eye tracker application</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39420438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repository for project</a:t>
            </a:r>
            <a:endParaRPr lang="en-US" dirty="0"/>
          </a:p>
        </p:txBody>
      </p:sp>
      <p:sp>
        <p:nvSpPr>
          <p:cNvPr id="3" name="Content Placeholder 2"/>
          <p:cNvSpPr>
            <a:spLocks noGrp="1"/>
          </p:cNvSpPr>
          <p:nvPr>
            <p:ph idx="1"/>
          </p:nvPr>
        </p:nvSpPr>
        <p:spPr/>
        <p:txBody>
          <a:bodyPr/>
          <a:lstStyle/>
          <a:p>
            <a:r>
              <a:rPr lang="en-US" dirty="0" err="1" smtClean="0"/>
              <a:t>Github</a:t>
            </a:r>
            <a:r>
              <a:rPr lang="en-US" dirty="0" smtClean="0"/>
              <a:t> repository link </a:t>
            </a:r>
          </a:p>
          <a:p>
            <a:pPr lvl="2"/>
            <a:r>
              <a:rPr lang="tr-TR" dirty="0" err="1"/>
              <a:t>https</a:t>
            </a:r>
            <a:r>
              <a:rPr lang="tr-TR" dirty="0"/>
              <a:t>://</a:t>
            </a:r>
            <a:r>
              <a:rPr lang="tr-TR" dirty="0" err="1"/>
              <a:t>github.com</a:t>
            </a:r>
            <a:r>
              <a:rPr lang="tr-TR" dirty="0"/>
              <a:t>/</a:t>
            </a:r>
            <a:r>
              <a:rPr lang="tr-TR" dirty="0" err="1"/>
              <a:t>kevinkrpicak</a:t>
            </a:r>
            <a:r>
              <a:rPr lang="tr-TR" dirty="0"/>
              <a:t>/</a:t>
            </a:r>
            <a:r>
              <a:rPr lang="tr-TR" dirty="0" err="1"/>
              <a:t>eye-</a:t>
            </a:r>
            <a:r>
              <a:rPr lang="tr-TR" dirty="0" err="1" smtClean="0"/>
              <a:t>tracker</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32288534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285750" indent="-285750">
              <a:buFont typeface="Arial"/>
              <a:buChar char="•"/>
            </a:pPr>
            <a:r>
              <a:rPr lang="en-US" dirty="0" smtClean="0"/>
              <a:t>Motivation</a:t>
            </a:r>
          </a:p>
          <a:p>
            <a:pPr marL="285750" indent="-285750">
              <a:buFont typeface="Arial"/>
              <a:buChar char="•"/>
            </a:pPr>
            <a:r>
              <a:rPr lang="en-US" dirty="0" smtClean="0"/>
              <a:t>Background on Eye tracking</a:t>
            </a:r>
            <a:endParaRPr lang="en-US" dirty="0"/>
          </a:p>
          <a:p>
            <a:pPr marL="285750" indent="-285750">
              <a:buFont typeface="Arial"/>
              <a:buChar char="•"/>
            </a:pPr>
            <a:r>
              <a:rPr lang="en-US" dirty="0"/>
              <a:t>Approach</a:t>
            </a:r>
          </a:p>
          <a:p>
            <a:pPr marL="285750" indent="-285750">
              <a:buFont typeface="Arial"/>
              <a:buChar char="•"/>
            </a:pPr>
            <a:r>
              <a:rPr lang="en-US" dirty="0" smtClean="0"/>
              <a:t>Problems </a:t>
            </a:r>
            <a:r>
              <a:rPr lang="en-US" dirty="0"/>
              <a:t>Encountered</a:t>
            </a:r>
          </a:p>
          <a:p>
            <a:pPr marL="285750" indent="-285750">
              <a:buFont typeface="Arial"/>
              <a:buChar char="•"/>
            </a:pPr>
            <a:r>
              <a:rPr lang="en-US" dirty="0" smtClean="0"/>
              <a:t>Lessons Learned</a:t>
            </a:r>
          </a:p>
          <a:p>
            <a:pPr marL="285750" indent="-285750">
              <a:buFont typeface="Arial"/>
              <a:buChar char="•"/>
            </a:pPr>
            <a:r>
              <a:rPr lang="en-US" dirty="0" smtClean="0"/>
              <a:t>Future Work</a:t>
            </a:r>
          </a:p>
          <a:p>
            <a:pPr marL="285750" indent="-285750">
              <a:buFont typeface="Arial"/>
              <a:buChar char="•"/>
            </a:pPr>
            <a:r>
              <a:rPr lang="en-US" dirty="0" smtClean="0"/>
              <a:t>Demo</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27634635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7" name="Content Placeholder 6" descr="Screen Shot 2013-05-09 at 10.52.43 AM.png"/>
          <p:cNvPicPr>
            <a:picLocks noGrp="1" noChangeAspect="1"/>
          </p:cNvPicPr>
          <p:nvPr>
            <p:ph idx="1"/>
          </p:nvPr>
        </p:nvPicPr>
        <p:blipFill>
          <a:blip r:embed="rId3">
            <a:extLst>
              <a:ext uri="{28A0092B-C50C-407E-A947-70E740481C1C}">
                <a14:useLocalDpi xmlns:a14="http://schemas.microsoft.com/office/drawing/2010/main" val="0"/>
              </a:ext>
            </a:extLst>
          </a:blip>
          <a:srcRect l="-26725" r="-26725"/>
          <a:stretch>
            <a:fillRect/>
          </a:stretch>
        </p:blipFill>
        <p:spPr/>
      </p:pic>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28641794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Need place to store video and XML data from eye-tracker </a:t>
            </a:r>
            <a:r>
              <a:rPr lang="en-US" dirty="0" smtClean="0"/>
              <a:t>session</a:t>
            </a:r>
            <a:endParaRPr lang="en-US" dirty="0" smtClean="0"/>
          </a:p>
          <a:p>
            <a:r>
              <a:rPr lang="en-US" dirty="0" smtClean="0"/>
              <a:t>Need for some sort of web visualization of eye-tracker data to be accessed remotely by anyone anywhere</a:t>
            </a:r>
          </a:p>
          <a:p>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22044458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tobii.com/ImageVaultFiles/id_759/cf_60/Tobii_Image_X120_WS6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025" y="3732212"/>
            <a:ext cx="5895975" cy="2581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Background on Eye tracking</a:t>
            </a:r>
            <a:endParaRPr lang="en-US" dirty="0"/>
          </a:p>
        </p:txBody>
      </p:sp>
      <p:sp>
        <p:nvSpPr>
          <p:cNvPr id="3" name="Content Placeholder 2"/>
          <p:cNvSpPr>
            <a:spLocks noGrp="1"/>
          </p:cNvSpPr>
          <p:nvPr>
            <p:ph idx="1"/>
          </p:nvPr>
        </p:nvSpPr>
        <p:spPr/>
        <p:txBody>
          <a:bodyPr/>
          <a:lstStyle/>
          <a:p>
            <a:r>
              <a:rPr lang="en-US" dirty="0" smtClean="0"/>
              <a:t>Provides a way to track what a user is looking at on a screen</a:t>
            </a:r>
          </a:p>
          <a:p>
            <a:r>
              <a:rPr lang="en-US" dirty="0" smtClean="0"/>
              <a:t>Eye-tracker </a:t>
            </a:r>
            <a:r>
              <a:rPr lang="en-US" dirty="0" smtClean="0"/>
              <a:t>hardware</a:t>
            </a:r>
          </a:p>
          <a:p>
            <a:pPr lvl="2"/>
            <a:r>
              <a:rPr lang="en-US" dirty="0" err="1" smtClean="0"/>
              <a:t>Mirametrix</a:t>
            </a:r>
            <a:r>
              <a:rPr lang="en-US" dirty="0" smtClean="0"/>
              <a:t> S2</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a:t>
            </a:fld>
            <a:endParaRPr lang="en-US"/>
          </a:p>
        </p:txBody>
      </p:sp>
      <p:pic>
        <p:nvPicPr>
          <p:cNvPr id="7" name="Picture 2" descr="http://mirametrix.com/wp-content/uploads/2011/05/mirametrix-S2-eye-tracker1.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6927" y="4546702"/>
            <a:ext cx="3659390" cy="148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214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Tracking Terminology</a:t>
            </a:r>
            <a:endParaRPr lang="en-US" dirty="0"/>
          </a:p>
        </p:txBody>
      </p:sp>
      <p:sp>
        <p:nvSpPr>
          <p:cNvPr id="3" name="Content Placeholder 2"/>
          <p:cNvSpPr>
            <a:spLocks noGrp="1"/>
          </p:cNvSpPr>
          <p:nvPr>
            <p:ph idx="1"/>
          </p:nvPr>
        </p:nvSpPr>
        <p:spPr/>
        <p:txBody>
          <a:bodyPr/>
          <a:lstStyle/>
          <a:p>
            <a:r>
              <a:rPr lang="en-US" dirty="0" smtClean="0"/>
              <a:t>Fixations: Points on the screen that the user is looking at</a:t>
            </a:r>
            <a:endParaRPr lang="en-US" dirty="0"/>
          </a:p>
          <a:p>
            <a:r>
              <a:rPr lang="en-US" dirty="0" smtClean="0"/>
              <a:t>Saccades: Small movements between fixations</a:t>
            </a:r>
          </a:p>
          <a:p>
            <a:r>
              <a:rPr lang="en-US" dirty="0" smtClean="0"/>
              <a:t>Scan Paths: the path that a bunch of fixations produce</a:t>
            </a:r>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2345789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Heatmaps</a:t>
            </a:r>
            <a:endParaRPr lang="en-US" dirty="0"/>
          </a:p>
        </p:txBody>
      </p:sp>
      <p:sp>
        <p:nvSpPr>
          <p:cNvPr id="3" name="Content Placeholder 2"/>
          <p:cNvSpPr>
            <a:spLocks noGrp="1"/>
          </p:cNvSpPr>
          <p:nvPr>
            <p:ph idx="1"/>
          </p:nvPr>
        </p:nvSpPr>
        <p:spPr/>
        <p:txBody>
          <a:bodyPr/>
          <a:lstStyle/>
          <a:p>
            <a:r>
              <a:rPr lang="en-US" dirty="0" smtClean="0"/>
              <a:t>A visual representation using warmer colors to show which fixations occur more.</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0090930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Server-side</a:t>
            </a:r>
          </a:p>
          <a:p>
            <a:pPr lvl="2"/>
            <a:r>
              <a:rPr lang="en-US" dirty="0" smtClean="0"/>
              <a:t>Store files from eye-tracker application into database.</a:t>
            </a:r>
          </a:p>
          <a:p>
            <a:pPr lvl="2"/>
            <a:endParaRPr lang="en-US" dirty="0"/>
          </a:p>
          <a:p>
            <a:r>
              <a:rPr lang="en-US" dirty="0" smtClean="0"/>
              <a:t>Client-side</a:t>
            </a:r>
          </a:p>
          <a:p>
            <a:pPr lvl="2"/>
            <a:r>
              <a:rPr lang="en-US" dirty="0" smtClean="0"/>
              <a:t>Calculate fixations from eye gaze data.</a:t>
            </a:r>
          </a:p>
          <a:p>
            <a:pPr lvl="2"/>
            <a:r>
              <a:rPr lang="en-US" dirty="0" smtClean="0"/>
              <a:t>Use current web technologies to display the data stored.</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5643114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t>
            </a:r>
            <a:endParaRPr lang="en-US" dirty="0"/>
          </a:p>
        </p:txBody>
      </p:sp>
      <p:sp>
        <p:nvSpPr>
          <p:cNvPr id="3" name="Content Placeholder 2"/>
          <p:cNvSpPr>
            <a:spLocks noGrp="1"/>
          </p:cNvSpPr>
          <p:nvPr>
            <p:ph idx="1"/>
          </p:nvPr>
        </p:nvSpPr>
        <p:spPr/>
        <p:txBody>
          <a:bodyPr/>
          <a:lstStyle/>
          <a:p>
            <a:r>
              <a:rPr lang="en-US" dirty="0" smtClean="0"/>
              <a:t>AVI</a:t>
            </a:r>
          </a:p>
          <a:p>
            <a:pPr lvl="1"/>
            <a:r>
              <a:rPr lang="en-US" dirty="0" smtClean="0"/>
              <a:t>Convert to the proper HTML5 video file type (</a:t>
            </a:r>
            <a:r>
              <a:rPr lang="en-US" dirty="0" err="1" smtClean="0"/>
              <a:t>webm</a:t>
            </a:r>
            <a:r>
              <a:rPr lang="en-US" dirty="0" smtClean="0"/>
              <a:t>, mp4, </a:t>
            </a:r>
            <a:r>
              <a:rPr lang="en-US" dirty="0" err="1" smtClean="0"/>
              <a:t>ogg</a:t>
            </a:r>
            <a:r>
              <a:rPr lang="en-US" dirty="0" smtClean="0"/>
              <a:t>)</a:t>
            </a:r>
          </a:p>
          <a:p>
            <a:r>
              <a:rPr lang="en-US" dirty="0" smtClean="0"/>
              <a:t>XML</a:t>
            </a:r>
          </a:p>
          <a:p>
            <a:pPr lvl="1"/>
            <a:r>
              <a:rPr lang="en-US" dirty="0" smtClean="0"/>
              <a:t>Convert to JSON for easier web use</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19893265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Input XML</a:t>
            </a:r>
            <a:endParaRPr lang="en-US" dirty="0"/>
          </a:p>
        </p:txBody>
      </p:sp>
      <p:sp>
        <p:nvSpPr>
          <p:cNvPr id="4" name="Date Placeholder 3"/>
          <p:cNvSpPr>
            <a:spLocks noGrp="1"/>
          </p:cNvSpPr>
          <p:nvPr>
            <p:ph type="dt" sz="half" idx="10"/>
          </p:nvPr>
        </p:nvSpPr>
        <p:spPr/>
        <p:txBody>
          <a:bodyPr/>
          <a:lstStyle/>
          <a:p>
            <a:r>
              <a:rPr lang="en-US" smtClean="0"/>
              <a:t>May 9, 2013</a:t>
            </a:r>
            <a:endParaRPr lang="en-US"/>
          </a:p>
        </p:txBody>
      </p:sp>
      <p:sp>
        <p:nvSpPr>
          <p:cNvPr id="5" name="Footer Placeholder 4"/>
          <p:cNvSpPr>
            <a:spLocks noGrp="1"/>
          </p:cNvSpPr>
          <p:nvPr>
            <p:ph type="ftr" sz="quarter" idx="11"/>
          </p:nvPr>
        </p:nvSpPr>
        <p:spPr/>
        <p:txBody>
          <a:bodyPr/>
          <a:lstStyle/>
          <a:p>
            <a:pPr algn="r"/>
            <a:r>
              <a:rPr lang="en-US" smtClean="0"/>
              <a:t>Kevin Krpicak</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9</a:t>
            </a:fld>
            <a:endParaRPr lang="en-US"/>
          </a:p>
        </p:txBody>
      </p:sp>
      <p:pic>
        <p:nvPicPr>
          <p:cNvPr id="9" name="Content Placeholder 8" descr="Screen Shot 2013-05-05 at 6.00.29 PM.png"/>
          <p:cNvPicPr>
            <a:picLocks noGrp="1" noChangeAspect="1"/>
          </p:cNvPicPr>
          <p:nvPr>
            <p:ph idx="1"/>
          </p:nvPr>
        </p:nvPicPr>
        <p:blipFill>
          <a:blip r:embed="rId2">
            <a:extLst>
              <a:ext uri="{28A0092B-C50C-407E-A947-70E740481C1C}">
                <a14:useLocalDpi xmlns:a14="http://schemas.microsoft.com/office/drawing/2010/main" val="0"/>
              </a:ext>
            </a:extLst>
          </a:blip>
          <a:srcRect l="5247" r="5247"/>
          <a:stretch>
            <a:fillRect/>
          </a:stretch>
        </p:blipFill>
        <p:spPr/>
      </p:pic>
    </p:spTree>
    <p:extLst>
      <p:ext uri="{BB962C8B-B14F-4D97-AF65-F5344CB8AC3E}">
        <p14:creationId xmlns:p14="http://schemas.microsoft.com/office/powerpoint/2010/main" val="40489060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4192</TotalTime>
  <Words>804</Words>
  <Application>Microsoft Macintosh PowerPoint</Application>
  <PresentationFormat>On-screen Show (4:3)</PresentationFormat>
  <Paragraphs>184</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Visualizing Eye tracking data on the web</vt:lpstr>
      <vt:lpstr>Outline</vt:lpstr>
      <vt:lpstr>Motivation</vt:lpstr>
      <vt:lpstr>Background on Eye tracking</vt:lpstr>
      <vt:lpstr>Eye Tracking Terminology</vt:lpstr>
      <vt:lpstr>Heatmaps</vt:lpstr>
      <vt:lpstr>Approach</vt:lpstr>
      <vt:lpstr>Input </vt:lpstr>
      <vt:lpstr>Sample Input XML</vt:lpstr>
      <vt:lpstr>Calculating Fixations</vt:lpstr>
      <vt:lpstr>Steps in Process</vt:lpstr>
      <vt:lpstr>Synching Fixations with Video </vt:lpstr>
      <vt:lpstr>Technology Used</vt:lpstr>
      <vt:lpstr>Technology Used - Front End</vt:lpstr>
      <vt:lpstr>Problems Encountered</vt:lpstr>
      <vt:lpstr>Problems Encountered</vt:lpstr>
      <vt:lpstr>Lessons Learned</vt:lpstr>
      <vt:lpstr>Future Work</vt:lpstr>
      <vt:lpstr>Github repository for project</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EYE-TRACKER  storage &amp; visualization</dc:title>
  <dc:creator>Kevin Krpicak</dc:creator>
  <cp:lastModifiedBy>Kevin Krpicak</cp:lastModifiedBy>
  <cp:revision>92</cp:revision>
  <dcterms:created xsi:type="dcterms:W3CDTF">2013-04-25T17:44:10Z</dcterms:created>
  <dcterms:modified xsi:type="dcterms:W3CDTF">2013-05-10T17:56:26Z</dcterms:modified>
</cp:coreProperties>
</file>