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6" r:id="rId6"/>
    <p:sldId id="276" r:id="rId7"/>
    <p:sldId id="267" r:id="rId8"/>
    <p:sldId id="268" r:id="rId9"/>
    <p:sldId id="274" r:id="rId10"/>
    <p:sldId id="275" r:id="rId11"/>
    <p:sldId id="269" r:id="rId12"/>
    <p:sldId id="262" r:id="rId13"/>
    <p:sldId id="258" r:id="rId14"/>
    <p:sldId id="259" r:id="rId15"/>
    <p:sldId id="265" r:id="rId16"/>
    <p:sldId id="264" r:id="rId17"/>
    <p:sldId id="271" r:id="rId18"/>
    <p:sldId id="260" r:id="rId1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sz="3500" u="none" noProof="0" dirty="0"/>
            <a:t>React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0BEF68B8-1228-47BB-83B5-7B9CD1E3F84E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sz="3500" noProof="0" dirty="0"/>
            <a:t>Prisma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5605D28D-2CE6-4513-8566-952984E21E14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sz="3500" b="0" i="0" dirty="0"/>
            <a:t>PostgreSQL</a:t>
          </a:r>
          <a:endParaRPr lang="pt-BR" sz="3500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 custLinFactNeighborX="-942" custLinFactNeighborY="-1883"/>
      <dgm:spPr>
        <a:blipFill rotWithShape="0">
          <a:blip xmlns:r="http://schemas.openxmlformats.org/officeDocument/2006/relationships" r:embed="rId1"/>
          <a:srcRect/>
          <a:stretch>
            <a:fillRect l="-8000" r="-8000"/>
          </a:stretch>
        </a:blipFill>
      </dgm:spPr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 custLinFactNeighborY="-3314"/>
      <dgm:spPr>
        <a:blipFill rotWithShape="0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E131CE4A-9776-44F4-BC03-867682E21374}" type="pres">
      <dgm:prSet presAssocID="{5605D28D-2CE6-4513-8566-952984E21E14}" presName="text_3" presStyleLbl="node1" presStyleIdx="2" presStyleCnt="3" custLinFactNeighborX="133" custLinFactNeighborY="-6695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>
        <a:blipFill rotWithShape="0">
          <a:blip xmlns:r="http://schemas.openxmlformats.org/officeDocument/2006/relationships" r:embed="rId3"/>
          <a:srcRect/>
          <a:stretch>
            <a:fillRect l="-25000" r="-25000"/>
          </a:stretch>
        </a:blipFill>
      </dgm:spPr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u="none" kern="1200" noProof="0" dirty="0"/>
            <a:t>React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42682" y="250518"/>
          <a:ext cx="890984" cy="890984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 l="-8000" r="-8000"/>
          </a:stretch>
        </a:blip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noProof="0" dirty="0"/>
            <a:t>Prisma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06949"/>
          <a:ext cx="890984" cy="890984"/>
        </a:xfrm>
        <a:prstGeom prst="ellipse">
          <a:avLst/>
        </a:prstGeom>
        <a:blipFill rotWithShape="0">
          <a:blip xmlns:r="http://schemas.openxmlformats.org/officeDocument/2006/relationships" r:embed="rId2"/>
          <a:srcRect/>
          <a:stretch>
            <a:fillRect/>
          </a:stretch>
        </a:blip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504961" y="2447035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b="0" i="0" kern="1200" dirty="0"/>
            <a:t>PostgreSQL</a:t>
          </a:r>
          <a:endParaRPr lang="pt-BR" sz="3500" kern="1200" noProof="0" dirty="0"/>
        </a:p>
      </dsp:txBody>
      <dsp:txXfrm>
        <a:off x="504961" y="2447035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blipFill rotWithShape="0">
          <a:blip xmlns:r="http://schemas.openxmlformats.org/officeDocument/2006/relationships" r:embed="rId3"/>
          <a:srcRect/>
          <a:stretch>
            <a:fillRect l="-25000" r="-25000"/>
          </a:stretch>
        </a:blip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21/07/2022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1338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54046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14659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005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DC0CDEA-83DE-4E06-A50F-54CBA6BCA36D}" type="datetime1">
              <a:rPr lang="pt-BR" noProof="0" smtClean="0"/>
              <a:t>21/07/2022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5C4C54-A9DF-4F5B-AD6A-BA5770F967E8}" type="datetime1">
              <a:rPr lang="pt-BR" noProof="0" smtClean="0"/>
              <a:t>21/07/2022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ADBBE28-A77D-4EA6-B5A4-F738940004D5}" type="datetime1">
              <a:rPr lang="pt-BR" noProof="0" smtClean="0"/>
              <a:t>21/07/2022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A9311D-328B-40D0-975E-AF67B5D78006}" type="datetime1">
              <a:rPr lang="pt-BR" noProof="0" smtClean="0"/>
              <a:t>21/07/2022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10D3953-3092-449B-B133-FE40933AC80E}" type="datetime1">
              <a:rPr lang="pt-BR" noProof="0" smtClean="0"/>
              <a:t>21/07/2022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668AD6-4138-4BB4-9C38-20151E83391F}" type="datetime1">
              <a:rPr lang="pt-BR" noProof="0" smtClean="0"/>
              <a:t>21/07/2022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6A6726-FFA9-46CB-95B9-0927050B2C4F}" type="datetime1">
              <a:rPr lang="pt-BR" noProof="0" smtClean="0"/>
              <a:t>21/07/2022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842593-6ED4-48FE-902E-72F8487E8C92}" type="datetime1">
              <a:rPr lang="pt-BR" noProof="0" smtClean="0"/>
              <a:t>21/07/2022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AA3113-EF74-4512-B619-023019394F17}" type="datetime1">
              <a:rPr lang="pt-BR" noProof="0" smtClean="0"/>
              <a:t>21/07/2022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7174827-9467-4994-AE78-5C56BE871F4C}" type="datetime1">
              <a:rPr lang="pt-BR" noProof="0" smtClean="0"/>
              <a:t>21/07/2022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63951A-580D-482A-B636-FF7AF712A205}" type="datetime1">
              <a:rPr lang="pt-BR" noProof="0" smtClean="0"/>
              <a:t>21/07/2022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0B55B6-C6D5-4134-8770-70F6D6C90EBB}" type="datetime1">
              <a:rPr lang="pt-BR" noProof="0" smtClean="0"/>
              <a:t>21/07/2022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5100" dirty="0">
                <a:solidFill>
                  <a:schemeClr val="bg1"/>
                </a:solidFill>
              </a:rPr>
              <a:t>Onetouch metas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648328"/>
          </a:xfrm>
        </p:spPr>
        <p:txBody>
          <a:bodyPr rtlCol="0">
            <a:normAutofit fontScale="55000" lnSpcReduction="20000"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FACULDADE DE TECNOLOGIA SENAC PELOTAS – ANÁLISE E DESENVOLVIMENTO DE SISTEMAS</a:t>
            </a:r>
          </a:p>
          <a:p>
            <a:pPr rtl="0"/>
            <a:r>
              <a:rPr lang="pt-BR" dirty="0">
                <a:solidFill>
                  <a:srgbClr val="7CEBFF"/>
                </a:solidFill>
              </a:rPr>
              <a:t>Aluno: Kevin Kunde</a:t>
            </a:r>
          </a:p>
          <a:p>
            <a:pPr rtl="0"/>
            <a:r>
              <a:rPr lang="pt-BR" dirty="0">
                <a:solidFill>
                  <a:srgbClr val="7CEBFF"/>
                </a:solidFill>
              </a:rPr>
              <a:t>ORIENTADOR: Me. angelo Gonçalves da luz</a:t>
            </a:r>
          </a:p>
        </p:txBody>
      </p:sp>
      <p:pic>
        <p:nvPicPr>
          <p:cNvPr id="12" name="Shape 107" descr="Resultado de imagem para logo senac png">
            <a:extLst>
              <a:ext uri="{FF2B5EF4-FFF2-40B4-BE49-F238E27FC236}">
                <a16:creationId xmlns:a16="http://schemas.microsoft.com/office/drawing/2014/main" id="{1B750AAD-962D-FD26-2B8E-1D2E79C23B9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0944" y="4572000"/>
            <a:ext cx="2405726" cy="1410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Diagrama de casos de uso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4965A3F3-1ACD-FB65-41CD-3A309DC237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366681" y="2116621"/>
            <a:ext cx="7835729" cy="4595018"/>
          </a:xfr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23D966-3711-7036-C024-7DBB3A10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Arquitetura pensada para o projeto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1195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26003FE-F419-970E-369B-0B9377B3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11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1E5D1-56FD-001B-054C-B1DD90169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Cronograma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A45B8B28-D144-6502-11AD-E24E473B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12</a:t>
            </a:fld>
            <a:endParaRPr lang="pt-BR" noProof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B5EA4470-3C4E-D868-C641-4719A5B92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460" y="1341248"/>
            <a:ext cx="6839905" cy="2724530"/>
          </a:xfrm>
        </p:spPr>
      </p:pic>
    </p:spTree>
    <p:extLst>
      <p:ext uri="{BB962C8B-B14F-4D97-AF65-F5344CB8AC3E}">
        <p14:creationId xmlns:p14="http://schemas.microsoft.com/office/powerpoint/2010/main" val="2943098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dirty="0"/>
              <a:t>Sistema desenvolvido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8B50527-7651-B3BB-401A-42079C3B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13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7529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41742-69C9-A188-02B4-FE6F414E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EEBBF8-E8A4-E3A3-FE8F-116BB90A4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029615" cy="3633047"/>
          </a:xfrm>
        </p:spPr>
        <p:txBody>
          <a:bodyPr/>
          <a:lstStyle/>
          <a:p>
            <a:r>
              <a:rPr lang="pt-BR" dirty="0"/>
              <a:t>https://www.prisma.io/docs</a:t>
            </a:r>
          </a:p>
          <a:p>
            <a:r>
              <a:rPr lang="pt-BR" dirty="0"/>
              <a:t>https://nextjs.org/docs</a:t>
            </a:r>
          </a:p>
          <a:p>
            <a:r>
              <a:rPr lang="pt-BR" dirty="0"/>
              <a:t>https://pt-br.reactjs.org/docs</a:t>
            </a:r>
          </a:p>
          <a:p>
            <a:r>
              <a:rPr lang="pt-BR" dirty="0"/>
              <a:t>https://www.postgresql.org/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BE8CD8-C35C-4A54-8C64-7B49FE08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14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48501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bg2"/>
                </a:solidFill>
              </a:rPr>
              <a:t>kevinkunde96@gmail.com</a:t>
            </a:r>
          </a:p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4B108-EED7-2260-E66A-D4ADF5B8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15B215-546E-836F-DE29-B4407A29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Motivação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Objetivo Geral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Objetivos Específicos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Backlog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Referencial Teórico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Diagrama ER e Casos de Uso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Arquitetura pensada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Cronograma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Sistema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Considerações finais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BC6892-688D-3E4B-F119-41D70D86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38422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0EDE8-D4E3-62ED-0C27-131B612C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D31035-56D5-0AD6-0C44-C55A0963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Alta demanda de implementações no sistema que utilizamos no meu local de trabalho, tornando muitas vezes inviável dos supervisores participarem das reuniões em que organizam estas implementações e também verificar se as metas do time estão sendo cumpridas</a:t>
            </a:r>
          </a:p>
          <a:p>
            <a:r>
              <a:rPr lang="pt-BR" dirty="0"/>
              <a:t>Existência de diversas ferramentas online, porém com alta demanda de tempo para a estruturação das tarefas, além do custo financeiro</a:t>
            </a:r>
          </a:p>
          <a:p>
            <a:r>
              <a:rPr lang="pt-BR" dirty="0"/>
              <a:t>Outros motivos que acabam dificultando esse processo de adaptação para o time.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376BA7-874F-2C17-73A0-6E0D9FFF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8455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183AD-B38A-7026-400F-187911E7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geral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1A5ECC-A890-A4B0-2830-FF710A8A7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Administrar tarefas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Gerenciar o aproveitamento de colaboradores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Gestores terem uma melhor visualização da equipe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Colaboradores serem estimulados ao ver seu aproveitamento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25ACEB-632A-DAA2-8FB3-816106F7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34396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68378-8E98-A19E-4C69-7DA40069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específicos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E421EA-F133-C799-2485-0867E792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826448"/>
            <a:ext cx="11029615" cy="2961549"/>
          </a:xfrm>
        </p:spPr>
        <p:txBody>
          <a:bodyPr numCol="2"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Adquirir conhecimento das tecnologias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Modelar Diagrama 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Modelar Diagrama de Casos de Uso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Desenvolver Sistema Web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Estudar sistemas semelhantes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D591C3-328E-6CAA-CF88-910565D6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644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774DD-8F4D-C286-2327-68EFC0F6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442056-1BB6-D7EB-F7BC-7113CD68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6</a:t>
            </a:fld>
            <a:endParaRPr lang="pt-BR" noProof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DF5C0C7D-0E7F-624F-BCAF-03F0473C6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204" y="2525303"/>
            <a:ext cx="9007592" cy="2926396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C7A1EB9-810F-6AEA-F624-A7FD5B23D9D3}"/>
              </a:ext>
            </a:extLst>
          </p:cNvPr>
          <p:cNvSpPr txBox="1"/>
          <p:nvPr/>
        </p:nvSpPr>
        <p:spPr>
          <a:xfrm>
            <a:off x="1592204" y="5519252"/>
            <a:ext cx="172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alpha val="33000"/>
                  </a:schemeClr>
                </a:solidFill>
              </a:rPr>
              <a:t>Milestones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319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FA820-D96E-F4C1-0CAE-A982B84E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D6E0A5-CD56-6A65-CC4B-9D38D662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7</a:t>
            </a:fld>
            <a:endParaRPr lang="pt-BR" noProof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B2F7D57-A082-FC53-B45A-3BD56F1805FA}"/>
              </a:ext>
            </a:extLst>
          </p:cNvPr>
          <p:cNvSpPr txBox="1"/>
          <p:nvPr/>
        </p:nvSpPr>
        <p:spPr>
          <a:xfrm>
            <a:off x="295834" y="5971178"/>
            <a:ext cx="172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alpha val="33000"/>
                  </a:schemeClr>
                </a:solidFill>
              </a:rPr>
              <a:t>Issues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FA5AC8E-4A9B-CCB5-2CF9-F12442B30570}"/>
              </a:ext>
            </a:extLst>
          </p:cNvPr>
          <p:cNvSpPr txBox="1"/>
          <p:nvPr/>
        </p:nvSpPr>
        <p:spPr>
          <a:xfrm>
            <a:off x="7459438" y="5956137"/>
            <a:ext cx="172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alpha val="33000"/>
                  </a:schemeClr>
                </a:solidFill>
              </a:rPr>
              <a:t>Wiki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14203CE-9F71-A897-CE37-4040B5B4C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438" y="2260886"/>
            <a:ext cx="4625799" cy="367823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7D9DF0D-6115-2FDB-E3B3-79C917037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34" y="2260886"/>
            <a:ext cx="6709887" cy="370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5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46396-E059-AF65-0059-E55B05AA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F3853-A457-1F33-C6BD-8393A09FE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04861"/>
          </a:xfrm>
        </p:spPr>
        <p:txBody>
          <a:bodyPr numCol="2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dirty="0"/>
              <a:t>	Gestão de demandas ( demandas são as necessidades dos clientes, internos ou externos, que a empresa precisa atender).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dirty="0"/>
              <a:t>	A gestão de demandas é muito importante pois ela possibilita à empresa atender plenamente o seu público.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dirty="0"/>
              <a:t>	Uma das maneiras encontradas para isso são os OKR(</a:t>
            </a:r>
            <a:r>
              <a:rPr lang="pt-BR" sz="1800" i="1" dirty="0"/>
              <a:t>Objectives and key results</a:t>
            </a:r>
            <a:r>
              <a:rPr lang="pt-BR" sz="1800" dirty="0"/>
              <a:t>).</a:t>
            </a:r>
            <a:endParaRPr lang="pt-BR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b="1" i="0" dirty="0">
                <a:solidFill>
                  <a:srgbClr val="182020"/>
                </a:solidFill>
                <a:effectLst/>
                <a:latin typeface="Nunito Sans" panose="020B0604020202020204" pitchFamily="2" charset="0"/>
              </a:rPr>
              <a:t>Objetivos (O):</a:t>
            </a:r>
            <a:r>
              <a:rPr lang="pt-BR" b="0" i="0" dirty="0">
                <a:solidFill>
                  <a:srgbClr val="182020"/>
                </a:solidFill>
                <a:effectLst/>
                <a:latin typeface="Nunito Sans" panose="020B0604020202020204" pitchFamily="2" charset="0"/>
              </a:rPr>
              <a:t> declaração concisa da direção desejada pela empresa. Um bom objetivo tem que ser devidamente descrito para que as pessoas possam imaginar o quão impactante será alcançá-lo.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b="1" i="0" dirty="0">
                <a:solidFill>
                  <a:srgbClr val="182020"/>
                </a:solidFill>
                <a:effectLst/>
                <a:latin typeface="Nunito Sans" panose="020B0604020202020204" pitchFamily="2" charset="0"/>
              </a:rPr>
              <a:t>Resultados-chave (KR): </a:t>
            </a:r>
            <a:r>
              <a:rPr lang="pt-BR" b="0" i="0" dirty="0">
                <a:solidFill>
                  <a:srgbClr val="182020"/>
                </a:solidFill>
                <a:effectLst/>
                <a:latin typeface="Nunito Sans" panose="020B0604020202020204" pitchFamily="2" charset="0"/>
              </a:rPr>
              <a:t>metas com impacto direto no atingimento do objetivo caso seja alcançado com sucesso.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C873D9-C843-B7C5-894A-738F9527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8</a:t>
            </a:fld>
            <a:endParaRPr lang="pt-BR" noProof="0"/>
          </a:p>
        </p:txBody>
      </p:sp>
      <p:pic>
        <p:nvPicPr>
          <p:cNvPr id="5" name="Espaço Reservado para Conteúdo 16">
            <a:extLst>
              <a:ext uri="{FF2B5EF4-FFF2-40B4-BE49-F238E27FC236}">
                <a16:creationId xmlns:a16="http://schemas.microsoft.com/office/drawing/2014/main" id="{B205A44C-F24E-678A-AF81-6075498E3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129" y="3893613"/>
            <a:ext cx="5039677" cy="206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0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Diagrama Entidade-Relacionamento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823E9AE-5672-7AFB-5AF9-3BE3BD6670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37765" y="2163063"/>
            <a:ext cx="8941366" cy="4413906"/>
          </a:xfr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4D6D37B-8884-234F-CA19-8DC85FBC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851463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vidend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1A3260"/>
    </a:accent1>
    <a:accent2>
      <a:srgbClr val="4590B8"/>
    </a:accent2>
    <a:accent3>
      <a:srgbClr val="45CBE8"/>
    </a:accent3>
    <a:accent4>
      <a:srgbClr val="969FA7"/>
    </a:accent4>
    <a:accent5>
      <a:srgbClr val="A2C777"/>
    </a:accent5>
    <a:accent6>
      <a:srgbClr val="42955F"/>
    </a:accent6>
    <a:hlink>
      <a:srgbClr val="828282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Dividend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1A3260"/>
    </a:accent1>
    <a:accent2>
      <a:srgbClr val="4590B8"/>
    </a:accent2>
    <a:accent3>
      <a:srgbClr val="45CBE8"/>
    </a:accent3>
    <a:accent4>
      <a:srgbClr val="969FA7"/>
    </a:accent4>
    <a:accent5>
      <a:srgbClr val="A2C777"/>
    </a:accent5>
    <a:accent6>
      <a:srgbClr val="42955F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</TotalTime>
  <Words>358</Words>
  <Application>Microsoft Office PowerPoint</Application>
  <PresentationFormat>Widescreen</PresentationFormat>
  <Paragraphs>78</Paragraphs>
  <Slides>15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Calibri</vt:lpstr>
      <vt:lpstr>Gill Sans MT</vt:lpstr>
      <vt:lpstr>Nunito Sans</vt:lpstr>
      <vt:lpstr>Wingdings</vt:lpstr>
      <vt:lpstr>Wingdings 2</vt:lpstr>
      <vt:lpstr>Dividendo</vt:lpstr>
      <vt:lpstr>Onetouch metas</vt:lpstr>
      <vt:lpstr>Sumário</vt:lpstr>
      <vt:lpstr>Motivação</vt:lpstr>
      <vt:lpstr>Objetivo geral </vt:lpstr>
      <vt:lpstr>Objetivos específicos</vt:lpstr>
      <vt:lpstr>Backlog</vt:lpstr>
      <vt:lpstr>Backlog</vt:lpstr>
      <vt:lpstr>Referencial Teórico</vt:lpstr>
      <vt:lpstr>Diagrama Entidade-Relacionamento</vt:lpstr>
      <vt:lpstr>Diagrama de casos de uso</vt:lpstr>
      <vt:lpstr>Arquitetura pensada para o projeto</vt:lpstr>
      <vt:lpstr>Cronograma</vt:lpstr>
      <vt:lpstr>Sistema desenvolvido</vt:lpstr>
      <vt:lpstr>Referências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Onetouch metas</dc:title>
  <dc:creator>Kevin.K. .</dc:creator>
  <cp:lastModifiedBy>Kevin.K. .</cp:lastModifiedBy>
  <cp:revision>13</cp:revision>
  <dcterms:created xsi:type="dcterms:W3CDTF">2022-05-24T23:58:18Z</dcterms:created>
  <dcterms:modified xsi:type="dcterms:W3CDTF">2022-07-21T22:25:44Z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