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73" r:id="rId7"/>
    <p:sldId id="267" r:id="rId8"/>
    <p:sldId id="268" r:id="rId9"/>
    <p:sldId id="274" r:id="rId10"/>
    <p:sldId id="275" r:id="rId11"/>
    <p:sldId id="269" r:id="rId12"/>
    <p:sldId id="262" r:id="rId13"/>
    <p:sldId id="258" r:id="rId14"/>
    <p:sldId id="259" r:id="rId15"/>
    <p:sldId id="265" r:id="rId16"/>
    <p:sldId id="264" r:id="rId17"/>
    <p:sldId id="272" r:id="rId18"/>
    <p:sldId id="271" r:id="rId19"/>
    <p:sldId id="260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noProof="0" dirty="0" err="1"/>
            <a:t>React</a:t>
          </a:r>
          <a:endParaRPr lang="pt-BR" sz="3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noProof="0" dirty="0"/>
            <a:t>Prisma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3500" b="0" i="0" dirty="0"/>
            <a:t>PostgreSQL</a:t>
          </a:r>
          <a:endParaRPr lang="pt-BR" sz="3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 custLinFactNeighborY="-3314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131CE4A-9776-44F4-BC03-867682E21374}" type="pres">
      <dgm:prSet presAssocID="{5605D28D-2CE6-4513-8566-952984E21E14}" presName="text_3" presStyleLbl="node1" presStyleIdx="2" presStyleCnt="3" custLinFactNeighborX="133" custLinFactNeighborY="-669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blipFill rotWithShape="0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 err="1"/>
            <a:t>React</a:t>
          </a:r>
          <a:endParaRPr lang="pt-BR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Prisma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06949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504961" y="2447035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0" i="0" kern="1200" dirty="0"/>
            <a:t>PostgreSQL</a:t>
          </a:r>
          <a:endParaRPr lang="pt-BR" sz="3500" kern="1200" noProof="0" dirty="0"/>
        </a:p>
      </dsp:txBody>
      <dsp:txXfrm>
        <a:off x="504961" y="2447035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l="-25000" r="-25000"/>
          </a:stretch>
        </a:blip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3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465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C0CDEA-83DE-4E06-A50F-54CBA6BCA36D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C4C54-A9DF-4F5B-AD6A-BA5770F967E8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ADBBE28-A77D-4EA6-B5A4-F738940004D5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9311D-328B-40D0-975E-AF67B5D78006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10D3953-3092-449B-B133-FE40933AC80E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68AD6-4138-4BB4-9C38-20151E83391F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6A6726-FFA9-46CB-95B9-0927050B2C4F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42593-6ED4-48FE-902E-72F8487E8C92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A3113-EF74-4512-B619-023019394F17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174827-9467-4994-AE78-5C56BE871F4C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3951A-580D-482A-B636-FF7AF712A205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0B55B6-C6D5-4134-8770-70F6D6C90EBB}" type="datetime1">
              <a:rPr lang="pt-BR" noProof="0" smtClean="0"/>
              <a:t>20/07/2022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 err="1">
                <a:solidFill>
                  <a:schemeClr val="bg1"/>
                </a:solidFill>
              </a:rPr>
              <a:t>Onetouch</a:t>
            </a:r>
            <a:r>
              <a:rPr lang="pt-BR" sz="5100" dirty="0">
                <a:solidFill>
                  <a:schemeClr val="bg1"/>
                </a:solidFill>
              </a:rPr>
              <a:t> metas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4832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FACULDADE DE TECNOLOGIA SENAC PELOTAS – ANÁLISE E DESENVOLVIMENTO DE SISTEMAS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Aluno: Kevin </a:t>
            </a:r>
            <a:r>
              <a:rPr lang="pt-BR" dirty="0" err="1">
                <a:solidFill>
                  <a:srgbClr val="7CEBFF"/>
                </a:solidFill>
              </a:rPr>
              <a:t>Kunde</a:t>
            </a:r>
            <a:endParaRPr lang="pt-BR" dirty="0">
              <a:solidFill>
                <a:srgbClr val="7CEBFF"/>
              </a:solidFill>
            </a:endParaRPr>
          </a:p>
          <a:p>
            <a:pPr rtl="0"/>
            <a:r>
              <a:rPr lang="pt-BR" dirty="0">
                <a:solidFill>
                  <a:srgbClr val="7CEBFF"/>
                </a:solidFill>
              </a:rPr>
              <a:t>ORIENTADOR: Me. </a:t>
            </a:r>
            <a:r>
              <a:rPr lang="pt-BR" dirty="0" err="1">
                <a:solidFill>
                  <a:srgbClr val="7CEBFF"/>
                </a:solidFill>
              </a:rPr>
              <a:t>angelo</a:t>
            </a:r>
            <a:r>
              <a:rPr lang="pt-BR" dirty="0">
                <a:solidFill>
                  <a:srgbClr val="7CEBFF"/>
                </a:solidFill>
              </a:rPr>
              <a:t> Gonçalves da luz</a:t>
            </a:r>
          </a:p>
        </p:txBody>
      </p:sp>
      <p:pic>
        <p:nvPicPr>
          <p:cNvPr id="12" name="Shape 107" descr="Resultado de imagem para logo senac png">
            <a:extLst>
              <a:ext uri="{FF2B5EF4-FFF2-40B4-BE49-F238E27FC236}">
                <a16:creationId xmlns:a16="http://schemas.microsoft.com/office/drawing/2014/main" id="{1B750AAD-962D-FD26-2B8E-1D2E79C2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0944" y="4572000"/>
            <a:ext cx="2405726" cy="141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de casos de uso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965A3F3-1ACD-FB65-41CD-3A309DC23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89589" y="1895487"/>
            <a:ext cx="8212822" cy="4816152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23D966-3711-7036-C024-7DBB3A1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Arquitetura pensada para o projeto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26748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6003FE-F419-970E-369B-0B9377B3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E5D1-56FD-001B-054C-B1DD9016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Cronograma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45B8B28-D144-6502-11AD-E24E473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12</a:t>
            </a:fld>
            <a:endParaRPr lang="pt-BR" noProof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5EA4470-3C4E-D868-C641-4719A5B9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460" y="1341248"/>
            <a:ext cx="6839905" cy="2724530"/>
          </a:xfrm>
        </p:spPr>
      </p:pic>
    </p:spTree>
    <p:extLst>
      <p:ext uri="{BB962C8B-B14F-4D97-AF65-F5344CB8AC3E}">
        <p14:creationId xmlns:p14="http://schemas.microsoft.com/office/powerpoint/2010/main" val="294309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dirty="0"/>
              <a:t>Sistema desenvolvido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B50527-7651-B3BB-401A-42079C3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529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B98B-7021-5299-0680-E953BC4A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backlog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milestones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7AB5EB-5664-9AB8-9877-C36D25E2D0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22056"/>
            <a:ext cx="5422900" cy="2844201"/>
          </a:xfr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9F59435-9059-8B15-F125-B145B195B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163258"/>
            <a:ext cx="5422900" cy="1761797"/>
          </a:xfr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E9A5A-5A51-8D5E-F256-9323C233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883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1742-69C9-A188-02B4-FE6F414E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EBBF8-E8A4-E3A3-FE8F-116BB90A4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3633047"/>
          </a:xfrm>
        </p:spPr>
        <p:txBody>
          <a:bodyPr/>
          <a:lstStyle/>
          <a:p>
            <a:r>
              <a:rPr lang="pt-BR" dirty="0"/>
              <a:t>https://www.prisma.io/docs</a:t>
            </a:r>
          </a:p>
          <a:p>
            <a:r>
              <a:rPr lang="pt-BR" dirty="0"/>
              <a:t>https://nextjs.org/docs</a:t>
            </a:r>
          </a:p>
          <a:p>
            <a:r>
              <a:rPr lang="pt-BR" dirty="0"/>
              <a:t>https://pt-br.reactjs.org/docs</a:t>
            </a:r>
          </a:p>
          <a:p>
            <a:r>
              <a:rPr lang="pt-BR" dirty="0"/>
              <a:t>https://www.siteware.com.br/processos/gestao-de-demanda/</a:t>
            </a:r>
          </a:p>
          <a:p>
            <a:r>
              <a:rPr lang="pt-BR" dirty="0"/>
              <a:t>https://app.clickup.com/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E8CD8-C35C-4A54-8C64-7B49FE0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4850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kevinkunde96@gmail.com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B108-EED7-2260-E66A-D4ADF5B8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5B215-546E-836F-DE29-B4407A29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Objetivo Geral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Objetivos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Referencial Teórico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Diagrama ER e Casos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Arquitetura pensada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Cronograma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Considerações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BC6892-688D-3E4B-F119-41D70D86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842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EDE8-D4E3-62ED-0C27-131B612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31035-56D5-0AD6-0C44-C55A0963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 demanda de implementações no sistema que utilizamos no meu local de trabalho, tornando muitas vezes inviável dos supervisores participar das reuniões em que organizam estas implementações e também verificar se as metas do time estão sendo cumpridas.</a:t>
            </a:r>
          </a:p>
          <a:p>
            <a:r>
              <a:rPr lang="pt-BR" dirty="0"/>
              <a:t>Encontramos diversas ferramentas online, porém que demandam bastante tempo para a estruturação das tarefas, vários são pagos, entre diversos outros motivos que acabam dificultando esse processo de adaptação para o time.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376BA7-874F-2C17-73A0-6E0D9FF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4397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183AD-B38A-7026-400F-187911E7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A5ECC-A890-A4B0-2830-FF710A8A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Administrar Tarefas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Gerenciar o aproveitamento de colaboradores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Gestores terem uma melhor visualização de sua equipe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Colaboradores se estimularem ao ver seu aproveitamento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25ACEB-632A-DAA2-8FB3-816106F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439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68378-8E98-A19E-4C69-7DA4006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421EA-F133-C799-2485-0867E792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26448"/>
            <a:ext cx="11029615" cy="2961549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Adquirir conhecimento das tecnologias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Modelar Diagrama 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Modelar Diagrama de Casos de Uso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Desenvolver Sistema 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Estudar sistemas semelhantes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D591C3-328E-6CAA-CF88-910565D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64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4DD-8F4D-C286-2327-68EFC0F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442056-1BB6-D7EB-F7BC-7113CD68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6</a:t>
            </a:fld>
            <a:endParaRPr lang="pt-BR" noProof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F5C0C7D-0E7F-624F-BCAF-03F0473C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204" y="2525303"/>
            <a:ext cx="9007592" cy="292639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7A1EB9-810F-6AEA-F624-A7FD5B23D9D3}"/>
              </a:ext>
            </a:extLst>
          </p:cNvPr>
          <p:cNvSpPr txBox="1"/>
          <p:nvPr/>
        </p:nvSpPr>
        <p:spPr>
          <a:xfrm>
            <a:off x="1592204" y="5519252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Milestones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19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A820-D96E-F4C1-0CAE-A982B84E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6E0A5-CD56-6A65-CC4B-9D38D66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2F7D57-A082-FC53-B45A-3BD56F1805FA}"/>
              </a:ext>
            </a:extLst>
          </p:cNvPr>
          <p:cNvSpPr txBox="1"/>
          <p:nvPr/>
        </p:nvSpPr>
        <p:spPr>
          <a:xfrm>
            <a:off x="0" y="5956137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Issues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A5AC8E-4A9B-CCB5-2CF9-F12442B30570}"/>
              </a:ext>
            </a:extLst>
          </p:cNvPr>
          <p:cNvSpPr txBox="1"/>
          <p:nvPr/>
        </p:nvSpPr>
        <p:spPr>
          <a:xfrm>
            <a:off x="7459438" y="5956137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alpha val="33000"/>
                  </a:schemeClr>
                </a:solidFill>
              </a:rPr>
              <a:t>Wiki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4203CE-9F71-A897-CE37-4040B5B4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438" y="2260886"/>
            <a:ext cx="4625799" cy="36782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7D9DF0D-6115-2FDB-E3B3-79C91703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8" y="1893791"/>
            <a:ext cx="7386328" cy="40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46396-E059-AF65-0059-E55B05A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F3853-A457-1F33-C6BD-8393A09F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48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pt-BR" dirty="0"/>
              <a:t>	Gestão de demandas ( demandas são as necessidades dos clientes, internos ou externos, que a empresa precisa atender).</a:t>
            </a:r>
          </a:p>
          <a:p>
            <a:pPr marL="0" indent="0" algn="just">
              <a:buNone/>
            </a:pPr>
            <a:r>
              <a:rPr lang="pt-BR" dirty="0"/>
              <a:t>	A gestão de demandas é tremendamente importante pois ela possibilita à empresa atender plenamente o seu público.</a:t>
            </a:r>
          </a:p>
          <a:p>
            <a:pPr marL="0" indent="0" algn="just">
              <a:buNone/>
            </a:pPr>
            <a:r>
              <a:rPr lang="pt-BR" dirty="0"/>
              <a:t>	Uma das maneiras encontradas para isso são os OKR(</a:t>
            </a:r>
            <a:r>
              <a:rPr lang="pt-BR" sz="1800" i="1" dirty="0" err="1"/>
              <a:t>Objectives</a:t>
            </a:r>
            <a:r>
              <a:rPr lang="pt-BR" sz="1800" i="1" dirty="0"/>
              <a:t> </a:t>
            </a:r>
            <a:r>
              <a:rPr lang="pt-BR" sz="1800" i="1" dirty="0" err="1"/>
              <a:t>and</a:t>
            </a:r>
            <a:r>
              <a:rPr lang="pt-BR" sz="1800" i="1" dirty="0"/>
              <a:t> </a:t>
            </a:r>
            <a:r>
              <a:rPr lang="pt-BR" sz="1800" i="1" dirty="0" err="1"/>
              <a:t>key</a:t>
            </a:r>
            <a:r>
              <a:rPr lang="pt-BR" sz="1800" i="1" dirty="0"/>
              <a:t> </a:t>
            </a:r>
            <a:r>
              <a:rPr lang="pt-BR" sz="1800" i="1" dirty="0" err="1"/>
              <a:t>results</a:t>
            </a:r>
            <a:r>
              <a:rPr lang="pt-BR" sz="1800" dirty="0"/>
              <a:t>).</a:t>
            </a:r>
            <a:endParaRPr lang="pt-B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Objetivos (O):</a:t>
            </a:r>
            <a:r>
              <a:rPr lang="pt-BR" b="0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 declaração concisa da direção desejada pela empresa. Um bom objetivo tem que ser devidamente descrito para que as pessoas possam imaginar o quão impactante será alcançá-lo.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Resultados-chave (KR): </a:t>
            </a:r>
            <a:r>
              <a:rPr lang="pt-BR" b="0" i="0" dirty="0">
                <a:solidFill>
                  <a:srgbClr val="182020"/>
                </a:solidFill>
                <a:effectLst/>
                <a:latin typeface="Nunito Sans" panose="020B0604020202020204" pitchFamily="2" charset="0"/>
              </a:rPr>
              <a:t>metas com impacto direto no atingimento do objetivo caso seja alcançado com sucesso.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873D9-C843-B7C5-894A-738F9527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8</a:t>
            </a:fld>
            <a:endParaRPr lang="pt-BR" noProof="0"/>
          </a:p>
        </p:txBody>
      </p:sp>
      <p:pic>
        <p:nvPicPr>
          <p:cNvPr id="5" name="Espaço Reservado para Conteúdo 16">
            <a:extLst>
              <a:ext uri="{FF2B5EF4-FFF2-40B4-BE49-F238E27FC236}">
                <a16:creationId xmlns:a16="http://schemas.microsoft.com/office/drawing/2014/main" id="{B205A44C-F24E-678A-AF81-6075498E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07" y="3761533"/>
            <a:ext cx="5422900" cy="21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Entidade-Relacionamento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823E9AE-5672-7AFB-5AF9-3BE3BD6670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2868" y="1953313"/>
            <a:ext cx="9366263" cy="4623656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D6D37B-8884-234F-CA19-8DC85FBC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146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380</Words>
  <Application>Microsoft Office PowerPoint</Application>
  <PresentationFormat>Widescreen</PresentationFormat>
  <Paragraphs>79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Nunito Sans</vt:lpstr>
      <vt:lpstr>Wingdings</vt:lpstr>
      <vt:lpstr>Wingdings 2</vt:lpstr>
      <vt:lpstr>Dividendo</vt:lpstr>
      <vt:lpstr>Onetouch metas</vt:lpstr>
      <vt:lpstr>Sumário</vt:lpstr>
      <vt:lpstr>Motivação</vt:lpstr>
      <vt:lpstr>Objetivo geral </vt:lpstr>
      <vt:lpstr>Objetivos específicos</vt:lpstr>
      <vt:lpstr>Backlog</vt:lpstr>
      <vt:lpstr>Backlog</vt:lpstr>
      <vt:lpstr>Referencial Teórico</vt:lpstr>
      <vt:lpstr>Diagrama Entidade-Relacionamento</vt:lpstr>
      <vt:lpstr>Diagrama de casos de uso</vt:lpstr>
      <vt:lpstr>Arquitetura pensada para o projeto</vt:lpstr>
      <vt:lpstr>Cronograma</vt:lpstr>
      <vt:lpstr>Sistema desenvolvido</vt:lpstr>
      <vt:lpstr>backlog (milestones / issues)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Onetouch metas</dc:title>
  <dc:creator>Kevin.K. .</dc:creator>
  <cp:lastModifiedBy>Kevin.K. .</cp:lastModifiedBy>
  <cp:revision>7</cp:revision>
  <dcterms:created xsi:type="dcterms:W3CDTF">2022-05-24T23:58:18Z</dcterms:created>
  <dcterms:modified xsi:type="dcterms:W3CDTF">2022-07-21T03:00:13Z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