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0EB38-6A81-6854-8E70-887A0A9F21C3}" v="1246" dt="2020-10-02T02:17:12.926"/>
    <p1510:client id="{553F6BC0-88A2-A44B-A73A-3398CA3D84A1}" v="403" dt="2020-10-02T15:10:17.280"/>
    <p1510:client id="{D07E8F8C-D4E6-840D-4E0B-01D40082F099}" v="5" dt="2020-10-02T14:59:5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4"/>
  </p:normalViewPr>
  <p:slideViewPr>
    <p:cSldViewPr snapToGrid="0">
      <p:cViewPr varScale="1">
        <p:scale>
          <a:sx n="138" d="100"/>
          <a:sy n="13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25177-0C2D-47E7-94CB-36A5C5AC0AD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3CB427-5AC9-4B7C-802E-03D69CD1A59A}">
      <dgm:prSet/>
      <dgm:spPr/>
      <dgm:t>
        <a:bodyPr/>
        <a:lstStyle/>
        <a:p>
          <a:r>
            <a:rPr lang="en-US"/>
            <a:t>Machine Learning projects have far more branching and experimentation than a typical software project.</a:t>
          </a:r>
        </a:p>
      </dgm:t>
    </dgm:pt>
    <dgm:pt modelId="{0B74781D-D9F9-4952-BCF9-519A9E9BFCC3}" type="parTrans" cxnId="{861CA989-81C8-420C-B959-F117114BAEEA}">
      <dgm:prSet/>
      <dgm:spPr/>
      <dgm:t>
        <a:bodyPr/>
        <a:lstStyle/>
        <a:p>
          <a:endParaRPr lang="en-US"/>
        </a:p>
      </dgm:t>
    </dgm:pt>
    <dgm:pt modelId="{0CD92A06-ECB2-4804-ABE9-1E3FCE8975CF}" type="sibTrans" cxnId="{861CA989-81C8-420C-B959-F117114BAEEA}">
      <dgm:prSet/>
      <dgm:spPr/>
      <dgm:t>
        <a:bodyPr/>
        <a:lstStyle/>
        <a:p>
          <a:endParaRPr lang="en-US"/>
        </a:p>
      </dgm:t>
    </dgm:pt>
    <dgm:pt modelId="{B95FC48B-7FCA-42C4-A9A3-D12964BADC17}">
      <dgm:prSet/>
      <dgm:spPr/>
      <dgm:t>
        <a:bodyPr/>
        <a:lstStyle/>
        <a:p>
          <a:r>
            <a:rPr lang="en-US"/>
            <a:t>Machine Learning code generally doesn’t throw errors, it just underperforms</a:t>
          </a:r>
        </a:p>
      </dgm:t>
    </dgm:pt>
    <dgm:pt modelId="{89DCEF11-D713-4D79-A805-C6800EF030F1}" type="parTrans" cxnId="{2B93DBD6-03F6-4A5D-B7C4-74A8F4977C13}">
      <dgm:prSet/>
      <dgm:spPr/>
      <dgm:t>
        <a:bodyPr/>
        <a:lstStyle/>
        <a:p>
          <a:endParaRPr lang="en-US"/>
        </a:p>
      </dgm:t>
    </dgm:pt>
    <dgm:pt modelId="{DA176194-F31A-4C89-A8A3-365100C13E99}" type="sibTrans" cxnId="{2B93DBD6-03F6-4A5D-B7C4-74A8F4977C13}">
      <dgm:prSet/>
      <dgm:spPr/>
      <dgm:t>
        <a:bodyPr/>
        <a:lstStyle/>
        <a:p>
          <a:endParaRPr lang="en-US"/>
        </a:p>
      </dgm:t>
    </dgm:pt>
    <dgm:pt modelId="{D227EC4B-2FB0-45E1-AE79-174FAEAF0B05}">
      <dgm:prSet/>
      <dgm:spPr/>
      <dgm:t>
        <a:bodyPr/>
        <a:lstStyle/>
        <a:p>
          <a:r>
            <a:rPr lang="en-US"/>
            <a:t>Reproducing previous results requires a high-fidelity record of previous runs. A small change in training data, code or hyperparameters can wildly change a model’s performance.</a:t>
          </a:r>
        </a:p>
      </dgm:t>
    </dgm:pt>
    <dgm:pt modelId="{65EA7594-E7E7-4395-A680-836398E2EF65}" type="parTrans" cxnId="{D1A01CA7-57FE-4EA9-948F-119684C5CA11}">
      <dgm:prSet/>
      <dgm:spPr/>
      <dgm:t>
        <a:bodyPr/>
        <a:lstStyle/>
        <a:p>
          <a:endParaRPr lang="en-US"/>
        </a:p>
      </dgm:t>
    </dgm:pt>
    <dgm:pt modelId="{E8279A9E-6D92-4372-BDE9-EFFB12E6B6B7}" type="sibTrans" cxnId="{D1A01CA7-57FE-4EA9-948F-119684C5CA11}">
      <dgm:prSet/>
      <dgm:spPr/>
      <dgm:t>
        <a:bodyPr/>
        <a:lstStyle/>
        <a:p>
          <a:endParaRPr lang="en-US"/>
        </a:p>
      </dgm:t>
    </dgm:pt>
    <dgm:pt modelId="{90CB5DAC-D5D7-46CC-BA1E-E21991081701}">
      <dgm:prSet/>
      <dgm:spPr/>
      <dgm:t>
        <a:bodyPr/>
        <a:lstStyle/>
        <a:p>
          <a:r>
            <a:rPr lang="en-US"/>
            <a:t>Running machine learning experiments can be time consuming and just the compute costs can get expensive.</a:t>
          </a:r>
        </a:p>
      </dgm:t>
    </dgm:pt>
    <dgm:pt modelId="{C38C7666-7A25-4305-956E-CEEC69F21F96}" type="parTrans" cxnId="{C8292EE3-D860-40CB-8B21-0110C0954EE8}">
      <dgm:prSet/>
      <dgm:spPr/>
      <dgm:t>
        <a:bodyPr/>
        <a:lstStyle/>
        <a:p>
          <a:endParaRPr lang="en-US"/>
        </a:p>
      </dgm:t>
    </dgm:pt>
    <dgm:pt modelId="{1040CC83-5A12-4661-BB07-357E8A664016}" type="sibTrans" cxnId="{C8292EE3-D860-40CB-8B21-0110C0954EE8}">
      <dgm:prSet/>
      <dgm:spPr/>
      <dgm:t>
        <a:bodyPr/>
        <a:lstStyle/>
        <a:p>
          <a:endParaRPr lang="en-US"/>
        </a:p>
      </dgm:t>
    </dgm:pt>
    <dgm:pt modelId="{C7C03958-3180-4DED-86F4-7A5D4D227A25}" type="pres">
      <dgm:prSet presAssocID="{D6725177-0C2D-47E7-94CB-36A5C5AC0AD6}" presName="vert0" presStyleCnt="0">
        <dgm:presLayoutVars>
          <dgm:dir/>
          <dgm:animOne val="branch"/>
          <dgm:animLvl val="lvl"/>
        </dgm:presLayoutVars>
      </dgm:prSet>
      <dgm:spPr/>
    </dgm:pt>
    <dgm:pt modelId="{905991C7-0D34-44A0-8FAA-A17B43CE2F4F}" type="pres">
      <dgm:prSet presAssocID="{453CB427-5AC9-4B7C-802E-03D69CD1A59A}" presName="thickLine" presStyleLbl="alignNode1" presStyleIdx="0" presStyleCnt="4"/>
      <dgm:spPr/>
    </dgm:pt>
    <dgm:pt modelId="{D0741D0A-DC19-4E78-A52A-7BCFCB5DB834}" type="pres">
      <dgm:prSet presAssocID="{453CB427-5AC9-4B7C-802E-03D69CD1A59A}" presName="horz1" presStyleCnt="0"/>
      <dgm:spPr/>
    </dgm:pt>
    <dgm:pt modelId="{8882464D-C9B8-49C6-BEFA-7C3953DC68F6}" type="pres">
      <dgm:prSet presAssocID="{453CB427-5AC9-4B7C-802E-03D69CD1A59A}" presName="tx1" presStyleLbl="revTx" presStyleIdx="0" presStyleCnt="4"/>
      <dgm:spPr/>
    </dgm:pt>
    <dgm:pt modelId="{DE5846AE-57D8-4E85-AE21-F01A1EADB15B}" type="pres">
      <dgm:prSet presAssocID="{453CB427-5AC9-4B7C-802E-03D69CD1A59A}" presName="vert1" presStyleCnt="0"/>
      <dgm:spPr/>
    </dgm:pt>
    <dgm:pt modelId="{0EF1054A-5622-4272-BC69-65A676F48BCF}" type="pres">
      <dgm:prSet presAssocID="{B95FC48B-7FCA-42C4-A9A3-D12964BADC17}" presName="thickLine" presStyleLbl="alignNode1" presStyleIdx="1" presStyleCnt="4"/>
      <dgm:spPr/>
    </dgm:pt>
    <dgm:pt modelId="{D1B28919-09CB-4809-894E-9CDD2700768A}" type="pres">
      <dgm:prSet presAssocID="{B95FC48B-7FCA-42C4-A9A3-D12964BADC17}" presName="horz1" presStyleCnt="0"/>
      <dgm:spPr/>
    </dgm:pt>
    <dgm:pt modelId="{EF3E15D0-9E5B-4EDE-B1A5-EA57F5F78B7A}" type="pres">
      <dgm:prSet presAssocID="{B95FC48B-7FCA-42C4-A9A3-D12964BADC17}" presName="tx1" presStyleLbl="revTx" presStyleIdx="1" presStyleCnt="4"/>
      <dgm:spPr/>
    </dgm:pt>
    <dgm:pt modelId="{C4EBB38E-E585-4F0D-B358-4D61F0AF69CE}" type="pres">
      <dgm:prSet presAssocID="{B95FC48B-7FCA-42C4-A9A3-D12964BADC17}" presName="vert1" presStyleCnt="0"/>
      <dgm:spPr/>
    </dgm:pt>
    <dgm:pt modelId="{C6139899-DD2D-430F-9CAA-604B4A842220}" type="pres">
      <dgm:prSet presAssocID="{D227EC4B-2FB0-45E1-AE79-174FAEAF0B05}" presName="thickLine" presStyleLbl="alignNode1" presStyleIdx="2" presStyleCnt="4"/>
      <dgm:spPr/>
    </dgm:pt>
    <dgm:pt modelId="{B0AD8E33-7433-49FE-9339-AF91303E2A07}" type="pres">
      <dgm:prSet presAssocID="{D227EC4B-2FB0-45E1-AE79-174FAEAF0B05}" presName="horz1" presStyleCnt="0"/>
      <dgm:spPr/>
    </dgm:pt>
    <dgm:pt modelId="{2F4E7C73-9E90-4281-AB7E-5CCCC42694FB}" type="pres">
      <dgm:prSet presAssocID="{D227EC4B-2FB0-45E1-AE79-174FAEAF0B05}" presName="tx1" presStyleLbl="revTx" presStyleIdx="2" presStyleCnt="4"/>
      <dgm:spPr/>
    </dgm:pt>
    <dgm:pt modelId="{2000FE0E-F6F5-4BEC-8D3A-5472FA471762}" type="pres">
      <dgm:prSet presAssocID="{D227EC4B-2FB0-45E1-AE79-174FAEAF0B05}" presName="vert1" presStyleCnt="0"/>
      <dgm:spPr/>
    </dgm:pt>
    <dgm:pt modelId="{B1F9BDA2-EDC2-46A5-B89E-CF37B432E318}" type="pres">
      <dgm:prSet presAssocID="{90CB5DAC-D5D7-46CC-BA1E-E21991081701}" presName="thickLine" presStyleLbl="alignNode1" presStyleIdx="3" presStyleCnt="4"/>
      <dgm:spPr/>
    </dgm:pt>
    <dgm:pt modelId="{152573D4-091D-404D-9D86-E31740011907}" type="pres">
      <dgm:prSet presAssocID="{90CB5DAC-D5D7-46CC-BA1E-E21991081701}" presName="horz1" presStyleCnt="0"/>
      <dgm:spPr/>
    </dgm:pt>
    <dgm:pt modelId="{77D1D5BB-E363-4A61-8E1F-1265A99E868F}" type="pres">
      <dgm:prSet presAssocID="{90CB5DAC-D5D7-46CC-BA1E-E21991081701}" presName="tx1" presStyleLbl="revTx" presStyleIdx="3" presStyleCnt="4"/>
      <dgm:spPr/>
    </dgm:pt>
    <dgm:pt modelId="{24B64B16-BC67-4CA4-8386-BD922CEE0E00}" type="pres">
      <dgm:prSet presAssocID="{90CB5DAC-D5D7-46CC-BA1E-E21991081701}" presName="vert1" presStyleCnt="0"/>
      <dgm:spPr/>
    </dgm:pt>
  </dgm:ptLst>
  <dgm:cxnLst>
    <dgm:cxn modelId="{34290E16-BDD5-4087-A085-A6513BE4FCAF}" type="presOf" srcId="{D227EC4B-2FB0-45E1-AE79-174FAEAF0B05}" destId="{2F4E7C73-9E90-4281-AB7E-5CCCC42694FB}" srcOrd="0" destOrd="0" presId="urn:microsoft.com/office/officeart/2008/layout/LinedList"/>
    <dgm:cxn modelId="{D84DA06A-7DC7-4B75-82CD-0210FED0F371}" type="presOf" srcId="{D6725177-0C2D-47E7-94CB-36A5C5AC0AD6}" destId="{C7C03958-3180-4DED-86F4-7A5D4D227A25}" srcOrd="0" destOrd="0" presId="urn:microsoft.com/office/officeart/2008/layout/LinedList"/>
    <dgm:cxn modelId="{861CA989-81C8-420C-B959-F117114BAEEA}" srcId="{D6725177-0C2D-47E7-94CB-36A5C5AC0AD6}" destId="{453CB427-5AC9-4B7C-802E-03D69CD1A59A}" srcOrd="0" destOrd="0" parTransId="{0B74781D-D9F9-4952-BCF9-519A9E9BFCC3}" sibTransId="{0CD92A06-ECB2-4804-ABE9-1E3FCE8975CF}"/>
    <dgm:cxn modelId="{C3B3B59F-6203-4183-9A32-0B918E7AEF35}" type="presOf" srcId="{453CB427-5AC9-4B7C-802E-03D69CD1A59A}" destId="{8882464D-C9B8-49C6-BEFA-7C3953DC68F6}" srcOrd="0" destOrd="0" presId="urn:microsoft.com/office/officeart/2008/layout/LinedList"/>
    <dgm:cxn modelId="{C14263A0-10F3-46D6-A905-D55BD3B19080}" type="presOf" srcId="{B95FC48B-7FCA-42C4-A9A3-D12964BADC17}" destId="{EF3E15D0-9E5B-4EDE-B1A5-EA57F5F78B7A}" srcOrd="0" destOrd="0" presId="urn:microsoft.com/office/officeart/2008/layout/LinedList"/>
    <dgm:cxn modelId="{D1A01CA7-57FE-4EA9-948F-119684C5CA11}" srcId="{D6725177-0C2D-47E7-94CB-36A5C5AC0AD6}" destId="{D227EC4B-2FB0-45E1-AE79-174FAEAF0B05}" srcOrd="2" destOrd="0" parTransId="{65EA7594-E7E7-4395-A680-836398E2EF65}" sibTransId="{E8279A9E-6D92-4372-BDE9-EFFB12E6B6B7}"/>
    <dgm:cxn modelId="{2B93DBD6-03F6-4A5D-B7C4-74A8F4977C13}" srcId="{D6725177-0C2D-47E7-94CB-36A5C5AC0AD6}" destId="{B95FC48B-7FCA-42C4-A9A3-D12964BADC17}" srcOrd="1" destOrd="0" parTransId="{89DCEF11-D713-4D79-A805-C6800EF030F1}" sibTransId="{DA176194-F31A-4C89-A8A3-365100C13E99}"/>
    <dgm:cxn modelId="{C8292EE3-D860-40CB-8B21-0110C0954EE8}" srcId="{D6725177-0C2D-47E7-94CB-36A5C5AC0AD6}" destId="{90CB5DAC-D5D7-46CC-BA1E-E21991081701}" srcOrd="3" destOrd="0" parTransId="{C38C7666-7A25-4305-956E-CEEC69F21F96}" sibTransId="{1040CC83-5A12-4661-BB07-357E8A664016}"/>
    <dgm:cxn modelId="{DCEB70F9-3E81-4D52-BB71-8B48FAEAF5D1}" type="presOf" srcId="{90CB5DAC-D5D7-46CC-BA1E-E21991081701}" destId="{77D1D5BB-E363-4A61-8E1F-1265A99E868F}" srcOrd="0" destOrd="0" presId="urn:microsoft.com/office/officeart/2008/layout/LinedList"/>
    <dgm:cxn modelId="{70F8CB9B-72F5-4574-8937-E4ABB3F06320}" type="presParOf" srcId="{C7C03958-3180-4DED-86F4-7A5D4D227A25}" destId="{905991C7-0D34-44A0-8FAA-A17B43CE2F4F}" srcOrd="0" destOrd="0" presId="urn:microsoft.com/office/officeart/2008/layout/LinedList"/>
    <dgm:cxn modelId="{F7AC82B7-9584-4798-A99F-0CC015BE19D2}" type="presParOf" srcId="{C7C03958-3180-4DED-86F4-7A5D4D227A25}" destId="{D0741D0A-DC19-4E78-A52A-7BCFCB5DB834}" srcOrd="1" destOrd="0" presId="urn:microsoft.com/office/officeart/2008/layout/LinedList"/>
    <dgm:cxn modelId="{74E5D84C-80BC-41C3-AE43-985A053EFDBA}" type="presParOf" srcId="{D0741D0A-DC19-4E78-A52A-7BCFCB5DB834}" destId="{8882464D-C9B8-49C6-BEFA-7C3953DC68F6}" srcOrd="0" destOrd="0" presId="urn:microsoft.com/office/officeart/2008/layout/LinedList"/>
    <dgm:cxn modelId="{9C34E277-D14D-492D-BC9A-F543A8678E99}" type="presParOf" srcId="{D0741D0A-DC19-4E78-A52A-7BCFCB5DB834}" destId="{DE5846AE-57D8-4E85-AE21-F01A1EADB15B}" srcOrd="1" destOrd="0" presId="urn:microsoft.com/office/officeart/2008/layout/LinedList"/>
    <dgm:cxn modelId="{C4ACDCD8-CA8B-45D5-8F05-976807C5E7FD}" type="presParOf" srcId="{C7C03958-3180-4DED-86F4-7A5D4D227A25}" destId="{0EF1054A-5622-4272-BC69-65A676F48BCF}" srcOrd="2" destOrd="0" presId="urn:microsoft.com/office/officeart/2008/layout/LinedList"/>
    <dgm:cxn modelId="{734BE5BB-AB5E-4B07-B3E0-F825D9708BDB}" type="presParOf" srcId="{C7C03958-3180-4DED-86F4-7A5D4D227A25}" destId="{D1B28919-09CB-4809-894E-9CDD2700768A}" srcOrd="3" destOrd="0" presId="urn:microsoft.com/office/officeart/2008/layout/LinedList"/>
    <dgm:cxn modelId="{DD7D5834-B07F-449D-BB57-74AFB9453CF5}" type="presParOf" srcId="{D1B28919-09CB-4809-894E-9CDD2700768A}" destId="{EF3E15D0-9E5B-4EDE-B1A5-EA57F5F78B7A}" srcOrd="0" destOrd="0" presId="urn:microsoft.com/office/officeart/2008/layout/LinedList"/>
    <dgm:cxn modelId="{4EA81E88-0DA7-4E58-A24C-E8E8F8A0FDD2}" type="presParOf" srcId="{D1B28919-09CB-4809-894E-9CDD2700768A}" destId="{C4EBB38E-E585-4F0D-B358-4D61F0AF69CE}" srcOrd="1" destOrd="0" presId="urn:microsoft.com/office/officeart/2008/layout/LinedList"/>
    <dgm:cxn modelId="{747EA30A-A1DE-4FFC-9758-6E2D7A6A1A94}" type="presParOf" srcId="{C7C03958-3180-4DED-86F4-7A5D4D227A25}" destId="{C6139899-DD2D-430F-9CAA-604B4A842220}" srcOrd="4" destOrd="0" presId="urn:microsoft.com/office/officeart/2008/layout/LinedList"/>
    <dgm:cxn modelId="{13B1CA7C-A52B-4B43-B6B5-8DBBF9FA82B3}" type="presParOf" srcId="{C7C03958-3180-4DED-86F4-7A5D4D227A25}" destId="{B0AD8E33-7433-49FE-9339-AF91303E2A07}" srcOrd="5" destOrd="0" presId="urn:microsoft.com/office/officeart/2008/layout/LinedList"/>
    <dgm:cxn modelId="{39EBE92F-AE96-43D0-8A6E-4E3FC00CACB5}" type="presParOf" srcId="{B0AD8E33-7433-49FE-9339-AF91303E2A07}" destId="{2F4E7C73-9E90-4281-AB7E-5CCCC42694FB}" srcOrd="0" destOrd="0" presId="urn:microsoft.com/office/officeart/2008/layout/LinedList"/>
    <dgm:cxn modelId="{7F891514-C522-40F9-B655-B2F73254F137}" type="presParOf" srcId="{B0AD8E33-7433-49FE-9339-AF91303E2A07}" destId="{2000FE0E-F6F5-4BEC-8D3A-5472FA471762}" srcOrd="1" destOrd="0" presId="urn:microsoft.com/office/officeart/2008/layout/LinedList"/>
    <dgm:cxn modelId="{50244BA0-EB21-41C1-AA86-4D19046EC1A8}" type="presParOf" srcId="{C7C03958-3180-4DED-86F4-7A5D4D227A25}" destId="{B1F9BDA2-EDC2-46A5-B89E-CF37B432E318}" srcOrd="6" destOrd="0" presId="urn:microsoft.com/office/officeart/2008/layout/LinedList"/>
    <dgm:cxn modelId="{522D2156-F3E9-4540-90CE-93D563CC3184}" type="presParOf" srcId="{C7C03958-3180-4DED-86F4-7A5D4D227A25}" destId="{152573D4-091D-404D-9D86-E31740011907}" srcOrd="7" destOrd="0" presId="urn:microsoft.com/office/officeart/2008/layout/LinedList"/>
    <dgm:cxn modelId="{D1C243FC-47CC-4DAD-BA79-775F3332928D}" type="presParOf" srcId="{152573D4-091D-404D-9D86-E31740011907}" destId="{77D1D5BB-E363-4A61-8E1F-1265A99E868F}" srcOrd="0" destOrd="0" presId="urn:microsoft.com/office/officeart/2008/layout/LinedList"/>
    <dgm:cxn modelId="{E72F1B90-C468-4A32-B654-3AE1B889A57C}" type="presParOf" srcId="{152573D4-091D-404D-9D86-E31740011907}" destId="{24B64B16-BC67-4CA4-8386-BD922CEE0E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991C7-0D34-44A0-8FAA-A17B43CE2F4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2464D-C9B8-49C6-BEFA-7C3953DC68F6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 Learning projects have far more branching and experimentation than a typical software project.</a:t>
          </a:r>
        </a:p>
      </dsp:txBody>
      <dsp:txXfrm>
        <a:off x="0" y="0"/>
        <a:ext cx="6492875" cy="1276350"/>
      </dsp:txXfrm>
    </dsp:sp>
    <dsp:sp modelId="{0EF1054A-5622-4272-BC69-65A676F48BC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15D0-9E5B-4EDE-B1A5-EA57F5F78B7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 Learning code generally doesn’t throw errors, it just underperforms</a:t>
          </a:r>
        </a:p>
      </dsp:txBody>
      <dsp:txXfrm>
        <a:off x="0" y="1276350"/>
        <a:ext cx="6492875" cy="1276350"/>
      </dsp:txXfrm>
    </dsp:sp>
    <dsp:sp modelId="{C6139899-DD2D-430F-9CAA-604B4A84222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E7C73-9E90-4281-AB7E-5CCCC42694F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Reproducing previous results requires a high-fidelity record of previous runs. A small change in training data, code or hyperparameters can wildly change a model’s performance.</a:t>
          </a:r>
        </a:p>
      </dsp:txBody>
      <dsp:txXfrm>
        <a:off x="0" y="2552700"/>
        <a:ext cx="6492875" cy="1276350"/>
      </dsp:txXfrm>
    </dsp:sp>
    <dsp:sp modelId="{B1F9BDA2-EDC2-46A5-B89E-CF37B432E31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D5BB-E363-4A61-8E1F-1265A99E868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Running machine learning experiments can be time consuming and just the compute costs can get expensive.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kdnuggets.com/2020/06/machine-learning-experiment-tracking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/>
              <a:t>Experiment Management with Guild.ai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F36C6B-95DB-4DF2-8D03-AB812EE0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93" y="685800"/>
            <a:ext cx="2930898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Motivation for robust experiment management in DS/ML/AI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D26CD-D728-4309-B1A7-E7BE02BC4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624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8BDC69-0E4A-7343-8E5D-0DDDA7553FC8}"/>
              </a:ext>
            </a:extLst>
          </p:cNvPr>
          <p:cNvSpPr/>
          <p:nvPr/>
        </p:nvSpPr>
        <p:spPr>
          <a:xfrm>
            <a:off x="8738786" y="6581001"/>
            <a:ext cx="367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7"/>
              </a:rPr>
              <a:t>Lukas </a:t>
            </a:r>
            <a:r>
              <a:rPr lang="en-US" sz="1200" err="1">
                <a:hlinkClick r:id="rId7"/>
              </a:rPr>
              <a:t>Biewald</a:t>
            </a:r>
            <a:r>
              <a:rPr lang="en-US" sz="1200">
                <a:hlinkClick r:id="rId7"/>
              </a:rPr>
              <a:t> (Founder CEO of Weights and Biases)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83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31594-78EC-4495-A94A-D86FBC67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Features of Guild AI: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19442-3627-4E1D-8E65-ABC5B86E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1083" y="1059617"/>
            <a:ext cx="3713672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1800">
                <a:cs typeface="Calibri"/>
              </a:rPr>
              <a:t>Track </a:t>
            </a:r>
            <a:r>
              <a:rPr lang="en-US" sz="1800" err="1">
                <a:cs typeface="Calibri"/>
              </a:rPr>
              <a:t>Experiements</a:t>
            </a:r>
            <a:endParaRPr lang="en-US" sz="180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Captures key artifacts of training runs:  </a:t>
            </a:r>
          </a:p>
          <a:p>
            <a:pPr lvl="2"/>
            <a:r>
              <a:rPr lang="en-US" sz="1800">
                <a:cs typeface="Calibri"/>
              </a:rPr>
              <a:t>Source Code snapshots</a:t>
            </a:r>
          </a:p>
          <a:p>
            <a:pPr lvl="2"/>
            <a:r>
              <a:rPr lang="en-US" sz="1800">
                <a:cs typeface="Calibri"/>
              </a:rPr>
              <a:t>Save outputs</a:t>
            </a:r>
          </a:p>
          <a:p>
            <a:pPr lvl="2"/>
            <a:r>
              <a:rPr lang="en-US" sz="1800">
                <a:cs typeface="Calibri"/>
              </a:rPr>
              <a:t>Log scalar metrics</a:t>
            </a:r>
          </a:p>
          <a:p>
            <a:r>
              <a:rPr lang="en-US" sz="1800">
                <a:cs typeface="Calibri"/>
              </a:rPr>
              <a:t>Compare and Analyze runs</a:t>
            </a:r>
          </a:p>
          <a:p>
            <a:r>
              <a:rPr lang="en-US" sz="1800">
                <a:cs typeface="Calibri"/>
              </a:rPr>
              <a:t>Automate pipelines</a:t>
            </a:r>
          </a:p>
          <a:p>
            <a:r>
              <a:rPr lang="en-US" sz="1800">
                <a:cs typeface="Calibri"/>
              </a:rPr>
              <a:t>Back up runs remotely</a:t>
            </a:r>
          </a:p>
          <a:p>
            <a:r>
              <a:rPr lang="en-US" sz="1800">
                <a:cs typeface="Calibri"/>
              </a:rPr>
              <a:t>Publish and share results</a:t>
            </a:r>
          </a:p>
          <a:p>
            <a:r>
              <a:rPr lang="en-US" sz="1800" err="1">
                <a:cs typeface="Calibri"/>
              </a:rPr>
              <a:t>Comand</a:t>
            </a:r>
            <a:r>
              <a:rPr lang="en-US" sz="1800">
                <a:cs typeface="Calibri"/>
              </a:rPr>
              <a:t> Line interface workflows</a:t>
            </a:r>
          </a:p>
          <a:p>
            <a:r>
              <a:rPr lang="en-US" sz="1800">
                <a:cs typeface="Calibri"/>
              </a:rPr>
              <a:t>Works without having to modify existing scripts or connecting to exotic database.  Uses the system file system for storing runs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1DF2-4CC2-4C45-BD7E-9B2D7C45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concept underlying Guild AI</a:t>
            </a:r>
          </a:p>
        </p:txBody>
      </p:sp>
      <p:pic>
        <p:nvPicPr>
          <p:cNvPr id="1026" name="Picture 2" descr="code-start">
            <a:extLst>
              <a:ext uri="{FF2B5EF4-FFF2-40B4-BE49-F238E27FC236}">
                <a16:creationId xmlns:a16="http://schemas.microsoft.com/office/drawing/2014/main" id="{4F37BF6C-1D98-2A40-8CAB-C2DA2BD1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16092" r="17974" b="46227"/>
          <a:stretch/>
        </p:blipFill>
        <p:spPr bwMode="auto">
          <a:xfrm>
            <a:off x="2322445" y="1690688"/>
            <a:ext cx="5257800" cy="18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07D9-7E68-D546-8CB5-1C4E2178F8A4}"/>
              </a:ext>
            </a:extLst>
          </p:cNvPr>
          <p:cNvSpPr txBox="1"/>
          <p:nvPr/>
        </p:nvSpPr>
        <p:spPr>
          <a:xfrm>
            <a:off x="318052" y="1934817"/>
            <a:ext cx="18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📂 ml-project/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🐍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F1E16-C897-D542-B84F-A437300EF5E3}"/>
              </a:ext>
            </a:extLst>
          </p:cNvPr>
          <p:cNvSpPr txBox="1"/>
          <p:nvPr/>
        </p:nvSpPr>
        <p:spPr>
          <a:xfrm>
            <a:off x="7500731" y="3575378"/>
            <a:ext cx="38530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📂ml-project/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🐍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📂runs/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📂train-x0.1_noise0.1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🐍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📄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output.txt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📂train-x0.2_noise0.1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🐍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📄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output.txt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📂train-x0.3_noise0.1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🐍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📄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output.txt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C7350-6334-3648-9752-281E63A549C6}"/>
              </a:ext>
            </a:extLst>
          </p:cNvPr>
          <p:cNvSpPr txBox="1"/>
          <p:nvPr/>
        </p:nvSpPr>
        <p:spPr>
          <a:xfrm>
            <a:off x="106019" y="3348484"/>
            <a:ext cx="718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 make directory to save experiments to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~/ml-project-&gt;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mkdir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runs/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 make experiment run </a:t>
            </a:r>
            <a:r>
              <a:rPr lang="en-US" sz="140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dir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~/ml-project-&gt;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mkdir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runs/train-x0.1_noise0.1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 make change to hyperparameters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~/ml-project-&gt; vi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 copy </a:t>
            </a:r>
            <a:r>
              <a:rPr lang="en-US" sz="140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sourcecode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~/ml-project-&gt;  cp 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runs/train-x0.1_noise0.1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 direct output to experiment folder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~/ml-project-&gt; python runs/train-x0.1_noise0.1/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| \</a:t>
            </a: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               tee runs/train-x0.1_noise0.1/</a:t>
            </a:r>
            <a:r>
              <a:rPr lang="en-US" sz="1400" err="1">
                <a:latin typeface="Fira Code" panose="020B0809050000020004" pitchFamily="49" charset="0"/>
                <a:ea typeface="Fira Code" panose="020B0809050000020004" pitchFamily="49" charset="0"/>
              </a:rPr>
              <a:t>output.txt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 i="1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## loss: 0.802 </a:t>
            </a:r>
          </a:p>
          <a:p>
            <a:endParaRPr lang="en-US" sz="1400" i="1">
              <a:solidFill>
                <a:schemeClr val="bg2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 do above steps for all runs you want to do</a:t>
            </a:r>
            <a:endParaRPr lang="en-US" sz="14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</a:rPr>
              <a:t>~/ml-project -&gt; ...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B13A-C64B-3945-B6D6-B3D348B9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Guild automates this process with a single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099FC-81B3-6D48-98D2-5E2500267179}"/>
              </a:ext>
            </a:extLst>
          </p:cNvPr>
          <p:cNvSpPr/>
          <p:nvPr/>
        </p:nvSpPr>
        <p:spPr>
          <a:xfrm>
            <a:off x="2243022" y="3429000"/>
            <a:ext cx="770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Fira Code" panose="020B0809050000020004" pitchFamily="49" charset="0"/>
                <a:ea typeface="Fira Code" panose="020B0809050000020004" pitchFamily="49" charset="0"/>
              </a:rPr>
              <a:t>~/ml-project -&gt; guild run </a:t>
            </a:r>
            <a:r>
              <a:rPr lang="en-US" sz="2800" err="1">
                <a:latin typeface="Fira Code" panose="020B0809050000020004" pitchFamily="49" charset="0"/>
                <a:ea typeface="Fira Code" panose="020B0809050000020004" pitchFamily="49" charset="0"/>
              </a:rPr>
              <a:t>train.py</a:t>
            </a:r>
            <a:endParaRPr lang="en-US" sz="28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3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3500E-F6E8-4F48-A453-6368AF60397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462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Code</vt:lpstr>
      <vt:lpstr>office theme</vt:lpstr>
      <vt:lpstr>Experiment Management with Guild.ai</vt:lpstr>
      <vt:lpstr>Motivation for robust experiment management in DS/ML/AI</vt:lpstr>
      <vt:lpstr>Key Features of Guild AI:</vt:lpstr>
      <vt:lpstr>Main concept underlying Guild AI</vt:lpstr>
      <vt:lpstr>Guild automates this process with a single command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G. Loftis</cp:lastModifiedBy>
  <cp:revision>2</cp:revision>
  <dcterms:created xsi:type="dcterms:W3CDTF">2020-09-30T15:51:03Z</dcterms:created>
  <dcterms:modified xsi:type="dcterms:W3CDTF">2020-10-02T22:57:09Z</dcterms:modified>
</cp:coreProperties>
</file>