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Noto Sans" panose="020B0502040504020204" pitchFamily="34" charset="0"/>
      <p:regular r:id="rId11"/>
      <p:bold r:id="rId12"/>
      <p:italic r:id="rId13"/>
      <p:boldItalic r:id="rId14"/>
    </p:embeddedFont>
    <p:embeddedFont>
      <p:font typeface="Open Sans Bold" panose="020B060402020202020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9CC8"/>
    <a:srgbClr val="8EAFB5"/>
    <a:srgbClr val="FCC4E8"/>
    <a:srgbClr val="C5E6FB"/>
    <a:srgbClr val="C9F7CA"/>
    <a:srgbClr val="E0C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061" autoAdjust="0"/>
  </p:normalViewPr>
  <p:slideViewPr>
    <p:cSldViewPr>
      <p:cViewPr varScale="1">
        <p:scale>
          <a:sx n="47" d="100"/>
          <a:sy n="47" d="100"/>
        </p:scale>
        <p:origin x="6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E6193-7153-4CB3-AE88-44B5DD06AE60}" type="datetimeFigureOut">
              <a:rPr lang="es-CO" smtClean="0"/>
              <a:t>17/05/2023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FE7FA-510B-400B-8412-4202966963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75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FE7FA-510B-400B-8412-42029669639E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711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 Frontends – Revolutionizing Front-end Development with Microservices  - Cuelogic An LTI Company">
            <a:extLst>
              <a:ext uri="{FF2B5EF4-FFF2-40B4-BE49-F238E27FC236}">
                <a16:creationId xmlns:a16="http://schemas.microsoft.com/office/drawing/2014/main" id="{E6745243-5FB7-C9A8-9448-7F7B27FE9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812" y="2504326"/>
            <a:ext cx="13826188" cy="777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2"/>
          <p:cNvGrpSpPr/>
          <p:nvPr/>
        </p:nvGrpSpPr>
        <p:grpSpPr>
          <a:xfrm>
            <a:off x="1028700" y="8493760"/>
            <a:ext cx="3433112" cy="598083"/>
            <a:chOff x="0" y="0"/>
            <a:chExt cx="904194" cy="1575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4194" cy="157520"/>
            </a:xfrm>
            <a:custGeom>
              <a:avLst/>
              <a:gdLst/>
              <a:ahLst/>
              <a:cxnLst/>
              <a:rect l="l" t="t" r="r" b="b"/>
              <a:pathLst>
                <a:path w="904194" h="157520">
                  <a:moveTo>
                    <a:pt x="0" y="0"/>
                  </a:moveTo>
                  <a:lnTo>
                    <a:pt x="904194" y="0"/>
                  </a:lnTo>
                  <a:lnTo>
                    <a:pt x="904194" y="157520"/>
                  </a:lnTo>
                  <a:lnTo>
                    <a:pt x="0" y="157520"/>
                  </a:lnTo>
                  <a:close/>
                </a:path>
              </a:pathLst>
            </a:custGeom>
            <a:solidFill>
              <a:srgbClr val="7ED8FD"/>
            </a:solidFill>
          </p:spPr>
          <p:txBody>
            <a:bodyPr/>
            <a:lstStyle/>
            <a:p>
              <a:endParaRPr lang="es-CO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1233257"/>
            <a:ext cx="10858500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267"/>
              </a:lnSpc>
              <a:spcBef>
                <a:spcPct val="0"/>
              </a:spcBef>
            </a:pPr>
            <a:r>
              <a:rPr lang="en-US" sz="7988" dirty="0">
                <a:solidFill>
                  <a:srgbClr val="12222B"/>
                </a:solidFill>
                <a:latin typeface="Open Sans Bold"/>
              </a:rPr>
              <a:t>MICROFRONTENDS</a:t>
            </a:r>
            <a:endParaRPr lang="en-US" sz="7988" u="none" dirty="0">
              <a:solidFill>
                <a:srgbClr val="12222B"/>
              </a:solidFill>
              <a:latin typeface="Open Sans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4"/>
          <p:cNvSpPr txBox="1"/>
          <p:nvPr/>
        </p:nvSpPr>
        <p:spPr>
          <a:xfrm>
            <a:off x="3169615" y="1320915"/>
            <a:ext cx="11948770" cy="749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00"/>
              </a:lnSpc>
              <a:spcBef>
                <a:spcPct val="0"/>
              </a:spcBef>
            </a:pPr>
            <a:r>
              <a:rPr lang="en-US" sz="5000" dirty="0" err="1">
                <a:solidFill>
                  <a:srgbClr val="12222B"/>
                </a:solidFill>
                <a:latin typeface="Open Sans Bold"/>
              </a:rPr>
              <a:t>Introducción</a:t>
            </a:r>
            <a:r>
              <a:rPr lang="en-US" sz="5000" dirty="0">
                <a:solidFill>
                  <a:srgbClr val="12222B"/>
                </a:solidFill>
                <a:latin typeface="Open Sans Bold"/>
              </a:rPr>
              <a:t> </a:t>
            </a:r>
            <a:r>
              <a:rPr lang="en-US" sz="5000" dirty="0" err="1">
                <a:solidFill>
                  <a:srgbClr val="12222B"/>
                </a:solidFill>
                <a:latin typeface="Open Sans Bold"/>
              </a:rPr>
              <a:t>Microfrontends</a:t>
            </a:r>
            <a:endParaRPr lang="en-US" sz="5000" u="none" dirty="0">
              <a:solidFill>
                <a:srgbClr val="12222B"/>
              </a:solidFill>
              <a:latin typeface="Open Sans Bold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6488982" y="3086100"/>
            <a:ext cx="5876785" cy="54809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Algunos</a:t>
            </a: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 de </a:t>
            </a: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los</a:t>
            </a: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beneficios</a:t>
            </a: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 que </a:t>
            </a: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brindan</a:t>
            </a: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puntualmente</a:t>
            </a: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los</a:t>
            </a: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microfrontends</a:t>
            </a: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 son: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Repositorios</a:t>
            </a: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 con </a:t>
            </a: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código</a:t>
            </a: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más</a:t>
            </a: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cohesivo</a:t>
            </a: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, </a:t>
            </a: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fácil</a:t>
            </a: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 de </a:t>
            </a: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mantener</a:t>
            </a: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 y </a:t>
            </a: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en</a:t>
            </a: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menores</a:t>
            </a: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cantidades</a:t>
            </a: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 (</a:t>
            </a: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spaghettiless</a:t>
            </a: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). 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Equipos</a:t>
            </a: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empoderados</a:t>
            </a: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, </a:t>
            </a: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desacoplados</a:t>
            </a: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 y </a:t>
            </a: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escalables</a:t>
            </a: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.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Cambios</a:t>
            </a: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en</a:t>
            </a: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partes</a:t>
            </a: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específicas</a:t>
            </a: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 de la </a:t>
            </a: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interfaz</a:t>
            </a: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 de forma </a:t>
            </a: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más</a:t>
            </a: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rápida</a:t>
            </a: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, sin </a:t>
            </a: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afectar</a:t>
            </a: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 a las </a:t>
            </a: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demás</a:t>
            </a: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34471" y="2348553"/>
            <a:ext cx="5321904" cy="7142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400" u="none" dirty="0">
                <a:solidFill>
                  <a:srgbClr val="000000"/>
                </a:solidFill>
                <a:latin typeface="Noto Sans"/>
              </a:rPr>
              <a:t>La tecnología debe ser agnóstica. 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400" u="none" dirty="0">
                <a:solidFill>
                  <a:srgbClr val="000000"/>
                </a:solidFill>
                <a:latin typeface="Noto Sans"/>
              </a:rPr>
              <a:t>Cada equipo debe tener su código aislado. 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400" u="none" dirty="0">
                <a:solidFill>
                  <a:srgbClr val="000000"/>
                </a:solidFill>
                <a:latin typeface="Noto Sans"/>
              </a:rPr>
              <a:t>Es importante diferenciar los equipos y su trabajo para evitar conflictos.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400" u="none" dirty="0">
                <a:solidFill>
                  <a:srgbClr val="000000"/>
                </a:solidFill>
                <a:latin typeface="Noto Sans"/>
              </a:rPr>
              <a:t>Priorizar funciones nativas del navegador sobre funciones personalizadas.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400" u="none" dirty="0">
                <a:solidFill>
                  <a:srgbClr val="000000"/>
                </a:solidFill>
                <a:latin typeface="Noto Sans"/>
              </a:rPr>
              <a:t>En general el sitio debe ser resiliente, así que si algún </a:t>
            </a:r>
            <a:r>
              <a:rPr lang="es-MX" sz="2400" u="none" dirty="0" err="1">
                <a:solidFill>
                  <a:srgbClr val="000000"/>
                </a:solidFill>
                <a:latin typeface="Noto Sans"/>
              </a:rPr>
              <a:t>microfontend</a:t>
            </a:r>
            <a:r>
              <a:rPr lang="es-MX" sz="2400" u="none" dirty="0">
                <a:solidFill>
                  <a:srgbClr val="000000"/>
                </a:solidFill>
                <a:latin typeface="Noto Sans"/>
              </a:rPr>
              <a:t> falla, los demás deben permanecer estables</a:t>
            </a: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2660274" y="3060574"/>
            <a:ext cx="5589626" cy="6588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ct val="150000"/>
              </a:lnSpc>
              <a:spcBef>
                <a:spcPct val="0"/>
              </a:spcBef>
            </a:pPr>
            <a:r>
              <a:rPr lang="es-MX" sz="2400" u="none" dirty="0">
                <a:solidFill>
                  <a:srgbClr val="000000"/>
                </a:solidFill>
                <a:latin typeface="Noto Sans"/>
              </a:rPr>
              <a:t>Algunas de las desventajas que hay en este estilo arquitectónico son: 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MX" sz="2400" u="none" dirty="0">
                <a:solidFill>
                  <a:srgbClr val="000000"/>
                </a:solidFill>
                <a:latin typeface="Noto Sans"/>
              </a:rPr>
              <a:t>Grandes retos para eliminar dependencias o comunicar los </a:t>
            </a:r>
            <a:r>
              <a:rPr lang="es-MX" sz="2400" u="none" dirty="0" err="1">
                <a:solidFill>
                  <a:srgbClr val="000000"/>
                </a:solidFill>
                <a:latin typeface="Noto Sans"/>
              </a:rPr>
              <a:t>microfrontends</a:t>
            </a:r>
            <a:r>
              <a:rPr lang="es-MX" sz="2400" u="none" dirty="0">
                <a:solidFill>
                  <a:srgbClr val="000000"/>
                </a:solidFill>
                <a:latin typeface="Noto Sans"/>
              </a:rPr>
              <a:t>. 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MX" sz="2400" u="none" dirty="0">
                <a:solidFill>
                  <a:srgbClr val="000000"/>
                </a:solidFill>
                <a:latin typeface="Noto Sans"/>
              </a:rPr>
              <a:t>Duplicación de dependencias. 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MX" sz="2400" u="none" dirty="0">
                <a:solidFill>
                  <a:srgbClr val="000000"/>
                </a:solidFill>
                <a:latin typeface="Noto Sans"/>
              </a:rPr>
              <a:t>Mayor cantidad de archivos que el cliente requiere descargar. 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MX" sz="2400" u="none" dirty="0">
                <a:solidFill>
                  <a:srgbClr val="000000"/>
                </a:solidFill>
                <a:latin typeface="Noto Sans"/>
              </a:rPr>
              <a:t>Añade complejidad al ciclo de integración y despliegue continuo Requiere que el equipo maneje bien el tema.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0" y="9983250"/>
            <a:ext cx="1028700" cy="303750"/>
            <a:chOff x="0" y="0"/>
            <a:chExt cx="270933" cy="800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7259300" y="0"/>
            <a:ext cx="1028700" cy="303750"/>
            <a:chOff x="0" y="0"/>
            <a:chExt cx="270933" cy="800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0" y="0"/>
            <a:ext cx="1028700" cy="303750"/>
            <a:chOff x="0" y="0"/>
            <a:chExt cx="270933" cy="800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B4B4B4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7259300" y="9806767"/>
            <a:ext cx="1028700" cy="480233"/>
            <a:chOff x="0" y="0"/>
            <a:chExt cx="270933" cy="800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B4B4B4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FCDF9FD-0FF3-7327-08E9-C729504CED6E}"/>
              </a:ext>
            </a:extLst>
          </p:cNvPr>
          <p:cNvSpPr txBox="1"/>
          <p:nvPr/>
        </p:nvSpPr>
        <p:spPr>
          <a:xfrm>
            <a:off x="6488982" y="2534313"/>
            <a:ext cx="4941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none" dirty="0" err="1">
                <a:solidFill>
                  <a:srgbClr val="000000"/>
                </a:solidFill>
                <a:latin typeface="Noto Sans"/>
              </a:rPr>
              <a:t>Ventajas</a:t>
            </a:r>
            <a:endParaRPr lang="es-CO" sz="2400" b="1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502A137E-56BF-2269-F40E-50B87FFDADC4}"/>
              </a:ext>
            </a:extLst>
          </p:cNvPr>
          <p:cNvSpPr txBox="1"/>
          <p:nvPr/>
        </p:nvSpPr>
        <p:spPr>
          <a:xfrm>
            <a:off x="12647876" y="2460890"/>
            <a:ext cx="4941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none" dirty="0" err="1">
                <a:solidFill>
                  <a:srgbClr val="000000"/>
                </a:solidFill>
                <a:latin typeface="Noto Sans"/>
              </a:rPr>
              <a:t>Desventajas</a:t>
            </a:r>
            <a:endParaRPr lang="es-CO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57">
            <a:extLst>
              <a:ext uri="{FF2B5EF4-FFF2-40B4-BE49-F238E27FC236}">
                <a16:creationId xmlns:a16="http://schemas.microsoft.com/office/drawing/2014/main" id="{65ADF9BC-7375-4DFA-AB62-D68B33B01744}"/>
              </a:ext>
            </a:extLst>
          </p:cNvPr>
          <p:cNvSpPr/>
          <p:nvPr/>
        </p:nvSpPr>
        <p:spPr>
          <a:xfrm>
            <a:off x="12771120" y="3314699"/>
            <a:ext cx="1706880" cy="533399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CAC21360-A567-0D57-D47F-F99FD0C39A74}"/>
              </a:ext>
            </a:extLst>
          </p:cNvPr>
          <p:cNvSpPr/>
          <p:nvPr/>
        </p:nvSpPr>
        <p:spPr>
          <a:xfrm>
            <a:off x="14577060" y="3314698"/>
            <a:ext cx="1805940" cy="53339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704F57BD-99EA-EE80-AEAA-BE99A970501D}"/>
              </a:ext>
            </a:extLst>
          </p:cNvPr>
          <p:cNvSpPr/>
          <p:nvPr/>
        </p:nvSpPr>
        <p:spPr>
          <a:xfrm>
            <a:off x="14794232" y="5905500"/>
            <a:ext cx="3509008" cy="2929444"/>
          </a:xfrm>
          <a:prstGeom prst="rect">
            <a:avLst/>
          </a:prstGeom>
          <a:solidFill>
            <a:srgbClr val="C79CC8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83E9C6EE-0CE3-7098-0B2D-0DFE473E0728}"/>
              </a:ext>
            </a:extLst>
          </p:cNvPr>
          <p:cNvSpPr/>
          <p:nvPr/>
        </p:nvSpPr>
        <p:spPr>
          <a:xfrm>
            <a:off x="6027420" y="4152900"/>
            <a:ext cx="2964180" cy="4419600"/>
          </a:xfrm>
          <a:prstGeom prst="rect">
            <a:avLst/>
          </a:prstGeom>
          <a:solidFill>
            <a:srgbClr val="C9F7CA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A13F3A44-BEB4-3375-7202-A093FC06FF62}"/>
              </a:ext>
            </a:extLst>
          </p:cNvPr>
          <p:cNvSpPr/>
          <p:nvPr/>
        </p:nvSpPr>
        <p:spPr>
          <a:xfrm>
            <a:off x="9029700" y="4152900"/>
            <a:ext cx="2247900" cy="4419600"/>
          </a:xfrm>
          <a:prstGeom prst="rect">
            <a:avLst/>
          </a:prstGeom>
          <a:solidFill>
            <a:srgbClr val="C5E6FB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0DDF594D-693C-1F08-162F-F48AAC642BEB}"/>
              </a:ext>
            </a:extLst>
          </p:cNvPr>
          <p:cNvSpPr/>
          <p:nvPr/>
        </p:nvSpPr>
        <p:spPr>
          <a:xfrm>
            <a:off x="11303000" y="4152900"/>
            <a:ext cx="1384300" cy="4419600"/>
          </a:xfrm>
          <a:prstGeom prst="rect">
            <a:avLst/>
          </a:prstGeom>
          <a:solidFill>
            <a:srgbClr val="FCC4E8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7D057897-ED35-8A12-B915-E135476258FA}"/>
              </a:ext>
            </a:extLst>
          </p:cNvPr>
          <p:cNvSpPr/>
          <p:nvPr/>
        </p:nvSpPr>
        <p:spPr>
          <a:xfrm>
            <a:off x="1066800" y="3759976"/>
            <a:ext cx="2209800" cy="426107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F945D164-30D4-BD35-35B7-BA21588218B0}"/>
              </a:ext>
            </a:extLst>
          </p:cNvPr>
          <p:cNvSpPr/>
          <p:nvPr/>
        </p:nvSpPr>
        <p:spPr>
          <a:xfrm>
            <a:off x="3314700" y="3759976"/>
            <a:ext cx="1257300" cy="426107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37476C1E-429F-8673-F2D3-E933D745235B}"/>
              </a:ext>
            </a:extLst>
          </p:cNvPr>
          <p:cNvSpPr/>
          <p:nvPr/>
        </p:nvSpPr>
        <p:spPr>
          <a:xfrm>
            <a:off x="4610100" y="3747550"/>
            <a:ext cx="1333500" cy="426107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2CD89016-72A2-C25F-1DAA-74405444CC04}"/>
              </a:ext>
            </a:extLst>
          </p:cNvPr>
          <p:cNvSpPr/>
          <p:nvPr/>
        </p:nvSpPr>
        <p:spPr>
          <a:xfrm>
            <a:off x="5981700" y="3314700"/>
            <a:ext cx="6743700" cy="5333999"/>
          </a:xfrm>
          <a:prstGeom prst="rect">
            <a:avLst/>
          </a:prstGeom>
          <a:solidFill>
            <a:srgbClr val="E0CDAA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3049F40-DA26-A727-D6DE-50C57830BFCD}"/>
              </a:ext>
            </a:extLst>
          </p:cNvPr>
          <p:cNvSpPr/>
          <p:nvPr/>
        </p:nvSpPr>
        <p:spPr>
          <a:xfrm>
            <a:off x="0" y="3747550"/>
            <a:ext cx="1028700" cy="429155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77628"/>
            <a:ext cx="18288000" cy="11048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4"/>
          <p:cNvSpPr txBox="1"/>
          <p:nvPr/>
        </p:nvSpPr>
        <p:spPr>
          <a:xfrm>
            <a:off x="834798" y="965200"/>
            <a:ext cx="16816387" cy="1117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u="none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Propuestas</a:t>
            </a:r>
            <a:r>
              <a:rPr lang="en-US" sz="4800" u="none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4800" u="none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tecnologias</a:t>
            </a:r>
            <a:r>
              <a:rPr lang="en-US" sz="4800" u="none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4800" u="none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Microfrontends</a:t>
            </a:r>
            <a:endParaRPr lang="en-US" sz="4800" u="none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Imagen 15" descr="Diagrama&#10;&#10;Descripción generada automáticamente">
            <a:extLst>
              <a:ext uri="{FF2B5EF4-FFF2-40B4-BE49-F238E27FC236}">
                <a16:creationId xmlns:a16="http://schemas.microsoft.com/office/drawing/2014/main" id="{138DAE70-89AF-E690-00E7-85574F411A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2756331"/>
            <a:ext cx="18272760" cy="5984332"/>
          </a:xfrm>
          <a:prstGeom prst="rect">
            <a:avLst/>
          </a:prstGeom>
        </p:spPr>
      </p:pic>
      <p:grpSp>
        <p:nvGrpSpPr>
          <p:cNvPr id="38" name="Group 38"/>
          <p:cNvGrpSpPr/>
          <p:nvPr/>
        </p:nvGrpSpPr>
        <p:grpSpPr>
          <a:xfrm>
            <a:off x="0" y="9983250"/>
            <a:ext cx="1028700" cy="303750"/>
            <a:chOff x="0" y="0"/>
            <a:chExt cx="270933" cy="800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7259300" y="0"/>
            <a:ext cx="1028700" cy="303750"/>
            <a:chOff x="0" y="0"/>
            <a:chExt cx="270933" cy="800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0" y="0"/>
            <a:ext cx="1028700" cy="303750"/>
            <a:chOff x="0" y="0"/>
            <a:chExt cx="270933" cy="800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B4B4B4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7259300" y="9983250"/>
            <a:ext cx="1028700" cy="303750"/>
            <a:chOff x="0" y="0"/>
            <a:chExt cx="270933" cy="800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B4B4B4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0547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4"/>
          <p:cNvSpPr txBox="1"/>
          <p:nvPr/>
        </p:nvSpPr>
        <p:spPr>
          <a:xfrm>
            <a:off x="304800" y="613892"/>
            <a:ext cx="10442814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5800"/>
              </a:lnSpc>
              <a:spcBef>
                <a:spcPct val="0"/>
              </a:spcBef>
            </a:pPr>
            <a:r>
              <a:rPr lang="es-MX" sz="5000" dirty="0">
                <a:solidFill>
                  <a:srgbClr val="12222B"/>
                </a:solidFill>
                <a:latin typeface="Open Sans Bold"/>
              </a:rPr>
              <a:t>Web </a:t>
            </a:r>
            <a:r>
              <a:rPr lang="es-MX" sz="5000" dirty="0" err="1">
                <a:solidFill>
                  <a:srgbClr val="12222B"/>
                </a:solidFill>
                <a:latin typeface="Open Sans Bold"/>
              </a:rPr>
              <a:t>Components</a:t>
            </a:r>
            <a:endParaRPr lang="en-US" sz="5000" u="none" dirty="0">
              <a:solidFill>
                <a:srgbClr val="12222B"/>
              </a:solidFill>
              <a:latin typeface="Open Sans Bold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304801" y="2427122"/>
            <a:ext cx="4724400" cy="2710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Reutilización</a:t>
            </a: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 de components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Independencia</a:t>
            </a: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 de </a:t>
            </a: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tecnología</a:t>
            </a:r>
            <a:endParaRPr lang="en-US" sz="2400" u="none" dirty="0">
              <a:solidFill>
                <a:srgbClr val="000000"/>
              </a:solidFill>
              <a:latin typeface="Noto Sans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Noto Sans"/>
              </a:rPr>
              <a:t>Modularidad</a:t>
            </a:r>
            <a:endParaRPr lang="en-US" sz="2400" dirty="0">
              <a:solidFill>
                <a:srgbClr val="000000"/>
              </a:solidFill>
              <a:latin typeface="Noto Sans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Carga bajo </a:t>
            </a: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demanda</a:t>
            </a:r>
            <a:endParaRPr lang="en-US" sz="2400" u="none" dirty="0">
              <a:solidFill>
                <a:srgbClr val="000000"/>
              </a:solidFill>
              <a:latin typeface="Noto Sans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Noto Sans"/>
              </a:rPr>
              <a:t>Aislamiento</a:t>
            </a:r>
            <a:r>
              <a:rPr lang="en-US" sz="2400" dirty="0">
                <a:solidFill>
                  <a:srgbClr val="000000"/>
                </a:solidFill>
                <a:latin typeface="Noto Sans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Noto Sans"/>
              </a:rPr>
              <a:t>errores</a:t>
            </a:r>
            <a:endParaRPr lang="en-US" sz="2400" u="none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068646" y="2470075"/>
            <a:ext cx="5589626" cy="21569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MX" sz="2400" u="none" dirty="0">
                <a:solidFill>
                  <a:srgbClr val="000000"/>
                </a:solidFill>
                <a:latin typeface="Noto Sans"/>
              </a:rPr>
              <a:t>Curva de aprendizaje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0000"/>
                </a:solidFill>
                <a:latin typeface="Noto Sans"/>
              </a:rPr>
              <a:t>Computabilidad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MX" sz="2400" u="none" dirty="0">
                <a:solidFill>
                  <a:srgbClr val="000000"/>
                </a:solidFill>
                <a:latin typeface="Noto Sans"/>
              </a:rPr>
              <a:t>Rendimiento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0000"/>
                </a:solidFill>
                <a:latin typeface="Noto Sans"/>
              </a:rPr>
              <a:t>Dependencia</a:t>
            </a:r>
            <a:endParaRPr lang="es-MX" sz="2400" u="none" dirty="0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38" name="Group 38"/>
          <p:cNvGrpSpPr/>
          <p:nvPr/>
        </p:nvGrpSpPr>
        <p:grpSpPr>
          <a:xfrm>
            <a:off x="0" y="9983250"/>
            <a:ext cx="1028700" cy="303750"/>
            <a:chOff x="0" y="0"/>
            <a:chExt cx="270933" cy="800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7259300" y="0"/>
            <a:ext cx="1028700" cy="303750"/>
            <a:chOff x="0" y="0"/>
            <a:chExt cx="270933" cy="800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0" y="0"/>
            <a:ext cx="1028700" cy="303750"/>
            <a:chOff x="0" y="0"/>
            <a:chExt cx="270933" cy="800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B4B4B4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4211296" y="9823096"/>
            <a:ext cx="1028700" cy="480233"/>
            <a:chOff x="0" y="0"/>
            <a:chExt cx="270933" cy="800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B4B4B4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FCDF9FD-0FF3-7327-08E9-C729504CED6E}"/>
              </a:ext>
            </a:extLst>
          </p:cNvPr>
          <p:cNvSpPr txBox="1"/>
          <p:nvPr/>
        </p:nvSpPr>
        <p:spPr>
          <a:xfrm>
            <a:off x="304800" y="1875335"/>
            <a:ext cx="4941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none" dirty="0" err="1">
                <a:solidFill>
                  <a:srgbClr val="000000"/>
                </a:solidFill>
                <a:latin typeface="Noto Sans"/>
              </a:rPr>
              <a:t>Ventajas</a:t>
            </a:r>
            <a:endParaRPr lang="es-CO" sz="2400" b="1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502A137E-56BF-2269-F40E-50B87FFDADC4}"/>
              </a:ext>
            </a:extLst>
          </p:cNvPr>
          <p:cNvSpPr txBox="1"/>
          <p:nvPr/>
        </p:nvSpPr>
        <p:spPr>
          <a:xfrm>
            <a:off x="5056248" y="1870391"/>
            <a:ext cx="4941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none" dirty="0" err="1">
                <a:solidFill>
                  <a:srgbClr val="000000"/>
                </a:solidFill>
                <a:latin typeface="Noto Sans"/>
              </a:rPr>
              <a:t>Desventajas</a:t>
            </a:r>
            <a:endParaRPr lang="es-CO" sz="2400" b="1" dirty="0"/>
          </a:p>
        </p:txBody>
      </p:sp>
      <p:sp>
        <p:nvSpPr>
          <p:cNvPr id="2" name="TextBox 34">
            <a:extLst>
              <a:ext uri="{FF2B5EF4-FFF2-40B4-BE49-F238E27FC236}">
                <a16:creationId xmlns:a16="http://schemas.microsoft.com/office/drawing/2014/main" id="{CE57B5D5-66F4-C45E-0E90-E6449AC62BC4}"/>
              </a:ext>
            </a:extLst>
          </p:cNvPr>
          <p:cNvSpPr txBox="1"/>
          <p:nvPr/>
        </p:nvSpPr>
        <p:spPr>
          <a:xfrm>
            <a:off x="9023211" y="613892"/>
            <a:ext cx="10442814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5800"/>
              </a:lnSpc>
              <a:spcBef>
                <a:spcPct val="0"/>
              </a:spcBef>
            </a:pPr>
            <a:r>
              <a:rPr lang="en-US" sz="5000" u="none" dirty="0">
                <a:solidFill>
                  <a:srgbClr val="12222B"/>
                </a:solidFill>
                <a:latin typeface="Open Sans Bold"/>
              </a:rPr>
              <a:t>Angular Libraries</a:t>
            </a:r>
          </a:p>
        </p:txBody>
      </p:sp>
      <p:sp>
        <p:nvSpPr>
          <p:cNvPr id="3" name="TextBox 35">
            <a:extLst>
              <a:ext uri="{FF2B5EF4-FFF2-40B4-BE49-F238E27FC236}">
                <a16:creationId xmlns:a16="http://schemas.microsoft.com/office/drawing/2014/main" id="{6D490720-ACD2-4D48-8810-E312A730EBB9}"/>
              </a:ext>
            </a:extLst>
          </p:cNvPr>
          <p:cNvSpPr txBox="1"/>
          <p:nvPr/>
        </p:nvSpPr>
        <p:spPr>
          <a:xfrm>
            <a:off x="9023211" y="2427122"/>
            <a:ext cx="5876785" cy="21569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Reutilization de </a:t>
            </a:r>
            <a:r>
              <a:rPr lang="en-US" sz="2400" dirty="0">
                <a:solidFill>
                  <a:srgbClr val="000000"/>
                </a:solidFill>
                <a:latin typeface="Noto Sans"/>
              </a:rPr>
              <a:t>C</a:t>
            </a: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ódigo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Noto Sans"/>
              </a:rPr>
              <a:t>Modularidad</a:t>
            </a:r>
            <a:endParaRPr lang="en-US" sz="2400" dirty="0">
              <a:solidFill>
                <a:srgbClr val="000000"/>
              </a:solidFill>
              <a:latin typeface="Noto Sans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Integración</a:t>
            </a: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conAngular</a:t>
            </a:r>
            <a:endParaRPr lang="en-US" sz="2400" u="none" dirty="0">
              <a:solidFill>
                <a:srgbClr val="000000"/>
              </a:solidFill>
              <a:latin typeface="Noto Sans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Noto Sans"/>
              </a:rPr>
              <a:t>Rendimiento</a:t>
            </a:r>
            <a:endParaRPr lang="en-US" sz="2400" u="none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TextBox 37">
            <a:extLst>
              <a:ext uri="{FF2B5EF4-FFF2-40B4-BE49-F238E27FC236}">
                <a16:creationId xmlns:a16="http://schemas.microsoft.com/office/drawing/2014/main" id="{F8D581EA-B622-8580-8027-B2C855FC63C8}"/>
              </a:ext>
            </a:extLst>
          </p:cNvPr>
          <p:cNvSpPr txBox="1"/>
          <p:nvPr/>
        </p:nvSpPr>
        <p:spPr>
          <a:xfrm>
            <a:off x="13481907" y="2465257"/>
            <a:ext cx="4229326" cy="2710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0000"/>
                </a:solidFill>
                <a:latin typeface="Noto Sans"/>
              </a:rPr>
              <a:t>Dependencias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MX" sz="2400" u="none" dirty="0">
                <a:solidFill>
                  <a:srgbClr val="000000"/>
                </a:solidFill>
                <a:latin typeface="Noto Sans"/>
              </a:rPr>
              <a:t>Repetición de código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MX" sz="2400" u="none" dirty="0">
                <a:solidFill>
                  <a:srgbClr val="000000"/>
                </a:solidFill>
                <a:latin typeface="Noto Sans"/>
              </a:rPr>
              <a:t>Compatibilidad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0000"/>
                </a:solidFill>
                <a:latin typeface="Noto Sans"/>
              </a:rPr>
              <a:t>Limitaciones en la modularidad</a:t>
            </a:r>
            <a:endParaRPr lang="es-MX" sz="2400" u="none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D5067FE-790B-324B-A14F-EB17F5459A65}"/>
              </a:ext>
            </a:extLst>
          </p:cNvPr>
          <p:cNvSpPr txBox="1"/>
          <p:nvPr/>
        </p:nvSpPr>
        <p:spPr>
          <a:xfrm>
            <a:off x="9023211" y="1875335"/>
            <a:ext cx="4941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none" dirty="0" err="1">
                <a:solidFill>
                  <a:srgbClr val="000000"/>
                </a:solidFill>
                <a:latin typeface="Noto Sans"/>
              </a:rPr>
              <a:t>Ventajas</a:t>
            </a:r>
            <a:endParaRPr lang="es-CO" sz="2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782E58C-5912-E485-A259-5AD466D99C21}"/>
              </a:ext>
            </a:extLst>
          </p:cNvPr>
          <p:cNvSpPr txBox="1"/>
          <p:nvPr/>
        </p:nvSpPr>
        <p:spPr>
          <a:xfrm>
            <a:off x="13469509" y="1865573"/>
            <a:ext cx="4941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none" dirty="0" err="1">
                <a:solidFill>
                  <a:srgbClr val="000000"/>
                </a:solidFill>
                <a:latin typeface="Noto Sans"/>
              </a:rPr>
              <a:t>Desventajas</a:t>
            </a:r>
            <a:endParaRPr lang="es-CO" sz="2400" b="1" dirty="0"/>
          </a:p>
        </p:txBody>
      </p:sp>
      <p:sp>
        <p:nvSpPr>
          <p:cNvPr id="7" name="TextBox 34">
            <a:extLst>
              <a:ext uri="{FF2B5EF4-FFF2-40B4-BE49-F238E27FC236}">
                <a16:creationId xmlns:a16="http://schemas.microsoft.com/office/drawing/2014/main" id="{84905055-5E89-B95D-AF41-CC4CFA8775FC}"/>
              </a:ext>
            </a:extLst>
          </p:cNvPr>
          <p:cNvSpPr txBox="1"/>
          <p:nvPr/>
        </p:nvSpPr>
        <p:spPr>
          <a:xfrm>
            <a:off x="304800" y="5477792"/>
            <a:ext cx="10442814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5800"/>
              </a:lnSpc>
              <a:spcBef>
                <a:spcPct val="0"/>
              </a:spcBef>
            </a:pPr>
            <a:r>
              <a:rPr lang="en-US" sz="5000" u="none" dirty="0">
                <a:solidFill>
                  <a:srgbClr val="12222B"/>
                </a:solidFill>
                <a:latin typeface="Open Sans Bold"/>
              </a:rPr>
              <a:t>Single-SPA</a:t>
            </a:r>
          </a:p>
        </p:txBody>
      </p:sp>
      <p:sp>
        <p:nvSpPr>
          <p:cNvPr id="8" name="TextBox 35">
            <a:extLst>
              <a:ext uri="{FF2B5EF4-FFF2-40B4-BE49-F238E27FC236}">
                <a16:creationId xmlns:a16="http://schemas.microsoft.com/office/drawing/2014/main" id="{14593084-2A16-FC19-28A4-EEA1E20638C6}"/>
              </a:ext>
            </a:extLst>
          </p:cNvPr>
          <p:cNvSpPr txBox="1"/>
          <p:nvPr/>
        </p:nvSpPr>
        <p:spPr>
          <a:xfrm>
            <a:off x="304800" y="7291022"/>
            <a:ext cx="6096000" cy="21569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Flexibilidad</a:t>
            </a:r>
            <a:endParaRPr lang="en-US" sz="2400" u="none" dirty="0">
              <a:solidFill>
                <a:srgbClr val="000000"/>
              </a:solidFill>
              <a:latin typeface="Noto Sans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Noto Sans"/>
              </a:rPr>
              <a:t>Escalabilidad</a:t>
            </a:r>
            <a:endParaRPr lang="en-US" sz="2400" dirty="0">
              <a:solidFill>
                <a:srgbClr val="000000"/>
              </a:solidFill>
              <a:latin typeface="Noto Sans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u="none" dirty="0" err="1">
                <a:solidFill>
                  <a:srgbClr val="000000"/>
                </a:solidFill>
                <a:latin typeface="Noto Sans"/>
              </a:rPr>
              <a:t>Modularidad</a:t>
            </a:r>
            <a:endParaRPr lang="en-US" sz="2400" u="none" dirty="0">
              <a:solidFill>
                <a:srgbClr val="000000"/>
              </a:solidFill>
              <a:latin typeface="Noto Sans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Noto Sans"/>
              </a:rPr>
              <a:t>Compatibilidad</a:t>
            </a:r>
            <a:endParaRPr lang="en-US" sz="2400" u="none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TextBox 37">
            <a:extLst>
              <a:ext uri="{FF2B5EF4-FFF2-40B4-BE49-F238E27FC236}">
                <a16:creationId xmlns:a16="http://schemas.microsoft.com/office/drawing/2014/main" id="{C90BF1F0-0D00-18D5-CC37-510383EC28C3}"/>
              </a:ext>
            </a:extLst>
          </p:cNvPr>
          <p:cNvSpPr txBox="1"/>
          <p:nvPr/>
        </p:nvSpPr>
        <p:spPr>
          <a:xfrm>
            <a:off x="4102513" y="7332732"/>
            <a:ext cx="4229326" cy="1602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MX" sz="2400" u="none" dirty="0">
                <a:solidFill>
                  <a:srgbClr val="000000"/>
                </a:solidFill>
                <a:latin typeface="Noto Sans"/>
              </a:rPr>
              <a:t>Curva de aprendizaje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0000"/>
                </a:solidFill>
                <a:latin typeface="Noto Sans"/>
              </a:rPr>
              <a:t>Mayor complejidad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MX" sz="2400" u="none" dirty="0">
                <a:solidFill>
                  <a:srgbClr val="000000"/>
                </a:solidFill>
                <a:latin typeface="Noto Sans"/>
              </a:rPr>
              <a:t>Problemas de integración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114F1F6-B95E-CBEF-824A-5A7CDAEA0193}"/>
              </a:ext>
            </a:extLst>
          </p:cNvPr>
          <p:cNvSpPr txBox="1"/>
          <p:nvPr/>
        </p:nvSpPr>
        <p:spPr>
          <a:xfrm>
            <a:off x="304800" y="6739235"/>
            <a:ext cx="4941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none" dirty="0" err="1">
                <a:solidFill>
                  <a:srgbClr val="000000"/>
                </a:solidFill>
                <a:latin typeface="Noto Sans"/>
              </a:rPr>
              <a:t>Ventajas</a:t>
            </a:r>
            <a:endParaRPr lang="es-CO" sz="24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75363A1-69DC-4839-96A7-9F0106E093E1}"/>
              </a:ext>
            </a:extLst>
          </p:cNvPr>
          <p:cNvSpPr txBox="1"/>
          <p:nvPr/>
        </p:nvSpPr>
        <p:spPr>
          <a:xfrm>
            <a:off x="4102513" y="6787871"/>
            <a:ext cx="4941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none" dirty="0" err="1">
                <a:solidFill>
                  <a:srgbClr val="000000"/>
                </a:solidFill>
                <a:latin typeface="Noto Sans"/>
              </a:rPr>
              <a:t>Desventajas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20401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231</Words>
  <Application>Microsoft Office PowerPoint</Application>
  <PresentationFormat>Personalizado</PresentationFormat>
  <Paragraphs>53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Noto Sans</vt:lpstr>
      <vt:lpstr>Arial</vt:lpstr>
      <vt:lpstr>Calibri</vt:lpstr>
      <vt:lpstr>Open Sans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Green Business infographic</dc:title>
  <dc:creator>Korisnik</dc:creator>
  <cp:lastModifiedBy>KEVIN LUNA</cp:lastModifiedBy>
  <cp:revision>11</cp:revision>
  <dcterms:created xsi:type="dcterms:W3CDTF">2006-08-16T00:00:00Z</dcterms:created>
  <dcterms:modified xsi:type="dcterms:W3CDTF">2023-05-17T11:47:43Z</dcterms:modified>
  <dc:identifier>DAFHJBCCLSI</dc:identifier>
</cp:coreProperties>
</file>