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72" r:id="rId13"/>
    <p:sldId id="273" r:id="rId14"/>
    <p:sldId id="274" r:id="rId15"/>
    <p:sldId id="275" r:id="rId16"/>
    <p:sldId id="276" r:id="rId17"/>
    <p:sldId id="267" r:id="rId18"/>
    <p:sldId id="268"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34" d="100"/>
          <a:sy n="134" d="100"/>
        </p:scale>
        <p:origin x="-2194" y="-15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0T21:05:11.128"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master.vn/khoa-hoc/25503/xay-dung-mang-xa-hoi-chia-se-anh-voi-aspnet-mvc"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0C45-D4E6-44F0-BC1E-B83280055AB7}"/>
              </a:ext>
            </a:extLst>
          </p:cNvPr>
          <p:cNvSpPr>
            <a:spLocks noGrp="1"/>
          </p:cNvSpPr>
          <p:nvPr>
            <p:ph type="ctrTitle"/>
          </p:nvPr>
        </p:nvSpPr>
        <p:spPr>
          <a:xfrm>
            <a:off x="2655474" y="1427922"/>
            <a:ext cx="8915399" cy="2262781"/>
          </a:xfrm>
        </p:spPr>
        <p:txBody>
          <a:bodyPr>
            <a:normAutofit/>
          </a:bodyPr>
          <a:lstStyle/>
          <a:p>
            <a:r>
              <a:rPr lang="en-US" sz="6000" dirty="0">
                <a:latin typeface="Times New Roman" panose="02020603050405020304" pitchFamily="18" charset="0"/>
                <a:cs typeface="Times New Roman" panose="02020603050405020304" pitchFamily="18" charset="0"/>
              </a:rPr>
              <a:t>ỨNG DỤNG WEBSITE QUẢN LÝ SPA</a:t>
            </a:r>
          </a:p>
        </p:txBody>
      </p:sp>
      <p:sp>
        <p:nvSpPr>
          <p:cNvPr id="3" name="Subtitle 2">
            <a:extLst>
              <a:ext uri="{FF2B5EF4-FFF2-40B4-BE49-F238E27FC236}">
                <a16:creationId xmlns:a16="http://schemas.microsoft.com/office/drawing/2014/main" id="{F826A9E1-5F64-48BC-A55E-4364DD4A7779}"/>
              </a:ext>
            </a:extLst>
          </p:cNvPr>
          <p:cNvSpPr>
            <a:spLocks noGrp="1"/>
          </p:cNvSpPr>
          <p:nvPr>
            <p:ph type="subTitle" idx="1"/>
          </p:nvPr>
        </p:nvSpPr>
        <p:spPr>
          <a:xfrm>
            <a:off x="5358918" y="4704597"/>
            <a:ext cx="6395760" cy="1450961"/>
          </a:xfrm>
        </p:spPr>
        <p:txBody>
          <a:bodyPr>
            <a:noAutofit/>
          </a:bodyPr>
          <a:lstStyle/>
          <a:p>
            <a:r>
              <a:rPr lang="en-US" sz="2100" dirty="0" err="1">
                <a:solidFill>
                  <a:schemeClr val="accent3">
                    <a:lumMod val="50000"/>
                  </a:schemeClr>
                </a:solidFill>
                <a:latin typeface="Times New Roman" panose="02020603050405020304" pitchFamily="18" charset="0"/>
                <a:cs typeface="Times New Roman" panose="02020603050405020304" pitchFamily="18" charset="0"/>
              </a:rPr>
              <a:t>Giáo</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ớng</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dẫn</a:t>
            </a:r>
            <a:r>
              <a:rPr lang="en-US" sz="2100" dirty="0">
                <a:solidFill>
                  <a:schemeClr val="accent3">
                    <a:lumMod val="50000"/>
                  </a:schemeClr>
                </a:solidFill>
                <a:latin typeface="Times New Roman" panose="02020603050405020304" pitchFamily="18" charset="0"/>
                <a:cs typeface="Times New Roman" panose="02020603050405020304" pitchFamily="18" charset="0"/>
              </a:rPr>
              <a:t> : TS.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Nguyễn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Bảo</a:t>
            </a:r>
            <a:endParaRPr lang="en-US" sz="2100" dirty="0">
              <a:solidFill>
                <a:schemeClr val="accent3">
                  <a:lumMod val="50000"/>
                </a:schemeClr>
              </a:solidFill>
              <a:latin typeface="Times New Roman" panose="02020603050405020304" pitchFamily="18" charset="0"/>
              <a:cs typeface="Times New Roman" panose="02020603050405020304" pitchFamily="18" charset="0"/>
            </a:endParaRPr>
          </a:p>
          <a:p>
            <a:r>
              <a:rPr lang="en-US" sz="2100" dirty="0" err="1">
                <a:solidFill>
                  <a:schemeClr val="accent3">
                    <a:lumMod val="50000"/>
                  </a:schemeClr>
                </a:solidFill>
                <a:latin typeface="Times New Roman" panose="02020603050405020304" pitchFamily="18" charset="0"/>
                <a:cs typeface="Times New Roman" panose="02020603050405020304" pitchFamily="18" charset="0"/>
              </a:rPr>
              <a:t>Sinh</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thực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hiện</a:t>
            </a:r>
            <a:r>
              <a:rPr lang="en-US" sz="2100" dirty="0">
                <a:solidFill>
                  <a:schemeClr val="accent3">
                    <a:lumMod val="50000"/>
                  </a:schemeClr>
                </a:solidFill>
                <a:latin typeface="Times New Roman" panose="02020603050405020304" pitchFamily="18" charset="0"/>
                <a:cs typeface="Times New Roman" panose="02020603050405020304" pitchFamily="18" charset="0"/>
              </a:rPr>
              <a:t>	 :  Lê Minh Ph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ớc</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15110103</a:t>
            </a:r>
          </a:p>
          <a:p>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Vũ</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Ngọc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Phát</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15110096</a:t>
            </a:r>
          </a:p>
        </p:txBody>
      </p:sp>
    </p:spTree>
    <p:extLst>
      <p:ext uri="{BB962C8B-B14F-4D97-AF65-F5344CB8AC3E}">
        <p14:creationId xmlns:p14="http://schemas.microsoft.com/office/powerpoint/2010/main" val="24756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1AFE-E04A-40E4-A25D-F38722C1E0DE}"/>
              </a:ext>
            </a:extLst>
          </p:cNvPr>
          <p:cNvSpPr>
            <a:spLocks noGrp="1"/>
          </p:cNvSpPr>
          <p:nvPr>
            <p:ph type="title"/>
          </p:nvPr>
        </p:nvSpPr>
        <p:spPr>
          <a:xfrm>
            <a:off x="2521904" y="78646"/>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Admin</a:t>
            </a:r>
          </a:p>
        </p:txBody>
      </p:sp>
      <p:graphicFrame>
        <p:nvGraphicFramePr>
          <p:cNvPr id="4" name="Content Placeholder 3">
            <a:extLst>
              <a:ext uri="{FF2B5EF4-FFF2-40B4-BE49-F238E27FC236}">
                <a16:creationId xmlns:a16="http://schemas.microsoft.com/office/drawing/2014/main" id="{F2A67464-BF3A-4E3A-B787-DF60147B294E}"/>
              </a:ext>
            </a:extLst>
          </p:cNvPr>
          <p:cNvGraphicFramePr>
            <a:graphicFrameLocks noGrp="1"/>
          </p:cNvGraphicFramePr>
          <p:nvPr>
            <p:ph idx="1"/>
            <p:extLst>
              <p:ext uri="{D42A27DB-BD31-4B8C-83A1-F6EECF244321}">
                <p14:modId xmlns:p14="http://schemas.microsoft.com/office/powerpoint/2010/main" val="986950248"/>
              </p:ext>
            </p:extLst>
          </p:nvPr>
        </p:nvGraphicFramePr>
        <p:xfrm>
          <a:off x="1686757" y="719090"/>
          <a:ext cx="10431261" cy="6060259"/>
        </p:xfrm>
        <a:graphic>
          <a:graphicData uri="http://schemas.openxmlformats.org/drawingml/2006/table">
            <a:tbl>
              <a:tblPr firstRow="1" firstCol="1" bandRow="1">
                <a:tableStyleId>{5C22544A-7EE6-4342-B048-85BDC9FD1C3A}</a:tableStyleId>
              </a:tblPr>
              <a:tblGrid>
                <a:gridCol w="1680452">
                  <a:extLst>
                    <a:ext uri="{9D8B030D-6E8A-4147-A177-3AD203B41FA5}">
                      <a16:colId xmlns:a16="http://schemas.microsoft.com/office/drawing/2014/main" val="3663446199"/>
                    </a:ext>
                  </a:extLst>
                </a:gridCol>
                <a:gridCol w="3690775">
                  <a:extLst>
                    <a:ext uri="{9D8B030D-6E8A-4147-A177-3AD203B41FA5}">
                      <a16:colId xmlns:a16="http://schemas.microsoft.com/office/drawing/2014/main" val="741484413"/>
                    </a:ext>
                  </a:extLst>
                </a:gridCol>
                <a:gridCol w="5060034">
                  <a:extLst>
                    <a:ext uri="{9D8B030D-6E8A-4147-A177-3AD203B41FA5}">
                      <a16:colId xmlns:a16="http://schemas.microsoft.com/office/drawing/2014/main" val="2754872831"/>
                    </a:ext>
                  </a:extLst>
                </a:gridCol>
              </a:tblGrid>
              <a:tr h="241362">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Trang quản trị nội dung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Tính năng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722739725"/>
                  </a:ext>
                </a:extLst>
              </a:tr>
              <a:tr h="239717">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Trang </a:t>
                      </a:r>
                      <a:r>
                        <a:rPr lang="en-US" sz="1500" dirty="0" err="1">
                          <a:effectLst/>
                          <a:latin typeface="Times New Roman" panose="02020603050405020304" pitchFamily="18" charset="0"/>
                          <a:cs typeface="Times New Roman" panose="02020603050405020304" pitchFamily="18" charset="0"/>
                        </a:rPr>
                        <a:t>chủ</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Giao diện trang chủ quản trị</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11756856"/>
                  </a:ext>
                </a:extLst>
              </a:tr>
              <a:tr h="241429">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058445683"/>
                  </a:ext>
                </a:extLst>
              </a:tr>
              <a:tr h="496765">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Chart theo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077972177"/>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lịch</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83315723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Xem, Thêm, xóa , sửa Booking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980726209"/>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spa bed </a:t>
                      </a:r>
                      <a:r>
                        <a:rPr lang="en-US" sz="1500" dirty="0" err="1">
                          <a:effectLst/>
                          <a:latin typeface="Times New Roman" panose="02020603050405020304" pitchFamily="18" charset="0"/>
                          <a:cs typeface="Times New Roman" panose="02020603050405020304" pitchFamily="18" charset="0"/>
                        </a:rPr>
                        <a:t>còn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trống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thời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gian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đến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94010812"/>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schedule </a:t>
                      </a: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nào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đang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có</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người</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giờ</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ngày</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6623272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59188147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40081580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179766621"/>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Services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7172960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809365094"/>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75186715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Room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room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4940414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Bed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bed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86058915"/>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Customer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Customer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99044021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About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Our Story, Testimonial</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16043530"/>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Link </a:t>
                      </a:r>
                      <a:r>
                        <a:rPr lang="en-US" sz="1500" dirty="0" err="1">
                          <a:effectLst/>
                          <a:latin typeface="Times New Roman" panose="02020603050405020304" pitchFamily="18" charset="0"/>
                          <a:cs typeface="Times New Roman" panose="02020603050405020304" pitchFamily="18" charset="0"/>
                        </a:rPr>
                        <a:t>mạng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xã</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hội</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34517729"/>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900308031"/>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Menu</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Menu</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062317529"/>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Slide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Slide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84443842"/>
                  </a:ext>
                </a:extLst>
              </a:tr>
            </a:tbl>
          </a:graphicData>
        </a:graphic>
      </p:graphicFrame>
    </p:spTree>
    <p:extLst>
      <p:ext uri="{BB962C8B-B14F-4D97-AF65-F5344CB8AC3E}">
        <p14:creationId xmlns:p14="http://schemas.microsoft.com/office/powerpoint/2010/main" val="397667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D219-9F7E-4A19-AAD8-C07E50CD3196}"/>
              </a:ext>
            </a:extLst>
          </p:cNvPr>
          <p:cNvSpPr>
            <a:spLocks noGrp="1"/>
          </p:cNvSpPr>
          <p:nvPr>
            <p:ph type="title"/>
          </p:nvPr>
        </p:nvSpPr>
        <p:spPr>
          <a:xfrm>
            <a:off x="2589212" y="73694"/>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Client</a:t>
            </a:r>
          </a:p>
        </p:txBody>
      </p:sp>
      <p:graphicFrame>
        <p:nvGraphicFramePr>
          <p:cNvPr id="4" name="Content Placeholder 3">
            <a:extLst>
              <a:ext uri="{FF2B5EF4-FFF2-40B4-BE49-F238E27FC236}">
                <a16:creationId xmlns:a16="http://schemas.microsoft.com/office/drawing/2014/main" id="{8FB29DD8-4CA5-4BB8-9551-07CFDEB57751}"/>
              </a:ext>
            </a:extLst>
          </p:cNvPr>
          <p:cNvGraphicFramePr>
            <a:graphicFrameLocks noGrp="1"/>
          </p:cNvGraphicFramePr>
          <p:nvPr>
            <p:ph idx="1"/>
            <p:extLst>
              <p:ext uri="{D42A27DB-BD31-4B8C-83A1-F6EECF244321}">
                <p14:modId xmlns:p14="http://schemas.microsoft.com/office/powerpoint/2010/main" val="2289550912"/>
              </p:ext>
            </p:extLst>
          </p:nvPr>
        </p:nvGraphicFramePr>
        <p:xfrm>
          <a:off x="1748899" y="701338"/>
          <a:ext cx="10058401" cy="5973519"/>
        </p:xfrm>
        <a:graphic>
          <a:graphicData uri="http://schemas.openxmlformats.org/drawingml/2006/table">
            <a:tbl>
              <a:tblPr firstRow="1" firstCol="1" bandRow="1">
                <a:tableStyleId>{5C22544A-7EE6-4342-B048-85BDC9FD1C3A}</a:tableStyleId>
              </a:tblPr>
              <a:tblGrid>
                <a:gridCol w="1621350">
                  <a:extLst>
                    <a:ext uri="{9D8B030D-6E8A-4147-A177-3AD203B41FA5}">
                      <a16:colId xmlns:a16="http://schemas.microsoft.com/office/drawing/2014/main" val="2868185650"/>
                    </a:ext>
                  </a:extLst>
                </a:gridCol>
                <a:gridCol w="3580232">
                  <a:extLst>
                    <a:ext uri="{9D8B030D-6E8A-4147-A177-3AD203B41FA5}">
                      <a16:colId xmlns:a16="http://schemas.microsoft.com/office/drawing/2014/main" val="2389498241"/>
                    </a:ext>
                  </a:extLst>
                </a:gridCol>
                <a:gridCol w="4856819">
                  <a:extLst>
                    <a:ext uri="{9D8B030D-6E8A-4147-A177-3AD203B41FA5}">
                      <a16:colId xmlns:a16="http://schemas.microsoft.com/office/drawing/2014/main" val="2812579826"/>
                    </a:ext>
                  </a:extLst>
                </a:gridCol>
              </a:tblGrid>
              <a:tr h="33176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STT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quản trị nội dung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Tính năng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92750633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280024966"/>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Slide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Slide, có Link đến bài viết hoặc sản phẩm, có chức năng tự chạy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16196771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Our Story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600246903"/>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Featured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Featured Services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72570400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003701393"/>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077965354"/>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Services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7181926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05620007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12358497"/>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Products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992792882"/>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89379581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Room - Bed, Time để khách hàng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30076639"/>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thành công =&gt; Trang  success thông báo ID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5294918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About 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List nhân viên, List Testimonial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20476491"/>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Contact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Hiển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 contact, Map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Spa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7280005"/>
                  </a:ext>
                </a:extLst>
              </a:tr>
            </a:tbl>
          </a:graphicData>
        </a:graphic>
      </p:graphicFrame>
    </p:spTree>
    <p:extLst>
      <p:ext uri="{BB962C8B-B14F-4D97-AF65-F5344CB8AC3E}">
        <p14:creationId xmlns:p14="http://schemas.microsoft.com/office/powerpoint/2010/main" val="3451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A38E-690C-4FF1-A2BF-2B46E01EEABB}"/>
              </a:ext>
            </a:extLst>
          </p:cNvPr>
          <p:cNvSpPr>
            <a:spLocks noGrp="1"/>
          </p:cNvSpPr>
          <p:nvPr>
            <p:ph type="title"/>
          </p:nvPr>
        </p:nvSpPr>
        <p:spPr/>
        <p:txBody>
          <a:bodyPr/>
          <a:lstStyle/>
          <a:p>
            <a:r>
              <a:rPr lang="en-US" dirty="0"/>
              <a:t>S</a:t>
            </a:r>
            <a:r>
              <a:rPr lang="vi-VN" dirty="0"/>
              <a:t>ơ</a:t>
            </a:r>
            <a:r>
              <a:rPr lang="en-US" dirty="0"/>
              <a:t> </a:t>
            </a:r>
            <a:r>
              <a:rPr lang="en-US" dirty="0" err="1"/>
              <a:t>đồ</a:t>
            </a:r>
            <a:r>
              <a:rPr lang="en-US" dirty="0"/>
              <a:t> ERD</a:t>
            </a:r>
          </a:p>
        </p:txBody>
      </p:sp>
      <p:sp>
        <p:nvSpPr>
          <p:cNvPr id="6" name="Text Placeholder 5">
            <a:extLst>
              <a:ext uri="{FF2B5EF4-FFF2-40B4-BE49-F238E27FC236}">
                <a16:creationId xmlns:a16="http://schemas.microsoft.com/office/drawing/2014/main" id="{346BA983-A219-457C-B4FE-94DF5FD10635}"/>
              </a:ext>
            </a:extLst>
          </p:cNvPr>
          <p:cNvSpPr>
            <a:spLocks noGrp="1"/>
          </p:cNvSpPr>
          <p:nvPr>
            <p:ph type="body" sz="half" idx="2"/>
          </p:nvPr>
        </p:nvSpPr>
        <p:spPr/>
        <p:txBody>
          <a:bodyPr/>
          <a:lstStyle/>
          <a:p>
            <a:endParaRPr lang="en-US" dirty="0"/>
          </a:p>
        </p:txBody>
      </p:sp>
      <p:pic>
        <p:nvPicPr>
          <p:cNvPr id="7" name="Picture Placeholder 6">
            <a:extLst>
              <a:ext uri="{FF2B5EF4-FFF2-40B4-BE49-F238E27FC236}">
                <a16:creationId xmlns:a16="http://schemas.microsoft.com/office/drawing/2014/main" id="{C5B5F1EF-14B8-46E3-A516-11F970F7DF97}"/>
              </a:ext>
            </a:extLst>
          </p:cNvPr>
          <p:cNvPicPr>
            <a:picLocks noGrp="1"/>
          </p:cNvPicPr>
          <p:nvPr>
            <p:ph type="pic" idx="1"/>
          </p:nvPr>
        </p:nvPicPr>
        <p:blipFill>
          <a:blip r:embed="rId2" cstate="print">
            <a:extLst>
              <a:ext uri="{28A0092B-C50C-407E-A947-70E740481C1C}">
                <a14:useLocalDpi xmlns:a14="http://schemas.microsoft.com/office/drawing/2010/main" val="0"/>
              </a:ext>
            </a:extLst>
          </a:blip>
          <a:srcRect t="8618" b="8618"/>
          <a:stretch>
            <a:fillRect/>
          </a:stretch>
        </p:blipFill>
        <p:spPr>
          <a:xfrm>
            <a:off x="2450237" y="574872"/>
            <a:ext cx="9983298" cy="4316723"/>
          </a:xfrm>
          <a:prstGeom prst="rect">
            <a:avLst/>
          </a:prstGeom>
        </p:spPr>
      </p:pic>
    </p:spTree>
    <p:extLst>
      <p:ext uri="{BB962C8B-B14F-4D97-AF65-F5344CB8AC3E}">
        <p14:creationId xmlns:p14="http://schemas.microsoft.com/office/powerpoint/2010/main" val="275246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EFF-2540-4873-952B-FBDEBB53BDBF}"/>
              </a:ext>
            </a:extLst>
          </p:cNvPr>
          <p:cNvSpPr>
            <a:spLocks noGrp="1"/>
          </p:cNvSpPr>
          <p:nvPr>
            <p:ph type="title"/>
          </p:nvPr>
        </p:nvSpPr>
        <p:spPr>
          <a:xfrm>
            <a:off x="2509314" y="5751159"/>
            <a:ext cx="8915400" cy="566738"/>
          </a:xfrm>
        </p:spPr>
        <p:txBody>
          <a:bodyPr/>
          <a:lstStyle/>
          <a:p>
            <a:r>
              <a:rPr lang="en-US" dirty="0" err="1"/>
              <a:t>Lớp</a:t>
            </a:r>
            <a:r>
              <a:rPr lang="en-US" dirty="0"/>
              <a:t> controller Admin</a:t>
            </a:r>
          </a:p>
        </p:txBody>
      </p:sp>
      <p:sp>
        <p:nvSpPr>
          <p:cNvPr id="3" name="Picture Placeholder 2">
            <a:extLst>
              <a:ext uri="{FF2B5EF4-FFF2-40B4-BE49-F238E27FC236}">
                <a16:creationId xmlns:a16="http://schemas.microsoft.com/office/drawing/2014/main" id="{F9839B93-BF84-42AD-A0AA-408FC4755BB2}"/>
              </a:ext>
            </a:extLst>
          </p:cNvPr>
          <p:cNvSpPr>
            <a:spLocks noGrp="1"/>
          </p:cNvSpPr>
          <p:nvPr>
            <p:ph type="pic" idx="1"/>
          </p:nvPr>
        </p:nvSpPr>
        <p:spPr/>
      </p:sp>
      <p:sp>
        <p:nvSpPr>
          <p:cNvPr id="4" name="Text Placeholder 3">
            <a:extLst>
              <a:ext uri="{FF2B5EF4-FFF2-40B4-BE49-F238E27FC236}">
                <a16:creationId xmlns:a16="http://schemas.microsoft.com/office/drawing/2014/main" id="{35742E73-F3F9-4CFB-8D4A-C0E6A0694C51}"/>
              </a:ext>
            </a:extLst>
          </p:cNvPr>
          <p:cNvSpPr>
            <a:spLocks noGrp="1"/>
          </p:cNvSpPr>
          <p:nvPr>
            <p:ph type="body" sz="half" idx="2"/>
          </p:nvPr>
        </p:nvSpPr>
        <p:spPr/>
        <p:txBody>
          <a:bodyPr/>
          <a:lstStyle/>
          <a:p>
            <a:endParaRPr lang="en-US" dirty="0"/>
          </a:p>
        </p:txBody>
      </p:sp>
      <p:pic>
        <p:nvPicPr>
          <p:cNvPr id="5" name="Picture 4">
            <a:extLst>
              <a:ext uri="{FF2B5EF4-FFF2-40B4-BE49-F238E27FC236}">
                <a16:creationId xmlns:a16="http://schemas.microsoft.com/office/drawing/2014/main" id="{0EFB9785-F167-4384-AF2D-005E15F257EA}"/>
              </a:ext>
            </a:extLst>
          </p:cNvPr>
          <p:cNvPicPr/>
          <p:nvPr/>
        </p:nvPicPr>
        <p:blipFill>
          <a:blip r:embed="rId2"/>
          <a:stretch>
            <a:fillRect/>
          </a:stretch>
        </p:blipFill>
        <p:spPr>
          <a:xfrm>
            <a:off x="2868875" y="0"/>
            <a:ext cx="7189526" cy="5373866"/>
          </a:xfrm>
          <a:prstGeom prst="rect">
            <a:avLst/>
          </a:prstGeom>
        </p:spPr>
      </p:pic>
    </p:spTree>
    <p:extLst>
      <p:ext uri="{BB962C8B-B14F-4D97-AF65-F5344CB8AC3E}">
        <p14:creationId xmlns:p14="http://schemas.microsoft.com/office/powerpoint/2010/main" val="92785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3231-B66C-4F33-B486-78FB7685E96F}"/>
              </a:ext>
            </a:extLst>
          </p:cNvPr>
          <p:cNvSpPr>
            <a:spLocks noGrp="1"/>
          </p:cNvSpPr>
          <p:nvPr>
            <p:ph type="title"/>
          </p:nvPr>
        </p:nvSpPr>
        <p:spPr/>
        <p:txBody>
          <a:bodyPr/>
          <a:lstStyle/>
          <a:p>
            <a:r>
              <a:rPr lang="en-US" dirty="0" err="1"/>
              <a:t>Lớp</a:t>
            </a:r>
            <a:r>
              <a:rPr lang="en-US" dirty="0"/>
              <a:t> controller Client</a:t>
            </a:r>
          </a:p>
        </p:txBody>
      </p:sp>
      <p:sp>
        <p:nvSpPr>
          <p:cNvPr id="3" name="Picture Placeholder 2">
            <a:extLst>
              <a:ext uri="{FF2B5EF4-FFF2-40B4-BE49-F238E27FC236}">
                <a16:creationId xmlns:a16="http://schemas.microsoft.com/office/drawing/2014/main" id="{8A5F5C46-FEDB-485A-A845-80D768C4CBD9}"/>
              </a:ext>
            </a:extLst>
          </p:cNvPr>
          <p:cNvSpPr>
            <a:spLocks noGrp="1"/>
          </p:cNvSpPr>
          <p:nvPr>
            <p:ph type="pic" idx="1"/>
          </p:nvPr>
        </p:nvSpPr>
        <p:spPr/>
      </p:sp>
      <p:sp>
        <p:nvSpPr>
          <p:cNvPr id="4" name="Text Placeholder 3">
            <a:extLst>
              <a:ext uri="{FF2B5EF4-FFF2-40B4-BE49-F238E27FC236}">
                <a16:creationId xmlns:a16="http://schemas.microsoft.com/office/drawing/2014/main" id="{F5BB89BC-A75A-4093-B915-05A283A1F7B8}"/>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579D6950-5649-4448-8532-3CF936AB19A6}"/>
              </a:ext>
            </a:extLst>
          </p:cNvPr>
          <p:cNvPicPr/>
          <p:nvPr/>
        </p:nvPicPr>
        <p:blipFill>
          <a:blip r:embed="rId2"/>
          <a:stretch>
            <a:fillRect/>
          </a:stretch>
        </p:blipFill>
        <p:spPr>
          <a:xfrm>
            <a:off x="2409963" y="165308"/>
            <a:ext cx="6935079" cy="4479960"/>
          </a:xfrm>
          <a:prstGeom prst="rect">
            <a:avLst/>
          </a:prstGeom>
        </p:spPr>
      </p:pic>
    </p:spTree>
    <p:extLst>
      <p:ext uri="{BB962C8B-B14F-4D97-AF65-F5344CB8AC3E}">
        <p14:creationId xmlns:p14="http://schemas.microsoft.com/office/powerpoint/2010/main" val="2657361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BB85-D916-47A6-82FD-C050274979D8}"/>
              </a:ext>
            </a:extLst>
          </p:cNvPr>
          <p:cNvSpPr>
            <a:spLocks noGrp="1"/>
          </p:cNvSpPr>
          <p:nvPr>
            <p:ph type="title"/>
          </p:nvPr>
        </p:nvSpPr>
        <p:spPr>
          <a:xfrm>
            <a:off x="2349516" y="5739850"/>
            <a:ext cx="8915400" cy="566738"/>
          </a:xfrm>
        </p:spPr>
        <p:txBody>
          <a:bodyPr/>
          <a:lstStyle/>
          <a:p>
            <a:r>
              <a:rPr lang="en-US" dirty="0" err="1"/>
              <a:t>Lớp</a:t>
            </a:r>
            <a:r>
              <a:rPr lang="en-US" dirty="0"/>
              <a:t> Model</a:t>
            </a:r>
          </a:p>
        </p:txBody>
      </p:sp>
      <p:sp>
        <p:nvSpPr>
          <p:cNvPr id="3" name="Picture Placeholder 2">
            <a:extLst>
              <a:ext uri="{FF2B5EF4-FFF2-40B4-BE49-F238E27FC236}">
                <a16:creationId xmlns:a16="http://schemas.microsoft.com/office/drawing/2014/main" id="{05A0D512-9DDC-40F6-BC49-862888565A8E}"/>
              </a:ext>
            </a:extLst>
          </p:cNvPr>
          <p:cNvSpPr>
            <a:spLocks noGrp="1"/>
          </p:cNvSpPr>
          <p:nvPr>
            <p:ph type="pic" idx="1"/>
          </p:nvPr>
        </p:nvSpPr>
        <p:spPr/>
      </p:sp>
      <p:sp>
        <p:nvSpPr>
          <p:cNvPr id="4" name="Text Placeholder 3">
            <a:extLst>
              <a:ext uri="{FF2B5EF4-FFF2-40B4-BE49-F238E27FC236}">
                <a16:creationId xmlns:a16="http://schemas.microsoft.com/office/drawing/2014/main" id="{70E5BD4C-B392-4693-9D1F-4F12412C70D0}"/>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FFEBCC07-0094-4AE3-A76E-C4C0ECAA2D00}"/>
              </a:ext>
            </a:extLst>
          </p:cNvPr>
          <p:cNvPicPr/>
          <p:nvPr/>
        </p:nvPicPr>
        <p:blipFill>
          <a:blip r:embed="rId2">
            <a:extLst>
              <a:ext uri="{28A0092B-C50C-407E-A947-70E740481C1C}">
                <a14:useLocalDpi xmlns:a14="http://schemas.microsoft.com/office/drawing/2010/main" val="0"/>
              </a:ext>
            </a:extLst>
          </a:blip>
          <a:stretch>
            <a:fillRect/>
          </a:stretch>
        </p:blipFill>
        <p:spPr>
          <a:xfrm>
            <a:off x="2778710" y="225940"/>
            <a:ext cx="5970597" cy="5388254"/>
          </a:xfrm>
          <a:prstGeom prst="rect">
            <a:avLst/>
          </a:prstGeom>
        </p:spPr>
      </p:pic>
    </p:spTree>
    <p:extLst>
      <p:ext uri="{BB962C8B-B14F-4D97-AF65-F5344CB8AC3E}">
        <p14:creationId xmlns:p14="http://schemas.microsoft.com/office/powerpoint/2010/main" val="225841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F39C-ADE0-475A-B2AA-BB75C1A90DB2}"/>
              </a:ext>
            </a:extLst>
          </p:cNvPr>
          <p:cNvSpPr>
            <a:spLocks noGrp="1"/>
          </p:cNvSpPr>
          <p:nvPr>
            <p:ph type="title"/>
          </p:nvPr>
        </p:nvSpPr>
        <p:spPr/>
        <p:txBody>
          <a:bodyPr/>
          <a:lstStyle/>
          <a:p>
            <a:r>
              <a:rPr lang="en-US" dirty="0" err="1"/>
              <a:t>Lớp</a:t>
            </a:r>
            <a:r>
              <a:rPr lang="en-US" dirty="0"/>
              <a:t> view</a:t>
            </a:r>
          </a:p>
        </p:txBody>
      </p:sp>
      <p:sp>
        <p:nvSpPr>
          <p:cNvPr id="4" name="Text Placeholder 3">
            <a:extLst>
              <a:ext uri="{FF2B5EF4-FFF2-40B4-BE49-F238E27FC236}">
                <a16:creationId xmlns:a16="http://schemas.microsoft.com/office/drawing/2014/main" id="{B304453A-9634-467A-AA94-FEFD967D8C75}"/>
              </a:ext>
            </a:extLst>
          </p:cNvPr>
          <p:cNvSpPr>
            <a:spLocks noGrp="1"/>
          </p:cNvSpPr>
          <p:nvPr>
            <p:ph type="body" sz="half" idx="2"/>
          </p:nvPr>
        </p:nvSpPr>
        <p:spPr/>
        <p:txBody>
          <a:bodyPr/>
          <a:lstStyle/>
          <a:p>
            <a:endParaRPr lang="en-US"/>
          </a:p>
        </p:txBody>
      </p:sp>
      <p:pic>
        <p:nvPicPr>
          <p:cNvPr id="5" name="Picture Placeholder 4">
            <a:extLst>
              <a:ext uri="{FF2B5EF4-FFF2-40B4-BE49-F238E27FC236}">
                <a16:creationId xmlns:a16="http://schemas.microsoft.com/office/drawing/2014/main" id="{9250C66C-143A-450A-A3BA-7B2B802D75A0}"/>
              </a:ext>
            </a:extLst>
          </p:cNvPr>
          <p:cNvPicPr>
            <a:picLocks noGrp="1"/>
          </p:cNvPicPr>
          <p:nvPr>
            <p:ph type="pic" idx="1"/>
          </p:nvPr>
        </p:nvPicPr>
        <p:blipFill>
          <a:blip r:embed="rId2"/>
          <a:srcRect t="2043" b="2043"/>
          <a:stretch>
            <a:fillRect/>
          </a:stretch>
        </p:blipFill>
        <p:spPr>
          <a:xfrm>
            <a:off x="2361460" y="536486"/>
            <a:ext cx="9143152" cy="3953449"/>
          </a:xfrm>
          <a:prstGeom prst="rect">
            <a:avLst/>
          </a:prstGeom>
        </p:spPr>
      </p:pic>
    </p:spTree>
    <p:extLst>
      <p:ext uri="{BB962C8B-B14F-4D97-AF65-F5344CB8AC3E}">
        <p14:creationId xmlns:p14="http://schemas.microsoft.com/office/powerpoint/2010/main" val="380707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C0D1-AFD1-4F40-837F-CD49AF0A2945}"/>
              </a:ext>
            </a:extLst>
          </p:cNvPr>
          <p:cNvSpPr>
            <a:spLocks noGrp="1"/>
          </p:cNvSpPr>
          <p:nvPr>
            <p:ph type="title"/>
          </p:nvPr>
        </p:nvSpPr>
        <p:spPr/>
        <p:txBody>
          <a:bodyPr/>
          <a:lstStyle/>
          <a:p>
            <a:r>
              <a:rPr lang="en-US" dirty="0" err="1"/>
              <a:t>Giao</a:t>
            </a:r>
            <a:r>
              <a:rPr lang="en-US" dirty="0"/>
              <a:t> </a:t>
            </a:r>
            <a:r>
              <a:rPr lang="en-US" dirty="0" err="1"/>
              <a:t>diện</a:t>
            </a:r>
            <a:r>
              <a:rPr lang="en-US" dirty="0"/>
              <a:t> website - Client</a:t>
            </a:r>
          </a:p>
        </p:txBody>
      </p:sp>
      <p:pic>
        <p:nvPicPr>
          <p:cNvPr id="4" name="Content Placeholder 3">
            <a:extLst>
              <a:ext uri="{FF2B5EF4-FFF2-40B4-BE49-F238E27FC236}">
                <a16:creationId xmlns:a16="http://schemas.microsoft.com/office/drawing/2014/main" id="{631040CE-CE12-41D0-8C3A-8C8844B46F7D}"/>
              </a:ext>
            </a:extLst>
          </p:cNvPr>
          <p:cNvPicPr>
            <a:picLocks noGrp="1" noChangeAspect="1"/>
          </p:cNvPicPr>
          <p:nvPr>
            <p:ph idx="1"/>
          </p:nvPr>
        </p:nvPicPr>
        <p:blipFill>
          <a:blip r:embed="rId2"/>
          <a:stretch>
            <a:fillRect/>
          </a:stretch>
        </p:blipFill>
        <p:spPr>
          <a:xfrm>
            <a:off x="2669531" y="1606858"/>
            <a:ext cx="8720015" cy="4304992"/>
          </a:xfrm>
          <a:prstGeom prst="rect">
            <a:avLst/>
          </a:prstGeom>
        </p:spPr>
      </p:pic>
    </p:spTree>
    <p:extLst>
      <p:ext uri="{BB962C8B-B14F-4D97-AF65-F5344CB8AC3E}">
        <p14:creationId xmlns:p14="http://schemas.microsoft.com/office/powerpoint/2010/main" val="11518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D5B-4BAF-4411-942A-E4DF2DE9733F}"/>
              </a:ext>
            </a:extLst>
          </p:cNvPr>
          <p:cNvSpPr>
            <a:spLocks noGrp="1"/>
          </p:cNvSpPr>
          <p:nvPr>
            <p:ph type="title"/>
          </p:nvPr>
        </p:nvSpPr>
        <p:spPr/>
        <p:txBody>
          <a:bodyPr/>
          <a:lstStyle/>
          <a:p>
            <a:r>
              <a:rPr lang="en-US" dirty="0" err="1"/>
              <a:t>Giao</a:t>
            </a:r>
            <a:r>
              <a:rPr lang="en-US" dirty="0"/>
              <a:t> </a:t>
            </a:r>
            <a:r>
              <a:rPr lang="en-US" dirty="0" err="1"/>
              <a:t>diện</a:t>
            </a:r>
            <a:r>
              <a:rPr lang="en-US" dirty="0"/>
              <a:t> website – Admin</a:t>
            </a:r>
          </a:p>
        </p:txBody>
      </p:sp>
      <p:pic>
        <p:nvPicPr>
          <p:cNvPr id="4" name="Content Placeholder 3">
            <a:extLst>
              <a:ext uri="{FF2B5EF4-FFF2-40B4-BE49-F238E27FC236}">
                <a16:creationId xmlns:a16="http://schemas.microsoft.com/office/drawing/2014/main" id="{7A2DB516-27FC-494D-A30A-256A660E5D19}"/>
              </a:ext>
            </a:extLst>
          </p:cNvPr>
          <p:cNvPicPr>
            <a:picLocks noGrp="1" noChangeAspect="1"/>
          </p:cNvPicPr>
          <p:nvPr>
            <p:ph idx="1"/>
          </p:nvPr>
        </p:nvPicPr>
        <p:blipFill>
          <a:blip r:embed="rId2"/>
          <a:stretch>
            <a:fillRect/>
          </a:stretch>
        </p:blipFill>
        <p:spPr>
          <a:xfrm>
            <a:off x="1714036" y="1411550"/>
            <a:ext cx="9238276" cy="4580199"/>
          </a:xfrm>
          <a:prstGeom prst="rect">
            <a:avLst/>
          </a:prstGeom>
        </p:spPr>
      </p:pic>
    </p:spTree>
    <p:extLst>
      <p:ext uri="{BB962C8B-B14F-4D97-AF65-F5344CB8AC3E}">
        <p14:creationId xmlns:p14="http://schemas.microsoft.com/office/powerpoint/2010/main" val="245266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416A-F073-401C-85B0-F7A19F3CB8A1}"/>
              </a:ext>
            </a:extLst>
          </p:cNvPr>
          <p:cNvSpPr>
            <a:spLocks noGrp="1"/>
          </p:cNvSpPr>
          <p:nvPr>
            <p:ph type="title"/>
          </p:nvPr>
        </p:nvSpPr>
        <p:spPr/>
        <p:txBody>
          <a:bodyPr/>
          <a:lstStyle/>
          <a:p>
            <a:r>
              <a:rPr lang="en-US" dirty="0"/>
              <a:t>Demo website</a:t>
            </a:r>
          </a:p>
        </p:txBody>
      </p:sp>
      <p:sp>
        <p:nvSpPr>
          <p:cNvPr id="4" name="Subtitle 3">
            <a:extLst>
              <a:ext uri="{FF2B5EF4-FFF2-40B4-BE49-F238E27FC236}">
                <a16:creationId xmlns:a16="http://schemas.microsoft.com/office/drawing/2014/main" id="{E8D7C603-5788-4844-9B36-6422F4B3A968}"/>
              </a:ext>
            </a:extLst>
          </p:cNvPr>
          <p:cNvSpPr>
            <a:spLocks noGrp="1"/>
          </p:cNvSpPr>
          <p:nvPr>
            <p:ph type="body" idx="1"/>
          </p:nvPr>
        </p:nvSpPr>
        <p:spPr/>
        <p:txBody>
          <a:bodyPr/>
          <a:lstStyle/>
          <a:p>
            <a:r>
              <a:rPr lang="en-US" dirty="0"/>
              <a:t>- Connect </a:t>
            </a:r>
            <a:r>
              <a:rPr lang="en-US" dirty="0" err="1"/>
              <a:t>fonspa</a:t>
            </a:r>
            <a:r>
              <a:rPr lang="en-US" dirty="0"/>
              <a:t>/</a:t>
            </a:r>
          </a:p>
        </p:txBody>
      </p:sp>
    </p:spTree>
    <p:extLst>
      <p:ext uri="{BB962C8B-B14F-4D97-AF65-F5344CB8AC3E}">
        <p14:creationId xmlns:p14="http://schemas.microsoft.com/office/powerpoint/2010/main" val="4999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CFE5-A006-488F-ACAE-A84365A6C8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D8EA25B0-3259-4F4E-BAC3-8A1740CC2639}"/>
              </a:ext>
            </a:extLst>
          </p:cNvPr>
          <p:cNvSpPr>
            <a:spLocks noGrp="1"/>
          </p:cNvSpPr>
          <p:nvPr>
            <p:ph idx="1"/>
          </p:nvPr>
        </p:nvSpPr>
        <p:spPr>
          <a:xfrm>
            <a:off x="2589212" y="2133600"/>
            <a:ext cx="8237814" cy="4100290"/>
          </a:xfrm>
        </p:spPr>
        <p:txBody>
          <a:bodyPr>
            <a:normAutofit lnSpcReduction="10000"/>
          </a:bodyPr>
          <a:lstStyle/>
          <a:p>
            <a:r>
              <a:rPr lang="en-US" sz="3000" b="1" dirty="0">
                <a:latin typeface="Times New Roman" panose="02020603050405020304" pitchFamily="18" charset="0"/>
                <a:cs typeface="Times New Roman" panose="02020603050405020304" pitchFamily="18" charset="0"/>
              </a:rPr>
              <a:t>Spa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dịch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triển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hiện</a:t>
            </a:r>
            <a:r>
              <a:rPr lang="en-US" sz="3000" b="1" dirty="0">
                <a:latin typeface="Times New Roman" panose="02020603050405020304" pitchFamily="18" charset="0"/>
                <a:cs typeface="Times New Roman" panose="02020603050405020304" pitchFamily="18" charset="0"/>
              </a:rPr>
              <a:t> nay. </a:t>
            </a:r>
          </a:p>
          <a:p>
            <a:r>
              <a:rPr lang="en-US" sz="3000" dirty="0">
                <a:latin typeface="Times New Roman" panose="02020603050405020304" pitchFamily="18" charset="0"/>
                <a:cs typeface="Times New Roman" panose="02020603050405020304" pitchFamily="18" charset="0"/>
              </a:rPr>
              <a:t>Website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buôn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bán</a:t>
            </a:r>
            <a:endParaRPr lang="en-US" sz="3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website =&gt; Spa </a:t>
            </a:r>
            <a:r>
              <a:rPr lang="en-US" sz="3000" dirty="0" err="1">
                <a:latin typeface="Times New Roman" panose="02020603050405020304" pitchFamily="18" charset="0"/>
                <a:cs typeface="Times New Roman" panose="02020603050405020304" pitchFamily="18" charset="0"/>
              </a:rPr>
              <a:t>Webstie</a:t>
            </a:r>
            <a:r>
              <a:rPr lang="en-US" sz="3000" dirty="0">
                <a:latin typeface="Times New Roman" panose="02020603050405020304" pitchFamily="18" charset="0"/>
                <a:cs typeface="Times New Roman" panose="02020603050405020304" pitchFamily="18" charset="0"/>
              </a:rPr>
              <a:t> ra </a:t>
            </a:r>
            <a:r>
              <a:rPr lang="en-US" sz="3000" dirty="0" err="1">
                <a:latin typeface="Times New Roman" panose="02020603050405020304" pitchFamily="18" charset="0"/>
                <a:cs typeface="Times New Roman" panose="02020603050405020304" pitchFamily="18" charset="0"/>
              </a:rPr>
              <a:t>đời</a:t>
            </a:r>
            <a:endParaRPr lang="en-US" sz="2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website spa ra </a:t>
            </a:r>
            <a:r>
              <a:rPr lang="en-US" sz="3000" dirty="0" err="1">
                <a:latin typeface="Times New Roman" panose="02020603050405020304" pitchFamily="18" charset="0"/>
                <a:cs typeface="Times New Roman" panose="02020603050405020304" pitchFamily="18" charset="0"/>
              </a:rPr>
              <a:t>đời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giúp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tâm</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r>
              <a:rPr lang="en-US" sz="3000" dirty="0">
                <a:latin typeface="Times New Roman" panose="02020603050405020304" pitchFamily="18" charset="0"/>
                <a:cs typeface="Times New Roman" panose="02020603050405020304" pitchFamily="18" charset="0"/>
              </a:rPr>
              <a:t> </a:t>
            </a:r>
            <a:r>
              <a:rPr lang="en-US" sz="3000">
                <a:latin typeface="Times New Roman" panose="02020603050405020304" pitchFamily="18" charset="0"/>
                <a:cs typeface="Times New Roman" panose="02020603050405020304" pitchFamily="18" charset="0"/>
              </a:rPr>
              <a:t>tốt </a:t>
            </a:r>
            <a:r>
              <a:rPr lang="en-US" sz="3000" dirty="0">
                <a:latin typeface="Times New Roman" panose="02020603050405020304" pitchFamily="18" charset="0"/>
                <a:cs typeface="Times New Roman" panose="02020603050405020304" pitchFamily="18" charset="0"/>
              </a:rPr>
              <a:t>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9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A27C-0284-47E9-B6EE-775583822E77}"/>
              </a:ext>
            </a:extLst>
          </p:cNvPr>
          <p:cNvSpPr>
            <a:spLocks noGrp="1"/>
          </p:cNvSpPr>
          <p:nvPr>
            <p:ph type="title"/>
          </p:nvPr>
        </p:nvSpPr>
        <p:spPr/>
        <p:txBody>
          <a:bodyPr/>
          <a:lstStyle/>
          <a:p>
            <a:r>
              <a:rPr lang="en-US" dirty="0"/>
              <a:t>H</a:t>
            </a:r>
            <a:r>
              <a:rPr lang="vi-VN" dirty="0"/>
              <a:t>ư</a:t>
            </a:r>
            <a:r>
              <a:rPr lang="en-US" dirty="0" err="1"/>
              <a:t>ớng</a:t>
            </a:r>
            <a:r>
              <a:rPr lang="en-US" dirty="0"/>
              <a:t> </a:t>
            </a:r>
            <a:r>
              <a:rPr lang="en-US" dirty="0" err="1"/>
              <a:t>phát</a:t>
            </a:r>
            <a:r>
              <a:rPr lang="en-US" dirty="0"/>
              <a:t> </a:t>
            </a:r>
            <a:r>
              <a:rPr lang="en-US" dirty="0" err="1"/>
              <a:t>triển</a:t>
            </a:r>
            <a:endParaRPr lang="en-US" dirty="0"/>
          </a:p>
        </p:txBody>
      </p:sp>
      <p:sp>
        <p:nvSpPr>
          <p:cNvPr id="4" name="Content Placeholder 3">
            <a:extLst>
              <a:ext uri="{FF2B5EF4-FFF2-40B4-BE49-F238E27FC236}">
                <a16:creationId xmlns:a16="http://schemas.microsoft.com/office/drawing/2014/main" id="{9C8500CA-B6F4-4F78-9F5B-4C84CA9FCE25}"/>
              </a:ext>
            </a:extLst>
          </p:cNvPr>
          <p:cNvSpPr>
            <a:spLocks noGrp="1"/>
          </p:cNvSpPr>
          <p:nvPr>
            <p:ph idx="1"/>
          </p:nvPr>
        </p:nvSpPr>
        <p:spPr/>
        <p:txBody>
          <a:bodyPr>
            <a:normAutofit lnSpcReduction="10000"/>
          </a:bodyPr>
          <a:lstStyle/>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khách</a:t>
            </a:r>
            <a:r>
              <a:rPr lang="en-US" dirty="0"/>
              <a:t> </a:t>
            </a:r>
            <a:r>
              <a:rPr lang="en-US" dirty="0" err="1"/>
              <a:t>hàng</a:t>
            </a:r>
            <a:r>
              <a:rPr lang="en-US" dirty="0"/>
              <a:t>.</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khách</a:t>
            </a:r>
            <a:r>
              <a:rPr lang="en-US" dirty="0"/>
              <a:t> </a:t>
            </a:r>
            <a:r>
              <a:rPr lang="en-US" dirty="0" err="1"/>
              <a:t>hàng</a:t>
            </a:r>
            <a:r>
              <a:rPr lang="en-US" dirty="0"/>
              <a:t> </a:t>
            </a:r>
            <a:r>
              <a:rPr lang="en-US" dirty="0" err="1"/>
              <a:t>thân</a:t>
            </a:r>
            <a:r>
              <a:rPr lang="en-US" dirty="0"/>
              <a:t> </a:t>
            </a:r>
            <a:r>
              <a:rPr lang="en-US" dirty="0" err="1"/>
              <a:t>thiết</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đăn</a:t>
            </a:r>
            <a:r>
              <a:rPr lang="en-US" dirty="0"/>
              <a:t> </a:t>
            </a:r>
            <a:r>
              <a:rPr lang="en-US" dirty="0" err="1"/>
              <a:t>nhập</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đề</a:t>
            </a:r>
            <a:r>
              <a:rPr lang="en-US" dirty="0"/>
              <a:t> </a:t>
            </a:r>
            <a:r>
              <a:rPr lang="en-US" dirty="0" err="1"/>
              <a:t>xuất</a:t>
            </a:r>
            <a:r>
              <a:rPr lang="en-US" dirty="0"/>
              <a:t> </a:t>
            </a:r>
            <a:r>
              <a:rPr lang="en-US" dirty="0" err="1"/>
              <a:t>sản</a:t>
            </a:r>
            <a:r>
              <a:rPr lang="en-US" dirty="0"/>
              <a:t> </a:t>
            </a:r>
            <a:r>
              <a:rPr lang="en-US" dirty="0" err="1"/>
              <a:t>phẩm</a:t>
            </a:r>
            <a:r>
              <a:rPr lang="en-US" dirty="0"/>
              <a:t> </a:t>
            </a:r>
            <a:r>
              <a:rPr lang="en-US" dirty="0" err="1"/>
              <a:t>theo</a:t>
            </a:r>
            <a:r>
              <a:rPr lang="en-US" dirty="0"/>
              <a:t> </a:t>
            </a:r>
            <a:r>
              <a:rPr lang="en-US" dirty="0" err="1"/>
              <a:t>xu</a:t>
            </a:r>
            <a:r>
              <a:rPr lang="en-US" dirty="0"/>
              <a:t> </a:t>
            </a:r>
            <a:r>
              <a:rPr lang="en-US" dirty="0" err="1"/>
              <a:t>hướng</a:t>
            </a:r>
            <a:r>
              <a:rPr lang="en-US" dirty="0"/>
              <a:t> </a:t>
            </a:r>
            <a:r>
              <a:rPr lang="en-US" dirty="0" err="1"/>
              <a:t>thị</a:t>
            </a:r>
            <a:r>
              <a:rPr lang="en-US" dirty="0"/>
              <a:t> </a:t>
            </a:r>
            <a:r>
              <a:rPr lang="en-US" dirty="0" err="1"/>
              <a:t>trường</a:t>
            </a:r>
            <a:r>
              <a:rPr lang="en-US" dirty="0"/>
              <a:t> </a:t>
            </a:r>
            <a:r>
              <a:rPr lang="en-US" dirty="0" err="1"/>
              <a:t>hiện</a:t>
            </a:r>
            <a:r>
              <a:rPr lang="en-US" dirty="0"/>
              <a:t> </a:t>
            </a:r>
            <a:r>
              <a:rPr lang="en-US" dirty="0" err="1"/>
              <a:t>tài</a:t>
            </a:r>
            <a:r>
              <a:rPr lang="en-US" dirty="0"/>
              <a:t> </a:t>
            </a:r>
            <a:r>
              <a:rPr lang="en-US" dirty="0" err="1"/>
              <a:t>và</a:t>
            </a:r>
            <a:r>
              <a:rPr lang="en-US" dirty="0"/>
              <a:t> </a:t>
            </a:r>
            <a:r>
              <a:rPr lang="en-US" dirty="0" err="1"/>
              <a:t>thông</a:t>
            </a:r>
            <a:r>
              <a:rPr lang="en-US" dirty="0"/>
              <a:t> tin </a:t>
            </a:r>
            <a:r>
              <a:rPr lang="en-US" dirty="0" err="1"/>
              <a:t>khách</a:t>
            </a:r>
            <a:r>
              <a:rPr lang="en-US" dirty="0"/>
              <a:t> hang </a:t>
            </a:r>
            <a:r>
              <a:rPr lang="en-US" dirty="0" err="1"/>
              <a:t>lấy</a:t>
            </a:r>
            <a:r>
              <a:rPr lang="en-US" dirty="0"/>
              <a:t> </a:t>
            </a:r>
            <a:r>
              <a:rPr lang="en-US" dirty="0" err="1"/>
              <a:t>được</a:t>
            </a:r>
            <a:r>
              <a:rPr lang="en-US" dirty="0"/>
              <a:t> qua cache</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chọn</a:t>
            </a:r>
            <a:r>
              <a:rPr lang="en-US" dirty="0"/>
              <a:t> </a:t>
            </a:r>
            <a:r>
              <a:rPr lang="en-US" dirty="0" err="1"/>
              <a:t>nhân</a:t>
            </a:r>
            <a:r>
              <a:rPr lang="en-US" dirty="0"/>
              <a:t> </a:t>
            </a:r>
            <a:r>
              <a:rPr lang="en-US" dirty="0" err="1"/>
              <a:t>viên</a:t>
            </a:r>
            <a:r>
              <a:rPr lang="en-US" dirty="0"/>
              <a:t> SPA </a:t>
            </a:r>
            <a:r>
              <a:rPr lang="en-US" dirty="0" err="1"/>
              <a:t>để</a:t>
            </a:r>
            <a:r>
              <a:rPr lang="en-US" dirty="0"/>
              <a:t> </a:t>
            </a:r>
            <a:r>
              <a:rPr lang="en-US" dirty="0" err="1"/>
              <a:t>phục</a:t>
            </a:r>
            <a:r>
              <a:rPr lang="en-US" dirty="0"/>
              <a:t> </a:t>
            </a:r>
            <a:r>
              <a:rPr lang="en-US" dirty="0" err="1"/>
              <a:t>vụ</a:t>
            </a:r>
            <a:r>
              <a:rPr lang="en-US" dirty="0"/>
              <a:t> </a:t>
            </a:r>
            <a:r>
              <a:rPr lang="en-US" dirty="0" err="1"/>
              <a:t>mình</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 </a:t>
            </a:r>
            <a:r>
              <a:rPr lang="en-US" dirty="0" err="1"/>
              <a:t>cho</a:t>
            </a:r>
            <a:r>
              <a:rPr lang="en-US" dirty="0"/>
              <a:t> ADMIN</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tài</a:t>
            </a:r>
            <a:r>
              <a:rPr lang="en-US" dirty="0"/>
              <a:t> </a:t>
            </a:r>
            <a:r>
              <a:rPr lang="en-US" dirty="0" err="1"/>
              <a:t>khoản</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chia Role </a:t>
            </a:r>
            <a:r>
              <a:rPr lang="en-US" dirty="0" err="1"/>
              <a:t>dể</a:t>
            </a:r>
            <a:r>
              <a:rPr lang="en-US" dirty="0"/>
              <a:t> </a:t>
            </a:r>
            <a:r>
              <a:rPr lang="en-US" dirty="0" err="1"/>
              <a:t>mỗi</a:t>
            </a:r>
            <a:r>
              <a:rPr lang="en-US" dirty="0"/>
              <a:t> </a:t>
            </a:r>
            <a:r>
              <a:rPr lang="en-US" dirty="0" err="1"/>
              <a:t>tài</a:t>
            </a:r>
            <a:r>
              <a:rPr lang="en-US" dirty="0"/>
              <a:t> </a:t>
            </a:r>
            <a:r>
              <a:rPr lang="en-US" dirty="0" err="1"/>
              <a:t>khoản</a:t>
            </a:r>
            <a:r>
              <a:rPr lang="en-US" dirty="0"/>
              <a:t> Admin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mỗi</a:t>
            </a:r>
            <a:r>
              <a:rPr lang="en-US" dirty="0"/>
              <a:t> </a:t>
            </a:r>
            <a:r>
              <a:rPr lang="en-US" dirty="0" err="1"/>
              <a:t>tính</a:t>
            </a:r>
            <a:r>
              <a:rPr lang="en-US" dirty="0"/>
              <a:t> </a:t>
            </a:r>
            <a:r>
              <a:rPr lang="en-US" dirty="0" err="1"/>
              <a:t>năng</a:t>
            </a:r>
            <a:r>
              <a:rPr lang="en-US" dirty="0"/>
              <a:t> </a:t>
            </a:r>
            <a:r>
              <a:rPr lang="en-US" dirty="0" err="1"/>
              <a:t>hạn</a:t>
            </a:r>
            <a:r>
              <a:rPr lang="en-US" dirty="0"/>
              <a:t> </a:t>
            </a:r>
            <a:r>
              <a:rPr lang="en-US" dirty="0" err="1"/>
              <a:t>chế</a:t>
            </a:r>
            <a:r>
              <a:rPr lang="en-US" dirty="0"/>
              <a:t> </a:t>
            </a:r>
            <a:r>
              <a:rPr lang="en-US" dirty="0" err="1"/>
              <a:t>khác</a:t>
            </a:r>
            <a:r>
              <a:rPr lang="en-US" dirty="0"/>
              <a:t> </a:t>
            </a:r>
            <a:r>
              <a:rPr lang="en-US" dirty="0" err="1"/>
              <a:t>nhau</a:t>
            </a:r>
            <a:endParaRPr lang="en-US" dirty="0"/>
          </a:p>
          <a:p>
            <a:endParaRPr lang="en-US" dirty="0"/>
          </a:p>
        </p:txBody>
      </p:sp>
    </p:spTree>
    <p:extLst>
      <p:ext uri="{BB962C8B-B14F-4D97-AF65-F5344CB8AC3E}">
        <p14:creationId xmlns:p14="http://schemas.microsoft.com/office/powerpoint/2010/main" val="201027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578CD5-10F6-41BC-918E-C44449F0D247}"/>
              </a:ext>
            </a:extLst>
          </p:cNvPr>
          <p:cNvSpPr>
            <a:spLocks noGrp="1"/>
          </p:cNvSpPr>
          <p:nvPr>
            <p:ph type="title"/>
          </p:nvPr>
        </p:nvSpPr>
        <p:spPr/>
        <p:txBody>
          <a:bodyPr/>
          <a:lstStyle/>
          <a:p>
            <a:r>
              <a:rPr lang="en-US" dirty="0" err="1"/>
              <a:t>Cảm</a:t>
            </a:r>
            <a:r>
              <a:rPr lang="en-US" dirty="0"/>
              <a:t> </a:t>
            </a:r>
            <a:r>
              <a:rPr lang="vi-VN" dirty="0"/>
              <a:t>ơ</a:t>
            </a:r>
            <a:r>
              <a:rPr lang="en-US" dirty="0"/>
              <a:t>n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p>
        </p:txBody>
      </p:sp>
      <p:sp>
        <p:nvSpPr>
          <p:cNvPr id="5" name="Text Placeholder 4">
            <a:extLst>
              <a:ext uri="{FF2B5EF4-FFF2-40B4-BE49-F238E27FC236}">
                <a16:creationId xmlns:a16="http://schemas.microsoft.com/office/drawing/2014/main" id="{EB420E78-42CD-4CFD-8CFA-1AECC545444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076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69FD-2E52-40FF-BE1C-585D508055FF}"/>
              </a:ext>
            </a:extLst>
          </p:cNvPr>
          <p:cNvSpPr>
            <a:spLocks noGrp="1"/>
          </p:cNvSpPr>
          <p:nvPr>
            <p:ph type="title"/>
          </p:nvPr>
        </p:nvSpPr>
        <p:spPr>
          <a:xfrm>
            <a:off x="2420647" y="2411896"/>
            <a:ext cx="8022066" cy="1656521"/>
          </a:xfrm>
        </p:spPr>
        <p:txBody>
          <a:bodyPr>
            <a:normAutofit/>
          </a:bodyPr>
          <a:lstStyle/>
          <a:p>
            <a:r>
              <a:rPr lang="en-US" sz="7000" dirty="0">
                <a:latin typeface="Times New Roman" panose="02020603050405020304" pitchFamily="18" charset="0"/>
                <a:cs typeface="Times New Roman" panose="02020603050405020304" pitchFamily="18" charset="0"/>
              </a:rPr>
              <a:t>C</a:t>
            </a:r>
            <a:r>
              <a:rPr lang="vi-VN" sz="7000" dirty="0">
                <a:latin typeface="Times New Roman" panose="02020603050405020304" pitchFamily="18" charset="0"/>
                <a:cs typeface="Times New Roman" panose="02020603050405020304" pitchFamily="18" charset="0"/>
              </a:rPr>
              <a:t>Ơ</a:t>
            </a:r>
            <a:r>
              <a:rPr lang="en-US" sz="7000" dirty="0">
                <a:latin typeface="Times New Roman" panose="02020603050405020304" pitchFamily="18" charset="0"/>
                <a:cs typeface="Times New Roman" panose="02020603050405020304" pitchFamily="18" charset="0"/>
              </a:rPr>
              <a:t> SỞ LÝ THUYẾT</a:t>
            </a:r>
            <a:endParaRPr lang="en-US" sz="7000" dirty="0"/>
          </a:p>
        </p:txBody>
      </p:sp>
    </p:spTree>
    <p:extLst>
      <p:ext uri="{BB962C8B-B14F-4D97-AF65-F5344CB8AC3E}">
        <p14:creationId xmlns:p14="http://schemas.microsoft.com/office/powerpoint/2010/main" val="135675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6700-A4B6-43F6-80DB-0330C5C92A9D}"/>
              </a:ext>
            </a:extLst>
          </p:cNvPr>
          <p:cNvSpPr>
            <a:spLocks noGrp="1"/>
          </p:cNvSpPr>
          <p:nvPr>
            <p:ph type="title"/>
          </p:nvPr>
        </p:nvSpPr>
        <p:spPr>
          <a:xfrm>
            <a:off x="2592925" y="295927"/>
            <a:ext cx="8911687" cy="1280890"/>
          </a:xfrm>
        </p:spPr>
        <p:txBody>
          <a:bodyPr/>
          <a:lstStyle/>
          <a:p>
            <a:r>
              <a:rPr lang="en-US" dirty="0"/>
              <a:t>ASP.NET MVC</a:t>
            </a:r>
          </a:p>
        </p:txBody>
      </p:sp>
      <p:sp>
        <p:nvSpPr>
          <p:cNvPr id="3" name="Content Placeholder 2">
            <a:extLst>
              <a:ext uri="{FF2B5EF4-FFF2-40B4-BE49-F238E27FC236}">
                <a16:creationId xmlns:a16="http://schemas.microsoft.com/office/drawing/2014/main" id="{A0DBEC03-24CE-4CCA-B5EA-B39804174ECC}"/>
              </a:ext>
            </a:extLst>
          </p:cNvPr>
          <p:cNvSpPr>
            <a:spLocks noGrp="1"/>
          </p:cNvSpPr>
          <p:nvPr>
            <p:ph idx="1"/>
          </p:nvPr>
        </p:nvSpPr>
        <p:spPr>
          <a:xfrm>
            <a:off x="2589212" y="959525"/>
            <a:ext cx="8915400" cy="5602548"/>
          </a:xfrm>
        </p:spPr>
        <p:txBody>
          <a:bodyPr/>
          <a:lstStyle/>
          <a:p>
            <a:pPr marL="0" indent="0">
              <a:buNone/>
            </a:pPr>
            <a:r>
              <a:rPr lang="en-US" dirty="0">
                <a:hlinkClick r:id="rId2"/>
              </a:rPr>
              <a:t>ASP.NET MVC</a:t>
            </a:r>
            <a:r>
              <a:rPr lang="en-US" dirty="0"/>
              <a:t> </a:t>
            </a:r>
            <a:r>
              <a:rPr lang="en-US" dirty="0" err="1"/>
              <a:t>là</a:t>
            </a:r>
            <a:r>
              <a:rPr lang="en-US" dirty="0"/>
              <a:t> </a:t>
            </a:r>
            <a:r>
              <a:rPr lang="en-US" dirty="0" err="1"/>
              <a:t>một</a:t>
            </a:r>
            <a:r>
              <a:rPr lang="en-US" dirty="0"/>
              <a:t> framework </a:t>
            </a:r>
            <a:r>
              <a:rPr lang="en-US" dirty="0" err="1"/>
              <a:t>tuyệt</a:t>
            </a:r>
            <a:r>
              <a:rPr lang="en-US" dirty="0"/>
              <a:t> </a:t>
            </a:r>
            <a:r>
              <a:rPr lang="en-US" dirty="0" err="1"/>
              <a:t>vời</a:t>
            </a:r>
            <a:r>
              <a:rPr lang="en-US" dirty="0"/>
              <a:t> </a:t>
            </a:r>
            <a:r>
              <a:rPr lang="en-US" dirty="0" err="1"/>
              <a:t>hỗ</a:t>
            </a:r>
            <a:r>
              <a:rPr lang="en-US" dirty="0"/>
              <a:t> </a:t>
            </a:r>
            <a:r>
              <a:rPr lang="en-US" dirty="0" err="1"/>
              <a:t>trợ</a:t>
            </a:r>
            <a:r>
              <a:rPr lang="en-US" dirty="0"/>
              <a:t> pattern MVC </a:t>
            </a:r>
            <a:r>
              <a:rPr lang="en-US" dirty="0" err="1"/>
              <a:t>cho</a:t>
            </a:r>
            <a:r>
              <a:rPr lang="en-US" dirty="0"/>
              <a:t> ASP.NET</a:t>
            </a:r>
          </a:p>
        </p:txBody>
      </p:sp>
      <p:pic>
        <p:nvPicPr>
          <p:cNvPr id="4" name="Picture 3">
            <a:extLst>
              <a:ext uri="{FF2B5EF4-FFF2-40B4-BE49-F238E27FC236}">
                <a16:creationId xmlns:a16="http://schemas.microsoft.com/office/drawing/2014/main" id="{05088F34-2BC2-483F-AEDD-37F8E0CDE2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5689" y="1748901"/>
            <a:ext cx="6165153" cy="4056546"/>
          </a:xfrm>
          <a:prstGeom prst="rect">
            <a:avLst/>
          </a:prstGeom>
          <a:noFill/>
          <a:ln>
            <a:noFill/>
          </a:ln>
        </p:spPr>
      </p:pic>
      <p:sp>
        <p:nvSpPr>
          <p:cNvPr id="5" name="Title 1">
            <a:extLst>
              <a:ext uri="{FF2B5EF4-FFF2-40B4-BE49-F238E27FC236}">
                <a16:creationId xmlns:a16="http://schemas.microsoft.com/office/drawing/2014/main" id="{96F302CD-916A-4F9B-841A-AA9A7F5FE928}"/>
              </a:ext>
            </a:extLst>
          </p:cNvPr>
          <p:cNvSpPr txBox="1">
            <a:spLocks/>
          </p:cNvSpPr>
          <p:nvPr/>
        </p:nvSpPr>
        <p:spPr>
          <a:xfrm>
            <a:off x="5849249" y="5886480"/>
            <a:ext cx="1943029" cy="409560"/>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Mẫu</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thiết</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kế</a:t>
            </a:r>
            <a:r>
              <a:rPr lang="en-US" sz="1500" i="1" dirty="0">
                <a:solidFill>
                  <a:schemeClr val="accent3">
                    <a:lumMod val="50000"/>
                  </a:schemeClr>
                </a:solidFill>
                <a:latin typeface="Times New Roman" panose="02020603050405020304" pitchFamily="18" charset="0"/>
                <a:cs typeface="Times New Roman" panose="02020603050405020304" pitchFamily="18" charset="0"/>
              </a:rPr>
              <a:t> MVC</a:t>
            </a:r>
          </a:p>
        </p:txBody>
      </p:sp>
    </p:spTree>
    <p:extLst>
      <p:ext uri="{BB962C8B-B14F-4D97-AF65-F5344CB8AC3E}">
        <p14:creationId xmlns:p14="http://schemas.microsoft.com/office/powerpoint/2010/main" val="287413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F9E2-B311-48B8-8C14-3AD9761337F1}"/>
              </a:ext>
            </a:extLst>
          </p:cNvPr>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của</a:t>
            </a:r>
            <a:r>
              <a:rPr lang="en-US" dirty="0"/>
              <a:t> Asp.net MVC</a:t>
            </a:r>
          </a:p>
        </p:txBody>
      </p:sp>
      <p:sp>
        <p:nvSpPr>
          <p:cNvPr id="3" name="Content Placeholder 2">
            <a:extLst>
              <a:ext uri="{FF2B5EF4-FFF2-40B4-BE49-F238E27FC236}">
                <a16:creationId xmlns:a16="http://schemas.microsoft.com/office/drawing/2014/main" id="{E9FC80CD-9229-4F74-AD4F-86970B0BB37D}"/>
              </a:ext>
            </a:extLst>
          </p:cNvPr>
          <p:cNvSpPr>
            <a:spLocks noGrp="1"/>
          </p:cNvSpPr>
          <p:nvPr>
            <p:ph idx="1"/>
          </p:nvPr>
        </p:nvSpPr>
        <p:spPr/>
        <p:txBody>
          <a:bodyPr/>
          <a:lstStyle/>
          <a:p>
            <a:r>
              <a:rPr lang="en-US" b="1" dirty="0"/>
              <a:t>SoC : </a:t>
            </a:r>
            <a:r>
              <a:rPr lang="vi-VN" dirty="0"/>
              <a:t>Separation of Concern (phân tách mối bận tâm). Framework này cung cấp sự phân tách rất rõ gàng giữa model, logic nghiệp vụ, giao diện người dùng và dữ liệu.</a:t>
            </a:r>
            <a:endParaRPr lang="en-US" dirty="0"/>
          </a:p>
          <a:p>
            <a:r>
              <a:rPr lang="en-US" b="1" dirty="0"/>
              <a:t>Control: </a:t>
            </a:r>
            <a:r>
              <a:rPr lang="vi-VN" dirty="0"/>
              <a:t>Khi sử dụng framework ASP.NET MVC, được cung cấp một bộ control rất mạnh mẽ trên JavaScript, HTML và CSS so với các control được cung cấp bởi một số hình thức truyền thống trên web.</a:t>
            </a:r>
            <a:endParaRPr lang="en-US" dirty="0"/>
          </a:p>
          <a:p>
            <a:r>
              <a:rPr lang="en-US" b="1" dirty="0" err="1"/>
              <a:t>Có</a:t>
            </a:r>
            <a:r>
              <a:rPr lang="en-US" b="1" dirty="0"/>
              <a:t> </a:t>
            </a:r>
            <a:r>
              <a:rPr lang="en-US" b="1" dirty="0" err="1"/>
              <a:t>khả</a:t>
            </a:r>
            <a:r>
              <a:rPr lang="en-US" b="1" dirty="0"/>
              <a:t> </a:t>
            </a:r>
            <a:r>
              <a:rPr lang="en-US" b="1" dirty="0" err="1"/>
              <a:t>năng</a:t>
            </a:r>
            <a:r>
              <a:rPr lang="en-US" b="1" dirty="0"/>
              <a:t> </a:t>
            </a:r>
            <a:r>
              <a:rPr lang="en-US" b="1" dirty="0" err="1"/>
              <a:t>kiểm</a:t>
            </a:r>
            <a:r>
              <a:rPr lang="en-US" b="1" dirty="0"/>
              <a:t> </a:t>
            </a:r>
            <a:r>
              <a:rPr lang="en-US" b="1" dirty="0" err="1"/>
              <a:t>thử</a:t>
            </a:r>
            <a:r>
              <a:rPr lang="en-US" b="1" dirty="0"/>
              <a:t>.</a:t>
            </a:r>
          </a:p>
          <a:p>
            <a:r>
              <a:rPr lang="en-US" b="1" dirty="0" err="1"/>
              <a:t>Gọn</a:t>
            </a:r>
            <a:r>
              <a:rPr lang="en-US" b="1" dirty="0"/>
              <a:t> </a:t>
            </a:r>
            <a:r>
              <a:rPr lang="en-US" b="1" dirty="0" err="1"/>
              <a:t>nhẹ</a:t>
            </a:r>
            <a:r>
              <a:rPr lang="en-US" b="1" dirty="0"/>
              <a:t> : </a:t>
            </a:r>
            <a:r>
              <a:rPr lang="en-US" dirty="0"/>
              <a:t>Framework </a:t>
            </a:r>
            <a:r>
              <a:rPr lang="en-US" dirty="0" err="1"/>
              <a:t>này</a:t>
            </a:r>
            <a:r>
              <a:rPr lang="en-US" dirty="0"/>
              <a:t> </a:t>
            </a:r>
            <a:r>
              <a:rPr lang="en-US" dirty="0" err="1"/>
              <a:t>không</a:t>
            </a:r>
            <a:r>
              <a:rPr lang="en-US" dirty="0"/>
              <a:t> </a:t>
            </a:r>
            <a:r>
              <a:rPr lang="en-US" dirty="0" err="1"/>
              <a:t>sử</a:t>
            </a:r>
            <a:r>
              <a:rPr lang="en-US" dirty="0"/>
              <a:t> </a:t>
            </a:r>
            <a:r>
              <a:rPr lang="en-US" dirty="0" err="1"/>
              <a:t>dụng</a:t>
            </a:r>
            <a:r>
              <a:rPr lang="en-US" dirty="0"/>
              <a:t> View State, </a:t>
            </a:r>
            <a:r>
              <a:rPr lang="en-US" dirty="0" err="1"/>
              <a:t>hỗ</a:t>
            </a:r>
            <a:r>
              <a:rPr lang="en-US" dirty="0"/>
              <a:t> </a:t>
            </a:r>
            <a:r>
              <a:rPr lang="en-US" dirty="0" err="1"/>
              <a:t>trợ</a:t>
            </a:r>
            <a:r>
              <a:rPr lang="en-US" dirty="0"/>
              <a:t> </a:t>
            </a:r>
            <a:r>
              <a:rPr lang="en-US" dirty="0" err="1"/>
              <a:t>trong</a:t>
            </a:r>
            <a:r>
              <a:rPr lang="en-US" dirty="0"/>
              <a:t> </a:t>
            </a:r>
            <a:r>
              <a:rPr lang="en-US" dirty="0" err="1"/>
              <a:t>việc</a:t>
            </a:r>
            <a:r>
              <a:rPr lang="en-US" dirty="0"/>
              <a:t> </a:t>
            </a:r>
            <a:r>
              <a:rPr lang="en-US" dirty="0" err="1"/>
              <a:t>làm</a:t>
            </a:r>
            <a:r>
              <a:rPr lang="en-US" dirty="0"/>
              <a:t> </a:t>
            </a:r>
            <a:r>
              <a:rPr lang="en-US" dirty="0" err="1"/>
              <a:t>giảm</a:t>
            </a:r>
            <a:r>
              <a:rPr lang="en-US" dirty="0"/>
              <a:t> </a:t>
            </a:r>
            <a:r>
              <a:rPr lang="en-US" dirty="0" err="1"/>
              <a:t>băng</a:t>
            </a:r>
            <a:r>
              <a:rPr lang="en-US" dirty="0"/>
              <a:t> </a:t>
            </a:r>
            <a:r>
              <a:rPr lang="en-US" dirty="0" err="1"/>
              <a:t>thông</a:t>
            </a:r>
            <a:r>
              <a:rPr lang="en-US" dirty="0"/>
              <a:t> </a:t>
            </a:r>
            <a:r>
              <a:rPr lang="en-US" dirty="0" err="1"/>
              <a:t>của</a:t>
            </a:r>
            <a:r>
              <a:rPr lang="en-US" dirty="0"/>
              <a:t> </a:t>
            </a:r>
            <a:r>
              <a:rPr lang="en-US" dirty="0" err="1"/>
              <a:t>các</a:t>
            </a:r>
            <a:r>
              <a:rPr lang="en-US" dirty="0"/>
              <a:t> request </a:t>
            </a:r>
            <a:r>
              <a:rPr lang="en-US" dirty="0" err="1"/>
              <a:t>rất</a:t>
            </a:r>
            <a:r>
              <a:rPr lang="en-US" dirty="0"/>
              <a:t> </a:t>
            </a:r>
            <a:r>
              <a:rPr lang="en-US" dirty="0" err="1"/>
              <a:t>nhiều</a:t>
            </a:r>
            <a:endParaRPr lang="en-US" dirty="0"/>
          </a:p>
          <a:p>
            <a:r>
              <a:rPr lang="en-US" b="1" dirty="0"/>
              <a:t>API Services</a:t>
            </a:r>
            <a:r>
              <a:rPr lang="en-US" dirty="0"/>
              <a:t> </a:t>
            </a:r>
          </a:p>
          <a:p>
            <a:endParaRPr lang="en-US" dirty="0"/>
          </a:p>
        </p:txBody>
      </p:sp>
    </p:spTree>
    <p:extLst>
      <p:ext uri="{BB962C8B-B14F-4D97-AF65-F5344CB8AC3E}">
        <p14:creationId xmlns:p14="http://schemas.microsoft.com/office/powerpoint/2010/main" val="34626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0A7A-3612-4D88-812C-671FABC256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KIẾN TRÚC ỨNG DỤNG ASP.NET MVC</a:t>
            </a:r>
          </a:p>
        </p:txBody>
      </p:sp>
      <p:pic>
        <p:nvPicPr>
          <p:cNvPr id="6" name="Content Placeholder 5">
            <a:extLst>
              <a:ext uri="{FF2B5EF4-FFF2-40B4-BE49-F238E27FC236}">
                <a16:creationId xmlns:a16="http://schemas.microsoft.com/office/drawing/2014/main" id="{0B391C02-A7E5-4899-8A97-E143FD9344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6337" y="1542787"/>
            <a:ext cx="6193280" cy="3638813"/>
          </a:xfrm>
          <a:prstGeom prst="rect">
            <a:avLst/>
          </a:prstGeom>
          <a:noFill/>
          <a:ln>
            <a:noFill/>
          </a:ln>
        </p:spPr>
      </p:pic>
      <p:sp>
        <p:nvSpPr>
          <p:cNvPr id="7" name="Title 1">
            <a:extLst>
              <a:ext uri="{FF2B5EF4-FFF2-40B4-BE49-F238E27FC236}">
                <a16:creationId xmlns:a16="http://schemas.microsoft.com/office/drawing/2014/main" id="{5DAA58D0-161E-462F-A194-0003215A9247}"/>
              </a:ext>
            </a:extLst>
          </p:cNvPr>
          <p:cNvSpPr txBox="1">
            <a:spLocks/>
          </p:cNvSpPr>
          <p:nvPr/>
        </p:nvSpPr>
        <p:spPr>
          <a:xfrm>
            <a:off x="4872299" y="5421166"/>
            <a:ext cx="3635598" cy="409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Giao</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tiếp</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trong</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kiến</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trúc</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Asp.net MVC</a:t>
            </a:r>
          </a:p>
        </p:txBody>
      </p:sp>
    </p:spTree>
    <p:extLst>
      <p:ext uri="{BB962C8B-B14F-4D97-AF65-F5344CB8AC3E}">
        <p14:creationId xmlns:p14="http://schemas.microsoft.com/office/powerpoint/2010/main" val="14008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B3BC-72FA-4733-996F-607733F5C9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SQL SERVER</a:t>
            </a:r>
          </a:p>
        </p:txBody>
      </p:sp>
      <p:sp>
        <p:nvSpPr>
          <p:cNvPr id="3" name="Content Placeholder 2">
            <a:extLst>
              <a:ext uri="{FF2B5EF4-FFF2-40B4-BE49-F238E27FC236}">
                <a16:creationId xmlns:a16="http://schemas.microsoft.com/office/drawing/2014/main" id="{CDEB9E73-FD18-4974-8773-689660EB60F9}"/>
              </a:ext>
            </a:extLst>
          </p:cNvPr>
          <p:cNvSpPr>
            <a:spLocks noGrp="1"/>
          </p:cNvSpPr>
          <p:nvPr>
            <p:ph idx="1"/>
          </p:nvPr>
        </p:nvSpPr>
        <p:spPr>
          <a:xfrm>
            <a:off x="2589212" y="1391479"/>
            <a:ext cx="8606636" cy="4323378"/>
          </a:xfrm>
        </p:spPr>
        <p:txBody>
          <a:bodyPr>
            <a:normAutofit/>
          </a:bodyPr>
          <a:lstStyle/>
          <a:p>
            <a:r>
              <a:rPr lang="vi-VN" sz="2000" dirty="0">
                <a:latin typeface="Times New Roman" panose="02020603050405020304" pitchFamily="18" charset="0"/>
                <a:cs typeface="Times New Roman" panose="02020603050405020304" pitchFamily="18" charset="0"/>
              </a:rPr>
              <a:t>SQL Server chính là một hệ quản trị dữ liệu quan hệ sử dụng câu lệnh SQL để trao đổi dữ liệu giữa máy cài SQL Server và máy Client. Một Relational Database Management System – RDBMS gồm có: databases, datase engine và các chương trình ứng dụng dùng để quản lý các bộ phận trong RDBMS và những dữ liệu khác.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B13336E-E3A6-428F-A22D-283903C10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405" y="3075789"/>
            <a:ext cx="2666586" cy="239073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1C56D25-BDDD-498E-8F22-6C7657F6311C}"/>
              </a:ext>
            </a:extLst>
          </p:cNvPr>
          <p:cNvSpPr txBox="1">
            <a:spLocks/>
          </p:cNvSpPr>
          <p:nvPr/>
        </p:nvSpPr>
        <p:spPr>
          <a:xfrm>
            <a:off x="4616076" y="5718027"/>
            <a:ext cx="3235243" cy="34138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7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Các</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thành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phần</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chính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SQL Server</a:t>
            </a:r>
          </a:p>
        </p:txBody>
      </p:sp>
    </p:spTree>
    <p:extLst>
      <p:ext uri="{BB962C8B-B14F-4D97-AF65-F5344CB8AC3E}">
        <p14:creationId xmlns:p14="http://schemas.microsoft.com/office/powerpoint/2010/main" val="18781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6CAF-957B-4375-8374-6DDA8F8113F3}"/>
              </a:ext>
            </a:extLst>
          </p:cNvPr>
          <p:cNvSpPr>
            <a:spLocks noGrp="1"/>
          </p:cNvSpPr>
          <p:nvPr>
            <p:ph type="title"/>
          </p:nvPr>
        </p:nvSpPr>
        <p:spPr>
          <a:xfrm>
            <a:off x="2659186" y="2373397"/>
            <a:ext cx="8432883" cy="1827542"/>
          </a:xfrm>
        </p:spPr>
        <p:txBody>
          <a:bodyPr>
            <a:noAutofit/>
          </a:bodyPr>
          <a:lstStyle/>
          <a:p>
            <a:r>
              <a:rPr lang="en-US" sz="5000" dirty="0">
                <a:latin typeface="Times New Roman" panose="02020603050405020304" pitchFamily="18" charset="0"/>
                <a:cs typeface="Times New Roman" panose="02020603050405020304" pitchFamily="18" charset="0"/>
              </a:rPr>
              <a:t>PHÂN TÍCH VÀ THIẾT KẾ ỨNG DỤNG</a:t>
            </a:r>
          </a:p>
        </p:txBody>
      </p:sp>
    </p:spTree>
    <p:extLst>
      <p:ext uri="{BB962C8B-B14F-4D97-AF65-F5344CB8AC3E}">
        <p14:creationId xmlns:p14="http://schemas.microsoft.com/office/powerpoint/2010/main" val="12774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AD58-EE9B-4BD7-A4FB-5747BF3890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a:t>
            </a:r>
          </a:p>
        </p:txBody>
      </p:sp>
      <p:pic>
        <p:nvPicPr>
          <p:cNvPr id="4" name="Content Placeholder 3">
            <a:extLst>
              <a:ext uri="{FF2B5EF4-FFF2-40B4-BE49-F238E27FC236}">
                <a16:creationId xmlns:a16="http://schemas.microsoft.com/office/drawing/2014/main" id="{5BF1F2E2-EC26-4DAB-914E-07AB79307D7E}"/>
              </a:ext>
            </a:extLst>
          </p:cNvPr>
          <p:cNvPicPr>
            <a:picLocks noGrp="1"/>
          </p:cNvPicPr>
          <p:nvPr>
            <p:ph idx="1"/>
          </p:nvPr>
        </p:nvPicPr>
        <p:blipFill>
          <a:blip r:embed="rId2"/>
          <a:stretch>
            <a:fillRect/>
          </a:stretch>
        </p:blipFill>
        <p:spPr>
          <a:xfrm>
            <a:off x="2840855" y="1523220"/>
            <a:ext cx="7563774" cy="4856469"/>
          </a:xfrm>
          <a:prstGeom prst="rect">
            <a:avLst/>
          </a:prstGeom>
        </p:spPr>
      </p:pic>
    </p:spTree>
    <p:extLst>
      <p:ext uri="{BB962C8B-B14F-4D97-AF65-F5344CB8AC3E}">
        <p14:creationId xmlns:p14="http://schemas.microsoft.com/office/powerpoint/2010/main" val="237102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250</TotalTime>
  <Words>960</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Tahoma</vt:lpstr>
      <vt:lpstr>Times New Roman</vt:lpstr>
      <vt:lpstr>Wingdings 3</vt:lpstr>
      <vt:lpstr>Wisp</vt:lpstr>
      <vt:lpstr>ỨNG DỤNG WEBSITE QUẢN LÝ SPA</vt:lpstr>
      <vt:lpstr>GIỚI THIỆU</vt:lpstr>
      <vt:lpstr>CƠ SỞ LÝ THUYẾT</vt:lpstr>
      <vt:lpstr>ASP.NET MVC</vt:lpstr>
      <vt:lpstr>Ưu điểm của Asp.net MVC</vt:lpstr>
      <vt:lpstr>KIẾN TRÚC ỨNG DỤNG ASP.NET MVC</vt:lpstr>
      <vt:lpstr>SQL SERVER</vt:lpstr>
      <vt:lpstr>PHÂN TÍCH VÀ THIẾT KẾ ỨNG DỤNG</vt:lpstr>
      <vt:lpstr>Use Case</vt:lpstr>
      <vt:lpstr>Chức năng trong trang Admin</vt:lpstr>
      <vt:lpstr>Chức năng trong trang Client</vt:lpstr>
      <vt:lpstr>Sơ đồ ERD</vt:lpstr>
      <vt:lpstr>Lớp controller Admin</vt:lpstr>
      <vt:lpstr>Lớp controller Client</vt:lpstr>
      <vt:lpstr>Lớp Model</vt:lpstr>
      <vt:lpstr>Lớp view</vt:lpstr>
      <vt:lpstr>Giao diện website - Client</vt:lpstr>
      <vt:lpstr>Giao diện website – Admin</vt:lpstr>
      <vt:lpstr>Demo website</vt:lpstr>
      <vt:lpstr>Hướng phát triển</vt:lpstr>
      <vt:lpstr>Cảm ơn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WEBSITE QUẢN LÝ SPA</dc:title>
  <dc:creator>Phat</dc:creator>
  <cp:lastModifiedBy>Le Minh Phuoc</cp:lastModifiedBy>
  <cp:revision>32</cp:revision>
  <dcterms:created xsi:type="dcterms:W3CDTF">2019-12-10T12:54:49Z</dcterms:created>
  <dcterms:modified xsi:type="dcterms:W3CDTF">2019-12-11T06:49:39Z</dcterms:modified>
</cp:coreProperties>
</file>