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12/10/2018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12/10/2018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arxiv.org/abs/1312.5602?fbclid=IwAR26JARjCRCM70KKJA1cZR6XKq_zw4D0XHqvBwOb4uofnoiC3xJJDh9hNj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DEEP REINFORCEMENT LEARNING – </a:t>
            </a:r>
            <a:r>
              <a:rPr lang="en-US" dirty="0" err="1" smtClean="0">
                <a:latin typeface="Times New Roman" panose="02020603050405020304" pitchFamily="18" charset="0"/>
                <a:cs typeface="Times New Roman" panose="02020603050405020304" pitchFamily="18" charset="0"/>
              </a:rPr>
              <a:t>HọC</a:t>
            </a:r>
            <a:r>
              <a:rPr lang="en-US" dirty="0" smtClean="0">
                <a:latin typeface="Times New Roman" panose="02020603050405020304" pitchFamily="18" charset="0"/>
                <a:cs typeface="Times New Roman" panose="02020603050405020304" pitchFamily="18" charset="0"/>
              </a:rPr>
              <a:t> TĂNG CƯỜNG SÂU</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876423" y="3689124"/>
            <a:ext cx="8791575" cy="1655762"/>
          </a:xfrm>
        </p:spPr>
        <p:txBody>
          <a:bodyPr/>
          <a:lstStyle/>
          <a:p>
            <a:r>
              <a:rPr lang="en-US" dirty="0" err="1" smtClean="0">
                <a:latin typeface="Times New Roman" panose="02020603050405020304" pitchFamily="18" charset="0"/>
                <a:cs typeface="Times New Roman" panose="02020603050405020304" pitchFamily="18" charset="0"/>
              </a:rPr>
              <a:t>Lê</a:t>
            </a:r>
            <a:r>
              <a:rPr lang="en-US" dirty="0" smtClean="0">
                <a:latin typeface="Times New Roman" panose="02020603050405020304" pitchFamily="18" charset="0"/>
                <a:cs typeface="Times New Roman" panose="02020603050405020304" pitchFamily="18" charset="0"/>
              </a:rPr>
              <a:t> Minh </a:t>
            </a:r>
            <a:r>
              <a:rPr lang="en-US" dirty="0" err="1" smtClean="0">
                <a:latin typeface="Times New Roman" panose="02020603050405020304" pitchFamily="18" charset="0"/>
                <a:cs typeface="Times New Roman" panose="02020603050405020304" pitchFamily="18" charset="0"/>
              </a:rPr>
              <a:t>phước</a:t>
            </a:r>
            <a:r>
              <a:rPr lang="en-US" dirty="0" smtClean="0">
                <a:latin typeface="Times New Roman" panose="02020603050405020304" pitchFamily="18" charset="0"/>
                <a:cs typeface="Times New Roman" panose="02020603050405020304" pitchFamily="18" charset="0"/>
              </a:rPr>
              <a:t> – 15110103</a:t>
            </a:r>
          </a:p>
          <a:p>
            <a:endParaRPr lang="en-US" dirty="0"/>
          </a:p>
        </p:txBody>
      </p:sp>
    </p:spTree>
    <p:extLst>
      <p:ext uri="{BB962C8B-B14F-4D97-AF65-F5344CB8AC3E}">
        <p14:creationId xmlns:p14="http://schemas.microsoft.com/office/powerpoint/2010/main" val="4049858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Giải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thích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niệm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2002971"/>
            <a:ext cx="9905999" cy="4450080"/>
          </a:xfrm>
        </p:spPr>
        <p:txBody>
          <a:bodyPr>
            <a:normAutofit/>
          </a:bodyPr>
          <a:lstStyle/>
          <a:p>
            <a:r>
              <a:rPr lang="vi-VN" dirty="0"/>
              <a:t>Quay lại game Flappy bird, ta thấy trạng thái là vị trí hiện thời của con chim và vị trí của các cột. Hành động là Tap hoặc không Tap. Phần thưởng là số lượng cột mà con chim có thể vượt qua.</a:t>
            </a:r>
            <a:br>
              <a:rPr lang="vi-VN" dirty="0"/>
            </a:br>
            <a:r>
              <a:rPr lang="vi-VN" dirty="0"/>
              <a:t>Khi bạn nhận Phần thưởng càng cao nghĩa là bạn đang làm càng tốt (chim bay càng xa, vượt càng nhiều cột). </a:t>
            </a:r>
            <a:endParaRPr lang="en-US" dirty="0"/>
          </a:p>
        </p:txBody>
      </p:sp>
    </p:spTree>
    <p:extLst>
      <p:ext uri="{BB962C8B-B14F-4D97-AF65-F5344CB8AC3E}">
        <p14:creationId xmlns:p14="http://schemas.microsoft.com/office/powerpoint/2010/main" val="459679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a:xfrm>
            <a:off x="1141412" y="2249486"/>
            <a:ext cx="9905999" cy="4116479"/>
          </a:xfrm>
        </p:spPr>
        <p:txBody>
          <a:bodyPr>
            <a:normAutofit fontScale="92500" lnSpcReduction="10000"/>
          </a:bodyPr>
          <a:lstStyle/>
          <a:p>
            <a:r>
              <a:rPr lang="vi-VN" dirty="0"/>
              <a:t>Phần thưởng không được thể hiện ngay tức thì, đôi lúc Phần thưởng sẽ trễ vài ms, vài giây thậm chí vài giờ sau khi bạn action. Điều này nảy sinh thách thức đầu tiên của Học tăng cường gọi là </a:t>
            </a:r>
            <a:r>
              <a:rPr lang="vi-VN" dirty="0" smtClean="0"/>
              <a:t>"</a:t>
            </a:r>
            <a:r>
              <a:rPr lang="vi-VN" dirty="0"/>
              <a:t>credit assignment </a:t>
            </a:r>
            <a:r>
              <a:rPr lang="vi-VN" dirty="0" smtClean="0"/>
              <a:t>problem“</a:t>
            </a:r>
            <a:r>
              <a:rPr lang="en-US" dirty="0" smtClean="0"/>
              <a:t> </a:t>
            </a:r>
            <a:r>
              <a:rPr lang="vi-VN" dirty="0" smtClean="0"/>
              <a:t>Làm </a:t>
            </a:r>
            <a:r>
              <a:rPr lang="vi-VN" dirty="0"/>
              <a:t>sao chúng ta biết được chính xác Hành động nào dẫn đến Phần thưởng đó</a:t>
            </a:r>
            <a:r>
              <a:rPr lang="vi-VN" dirty="0" smtClean="0"/>
              <a:t>?</a:t>
            </a:r>
            <a:endParaRPr lang="en-US" dirty="0" smtClean="0"/>
          </a:p>
          <a:p>
            <a:r>
              <a:rPr lang="en-US" dirty="0"/>
              <a:t>Exploration and </a:t>
            </a:r>
            <a:r>
              <a:rPr lang="en-US" dirty="0" smtClean="0"/>
              <a:t>Exploitation: </a:t>
            </a:r>
            <a:r>
              <a:rPr lang="vi-VN" dirty="0"/>
              <a:t>giả sử mình có chiến lược giúp AI nhận định được tình huống và luôn nhận được phần thưởng tốt tại mỗi trạng thái game. Câu hỏi là liệu ta có nên cứ tiếp tục áp dụng chiến lược đó vì nó vẫn đang mang lại kết quả tốt, hay ta nên thử các chiến lược mới biết đâu có được chiến lược tốt hơn nữa thì sao?</a:t>
            </a:r>
            <a:endParaRPr lang="en-US" dirty="0" smtClean="0"/>
          </a:p>
        </p:txBody>
      </p:sp>
    </p:spTree>
    <p:extLst>
      <p:ext uri="{BB962C8B-B14F-4D97-AF65-F5344CB8AC3E}">
        <p14:creationId xmlns:p14="http://schemas.microsoft.com/office/powerpoint/2010/main" val="2408054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EXPLORING WITH EXEMPLAR MODEL</a:t>
            </a:r>
            <a:endParaRPr lang="en-US" dirty="0"/>
          </a:p>
        </p:txBody>
      </p:sp>
      <p:sp>
        <p:nvSpPr>
          <p:cNvPr id="3" name="Content Placeholder 2"/>
          <p:cNvSpPr>
            <a:spLocks noGrp="1"/>
          </p:cNvSpPr>
          <p:nvPr>
            <p:ph idx="1"/>
          </p:nvPr>
        </p:nvSpPr>
        <p:spPr>
          <a:xfrm>
            <a:off x="1141412" y="1800808"/>
            <a:ext cx="9905999" cy="4422710"/>
          </a:xfrm>
        </p:spPr>
        <p:txBody>
          <a:bodyPr>
            <a:normAutofit/>
          </a:bodyPr>
          <a:lstStyle/>
          <a:p>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Deep reinforcement learning (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chứng</a:t>
            </a:r>
            <a:r>
              <a:rPr lang="en-US" dirty="0">
                <a:latin typeface="Times New Roman" panose="02020603050405020304" pitchFamily="18" charset="0"/>
                <a:cs typeface="Times New Roman" panose="02020603050405020304" pitchFamily="18" charset="0"/>
              </a:rPr>
              <a:t> minh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phứt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sách</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reward( </a:t>
            </a:r>
            <a:r>
              <a:rPr lang="en-US" dirty="0" err="1">
                <a:latin typeface="Times New Roman" panose="02020603050405020304" pitchFamily="18" charset="0"/>
                <a:cs typeface="Times New Roman" panose="02020603050405020304" pitchFamily="18" charset="0"/>
              </a:rPr>
              <a:t>Phẩn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thớt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dò</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nhưng</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nó</a:t>
            </a:r>
            <a:r>
              <a:rPr lang="en-US" smtClean="0">
                <a:latin typeface="Times New Roman" panose="02020603050405020304" pitchFamily="18" charset="0"/>
                <a:cs typeface="Times New Roman" panose="02020603050405020304" pitchFamily="18" charset="0"/>
              </a:rPr>
              <a:t> thường</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huấn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luyện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phứt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43247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462209"/>
          </a:xfrm>
        </p:spPr>
        <p:txBody>
          <a:bodyPr/>
          <a:lstStyle/>
          <a:p>
            <a:r>
              <a:rPr lang="en-US" dirty="0" smtClean="0"/>
              <a:t>INTRODUCE</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a:t>Các</a:t>
            </a:r>
            <a:r>
              <a:rPr lang="en-US" dirty="0"/>
              <a:t> </a:t>
            </a:r>
            <a:r>
              <a:rPr lang="en-US" dirty="0" err="1"/>
              <a:t>công</a:t>
            </a:r>
            <a:r>
              <a:rPr lang="en-US" dirty="0"/>
              <a:t> </a:t>
            </a:r>
            <a:r>
              <a:rPr lang="en-US" dirty="0" err="1"/>
              <a:t>việc</a:t>
            </a:r>
            <a:r>
              <a:rPr lang="en-US" dirty="0"/>
              <a:t> </a:t>
            </a:r>
            <a:r>
              <a:rPr lang="en-US" dirty="0" err="1"/>
              <a:t>gần</a:t>
            </a:r>
            <a:r>
              <a:rPr lang="en-US" dirty="0"/>
              <a:t> </a:t>
            </a:r>
            <a:r>
              <a:rPr lang="en-US" dirty="0" err="1"/>
              <a:t>đây</a:t>
            </a:r>
            <a:r>
              <a:rPr lang="en-US" dirty="0"/>
              <a:t> </a:t>
            </a:r>
            <a:r>
              <a:rPr lang="en-US" dirty="0" err="1"/>
              <a:t>đã</a:t>
            </a:r>
            <a:r>
              <a:rPr lang="en-US" dirty="0"/>
              <a:t> </a:t>
            </a:r>
            <a:r>
              <a:rPr lang="en-US" dirty="0" err="1"/>
              <a:t>cho</a:t>
            </a:r>
            <a:r>
              <a:rPr lang="en-US" dirty="0"/>
              <a:t> </a:t>
            </a:r>
            <a:r>
              <a:rPr lang="en-US" dirty="0" err="1"/>
              <a:t>thấy</a:t>
            </a:r>
            <a:r>
              <a:rPr lang="en-US" dirty="0"/>
              <a:t> </a:t>
            </a:r>
            <a:r>
              <a:rPr lang="en-US" dirty="0" err="1"/>
              <a:t>các</a:t>
            </a:r>
            <a:r>
              <a:rPr lang="en-US" dirty="0"/>
              <a:t> </a:t>
            </a:r>
            <a:r>
              <a:rPr lang="en-US" dirty="0" err="1"/>
              <a:t>phương</a:t>
            </a:r>
            <a:r>
              <a:rPr lang="en-US" dirty="0"/>
              <a:t> </a:t>
            </a:r>
            <a:r>
              <a:rPr lang="en-US" dirty="0" err="1"/>
              <a:t>pháp</a:t>
            </a:r>
            <a:r>
              <a:rPr lang="en-US" dirty="0"/>
              <a:t> </a:t>
            </a:r>
            <a:r>
              <a:rPr lang="en-US" dirty="0" err="1"/>
              <a:t>kết</a:t>
            </a:r>
            <a:r>
              <a:rPr lang="en-US" dirty="0"/>
              <a:t> </a:t>
            </a:r>
            <a:r>
              <a:rPr lang="en-US" dirty="0" err="1"/>
              <a:t>hợp</a:t>
            </a:r>
            <a:r>
              <a:rPr lang="en-US" dirty="0"/>
              <a:t> Deep reinforcement learning </a:t>
            </a:r>
            <a:r>
              <a:rPr lang="en-US" dirty="0" err="1"/>
              <a:t>cùng</a:t>
            </a:r>
            <a:r>
              <a:rPr lang="en-US" dirty="0"/>
              <a:t> </a:t>
            </a:r>
            <a:r>
              <a:rPr lang="en-US" dirty="0" err="1"/>
              <a:t>với</a:t>
            </a:r>
            <a:r>
              <a:rPr lang="en-US" dirty="0"/>
              <a:t> </a:t>
            </a:r>
            <a:r>
              <a:rPr lang="en-US" dirty="0" err="1"/>
              <a:t>hàm</a:t>
            </a:r>
            <a:r>
              <a:rPr lang="en-US" dirty="0"/>
              <a:t> </a:t>
            </a:r>
            <a:r>
              <a:rPr lang="en-US" dirty="0" err="1"/>
              <a:t>xấp</a:t>
            </a:r>
            <a:r>
              <a:rPr lang="en-US" dirty="0"/>
              <a:t> </a:t>
            </a:r>
            <a:r>
              <a:rPr lang="en-US" dirty="0" err="1"/>
              <a:t>xỉ</a:t>
            </a:r>
            <a:r>
              <a:rPr lang="en-US" dirty="0"/>
              <a:t>, </a:t>
            </a:r>
            <a:r>
              <a:rPr lang="en-US" dirty="0" err="1"/>
              <a:t>như</a:t>
            </a:r>
            <a:r>
              <a:rPr lang="en-US" dirty="0"/>
              <a:t> </a:t>
            </a:r>
            <a:r>
              <a:rPr lang="en-US" dirty="0" err="1"/>
              <a:t>là</a:t>
            </a:r>
            <a:r>
              <a:rPr lang="en-US" dirty="0"/>
              <a:t> </a:t>
            </a:r>
            <a:r>
              <a:rPr lang="en-US" dirty="0" err="1"/>
              <a:t>mạng</a:t>
            </a:r>
            <a:r>
              <a:rPr lang="en-US" dirty="0"/>
              <a:t> neural, </a:t>
            </a:r>
            <a:r>
              <a:rPr lang="en-US" dirty="0" err="1"/>
              <a:t>có</a:t>
            </a:r>
            <a:r>
              <a:rPr lang="en-US" dirty="0"/>
              <a:t> </a:t>
            </a:r>
            <a:r>
              <a:rPr lang="en-US" dirty="0" err="1"/>
              <a:t>thể</a:t>
            </a:r>
            <a:r>
              <a:rPr lang="en-US" dirty="0"/>
              <a:t> </a:t>
            </a:r>
            <a:r>
              <a:rPr lang="en-US" dirty="0" err="1"/>
              <a:t>giải</a:t>
            </a:r>
            <a:r>
              <a:rPr lang="en-US" dirty="0"/>
              <a:t> </a:t>
            </a:r>
            <a:r>
              <a:rPr lang="en-US" dirty="0" err="1"/>
              <a:t>quyết</a:t>
            </a:r>
            <a:r>
              <a:rPr lang="en-US" dirty="0"/>
              <a:t> </a:t>
            </a:r>
            <a:r>
              <a:rPr lang="en-US" dirty="0" err="1"/>
              <a:t>một</a:t>
            </a:r>
            <a:r>
              <a:rPr lang="en-US" dirty="0"/>
              <a:t> </a:t>
            </a:r>
            <a:r>
              <a:rPr lang="en-US" dirty="0" err="1"/>
              <a:t>loạt</a:t>
            </a:r>
            <a:r>
              <a:rPr lang="en-US" dirty="0"/>
              <a:t> </a:t>
            </a:r>
            <a:r>
              <a:rPr lang="en-US" dirty="0" err="1"/>
              <a:t>công</a:t>
            </a:r>
            <a:r>
              <a:rPr lang="en-US" dirty="0"/>
              <a:t> </a:t>
            </a:r>
            <a:r>
              <a:rPr lang="en-US" dirty="0" err="1"/>
              <a:t>việc</a:t>
            </a:r>
            <a:r>
              <a:rPr lang="en-US" dirty="0"/>
              <a:t> </a:t>
            </a:r>
            <a:r>
              <a:rPr lang="en-US" dirty="0" err="1"/>
              <a:t>phứt</a:t>
            </a:r>
            <a:r>
              <a:rPr lang="en-US" dirty="0"/>
              <a:t> </a:t>
            </a:r>
            <a:r>
              <a:rPr lang="en-US" dirty="0" err="1"/>
              <a:t>tạp</a:t>
            </a:r>
            <a:r>
              <a:rPr lang="en-US" dirty="0"/>
              <a:t>, </a:t>
            </a:r>
            <a:r>
              <a:rPr lang="en-US" dirty="0" err="1"/>
              <a:t>từ</a:t>
            </a:r>
            <a:r>
              <a:rPr lang="en-US" dirty="0"/>
              <a:t> </a:t>
            </a:r>
            <a:r>
              <a:rPr lang="en-US" dirty="0" err="1"/>
              <a:t>việc</a:t>
            </a:r>
            <a:r>
              <a:rPr lang="en-US" dirty="0"/>
              <a:t> </a:t>
            </a:r>
            <a:r>
              <a:rPr lang="en-US" dirty="0" err="1"/>
              <a:t>chơi</a:t>
            </a:r>
            <a:r>
              <a:rPr lang="en-US" dirty="0"/>
              <a:t> </a:t>
            </a:r>
            <a:r>
              <a:rPr lang="en-US" dirty="0" err="1"/>
              <a:t>trò</a:t>
            </a:r>
            <a:r>
              <a:rPr lang="en-US" dirty="0"/>
              <a:t> Atari </a:t>
            </a:r>
            <a:r>
              <a:rPr lang="en-US" dirty="0" err="1"/>
              <a:t>để</a:t>
            </a:r>
            <a:r>
              <a:rPr lang="en-US" dirty="0"/>
              <a:t> </a:t>
            </a:r>
            <a:r>
              <a:rPr lang="en-US" dirty="0" err="1"/>
              <a:t>điều</a:t>
            </a:r>
            <a:r>
              <a:rPr lang="en-US" dirty="0"/>
              <a:t> </a:t>
            </a:r>
            <a:r>
              <a:rPr lang="en-US" dirty="0" err="1"/>
              <a:t>khiển</a:t>
            </a:r>
            <a:r>
              <a:rPr lang="en-US" dirty="0"/>
              <a:t> robot </a:t>
            </a:r>
            <a:r>
              <a:rPr lang="en-US" dirty="0" err="1"/>
              <a:t>mô</a:t>
            </a:r>
            <a:r>
              <a:rPr lang="en-US" dirty="0"/>
              <a:t> </a:t>
            </a:r>
            <a:r>
              <a:rPr lang="en-US" dirty="0" err="1"/>
              <a:t>phỏng</a:t>
            </a:r>
            <a:r>
              <a:rPr lang="en-US" dirty="0"/>
              <a:t>. </a:t>
            </a:r>
            <a:r>
              <a:rPr lang="en-US" dirty="0" err="1"/>
              <a:t>Mặc</a:t>
            </a:r>
            <a:r>
              <a:rPr lang="en-US" dirty="0"/>
              <a:t> </a:t>
            </a:r>
            <a:r>
              <a:rPr lang="en-US" dirty="0" err="1"/>
              <a:t>dù</a:t>
            </a:r>
            <a:r>
              <a:rPr lang="en-US" dirty="0"/>
              <a:t> </a:t>
            </a:r>
            <a:r>
              <a:rPr lang="en-US" dirty="0" err="1"/>
              <a:t>phương</a:t>
            </a:r>
            <a:r>
              <a:rPr lang="en-US" dirty="0"/>
              <a:t> </a:t>
            </a:r>
            <a:r>
              <a:rPr lang="en-US" dirty="0" err="1"/>
              <a:t>pháp</a:t>
            </a:r>
            <a:r>
              <a:rPr lang="en-US" dirty="0"/>
              <a:t> Deep Reinforcement learning </a:t>
            </a:r>
            <a:r>
              <a:rPr lang="en-US" dirty="0" err="1"/>
              <a:t>cho</a:t>
            </a:r>
            <a:r>
              <a:rPr lang="en-US" dirty="0"/>
              <a:t> </a:t>
            </a:r>
            <a:r>
              <a:rPr lang="en-US" dirty="0" err="1"/>
              <a:t>phép</a:t>
            </a:r>
            <a:r>
              <a:rPr lang="en-US" dirty="0"/>
              <a:t> </a:t>
            </a:r>
            <a:r>
              <a:rPr lang="en-US" dirty="0" err="1"/>
              <a:t>biểu</a:t>
            </a:r>
            <a:r>
              <a:rPr lang="en-US" dirty="0"/>
              <a:t> </a:t>
            </a:r>
            <a:r>
              <a:rPr lang="en-US" dirty="0" err="1"/>
              <a:t>diễn</a:t>
            </a:r>
            <a:r>
              <a:rPr lang="en-US" dirty="0"/>
              <a:t> </a:t>
            </a:r>
            <a:r>
              <a:rPr lang="en-US" dirty="0" err="1"/>
              <a:t>các</a:t>
            </a:r>
            <a:r>
              <a:rPr lang="en-US" dirty="0"/>
              <a:t> </a:t>
            </a:r>
            <a:r>
              <a:rPr lang="en-US" dirty="0" err="1"/>
              <a:t>chính</a:t>
            </a:r>
            <a:r>
              <a:rPr lang="en-US" dirty="0"/>
              <a:t> </a:t>
            </a:r>
            <a:r>
              <a:rPr lang="en-US" dirty="0" err="1"/>
              <a:t>sách</a:t>
            </a:r>
            <a:r>
              <a:rPr lang="en-US" dirty="0"/>
              <a:t> </a:t>
            </a:r>
            <a:r>
              <a:rPr lang="en-US" dirty="0" err="1"/>
              <a:t>phứt</a:t>
            </a:r>
            <a:r>
              <a:rPr lang="en-US" dirty="0"/>
              <a:t> </a:t>
            </a:r>
            <a:r>
              <a:rPr lang="en-US" dirty="0" err="1"/>
              <a:t>tạp</a:t>
            </a:r>
            <a:r>
              <a:rPr lang="en-US" dirty="0"/>
              <a:t>, </a:t>
            </a:r>
            <a:r>
              <a:rPr lang="en-US" dirty="0" err="1"/>
              <a:t>nhưng</a:t>
            </a:r>
            <a:r>
              <a:rPr lang="en-US" dirty="0"/>
              <a:t> </a:t>
            </a:r>
            <a:r>
              <a:rPr lang="en-US" dirty="0" err="1"/>
              <a:t>nó</a:t>
            </a:r>
            <a:r>
              <a:rPr lang="en-US" dirty="0"/>
              <a:t> </a:t>
            </a:r>
            <a:r>
              <a:rPr lang="en-US" dirty="0" err="1"/>
              <a:t>không</a:t>
            </a:r>
            <a:r>
              <a:rPr lang="en-US" dirty="0"/>
              <a:t> </a:t>
            </a:r>
            <a:r>
              <a:rPr lang="en-US" dirty="0" err="1"/>
              <a:t>tự</a:t>
            </a:r>
            <a:r>
              <a:rPr lang="en-US" dirty="0"/>
              <a:t> </a:t>
            </a:r>
            <a:r>
              <a:rPr lang="en-US" dirty="0" err="1"/>
              <a:t>giải</a:t>
            </a:r>
            <a:r>
              <a:rPr lang="en-US" dirty="0"/>
              <a:t> </a:t>
            </a:r>
            <a:r>
              <a:rPr lang="en-US" dirty="0" err="1"/>
              <a:t>quyết</a:t>
            </a:r>
            <a:r>
              <a:rPr lang="en-US" dirty="0"/>
              <a:t> </a:t>
            </a:r>
            <a:r>
              <a:rPr lang="en-US" dirty="0" err="1"/>
              <a:t>được</a:t>
            </a:r>
            <a:r>
              <a:rPr lang="en-US" dirty="0"/>
              <a:t> </a:t>
            </a:r>
            <a:r>
              <a:rPr lang="en-US" dirty="0" err="1"/>
              <a:t>các</a:t>
            </a:r>
            <a:r>
              <a:rPr lang="en-US" dirty="0"/>
              <a:t> </a:t>
            </a:r>
            <a:r>
              <a:rPr lang="en-US" dirty="0" err="1"/>
              <a:t>vấn</a:t>
            </a:r>
            <a:r>
              <a:rPr lang="en-US" dirty="0"/>
              <a:t> </a:t>
            </a:r>
            <a:r>
              <a:rPr lang="en-US" dirty="0" err="1"/>
              <a:t>đề</a:t>
            </a:r>
            <a:r>
              <a:rPr lang="en-US" dirty="0"/>
              <a:t> </a:t>
            </a:r>
            <a:r>
              <a:rPr lang="en-US" dirty="0" err="1"/>
              <a:t>về</a:t>
            </a:r>
            <a:r>
              <a:rPr lang="en-US" dirty="0"/>
              <a:t> </a:t>
            </a:r>
            <a:r>
              <a:rPr lang="en-US" dirty="0" err="1"/>
              <a:t>thăm</a:t>
            </a:r>
            <a:r>
              <a:rPr lang="en-US" dirty="0"/>
              <a:t> </a:t>
            </a:r>
            <a:r>
              <a:rPr lang="en-US" dirty="0" err="1"/>
              <a:t>dò</a:t>
            </a:r>
            <a:r>
              <a:rPr lang="en-US" dirty="0"/>
              <a:t> (exploration problem) : </a:t>
            </a:r>
            <a:r>
              <a:rPr lang="en-US" dirty="0" err="1"/>
              <a:t>Khi</a:t>
            </a:r>
            <a:r>
              <a:rPr lang="en-US" dirty="0"/>
              <a:t> </a:t>
            </a:r>
            <a:r>
              <a:rPr lang="en-US" dirty="0" err="1"/>
              <a:t>tín</a:t>
            </a:r>
            <a:r>
              <a:rPr lang="en-US" dirty="0"/>
              <a:t> </a:t>
            </a:r>
            <a:r>
              <a:rPr lang="en-US" dirty="0" err="1"/>
              <a:t>hiệu</a:t>
            </a:r>
            <a:r>
              <a:rPr lang="en-US" dirty="0"/>
              <a:t> </a:t>
            </a:r>
            <a:r>
              <a:rPr lang="en-US" dirty="0" err="1"/>
              <a:t>phần</a:t>
            </a:r>
            <a:r>
              <a:rPr lang="en-US" dirty="0"/>
              <a:t> </a:t>
            </a:r>
            <a:r>
              <a:rPr lang="en-US" dirty="0" err="1"/>
              <a:t>thưởng</a:t>
            </a:r>
            <a:r>
              <a:rPr lang="en-US" dirty="0"/>
              <a:t> </a:t>
            </a:r>
            <a:r>
              <a:rPr lang="en-US" dirty="0" err="1"/>
              <a:t>hiếm</a:t>
            </a:r>
            <a:r>
              <a:rPr lang="en-US" dirty="0"/>
              <a:t> </a:t>
            </a:r>
            <a:r>
              <a:rPr lang="en-US" dirty="0" err="1"/>
              <a:t>và</a:t>
            </a:r>
            <a:r>
              <a:rPr lang="en-US" dirty="0"/>
              <a:t> </a:t>
            </a:r>
            <a:r>
              <a:rPr lang="en-US" dirty="0" err="1"/>
              <a:t>thưa</a:t>
            </a:r>
            <a:r>
              <a:rPr lang="en-US" dirty="0"/>
              <a:t> </a:t>
            </a:r>
            <a:r>
              <a:rPr lang="en-US" dirty="0" err="1"/>
              <a:t>thớt</a:t>
            </a:r>
            <a:r>
              <a:rPr lang="en-US" dirty="0"/>
              <a:t>, </a:t>
            </a:r>
            <a:r>
              <a:rPr lang="en-US" dirty="0" err="1"/>
              <a:t>các</a:t>
            </a:r>
            <a:r>
              <a:rPr lang="en-US" dirty="0"/>
              <a:t> </a:t>
            </a:r>
            <a:r>
              <a:rPr lang="en-US" dirty="0" err="1"/>
              <a:t>phương</a:t>
            </a:r>
            <a:r>
              <a:rPr lang="en-US" dirty="0"/>
              <a:t> </a:t>
            </a:r>
            <a:r>
              <a:rPr lang="en-US" dirty="0" err="1"/>
              <a:t>pháp</a:t>
            </a:r>
            <a:r>
              <a:rPr lang="en-US" dirty="0"/>
              <a:t> </a:t>
            </a:r>
            <a:r>
              <a:rPr lang="en-US" dirty="0" err="1"/>
              <a:t>như</a:t>
            </a:r>
            <a:r>
              <a:rPr lang="en-US" dirty="0"/>
              <a:t> </a:t>
            </a:r>
            <a:r>
              <a:rPr lang="en-US" dirty="0" err="1"/>
              <a:t>vậy</a:t>
            </a:r>
            <a:r>
              <a:rPr lang="en-US" dirty="0"/>
              <a:t> </a:t>
            </a:r>
            <a:r>
              <a:rPr lang="en-US" dirty="0" err="1"/>
              <a:t>có</a:t>
            </a:r>
            <a:r>
              <a:rPr lang="en-US" dirty="0"/>
              <a:t> </a:t>
            </a:r>
            <a:r>
              <a:rPr lang="en-US" dirty="0" err="1"/>
              <a:t>thể</a:t>
            </a:r>
            <a:r>
              <a:rPr lang="en-US" dirty="0"/>
              <a:t> </a:t>
            </a:r>
            <a:r>
              <a:rPr lang="en-US" dirty="0" err="1"/>
              <a:t>đấu</a:t>
            </a:r>
            <a:r>
              <a:rPr lang="en-US" dirty="0"/>
              <a:t> </a:t>
            </a:r>
            <a:r>
              <a:rPr lang="en-US" dirty="0" err="1"/>
              <a:t>tranh</a:t>
            </a:r>
            <a:r>
              <a:rPr lang="en-US" dirty="0"/>
              <a:t> </a:t>
            </a:r>
            <a:r>
              <a:rPr lang="en-US" dirty="0" err="1"/>
              <a:t>để</a:t>
            </a:r>
            <a:r>
              <a:rPr lang="en-US" dirty="0"/>
              <a:t> </a:t>
            </a:r>
            <a:r>
              <a:rPr lang="en-US" dirty="0" err="1"/>
              <a:t>có</a:t>
            </a:r>
            <a:r>
              <a:rPr lang="en-US" dirty="0"/>
              <a:t> </a:t>
            </a:r>
            <a:r>
              <a:rPr lang="en-US" dirty="0" err="1"/>
              <a:t>được</a:t>
            </a:r>
            <a:r>
              <a:rPr lang="en-US" dirty="0"/>
              <a:t> </a:t>
            </a:r>
            <a:r>
              <a:rPr lang="en-US" dirty="0" err="1"/>
              <a:t>các</a:t>
            </a:r>
            <a:r>
              <a:rPr lang="en-US" dirty="0"/>
              <a:t> </a:t>
            </a:r>
            <a:r>
              <a:rPr lang="en-US" dirty="0" err="1"/>
              <a:t>chính</a:t>
            </a:r>
            <a:r>
              <a:rPr lang="en-US" dirty="0"/>
              <a:t> </a:t>
            </a:r>
            <a:r>
              <a:rPr lang="en-US" dirty="0" err="1"/>
              <a:t>sách</a:t>
            </a:r>
            <a:r>
              <a:rPr lang="en-US" dirty="0"/>
              <a:t> </a:t>
            </a:r>
            <a:r>
              <a:rPr lang="en-US" dirty="0" err="1"/>
              <a:t>có</a:t>
            </a:r>
            <a:r>
              <a:rPr lang="en-US" dirty="0"/>
              <a:t> ý </a:t>
            </a:r>
            <a:r>
              <a:rPr lang="en-US" dirty="0" err="1"/>
              <a:t>nghĩa</a:t>
            </a:r>
            <a:endParaRPr lang="en-US" dirty="0"/>
          </a:p>
        </p:txBody>
      </p:sp>
    </p:spTree>
    <p:extLst>
      <p:ext uri="{BB962C8B-B14F-4D97-AF65-F5344CB8AC3E}">
        <p14:creationId xmlns:p14="http://schemas.microsoft.com/office/powerpoint/2010/main" val="3549594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Exemplar models</a:t>
            </a:r>
            <a:endParaRPr lang="en-US" dirty="0"/>
          </a:p>
        </p:txBody>
      </p:sp>
      <p:sp>
        <p:nvSpPr>
          <p:cNvPr id="3" name="Content Placeholder 2"/>
          <p:cNvSpPr>
            <a:spLocks noGrp="1"/>
          </p:cNvSpPr>
          <p:nvPr>
            <p:ph idx="1"/>
          </p:nvPr>
        </p:nvSpPr>
        <p:spPr/>
        <p:txBody>
          <a:bodyPr>
            <a:normAutofit/>
          </a:bodyPr>
          <a:lstStyle/>
          <a:p>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tránh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mô</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 gen, </a:t>
            </a:r>
            <a:r>
              <a:rPr lang="en-US" dirty="0" err="1" smtClean="0">
                <a:latin typeface="Times New Roman" panose="02020603050405020304" pitchFamily="18" charset="0"/>
                <a:cs typeface="Times New Roman" panose="02020603050405020304" pitchFamily="18" charset="0"/>
              </a:rPr>
              <a:t>phương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ước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tính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chúng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tôi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mô</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 exemplar.</a:t>
            </a:r>
          </a:p>
          <a:p>
            <a:r>
              <a:rPr lang="en-US" dirty="0" smtClean="0">
                <a:latin typeface="Times New Roman" panose="02020603050405020304" pitchFamily="18" charset="0"/>
                <a:cs typeface="Times New Roman" panose="02020603050405020304" pitchFamily="18" charset="0"/>
              </a:rPr>
              <a:t>Cho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dataset X = {x1, ...</a:t>
            </a:r>
            <a:r>
              <a:rPr lang="en-US" dirty="0" err="1" smtClean="0">
                <a:latin typeface="Times New Roman" panose="02020603050405020304" pitchFamily="18" charset="0"/>
                <a:cs typeface="Times New Roman" panose="02020603050405020304" pitchFamily="18" charset="0"/>
              </a:rPr>
              <a:t>xn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mô</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 exemplar </a:t>
            </a:r>
            <a:r>
              <a:rPr lang="en-US" dirty="0" err="1" smtClean="0">
                <a:latin typeface="Times New Roman" panose="02020603050405020304" pitchFamily="18" charset="0"/>
                <a:cs typeface="Times New Roman" panose="02020603050405020304" pitchFamily="18" charset="0"/>
              </a:rPr>
              <a:t>bao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gồm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tập</a:t>
            </a:r>
            <a:r>
              <a:rPr lang="en-US" dirty="0" smtClean="0">
                <a:latin typeface="Times New Roman" panose="02020603050405020304" pitchFamily="18" charset="0"/>
                <a:cs typeface="Times New Roman" panose="02020603050405020304" pitchFamily="18" charset="0"/>
              </a:rPr>
              <a:t> n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classifiers </a:t>
            </a:r>
            <a:r>
              <a:rPr lang="en-US" dirty="0" err="1" smtClean="0">
                <a:latin typeface="Times New Roman" panose="02020603050405020304" pitchFamily="18" charset="0"/>
                <a:cs typeface="Times New Roman" panose="02020603050405020304" pitchFamily="18" charset="0"/>
              </a:rPr>
              <a:t>hoặc</a:t>
            </a:r>
            <a:r>
              <a:rPr lang="en-US" dirty="0" smtClean="0">
                <a:latin typeface="Times New Roman" panose="02020603050405020304" pitchFamily="18" charset="0"/>
                <a:cs typeface="Times New Roman" panose="02020603050405020304" pitchFamily="18" charset="0"/>
              </a:rPr>
              <a:t> discriminators {Dx1 , ....</a:t>
            </a:r>
            <a:r>
              <a:rPr lang="en-US" dirty="0" err="1" smtClean="0">
                <a:latin typeface="Times New Roman" panose="02020603050405020304" pitchFamily="18" charset="0"/>
                <a:cs typeface="Times New Roman" panose="02020603050405020304" pitchFamily="18" charset="0"/>
              </a:rPr>
              <a:t>Dxn</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Mỗi</a:t>
            </a:r>
            <a:r>
              <a:rPr lang="en-US" dirty="0" smtClean="0">
                <a:latin typeface="Times New Roman" panose="02020603050405020304" pitchFamily="18" charset="0"/>
                <a:cs typeface="Times New Roman" panose="02020603050405020304" pitchFamily="18" charset="0"/>
              </a:rPr>
              <a:t> discriminator </a:t>
            </a:r>
            <a:r>
              <a:rPr lang="en-US" dirty="0" err="1" smtClean="0">
                <a:latin typeface="Times New Roman" panose="02020603050405020304" pitchFamily="18" charset="0"/>
                <a:cs typeface="Times New Roman" panose="02020603050405020304" pitchFamily="18" charset="0"/>
              </a:rPr>
              <a:t>Dx</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đào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biệt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mỗi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tích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duy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nhất</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xi.</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4999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Exemplar models</a:t>
            </a:r>
          </a:p>
        </p:txBody>
      </p:sp>
      <p:sp>
        <p:nvSpPr>
          <p:cNvPr id="3" name="Content Placeholder 2"/>
          <p:cNvSpPr>
            <a:spLocks noGrp="1"/>
          </p:cNvSpPr>
          <p:nvPr>
            <p:ph idx="1"/>
          </p:nvPr>
        </p:nvSpPr>
        <p:spPr/>
        <p:txBody>
          <a:bodyPr/>
          <a:lstStyle/>
          <a:p>
            <a:r>
              <a:rPr lang="en-US" dirty="0" err="1" smtClean="0"/>
              <a:t>Để</a:t>
            </a:r>
            <a:r>
              <a:rPr lang="en-US" dirty="0" smtClean="0"/>
              <a:t> </a:t>
            </a:r>
            <a:r>
              <a:rPr lang="en-US" dirty="0" err="1" smtClean="0"/>
              <a:t>có</a:t>
            </a:r>
            <a:r>
              <a:rPr lang="en-US" dirty="0" smtClean="0"/>
              <a:t> </a:t>
            </a:r>
            <a:r>
              <a:rPr lang="en-US" dirty="0" err="1" smtClean="0"/>
              <a:t>được</a:t>
            </a:r>
            <a:r>
              <a:rPr lang="en-US" dirty="0" smtClean="0"/>
              <a:t> </a:t>
            </a:r>
            <a:r>
              <a:rPr lang="en-US" dirty="0" err="1" smtClean="0"/>
              <a:t>giải</a:t>
            </a:r>
            <a:r>
              <a:rPr lang="en-US" dirty="0" smtClean="0"/>
              <a:t> </a:t>
            </a:r>
            <a:r>
              <a:rPr lang="en-US" dirty="0" err="1" smtClean="0"/>
              <a:t>pháp</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tối</a:t>
            </a:r>
            <a:r>
              <a:rPr lang="en-US" dirty="0" smtClean="0"/>
              <a:t> </a:t>
            </a:r>
            <a:r>
              <a:rPr lang="en-US" dirty="0" err="1" smtClean="0"/>
              <a:t>đa</a:t>
            </a:r>
            <a:r>
              <a:rPr lang="en-US" dirty="0"/>
              <a:t>, </a:t>
            </a:r>
            <a:r>
              <a:rPr lang="en-US" dirty="0" smtClean="0"/>
              <a:t>discriminator </a:t>
            </a:r>
            <a:r>
              <a:rPr lang="en-US" dirty="0" err="1" smtClean="0"/>
              <a:t>được</a:t>
            </a:r>
            <a:r>
              <a:rPr lang="en-US" dirty="0" smtClean="0"/>
              <a:t> </a:t>
            </a:r>
            <a:r>
              <a:rPr lang="en-US" dirty="0" err="1" smtClean="0"/>
              <a:t>huấn</a:t>
            </a:r>
            <a:r>
              <a:rPr lang="en-US" dirty="0" smtClean="0"/>
              <a:t> </a:t>
            </a:r>
            <a:r>
              <a:rPr lang="en-US" dirty="0" err="1" smtClean="0"/>
              <a:t>luyện</a:t>
            </a:r>
            <a:r>
              <a:rPr lang="en-US" dirty="0" smtClean="0"/>
              <a:t> </a:t>
            </a:r>
            <a:r>
              <a:rPr lang="en-US" dirty="0" err="1" smtClean="0"/>
              <a:t>tối</a:t>
            </a:r>
            <a:r>
              <a:rPr lang="en-US" dirty="0" smtClean="0"/>
              <a:t> </a:t>
            </a:r>
            <a:r>
              <a:rPr lang="en-US" dirty="0" err="1" smtClean="0"/>
              <a:t>ưu</a:t>
            </a:r>
            <a:r>
              <a:rPr lang="en-US" dirty="0" smtClean="0"/>
              <a:t> </a:t>
            </a:r>
            <a:r>
              <a:rPr lang="en-US" dirty="0" err="1" smtClean="0"/>
              <a:t>theo</a:t>
            </a:r>
            <a:r>
              <a:rPr lang="en-US" dirty="0" smtClean="0"/>
              <a:t> </a:t>
            </a:r>
            <a:r>
              <a:rPr lang="en-US" dirty="0" err="1" smtClean="0"/>
              <a:t>mục</a:t>
            </a:r>
            <a:r>
              <a:rPr lang="en-US" dirty="0" smtClean="0"/>
              <a:t> </a:t>
            </a:r>
            <a:r>
              <a:rPr lang="en-US" dirty="0" err="1" smtClean="0"/>
              <a:t>tiêu</a:t>
            </a:r>
            <a:r>
              <a:rPr lang="en-US" dirty="0" smtClean="0"/>
              <a:t> cross-entropy ( entropy </a:t>
            </a:r>
            <a:r>
              <a:rPr lang="en-US" dirty="0" err="1" smtClean="0"/>
              <a:t>chéo</a:t>
            </a:r>
            <a:r>
              <a:rPr lang="en-US" dirty="0"/>
              <a:t>):</a:t>
            </a:r>
            <a:br>
              <a:rPr lang="en-US" dirty="0"/>
            </a:br>
            <a:r>
              <a:rPr lang="en-US" dirty="0" smtClean="0"/>
              <a:t/>
            </a:r>
            <a:br>
              <a:rPr lang="en-US" dirty="0" smtClean="0"/>
            </a:br>
            <a:r>
              <a:rPr lang="en-US" dirty="0" err="1" smtClean="0"/>
              <a:t>Dx</a:t>
            </a:r>
            <a:r>
              <a:rPr lang="en-US" dirty="0"/>
              <a:t>∗ = </a:t>
            </a:r>
            <a:r>
              <a:rPr lang="en-US" dirty="0" err="1"/>
              <a:t>arg</a:t>
            </a:r>
            <a:r>
              <a:rPr lang="en-US" dirty="0"/>
              <a:t> max D∈D (E</a:t>
            </a:r>
            <a:r>
              <a:rPr lang="el-GR" dirty="0"/>
              <a:t>δ</a:t>
            </a:r>
            <a:r>
              <a:rPr lang="en-US" dirty="0"/>
              <a:t>x∗ [log D(x)] + EPX [log 1 − D(x)]) </a:t>
            </a:r>
            <a:r>
              <a:rPr lang="en-US" dirty="0" smtClean="0"/>
              <a:t>.</a:t>
            </a:r>
          </a:p>
          <a:p>
            <a:r>
              <a:rPr lang="en-US" dirty="0" smtClean="0"/>
              <a:t/>
            </a:r>
            <a:br>
              <a:rPr lang="en-US" dirty="0" smtClean="0"/>
            </a:br>
            <a:endParaRPr lang="en-US" dirty="0"/>
          </a:p>
        </p:txBody>
      </p:sp>
    </p:spTree>
    <p:extLst>
      <p:ext uri="{BB962C8B-B14F-4D97-AF65-F5344CB8AC3E}">
        <p14:creationId xmlns:p14="http://schemas.microsoft.com/office/powerpoint/2010/main" val="3526751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Exploration with Exemplar Models</a:t>
            </a:r>
          </a:p>
        </p:txBody>
      </p:sp>
      <p:sp>
        <p:nvSpPr>
          <p:cNvPr id="3" name="Content Placeholder 2"/>
          <p:cNvSpPr>
            <a:spLocks noGrp="1"/>
          </p:cNvSpPr>
          <p:nvPr>
            <p:ph idx="1"/>
          </p:nvPr>
        </p:nvSpPr>
        <p:spPr/>
        <p:txBody>
          <a:bodyPr>
            <a:normAutofit/>
          </a:bodyPr>
          <a:lstStyle/>
          <a:p>
            <a:r>
              <a:rPr lang="en-US" dirty="0"/>
              <a:t>In an online algorithm, we would instead train a discriminator after receiving every new observation one at a time, and compute the bonus in the same </a:t>
            </a:r>
            <a:r>
              <a:rPr lang="en-US" dirty="0" smtClean="0"/>
              <a:t>manner</a:t>
            </a:r>
          </a:p>
          <a:p>
            <a:r>
              <a:rPr lang="en-US" dirty="0"/>
              <a:t>Given the output from discriminators trained to optimize </a:t>
            </a:r>
            <a:r>
              <a:rPr lang="en-US" dirty="0" err="1"/>
              <a:t>Eq</a:t>
            </a:r>
            <a:r>
              <a:rPr lang="en-US" dirty="0"/>
              <a:t> (1), we augment the reward with a function of the “novelty” of the state (where β is a </a:t>
            </a:r>
            <a:r>
              <a:rPr lang="en-US" dirty="0" err="1"/>
              <a:t>hyperparameter</a:t>
            </a:r>
            <a:r>
              <a:rPr lang="en-US" dirty="0"/>
              <a:t> that can be tuned to the magnitude of the task reward): R0 (s, a) = R(s, a) + βf(Ds(s)).</a:t>
            </a:r>
          </a:p>
        </p:txBody>
      </p:sp>
    </p:spTree>
    <p:extLst>
      <p:ext uri="{BB962C8B-B14F-4D97-AF65-F5344CB8AC3E}">
        <p14:creationId xmlns:p14="http://schemas.microsoft.com/office/powerpoint/2010/main" val="4012172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Exploration with Exemplar Models</a:t>
            </a:r>
          </a:p>
        </p:txBody>
      </p:sp>
      <p:pic>
        <p:nvPicPr>
          <p:cNvPr id="4" name="Content Placeholder 3"/>
          <p:cNvPicPr>
            <a:picLocks noGrp="1" noChangeAspect="1"/>
          </p:cNvPicPr>
          <p:nvPr>
            <p:ph idx="1"/>
          </p:nvPr>
        </p:nvPicPr>
        <p:blipFill>
          <a:blip r:embed="rId2"/>
          <a:stretch>
            <a:fillRect/>
          </a:stretch>
        </p:blipFill>
        <p:spPr>
          <a:xfrm>
            <a:off x="2077720" y="2264751"/>
            <a:ext cx="7667625" cy="2762250"/>
          </a:xfrm>
          <a:prstGeom prst="rect">
            <a:avLst/>
          </a:prstGeom>
        </p:spPr>
      </p:pic>
    </p:spTree>
    <p:extLst>
      <p:ext uri="{BB962C8B-B14F-4D97-AF65-F5344CB8AC3E}">
        <p14:creationId xmlns:p14="http://schemas.microsoft.com/office/powerpoint/2010/main" val="4068969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3078" y="609600"/>
            <a:ext cx="9905955" cy="3429000"/>
          </a:xfrm>
        </p:spPr>
        <p:txBody>
          <a:bodyPr/>
          <a:lstStyle/>
          <a:p>
            <a:r>
              <a:rPr lang="en-US" dirty="0" smtClean="0">
                <a:latin typeface="Times New Roman" panose="02020603050405020304" pitchFamily="18" charset="0"/>
                <a:cs typeface="Times New Roman" panose="02020603050405020304" pitchFamily="18" charset="0"/>
              </a:rPr>
              <a:t>CẢM ƠN THẦY VÀ CÁC BẠN ĐÃ LẮNG NGHE</a:t>
            </a:r>
            <a:endParaRPr lang="en-US"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half" idx="2"/>
          </p:nvPr>
        </p:nvSpPr>
        <p:spPr/>
        <p:txBody>
          <a:bodyPr/>
          <a:lstStyle/>
          <a:p>
            <a:r>
              <a:rPr lang="en-US" dirty="0" smtClean="0"/>
              <a:t>THE END</a:t>
            </a:r>
            <a:endParaRPr lang="en-US" dirty="0"/>
          </a:p>
        </p:txBody>
      </p:sp>
    </p:spTree>
    <p:extLst>
      <p:ext uri="{BB962C8B-B14F-4D97-AF65-F5344CB8AC3E}">
        <p14:creationId xmlns:p14="http://schemas.microsoft.com/office/powerpoint/2010/main" val="2096264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a:t>
            </a:r>
            <a:r>
              <a:rPr lang="en-US" dirty="0" err="1" smtClean="0">
                <a:latin typeface="Times New Roman" panose="02020603050405020304" pitchFamily="18" charset="0"/>
                <a:cs typeface="Times New Roman" panose="02020603050405020304" pitchFamily="18" charset="0"/>
              </a:rPr>
              <a:t>Khái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niệm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Deep Learning – </a:t>
            </a:r>
            <a:r>
              <a:rPr lang="en-US" dirty="0" err="1" smtClean="0">
                <a:latin typeface="Times New Roman" panose="02020603050405020304" pitchFamily="18" charset="0"/>
                <a:cs typeface="Times New Roman" panose="02020603050405020304" pitchFamily="18" charset="0"/>
              </a:rPr>
              <a:t>Học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sâu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gì</a:t>
            </a:r>
            <a:r>
              <a:rPr lang="en-US" dirty="0" smtClean="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mẫu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0751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i.1) DEEP LEARNING</a:t>
            </a:r>
            <a:endParaRPr lang="en-US" dirty="0"/>
          </a:p>
        </p:txBody>
      </p:sp>
      <p:sp>
        <p:nvSpPr>
          <p:cNvPr id="3" name="Content Placeholder 2"/>
          <p:cNvSpPr>
            <a:spLocks noGrp="1"/>
          </p:cNvSpPr>
          <p:nvPr>
            <p:ph idx="1"/>
          </p:nvPr>
        </p:nvSpPr>
        <p:spPr>
          <a:xfrm>
            <a:off x="1141412" y="2249487"/>
            <a:ext cx="9905999" cy="4107770"/>
          </a:xfrm>
        </p:spPr>
        <p:txBody>
          <a:bodyPr>
            <a:normAutofit/>
          </a:bodyPr>
          <a:lstStyle/>
          <a:p>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con </a:t>
            </a:r>
            <a:r>
              <a:rPr lang="en-US" dirty="0" err="1">
                <a:latin typeface="Times New Roman" panose="02020603050405020304" pitchFamily="18" charset="0"/>
                <a:cs typeface="Times New Roman" panose="02020603050405020304" pitchFamily="18" charset="0"/>
              </a:rPr>
              <a:t>mèo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mèo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mèo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mẫu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dạng</a:t>
            </a:r>
            <a:r>
              <a:rPr lang="en-US" dirty="0">
                <a:latin typeface="Times New Roman" panose="02020603050405020304" pitchFamily="18" charset="0"/>
                <a:cs typeface="Times New Roman" panose="02020603050405020304" pitchFamily="18" charset="0"/>
              </a:rPr>
              <a:t>, v.v.).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mẫu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xét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mèo</a:t>
            </a:r>
            <a:r>
              <a:rPr lang="en-US" dirty="0">
                <a:latin typeface="Times New Roman" panose="02020603050405020304" pitchFamily="18" charset="0"/>
                <a:cs typeface="Times New Roman" panose="02020603050405020304" pitchFamily="18" charset="0"/>
              </a:rPr>
              <a:t> hay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huấn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luyện</a:t>
            </a:r>
            <a:r>
              <a:rPr lang="en-US"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623630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i.2) Reinforcement learning</a:t>
            </a:r>
            <a:endParaRPr lang="en-US" dirty="0"/>
          </a:p>
        </p:txBody>
      </p:sp>
      <p:sp>
        <p:nvSpPr>
          <p:cNvPr id="3" name="Content Placeholder 2"/>
          <p:cNvSpPr>
            <a:spLocks noGrp="1"/>
          </p:cNvSpPr>
          <p:nvPr>
            <p:ph idx="1"/>
          </p:nvPr>
        </p:nvSpPr>
        <p:spPr/>
        <p:txBody>
          <a:bodyPr>
            <a:normAutofit/>
          </a:bodyPr>
          <a:lstStyle/>
          <a:p>
            <a:r>
              <a:rPr lang="en-US" sz="2800" dirty="0" err="1" smtClean="0">
                <a:latin typeface="Times New Roman" panose="02020603050405020304" pitchFamily="18" charset="0"/>
                <a:cs typeface="Times New Roman" panose="02020603050405020304" pitchFamily="18" charset="0"/>
              </a:rPr>
              <a:t>Reainforcement</a:t>
            </a:r>
            <a:r>
              <a:rPr lang="en-US" sz="2800" dirty="0" smtClean="0">
                <a:latin typeface="Times New Roman" panose="02020603050405020304" pitchFamily="18" charset="0"/>
                <a:cs typeface="Times New Roman" panose="02020603050405020304" pitchFamily="18" charset="0"/>
              </a:rPr>
              <a:t> – </a:t>
            </a:r>
            <a:r>
              <a:rPr lang="en-US" sz="2800" dirty="0" err="1" smtClean="0">
                <a:latin typeface="Times New Roman" panose="02020603050405020304" pitchFamily="18" charset="0"/>
                <a:cs typeface="Times New Roman" panose="02020603050405020304" pitchFamily="18" charset="0"/>
              </a:rPr>
              <a:t>học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tăng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cường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gì</a:t>
            </a:r>
            <a:r>
              <a:rPr lang="en-US" sz="2800" dirty="0" smtClean="0">
                <a:latin typeface="Times New Roman" panose="02020603050405020304" pitchFamily="18" charset="0"/>
                <a:cs typeface="Times New Roman" panose="02020603050405020304" pitchFamily="18" charset="0"/>
              </a:rPr>
              <a:t> ?</a:t>
            </a:r>
          </a:p>
          <a:p>
            <a:r>
              <a:rPr lang="en-US" sz="2800" dirty="0" err="1">
                <a:latin typeface="Times New Roman" panose="02020603050405020304" pitchFamily="18" charset="0"/>
                <a:cs typeface="Times New Roman" panose="02020603050405020304" pitchFamily="18" charset="0"/>
              </a:rPr>
              <a:t>Học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tăng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cường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thống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học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học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bằng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những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phép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mục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đích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hóa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thưởng</a:t>
            </a:r>
            <a:r>
              <a:rPr lang="en-US" sz="2800" dirty="0">
                <a:latin typeface="Times New Roman" panose="02020603050405020304" pitchFamily="18" charset="0"/>
                <a:cs typeface="Times New Roman" panose="02020603050405020304" pitchFamily="18" charset="0"/>
              </a:rPr>
              <a:t>, hay </a:t>
            </a:r>
            <a:r>
              <a:rPr lang="en-US" sz="2800" dirty="0" err="1">
                <a:latin typeface="Times New Roman" panose="02020603050405020304" pitchFamily="18" charset="0"/>
                <a:cs typeface="Times New Roman" panose="02020603050405020304" pitchFamily="18" charset="0"/>
              </a:rPr>
              <a:t>nói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đang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học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bằng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đạt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tốt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nhất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3221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i.2) Reinforcement learning</a:t>
            </a:r>
          </a:p>
        </p:txBody>
      </p:sp>
      <p:sp>
        <p:nvSpPr>
          <p:cNvPr id="3" name="Content Placeholder 2"/>
          <p:cNvSpPr>
            <a:spLocks noGrp="1"/>
          </p:cNvSpPr>
          <p:nvPr>
            <p:ph idx="1"/>
          </p:nvPr>
        </p:nvSpPr>
        <p:spPr>
          <a:xfrm>
            <a:off x="1141412" y="2249487"/>
            <a:ext cx="9905999" cy="4203564"/>
          </a:xfrm>
        </p:spPr>
        <p:txBody>
          <a:bodyPr>
            <a:normAutofit/>
          </a:bodyPr>
          <a:lstStyle/>
          <a:p>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di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chậm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chắn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hồi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hồi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hay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lặp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523288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I.3) </a:t>
            </a:r>
            <a:r>
              <a:rPr lang="en-US" dirty="0" err="1" smtClean="0">
                <a:latin typeface="Times New Roman" panose="02020603050405020304" pitchFamily="18" charset="0"/>
                <a:cs typeface="Times New Roman" panose="02020603050405020304" pitchFamily="18" charset="0"/>
              </a:rPr>
              <a:t>Sự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biệt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giữa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học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sâu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học</a:t>
            </a:r>
            <a:r>
              <a:rPr lang="en-US" dirty="0" smtClean="0">
                <a:latin typeface="Times New Roman" panose="02020603050405020304" pitchFamily="18" charset="0"/>
                <a:cs typeface="Times New Roman" panose="02020603050405020304" pitchFamily="18" charset="0"/>
              </a:rPr>
              <a:t> tang </a:t>
            </a:r>
            <a:r>
              <a:rPr lang="en-US" dirty="0" err="1" smtClean="0">
                <a:latin typeface="Times New Roman" panose="02020603050405020304" pitchFamily="18" charset="0"/>
                <a:cs typeface="Times New Roman" panose="02020603050405020304" pitchFamily="18" charset="0"/>
              </a:rPr>
              <a:t>cường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2249487"/>
            <a:ext cx="9905999" cy="4325484"/>
          </a:xfrm>
        </p:spPr>
        <p:txBody>
          <a:bodyPr>
            <a:noAutofit/>
          </a:bodyPr>
          <a:lstStyle/>
          <a:p>
            <a:r>
              <a:rPr lang="en-US" sz="2600" dirty="0" err="1">
                <a:latin typeface="Times New Roman" panose="02020603050405020304" pitchFamily="18" charset="0"/>
                <a:cs typeface="Times New Roman" panose="02020603050405020304" pitchFamily="18" charset="0"/>
              </a:rPr>
              <a:t>Học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sâu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học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tăng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cường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đều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hai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hệ</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thống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học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tự</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chủ</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Sự</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biệt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giữa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chúng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việc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học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sâu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học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từ</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một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tập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huấn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luyện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sau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đó</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áp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dụng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việc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học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đó</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vào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tập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dữ</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liệu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mới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trong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học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tăng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cường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tự</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động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học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bằng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điều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chỉnh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hành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động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dựa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trên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phản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hồi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liên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tục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để</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tối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hóa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phần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thưởng</a:t>
            </a:r>
            <a:endParaRPr lang="en-US" sz="2600" dirty="0">
              <a:latin typeface="Times New Roman" panose="02020603050405020304" pitchFamily="18" charset="0"/>
              <a:cs typeface="Times New Roman" panose="02020603050405020304" pitchFamily="18" charset="0"/>
            </a:endParaRPr>
          </a:p>
          <a:p>
            <a:r>
              <a:rPr lang="en-US" sz="2600" dirty="0" err="1">
                <a:latin typeface="Times New Roman" panose="02020603050405020304" pitchFamily="18" charset="0"/>
                <a:cs typeface="Times New Roman" panose="02020603050405020304" pitchFamily="18" charset="0"/>
              </a:rPr>
              <a:t>Học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sâu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học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tăng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cường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không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loại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trừ</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lẫn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nhau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Trong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thực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tế</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người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dùng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có</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thể</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dụng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học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sâu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trong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một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hệ</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thống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học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tăng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cường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được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gọi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học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tăng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cường</a:t>
            </a:r>
            <a:r>
              <a:rPr lang="en-US" sz="2600" dirty="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sâu</a:t>
            </a:r>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=&gt; deep reinforcement learning</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6018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I.4) Deep Reinforcement Learning</a:t>
            </a:r>
            <a:endParaRPr lang="en-US" dirty="0"/>
          </a:p>
        </p:txBody>
      </p:sp>
      <p:sp>
        <p:nvSpPr>
          <p:cNvPr id="3" name="Content Placeholder 2"/>
          <p:cNvSpPr>
            <a:spLocks noGrp="1"/>
          </p:cNvSpPr>
          <p:nvPr>
            <p:ph idx="1"/>
          </p:nvPr>
        </p:nvSpPr>
        <p:spPr>
          <a:xfrm>
            <a:off x="1141412" y="2249487"/>
            <a:ext cx="9905999" cy="4038102"/>
          </a:xfrm>
        </p:spPr>
        <p:txBody>
          <a:bodyPr>
            <a:normAutofit fontScale="92500" lnSpcReduction="20000"/>
          </a:bodyPr>
          <a:lstStyle/>
          <a:p>
            <a:r>
              <a:rPr lang="vi-VN" dirty="0">
                <a:latin typeface="+mj-lt"/>
              </a:rPr>
              <a:t>Học tăng cường sâu, deep reinforcement learning gần đây trở thành hướng nghiên cứu khá hot, do có những bước tiến lớn trong vài năm trở lại đây. Sự bùng nổ này bắt đầu từ 1 nhóm nghiên cứu </a:t>
            </a:r>
            <a:r>
              <a:rPr lang="en-US" dirty="0" smtClean="0">
                <a:latin typeface="+mj-lt"/>
              </a:rPr>
              <a:t>(</a:t>
            </a:r>
            <a:r>
              <a:rPr lang="vi-VN" dirty="0" smtClean="0">
                <a:latin typeface="+mj-lt"/>
              </a:rPr>
              <a:t>sau </a:t>
            </a:r>
            <a:r>
              <a:rPr lang="vi-VN" dirty="0">
                <a:latin typeface="+mj-lt"/>
              </a:rPr>
              <a:t>này startup công ty </a:t>
            </a:r>
            <a:r>
              <a:rPr lang="vi-VN" dirty="0" smtClean="0">
                <a:latin typeface="+mj-lt"/>
              </a:rPr>
              <a:t>DeepMind</a:t>
            </a:r>
            <a:r>
              <a:rPr lang="en-US" dirty="0" smtClean="0">
                <a:latin typeface="+mj-lt"/>
              </a:rPr>
              <a:t>)</a:t>
            </a:r>
            <a:r>
              <a:rPr lang="vi-VN" dirty="0" smtClean="0">
                <a:latin typeface="+mj-lt"/>
              </a:rPr>
              <a:t>. </a:t>
            </a:r>
            <a:r>
              <a:rPr lang="en-US" dirty="0" err="1" smtClean="0">
                <a:latin typeface="Times New Roman" panose="02020603050405020304" pitchFamily="18" charset="0"/>
                <a:cs typeface="Times New Roman" panose="02020603050405020304" pitchFamily="18" charset="0"/>
              </a:rPr>
              <a:t>Nhóm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này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cứu</a:t>
            </a:r>
            <a:r>
              <a:rPr lang="en-US" dirty="0" smtClean="0">
                <a:latin typeface="Times New Roman" panose="02020603050405020304" pitchFamily="18" charset="0"/>
                <a:cs typeface="Times New Roman" panose="02020603050405020304" pitchFamily="18" charset="0"/>
              </a:rPr>
              <a:t> </a:t>
            </a:r>
            <a:r>
              <a:rPr lang="vi-VN" dirty="0">
                <a:latin typeface="+mj-lt"/>
              </a:rPr>
              <a:t>về "Playing Atari with Deep Reinforcement Learning”, Mnih et al., 2013"</a:t>
            </a:r>
            <a:r>
              <a:rPr lang="en-US" dirty="0" smtClean="0">
                <a:latin typeface="+mj-lt"/>
              </a:rPr>
              <a:t> </a:t>
            </a:r>
            <a:r>
              <a:rPr lang="vi-VN" dirty="0" smtClean="0">
                <a:latin typeface="+mj-lt"/>
              </a:rPr>
              <a:t>Kết </a:t>
            </a:r>
            <a:r>
              <a:rPr lang="vi-VN" dirty="0">
                <a:latin typeface="+mj-lt"/>
              </a:rPr>
              <a:t>quả nghiên cứu được công bố tại </a:t>
            </a:r>
            <a:r>
              <a:rPr lang="vi-VN" dirty="0">
                <a:latin typeface="+mj-lt"/>
                <a:hlinkClick r:id="rId2"/>
              </a:rPr>
              <a:t>https://arxiv.org/abs/1312.5602</a:t>
            </a:r>
            <a:r>
              <a:rPr lang="vi-VN" dirty="0">
                <a:latin typeface="+mj-lt"/>
              </a:rPr>
              <a:t> </a:t>
            </a:r>
            <a:r>
              <a:rPr lang="vi-VN" dirty="0" smtClean="0">
                <a:latin typeface="+mj-lt"/>
              </a:rPr>
              <a:t>nhận </a:t>
            </a:r>
            <a:r>
              <a:rPr lang="vi-VN" dirty="0">
                <a:latin typeface="+mj-lt"/>
              </a:rPr>
              <a:t>được rất nhiều sự quan tâm của cộng đồng Artificial Intelligence (AI), lần đầu tiên khi một thuật giải chỉ đơn thuần nhận "raw pixels" như là đầu vào và thành công trong việc học hỏi và giải quyết các vấn đề trong các game khác nhau với đối tượng và quy định khác nhau, trong 1 vài game thậm chí còn giỏi hơn hẳn con người.</a:t>
            </a:r>
            <a:br>
              <a:rPr lang="vi-VN" dirty="0">
                <a:latin typeface="+mj-lt"/>
              </a:rPr>
            </a:br>
            <a:r>
              <a:rPr lang="vi-VN" dirty="0">
                <a:latin typeface="+mj-lt"/>
              </a:rPr>
              <a:t>Theo tôi nghĩ đây là một bước tiến lớn trong ước mơ xây dựng Hệ trí tuệ nhân tạo có thể tồn tại trong nhiều môi trường, nhiều điều kiện khác nhau.</a:t>
            </a:r>
            <a:endParaRPr lang="en-US" dirty="0">
              <a:latin typeface="+mj-lt"/>
            </a:endParaRPr>
          </a:p>
        </p:txBody>
      </p:sp>
    </p:spTree>
    <p:extLst>
      <p:ext uri="{BB962C8B-B14F-4D97-AF65-F5344CB8AC3E}">
        <p14:creationId xmlns:p14="http://schemas.microsoft.com/office/powerpoint/2010/main" val="165302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toán</a:t>
            </a:r>
            <a:endParaRPr lang="en-US" dirty="0"/>
          </a:p>
        </p:txBody>
      </p:sp>
      <p:sp>
        <p:nvSpPr>
          <p:cNvPr id="3" name="Content Placeholder 2"/>
          <p:cNvSpPr>
            <a:spLocks noGrp="1"/>
          </p:cNvSpPr>
          <p:nvPr>
            <p:ph idx="1"/>
          </p:nvPr>
        </p:nvSpPr>
        <p:spPr>
          <a:xfrm>
            <a:off x="1141412" y="2249486"/>
            <a:ext cx="9905999" cy="4203565"/>
          </a:xfrm>
        </p:spPr>
        <p:txBody>
          <a:bodyPr>
            <a:normAutofit fontScale="92500"/>
          </a:bodyPr>
          <a:lstStyle/>
          <a:p>
            <a:r>
              <a:rPr lang="vi-VN" dirty="0"/>
              <a:t>Giả sử chúng ta cần xây dựng AI Bot để chơi game Flappy bird.</a:t>
            </a:r>
            <a:br>
              <a:rPr lang="vi-VN" dirty="0"/>
            </a:br>
            <a:r>
              <a:rPr lang="vi-VN" dirty="0"/>
              <a:t>Chúng ta cần xây dựng mạng nơron với input là hình ảnh game, output là Tap hoặc không Tap. Mục tiêu là giúp con chim đi được càng xa càng tốt.</a:t>
            </a:r>
            <a:br>
              <a:rPr lang="vi-VN" dirty="0"/>
            </a:br>
            <a:r>
              <a:rPr lang="vi-VN" dirty="0"/>
              <a:t>Rõ ràng với mỗi trường hợp khác nhau, AI Bot phải quyết định nên Tap hay không? Nó có vẻ phụ thuộc nhiều vào trực giác, cứ mỗi khi con chim rớt là phải Tap để nó bay lên </a:t>
            </a:r>
            <a:endParaRPr lang="en-US" dirty="0" smtClean="0"/>
          </a:p>
          <a:p>
            <a:r>
              <a:rPr lang="vi-VN" dirty="0"/>
              <a:t>Làm sao AI có thể nhận định được là tình huống này nên Tap hay không.</a:t>
            </a:r>
            <a:br>
              <a:rPr lang="vi-VN" dirty="0"/>
            </a:br>
            <a:r>
              <a:rPr lang="vi-VN" dirty="0"/>
              <a:t>Học tăng cường sẽ tập trung giải quyết vấn đề này.</a:t>
            </a:r>
            <a:endParaRPr lang="en-US" dirty="0"/>
          </a:p>
        </p:txBody>
      </p:sp>
    </p:spTree>
    <p:extLst>
      <p:ext uri="{BB962C8B-B14F-4D97-AF65-F5344CB8AC3E}">
        <p14:creationId xmlns:p14="http://schemas.microsoft.com/office/powerpoint/2010/main" val="2614829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Giải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thích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niệm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2249486"/>
            <a:ext cx="9905999" cy="3994559"/>
          </a:xfrm>
        </p:spPr>
        <p:txBody>
          <a:bodyPr>
            <a:normAutofit fontScale="92500"/>
          </a:bodyPr>
          <a:lstStyle/>
          <a:p>
            <a:r>
              <a:rPr lang="en-US" dirty="0" smtClean="0"/>
              <a:t>T</a:t>
            </a:r>
            <a:r>
              <a:rPr lang="vi-VN" dirty="0" smtClean="0"/>
              <a:t>rạng </a:t>
            </a:r>
            <a:r>
              <a:rPr lang="vi-VN" dirty="0"/>
              <a:t>thái (State), hành động (action) và Phần thưởng (Reward). </a:t>
            </a:r>
            <a:br>
              <a:rPr lang="vi-VN" dirty="0"/>
            </a:br>
            <a:r>
              <a:rPr lang="vi-VN" dirty="0"/>
              <a:t>Trạng thái (State) thể hiện tình trạng của game tại thời điểm nào đó. Thường thì các game có tập trạng thái rất rất lớn.</a:t>
            </a:r>
            <a:br>
              <a:rPr lang="vi-VN" dirty="0"/>
            </a:br>
            <a:r>
              <a:rPr lang="vi-VN" dirty="0"/>
              <a:t>Hành động (Action) là tập các hành động cho phép tương tác vào Game.</a:t>
            </a:r>
            <a:br>
              <a:rPr lang="vi-VN" dirty="0"/>
            </a:br>
            <a:r>
              <a:rPr lang="vi-VN" dirty="0"/>
              <a:t>Phần thưởng (Reward) thường gắn với Score của game, là mục tiêu của người chơi khi chơi game.</a:t>
            </a:r>
            <a:br>
              <a:rPr lang="vi-VN" dirty="0"/>
            </a:br>
            <a:r>
              <a:rPr lang="vi-VN" dirty="0"/>
              <a:t>Mô hình quá trình chơi game căn bản như sau:</a:t>
            </a:r>
            <a:br>
              <a:rPr lang="vi-VN" dirty="0"/>
            </a:br>
            <a:r>
              <a:rPr lang="vi-VN" dirty="0"/>
              <a:t>Game có trạng thái ban đầu ---&gt; tương tác Action ---&gt; Game chuyển trạng thái mới và trả ra phần thưởng tương ứng (Reward).</a:t>
            </a:r>
            <a:endParaRPr lang="en-US" dirty="0"/>
          </a:p>
        </p:txBody>
      </p:sp>
    </p:spTree>
    <p:extLst>
      <p:ext uri="{BB962C8B-B14F-4D97-AF65-F5344CB8AC3E}">
        <p14:creationId xmlns:p14="http://schemas.microsoft.com/office/powerpoint/2010/main" val="26948189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1204</TotalTime>
  <Words>1243</Words>
  <Application>Microsoft Office PowerPoint</Application>
  <PresentationFormat>Widescreen</PresentationFormat>
  <Paragraphs>44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Times New Roman</vt:lpstr>
      <vt:lpstr>Trebuchet MS</vt:lpstr>
      <vt:lpstr>Tw Cen MT</vt:lpstr>
      <vt:lpstr>Circuit</vt:lpstr>
      <vt:lpstr>DEEP REINFORCEMENT LEARNING – HọC TĂNG CƯỜNG SÂU</vt:lpstr>
      <vt:lpstr>I. Khái niệm</vt:lpstr>
      <vt:lpstr>i.1) DEEP LEARNING</vt:lpstr>
      <vt:lpstr>i.2) Reinforcement learning</vt:lpstr>
      <vt:lpstr>i.2) Reinforcement learning</vt:lpstr>
      <vt:lpstr>I.3) Sự khác biệt giữa học sâu và học tang cường</vt:lpstr>
      <vt:lpstr>I.4) Deep Reinforcement Learning</vt:lpstr>
      <vt:lpstr>Bài toán</vt:lpstr>
      <vt:lpstr>Giải thích một số khái niệm</vt:lpstr>
      <vt:lpstr>Giải thích khái niệm</vt:lpstr>
      <vt:lpstr>Problem</vt:lpstr>
      <vt:lpstr>EXPLORING WITH EXEMPLAR MODEL</vt:lpstr>
      <vt:lpstr>INTRODUCE</vt:lpstr>
      <vt:lpstr>Exemplar models</vt:lpstr>
      <vt:lpstr>Exemplar models</vt:lpstr>
      <vt:lpstr>Exploration with Exemplar Models</vt:lpstr>
      <vt:lpstr>Exploration with Exemplar Models</vt:lpstr>
      <vt:lpstr>CẢM ƠN THẦY VÀ CÁC BẠN ĐÃ LẮNG NGHE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REINFORCEMENT LEARNING – HỌC TĂNG CƯỜNG SÂU</dc:title>
  <dc:creator>Admin</dc:creator>
  <cp:lastModifiedBy>Admin</cp:lastModifiedBy>
  <cp:revision>22</cp:revision>
  <dcterms:created xsi:type="dcterms:W3CDTF">2018-11-27T15:05:15Z</dcterms:created>
  <dcterms:modified xsi:type="dcterms:W3CDTF">2018-12-10T06:06:03Z</dcterms:modified>
</cp:coreProperties>
</file>