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8"/>
  </p:notesMasterIdLst>
  <p:handoutMasterIdLst>
    <p:handoutMasterId r:id="rId119"/>
  </p:handoutMasterIdLst>
  <p:sldIdLst>
    <p:sldId id="423" r:id="rId5"/>
    <p:sldId id="284" r:id="rId6"/>
    <p:sldId id="285" r:id="rId7"/>
    <p:sldId id="307" r:id="rId8"/>
    <p:sldId id="308" r:id="rId9"/>
    <p:sldId id="309" r:id="rId10"/>
    <p:sldId id="310" r:id="rId11"/>
    <p:sldId id="311" r:id="rId12"/>
    <p:sldId id="312" r:id="rId13"/>
    <p:sldId id="415" r:id="rId14"/>
    <p:sldId id="313" r:id="rId15"/>
    <p:sldId id="314" r:id="rId16"/>
    <p:sldId id="315" r:id="rId17"/>
    <p:sldId id="316" r:id="rId18"/>
    <p:sldId id="317" r:id="rId19"/>
    <p:sldId id="318" r:id="rId20"/>
    <p:sldId id="319" r:id="rId21"/>
    <p:sldId id="320" r:id="rId22"/>
    <p:sldId id="321" r:id="rId23"/>
    <p:sldId id="322" r:id="rId24"/>
    <p:sldId id="324" r:id="rId25"/>
    <p:sldId id="323" r:id="rId26"/>
    <p:sldId id="325" r:id="rId27"/>
    <p:sldId id="326" r:id="rId28"/>
    <p:sldId id="416" r:id="rId29"/>
    <p:sldId id="327" r:id="rId30"/>
    <p:sldId id="328" r:id="rId31"/>
    <p:sldId id="329" r:id="rId32"/>
    <p:sldId id="330" r:id="rId33"/>
    <p:sldId id="331" r:id="rId34"/>
    <p:sldId id="332" r:id="rId35"/>
    <p:sldId id="333" r:id="rId36"/>
    <p:sldId id="334" r:id="rId37"/>
    <p:sldId id="335" r:id="rId38"/>
    <p:sldId id="336" r:id="rId39"/>
    <p:sldId id="347" r:id="rId40"/>
    <p:sldId id="337" r:id="rId41"/>
    <p:sldId id="339" r:id="rId42"/>
    <p:sldId id="340" r:id="rId43"/>
    <p:sldId id="341" r:id="rId44"/>
    <p:sldId id="342" r:id="rId45"/>
    <p:sldId id="343" r:id="rId46"/>
    <p:sldId id="344" r:id="rId47"/>
    <p:sldId id="345" r:id="rId48"/>
    <p:sldId id="346" r:id="rId49"/>
    <p:sldId id="348" r:id="rId50"/>
    <p:sldId id="349" r:id="rId51"/>
    <p:sldId id="350" r:id="rId52"/>
    <p:sldId id="422" r:id="rId53"/>
    <p:sldId id="351" r:id="rId54"/>
    <p:sldId id="352" r:id="rId55"/>
    <p:sldId id="353" r:id="rId56"/>
    <p:sldId id="355" r:id="rId57"/>
    <p:sldId id="354" r:id="rId58"/>
    <p:sldId id="356" r:id="rId59"/>
    <p:sldId id="417"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418"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419"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2" r:id="rId107"/>
    <p:sldId id="403" r:id="rId108"/>
    <p:sldId id="421" r:id="rId109"/>
    <p:sldId id="405" r:id="rId110"/>
    <p:sldId id="406" r:id="rId111"/>
    <p:sldId id="407" r:id="rId112"/>
    <p:sldId id="408" r:id="rId113"/>
    <p:sldId id="409" r:id="rId114"/>
    <p:sldId id="410" r:id="rId115"/>
    <p:sldId id="411" r:id="rId116"/>
    <p:sldId id="269" r:id="rId1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19A75-7AB5-4CF9-A5BD-19257F0D05C2}" type="doc">
      <dgm:prSet loTypeId="urn:microsoft.com/office/officeart/2005/8/layout/arrow2" loCatId="process" qsTypeId="urn:microsoft.com/office/officeart/2005/8/quickstyle/simple1" qsCatId="simple" csTypeId="urn:microsoft.com/office/officeart/2005/8/colors/colorful4" csCatId="colorful" phldr="1"/>
      <dgm:spPr/>
    </dgm:pt>
    <dgm:pt modelId="{A5306EF0-2DBB-4609-AE5B-E1D7D6D45CA3}">
      <dgm:prSet phldrT="[Text]"/>
      <dgm:spPr/>
      <dgm:t>
        <a:bodyPr/>
        <a:lstStyle/>
        <a:p>
          <a:r>
            <a:rPr lang="en-US" dirty="0"/>
            <a:t>Celgene $10.8B</a:t>
          </a:r>
        </a:p>
      </dgm:t>
    </dgm:pt>
    <dgm:pt modelId="{7F1808D7-E953-4B06-B401-542E27E57757}" type="parTrans" cxnId="{98D9D668-E1ED-4809-8FCB-0FF779EA1676}">
      <dgm:prSet/>
      <dgm:spPr/>
      <dgm:t>
        <a:bodyPr/>
        <a:lstStyle/>
        <a:p>
          <a:endParaRPr lang="en-US">
            <a:solidFill>
              <a:srgbClr val="FFFF00"/>
            </a:solidFill>
          </a:endParaRPr>
        </a:p>
      </dgm:t>
    </dgm:pt>
    <dgm:pt modelId="{6F79D9C8-5772-4472-A3E8-0666F5F64D70}" type="sibTrans" cxnId="{98D9D668-E1ED-4809-8FCB-0FF779EA1676}">
      <dgm:prSet/>
      <dgm:spPr/>
      <dgm:t>
        <a:bodyPr/>
        <a:lstStyle/>
        <a:p>
          <a:endParaRPr lang="en-US">
            <a:solidFill>
              <a:srgbClr val="FFFF00"/>
            </a:solidFill>
          </a:endParaRPr>
        </a:p>
      </dgm:t>
    </dgm:pt>
    <dgm:pt modelId="{8317BB2E-E719-4137-A666-0166631CEDC7}">
      <dgm:prSet phldrT="[Text]"/>
      <dgm:spPr/>
      <dgm:t>
        <a:bodyPr/>
        <a:lstStyle/>
        <a:p>
          <a:r>
            <a:rPr lang="en-US" dirty="0"/>
            <a:t>Novartis $13.7B</a:t>
          </a:r>
        </a:p>
      </dgm:t>
    </dgm:pt>
    <dgm:pt modelId="{4F731FCB-A3AA-4CA6-8C21-9054152A3F6D}" type="parTrans" cxnId="{4A95F5D2-FF9E-4A9B-95D7-047BD500FB3C}">
      <dgm:prSet/>
      <dgm:spPr/>
      <dgm:t>
        <a:bodyPr/>
        <a:lstStyle/>
        <a:p>
          <a:endParaRPr lang="en-US">
            <a:solidFill>
              <a:srgbClr val="FFFF00"/>
            </a:solidFill>
          </a:endParaRPr>
        </a:p>
      </dgm:t>
    </dgm:pt>
    <dgm:pt modelId="{DB08109D-730E-4447-9A25-CB40EE62BD42}" type="sibTrans" cxnId="{4A95F5D2-FF9E-4A9B-95D7-047BD500FB3C}">
      <dgm:prSet/>
      <dgm:spPr/>
      <dgm:t>
        <a:bodyPr/>
        <a:lstStyle/>
        <a:p>
          <a:endParaRPr lang="en-US">
            <a:solidFill>
              <a:srgbClr val="FFFF00"/>
            </a:solidFill>
          </a:endParaRPr>
        </a:p>
      </dgm:t>
    </dgm:pt>
    <dgm:pt modelId="{03B6BCF1-BD40-4115-9C48-31EEB6670617}">
      <dgm:prSet phldrT="[Text]"/>
      <dgm:spPr/>
      <dgm:t>
        <a:bodyPr/>
        <a:lstStyle/>
        <a:p>
          <a:r>
            <a:rPr lang="en-US" dirty="0"/>
            <a:t>Roche $25.1B</a:t>
          </a:r>
        </a:p>
      </dgm:t>
    </dgm:pt>
    <dgm:pt modelId="{4606BC8A-1AF2-49E2-BD4B-B20B4C874CCE}" type="parTrans" cxnId="{EA57189D-82B9-40B6-A725-F459BFF23E16}">
      <dgm:prSet/>
      <dgm:spPr/>
      <dgm:t>
        <a:bodyPr/>
        <a:lstStyle/>
        <a:p>
          <a:endParaRPr lang="en-US">
            <a:solidFill>
              <a:srgbClr val="FFFF00"/>
            </a:solidFill>
          </a:endParaRPr>
        </a:p>
      </dgm:t>
    </dgm:pt>
    <dgm:pt modelId="{F444DD01-35B3-4BFC-BAEA-30550EE1A2FC}" type="sibTrans" cxnId="{EA57189D-82B9-40B6-A725-F459BFF23E16}">
      <dgm:prSet/>
      <dgm:spPr/>
      <dgm:t>
        <a:bodyPr/>
        <a:lstStyle/>
        <a:p>
          <a:endParaRPr lang="en-US">
            <a:solidFill>
              <a:srgbClr val="FFFF00"/>
            </a:solidFill>
          </a:endParaRPr>
        </a:p>
      </dgm:t>
    </dgm:pt>
    <dgm:pt modelId="{4F515E9D-C4E1-4AC3-8BB5-B2D2F93696D4}">
      <dgm:prSet phldrT="[Text]"/>
      <dgm:spPr/>
      <dgm:t>
        <a:bodyPr/>
        <a:lstStyle/>
        <a:p>
          <a:r>
            <a:rPr lang="en-US" dirty="0"/>
            <a:t>JNJ $7.3B</a:t>
          </a:r>
        </a:p>
      </dgm:t>
    </dgm:pt>
    <dgm:pt modelId="{83D04F46-A6CD-4DD8-AFD1-B2E5D4F5DA2E}" type="parTrans" cxnId="{27706BCF-5EF5-4C9E-925F-F742828F0D6F}">
      <dgm:prSet/>
      <dgm:spPr/>
      <dgm:t>
        <a:bodyPr/>
        <a:lstStyle/>
        <a:p>
          <a:endParaRPr lang="en-US">
            <a:solidFill>
              <a:srgbClr val="FFFF00"/>
            </a:solidFill>
          </a:endParaRPr>
        </a:p>
      </dgm:t>
    </dgm:pt>
    <dgm:pt modelId="{42E6AF1B-7C1A-48C5-9FAA-7B503EAD1135}" type="sibTrans" cxnId="{27706BCF-5EF5-4C9E-925F-F742828F0D6F}">
      <dgm:prSet/>
      <dgm:spPr/>
      <dgm:t>
        <a:bodyPr/>
        <a:lstStyle/>
        <a:p>
          <a:endParaRPr lang="en-US">
            <a:solidFill>
              <a:srgbClr val="FFFF00"/>
            </a:solidFill>
          </a:endParaRPr>
        </a:p>
      </dgm:t>
    </dgm:pt>
    <dgm:pt modelId="{790CE73A-1A2D-4AD7-A71C-DF1903F4C2FC}">
      <dgm:prSet phldrT="[Text]"/>
      <dgm:spPr/>
      <dgm:t>
        <a:bodyPr/>
        <a:lstStyle/>
        <a:p>
          <a:r>
            <a:rPr lang="en-US" dirty="0"/>
            <a:t>BMS $6.7B</a:t>
          </a:r>
        </a:p>
      </dgm:t>
    </dgm:pt>
    <dgm:pt modelId="{A325D708-005F-4686-8EC7-D75943F4BEF0}" type="parTrans" cxnId="{8559F78E-F376-4D72-BF3C-C8119EE97758}">
      <dgm:prSet/>
      <dgm:spPr/>
      <dgm:t>
        <a:bodyPr/>
        <a:lstStyle/>
        <a:p>
          <a:endParaRPr lang="en-US"/>
        </a:p>
      </dgm:t>
    </dgm:pt>
    <dgm:pt modelId="{07A945F9-574A-4863-8E99-939D6BD7042A}" type="sibTrans" cxnId="{8559F78E-F376-4D72-BF3C-C8119EE97758}">
      <dgm:prSet/>
      <dgm:spPr/>
      <dgm:t>
        <a:bodyPr/>
        <a:lstStyle/>
        <a:p>
          <a:endParaRPr lang="en-US"/>
        </a:p>
      </dgm:t>
    </dgm:pt>
    <dgm:pt modelId="{AB8EEFDC-3573-45B7-8296-7C2E87A71A5C}" type="pres">
      <dgm:prSet presAssocID="{EAA19A75-7AB5-4CF9-A5BD-19257F0D05C2}" presName="arrowDiagram" presStyleCnt="0">
        <dgm:presLayoutVars>
          <dgm:chMax val="5"/>
          <dgm:dir/>
          <dgm:resizeHandles val="exact"/>
        </dgm:presLayoutVars>
      </dgm:prSet>
      <dgm:spPr/>
    </dgm:pt>
    <dgm:pt modelId="{924761D2-C746-45E1-8067-0B22DE7FCCA3}" type="pres">
      <dgm:prSet presAssocID="{EAA19A75-7AB5-4CF9-A5BD-19257F0D05C2}" presName="arrow" presStyleLbl="bgShp" presStyleIdx="0" presStyleCnt="1"/>
      <dgm:spPr/>
    </dgm:pt>
    <dgm:pt modelId="{51FE2DF0-DBD9-4258-B878-0292CF8AC6CA}" type="pres">
      <dgm:prSet presAssocID="{EAA19A75-7AB5-4CF9-A5BD-19257F0D05C2}" presName="arrowDiagram5" presStyleCnt="0"/>
      <dgm:spPr/>
    </dgm:pt>
    <dgm:pt modelId="{870B71E6-54B4-4574-A70E-B4334587A05E}" type="pres">
      <dgm:prSet presAssocID="{790CE73A-1A2D-4AD7-A71C-DF1903F4C2FC}" presName="bullet5a" presStyleLbl="node1" presStyleIdx="0" presStyleCnt="5"/>
      <dgm:spPr/>
    </dgm:pt>
    <dgm:pt modelId="{E6991CBE-EC47-4B90-AB97-0754F0AAE4A1}" type="pres">
      <dgm:prSet presAssocID="{790CE73A-1A2D-4AD7-A71C-DF1903F4C2FC}" presName="textBox5a" presStyleLbl="revTx" presStyleIdx="0" presStyleCnt="5">
        <dgm:presLayoutVars>
          <dgm:bulletEnabled val="1"/>
        </dgm:presLayoutVars>
      </dgm:prSet>
      <dgm:spPr/>
    </dgm:pt>
    <dgm:pt modelId="{36465D4F-84A2-4CC5-927C-F926016C642D}" type="pres">
      <dgm:prSet presAssocID="{4F515E9D-C4E1-4AC3-8BB5-B2D2F93696D4}" presName="bullet5b" presStyleLbl="node1" presStyleIdx="1" presStyleCnt="5"/>
      <dgm:spPr/>
    </dgm:pt>
    <dgm:pt modelId="{0C836F6F-9A6A-4716-9692-1E33A9FE1BED}" type="pres">
      <dgm:prSet presAssocID="{4F515E9D-C4E1-4AC3-8BB5-B2D2F93696D4}" presName="textBox5b" presStyleLbl="revTx" presStyleIdx="1" presStyleCnt="5">
        <dgm:presLayoutVars>
          <dgm:bulletEnabled val="1"/>
        </dgm:presLayoutVars>
      </dgm:prSet>
      <dgm:spPr/>
    </dgm:pt>
    <dgm:pt modelId="{76A103EC-A6FF-4A95-AAAA-B1BC953982D3}" type="pres">
      <dgm:prSet presAssocID="{A5306EF0-2DBB-4609-AE5B-E1D7D6D45CA3}" presName="bullet5c" presStyleLbl="node1" presStyleIdx="2" presStyleCnt="5"/>
      <dgm:spPr/>
    </dgm:pt>
    <dgm:pt modelId="{E1460EB8-8384-4A8E-9764-E9707381F168}" type="pres">
      <dgm:prSet presAssocID="{A5306EF0-2DBB-4609-AE5B-E1D7D6D45CA3}" presName="textBox5c" presStyleLbl="revTx" presStyleIdx="2" presStyleCnt="5">
        <dgm:presLayoutVars>
          <dgm:bulletEnabled val="1"/>
        </dgm:presLayoutVars>
      </dgm:prSet>
      <dgm:spPr/>
    </dgm:pt>
    <dgm:pt modelId="{F2DE3C25-6339-4031-87BD-37C39784F817}" type="pres">
      <dgm:prSet presAssocID="{8317BB2E-E719-4137-A666-0166631CEDC7}" presName="bullet5d" presStyleLbl="node1" presStyleIdx="3" presStyleCnt="5"/>
      <dgm:spPr/>
    </dgm:pt>
    <dgm:pt modelId="{F69501AF-CD5F-400C-B236-D31B71FE4DE5}" type="pres">
      <dgm:prSet presAssocID="{8317BB2E-E719-4137-A666-0166631CEDC7}" presName="textBox5d" presStyleLbl="revTx" presStyleIdx="3" presStyleCnt="5">
        <dgm:presLayoutVars>
          <dgm:bulletEnabled val="1"/>
        </dgm:presLayoutVars>
      </dgm:prSet>
      <dgm:spPr/>
    </dgm:pt>
    <dgm:pt modelId="{B1BC8D6E-F107-4C21-BD44-3CC536A7A78A}" type="pres">
      <dgm:prSet presAssocID="{03B6BCF1-BD40-4115-9C48-31EEB6670617}" presName="bullet5e" presStyleLbl="node1" presStyleIdx="4" presStyleCnt="5"/>
      <dgm:spPr/>
    </dgm:pt>
    <dgm:pt modelId="{550119F4-B9C7-48BD-9210-439B0BDAA4AC}" type="pres">
      <dgm:prSet presAssocID="{03B6BCF1-BD40-4115-9C48-31EEB6670617}" presName="textBox5e" presStyleLbl="revTx" presStyleIdx="4" presStyleCnt="5">
        <dgm:presLayoutVars>
          <dgm:bulletEnabled val="1"/>
        </dgm:presLayoutVars>
      </dgm:prSet>
      <dgm:spPr/>
    </dgm:pt>
  </dgm:ptLst>
  <dgm:cxnLst>
    <dgm:cxn modelId="{3229E022-B19C-4331-9870-98ED79E17727}" type="presOf" srcId="{4F515E9D-C4E1-4AC3-8BB5-B2D2F93696D4}" destId="{0C836F6F-9A6A-4716-9692-1E33A9FE1BED}" srcOrd="0" destOrd="0" presId="urn:microsoft.com/office/officeart/2005/8/layout/arrow2"/>
    <dgm:cxn modelId="{6A60CC2A-C17F-4AB7-A5C4-FD9D9ED7781D}" type="presOf" srcId="{790CE73A-1A2D-4AD7-A71C-DF1903F4C2FC}" destId="{E6991CBE-EC47-4B90-AB97-0754F0AAE4A1}" srcOrd="0" destOrd="0" presId="urn:microsoft.com/office/officeart/2005/8/layout/arrow2"/>
    <dgm:cxn modelId="{98D9D668-E1ED-4809-8FCB-0FF779EA1676}" srcId="{EAA19A75-7AB5-4CF9-A5BD-19257F0D05C2}" destId="{A5306EF0-2DBB-4609-AE5B-E1D7D6D45CA3}" srcOrd="2" destOrd="0" parTransId="{7F1808D7-E953-4B06-B401-542E27E57757}" sibTransId="{6F79D9C8-5772-4472-A3E8-0666F5F64D70}"/>
    <dgm:cxn modelId="{D48E146B-B59B-4B1B-9500-510E1571D4DA}" type="presOf" srcId="{8317BB2E-E719-4137-A666-0166631CEDC7}" destId="{F69501AF-CD5F-400C-B236-D31B71FE4DE5}" srcOrd="0" destOrd="0" presId="urn:microsoft.com/office/officeart/2005/8/layout/arrow2"/>
    <dgm:cxn modelId="{8559F78E-F376-4D72-BF3C-C8119EE97758}" srcId="{EAA19A75-7AB5-4CF9-A5BD-19257F0D05C2}" destId="{790CE73A-1A2D-4AD7-A71C-DF1903F4C2FC}" srcOrd="0" destOrd="0" parTransId="{A325D708-005F-4686-8EC7-D75943F4BEF0}" sibTransId="{07A945F9-574A-4863-8E99-939D6BD7042A}"/>
    <dgm:cxn modelId="{75B6E895-FC5D-4060-86A4-3BA0EF15420B}" type="presOf" srcId="{03B6BCF1-BD40-4115-9C48-31EEB6670617}" destId="{550119F4-B9C7-48BD-9210-439B0BDAA4AC}" srcOrd="0" destOrd="0" presId="urn:microsoft.com/office/officeart/2005/8/layout/arrow2"/>
    <dgm:cxn modelId="{4FF8E19A-843F-4F13-9C37-44140826F5B5}" type="presOf" srcId="{EAA19A75-7AB5-4CF9-A5BD-19257F0D05C2}" destId="{AB8EEFDC-3573-45B7-8296-7C2E87A71A5C}" srcOrd="0" destOrd="0" presId="urn:microsoft.com/office/officeart/2005/8/layout/arrow2"/>
    <dgm:cxn modelId="{EA57189D-82B9-40B6-A725-F459BFF23E16}" srcId="{EAA19A75-7AB5-4CF9-A5BD-19257F0D05C2}" destId="{03B6BCF1-BD40-4115-9C48-31EEB6670617}" srcOrd="4" destOrd="0" parTransId="{4606BC8A-1AF2-49E2-BD4B-B20B4C874CCE}" sibTransId="{F444DD01-35B3-4BFC-BAEA-30550EE1A2FC}"/>
    <dgm:cxn modelId="{1962F5B9-1F03-4A5D-ABA7-8EBB54EB912B}" type="presOf" srcId="{A5306EF0-2DBB-4609-AE5B-E1D7D6D45CA3}" destId="{E1460EB8-8384-4A8E-9764-E9707381F168}" srcOrd="0" destOrd="0" presId="urn:microsoft.com/office/officeart/2005/8/layout/arrow2"/>
    <dgm:cxn modelId="{27706BCF-5EF5-4C9E-925F-F742828F0D6F}" srcId="{EAA19A75-7AB5-4CF9-A5BD-19257F0D05C2}" destId="{4F515E9D-C4E1-4AC3-8BB5-B2D2F93696D4}" srcOrd="1" destOrd="0" parTransId="{83D04F46-A6CD-4DD8-AFD1-B2E5D4F5DA2E}" sibTransId="{42E6AF1B-7C1A-48C5-9FAA-7B503EAD1135}"/>
    <dgm:cxn modelId="{4A95F5D2-FF9E-4A9B-95D7-047BD500FB3C}" srcId="{EAA19A75-7AB5-4CF9-A5BD-19257F0D05C2}" destId="{8317BB2E-E719-4137-A666-0166631CEDC7}" srcOrd="3" destOrd="0" parTransId="{4F731FCB-A3AA-4CA6-8C21-9054152A3F6D}" sibTransId="{DB08109D-730E-4447-9A25-CB40EE62BD42}"/>
    <dgm:cxn modelId="{F9E0D2EB-FE7E-4B19-B0C6-6C6FE158FFD4}" type="presParOf" srcId="{AB8EEFDC-3573-45B7-8296-7C2E87A71A5C}" destId="{924761D2-C746-45E1-8067-0B22DE7FCCA3}" srcOrd="0" destOrd="0" presId="urn:microsoft.com/office/officeart/2005/8/layout/arrow2"/>
    <dgm:cxn modelId="{EB67DF52-682C-451D-B29A-C993202BC64E}" type="presParOf" srcId="{AB8EEFDC-3573-45B7-8296-7C2E87A71A5C}" destId="{51FE2DF0-DBD9-4258-B878-0292CF8AC6CA}" srcOrd="1" destOrd="0" presId="urn:microsoft.com/office/officeart/2005/8/layout/arrow2"/>
    <dgm:cxn modelId="{5E8D72D2-22FA-450A-A671-86EDB676A978}" type="presParOf" srcId="{51FE2DF0-DBD9-4258-B878-0292CF8AC6CA}" destId="{870B71E6-54B4-4574-A70E-B4334587A05E}" srcOrd="0" destOrd="0" presId="urn:microsoft.com/office/officeart/2005/8/layout/arrow2"/>
    <dgm:cxn modelId="{1F7C78C5-EBA3-4F4C-AD01-9E9B3C58E817}" type="presParOf" srcId="{51FE2DF0-DBD9-4258-B878-0292CF8AC6CA}" destId="{E6991CBE-EC47-4B90-AB97-0754F0AAE4A1}" srcOrd="1" destOrd="0" presId="urn:microsoft.com/office/officeart/2005/8/layout/arrow2"/>
    <dgm:cxn modelId="{78F574E5-352A-42E8-8852-B4BFE66017CE}" type="presParOf" srcId="{51FE2DF0-DBD9-4258-B878-0292CF8AC6CA}" destId="{36465D4F-84A2-4CC5-927C-F926016C642D}" srcOrd="2" destOrd="0" presId="urn:microsoft.com/office/officeart/2005/8/layout/arrow2"/>
    <dgm:cxn modelId="{CCBB9DCF-9FF8-4E48-8EDD-5584BC1C80FF}" type="presParOf" srcId="{51FE2DF0-DBD9-4258-B878-0292CF8AC6CA}" destId="{0C836F6F-9A6A-4716-9692-1E33A9FE1BED}" srcOrd="3" destOrd="0" presId="urn:microsoft.com/office/officeart/2005/8/layout/arrow2"/>
    <dgm:cxn modelId="{64F95A5B-E2DE-453A-B368-CFB489DAF90D}" type="presParOf" srcId="{51FE2DF0-DBD9-4258-B878-0292CF8AC6CA}" destId="{76A103EC-A6FF-4A95-AAAA-B1BC953982D3}" srcOrd="4" destOrd="0" presId="urn:microsoft.com/office/officeart/2005/8/layout/arrow2"/>
    <dgm:cxn modelId="{6D67C460-9D37-4490-8E47-58A608C44A05}" type="presParOf" srcId="{51FE2DF0-DBD9-4258-B878-0292CF8AC6CA}" destId="{E1460EB8-8384-4A8E-9764-E9707381F168}" srcOrd="5" destOrd="0" presId="urn:microsoft.com/office/officeart/2005/8/layout/arrow2"/>
    <dgm:cxn modelId="{FA3BF6E3-6570-4B7E-9788-57AA2BF5BF60}" type="presParOf" srcId="{51FE2DF0-DBD9-4258-B878-0292CF8AC6CA}" destId="{F2DE3C25-6339-4031-87BD-37C39784F817}" srcOrd="6" destOrd="0" presId="urn:microsoft.com/office/officeart/2005/8/layout/arrow2"/>
    <dgm:cxn modelId="{61CFAFE0-15C6-4E4F-B95A-53A42090DA9F}" type="presParOf" srcId="{51FE2DF0-DBD9-4258-B878-0292CF8AC6CA}" destId="{F69501AF-CD5F-400C-B236-D31B71FE4DE5}" srcOrd="7" destOrd="0" presId="urn:microsoft.com/office/officeart/2005/8/layout/arrow2"/>
    <dgm:cxn modelId="{AB7C1F8D-EAF0-4D8A-B346-99A76390FF8A}" type="presParOf" srcId="{51FE2DF0-DBD9-4258-B878-0292CF8AC6CA}" destId="{B1BC8D6E-F107-4C21-BD44-3CC536A7A78A}" srcOrd="8" destOrd="0" presId="urn:microsoft.com/office/officeart/2005/8/layout/arrow2"/>
    <dgm:cxn modelId="{145DD28F-BCCA-45DD-B9E6-FC27C8934E85}" type="presParOf" srcId="{51FE2DF0-DBD9-4258-B878-0292CF8AC6CA}" destId="{550119F4-B9C7-48BD-9210-439B0BDAA4AC}"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761D2-C746-45E1-8067-0B22DE7FCCA3}">
      <dsp:nvSpPr>
        <dsp:cNvPr id="0" name=""/>
        <dsp:cNvSpPr/>
      </dsp:nvSpPr>
      <dsp:spPr>
        <a:xfrm>
          <a:off x="15455" y="0"/>
          <a:ext cx="8834512" cy="5521569"/>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B71E6-54B4-4574-A70E-B4334587A05E}">
      <dsp:nvSpPr>
        <dsp:cNvPr id="0" name=""/>
        <dsp:cNvSpPr/>
      </dsp:nvSpPr>
      <dsp:spPr>
        <a:xfrm>
          <a:off x="885654" y="4105839"/>
          <a:ext cx="203193" cy="20319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91CBE-EC47-4B90-AB97-0754F0AAE4A1}">
      <dsp:nvSpPr>
        <dsp:cNvPr id="0" name=""/>
        <dsp:cNvSpPr/>
      </dsp:nvSpPr>
      <dsp:spPr>
        <a:xfrm>
          <a:off x="987251" y="4207436"/>
          <a:ext cx="1157321" cy="131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68" tIns="0" rIns="0" bIns="0" numCol="1" spcCol="1270" anchor="t" anchorCtr="0">
          <a:noAutofit/>
        </a:bodyPr>
        <a:lstStyle/>
        <a:p>
          <a:pPr marL="0" lvl="0" indent="0" algn="l" defTabSz="1200150">
            <a:lnSpc>
              <a:spcPct val="90000"/>
            </a:lnSpc>
            <a:spcBef>
              <a:spcPct val="0"/>
            </a:spcBef>
            <a:spcAft>
              <a:spcPct val="35000"/>
            </a:spcAft>
            <a:buNone/>
          </a:pPr>
          <a:r>
            <a:rPr lang="en-US" sz="2700" kern="1200" dirty="0"/>
            <a:t>BMS $6.7B</a:t>
          </a:r>
        </a:p>
      </dsp:txBody>
      <dsp:txXfrm>
        <a:off x="987251" y="4207436"/>
        <a:ext cx="1157321" cy="1314133"/>
      </dsp:txXfrm>
    </dsp:sp>
    <dsp:sp modelId="{36465D4F-84A2-4CC5-927C-F926016C642D}">
      <dsp:nvSpPr>
        <dsp:cNvPr id="0" name=""/>
        <dsp:cNvSpPr/>
      </dsp:nvSpPr>
      <dsp:spPr>
        <a:xfrm>
          <a:off x="1985551" y="3049010"/>
          <a:ext cx="318042" cy="318042"/>
        </a:xfrm>
        <a:prstGeom prst="ellipse">
          <a:avLst/>
        </a:prstGeom>
        <a:solidFill>
          <a:schemeClr val="accent4">
            <a:hueOff val="813505"/>
            <a:satOff val="3447"/>
            <a:lumOff val="-5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36F6F-9A6A-4716-9692-1E33A9FE1BED}">
      <dsp:nvSpPr>
        <dsp:cNvPr id="0" name=""/>
        <dsp:cNvSpPr/>
      </dsp:nvSpPr>
      <dsp:spPr>
        <a:xfrm>
          <a:off x="2144572" y="3208032"/>
          <a:ext cx="1466528" cy="2313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24" tIns="0" rIns="0" bIns="0" numCol="1" spcCol="1270" anchor="t" anchorCtr="0">
          <a:noAutofit/>
        </a:bodyPr>
        <a:lstStyle/>
        <a:p>
          <a:pPr marL="0" lvl="0" indent="0" algn="l" defTabSz="1200150">
            <a:lnSpc>
              <a:spcPct val="90000"/>
            </a:lnSpc>
            <a:spcBef>
              <a:spcPct val="0"/>
            </a:spcBef>
            <a:spcAft>
              <a:spcPct val="35000"/>
            </a:spcAft>
            <a:buNone/>
          </a:pPr>
          <a:r>
            <a:rPr lang="en-US" sz="2700" kern="1200" dirty="0"/>
            <a:t>JNJ $7.3B</a:t>
          </a:r>
        </a:p>
      </dsp:txBody>
      <dsp:txXfrm>
        <a:off x="2144572" y="3208032"/>
        <a:ext cx="1466528" cy="2313537"/>
      </dsp:txXfrm>
    </dsp:sp>
    <dsp:sp modelId="{76A103EC-A6FF-4A95-AAAA-B1BC953982D3}">
      <dsp:nvSpPr>
        <dsp:cNvPr id="0" name=""/>
        <dsp:cNvSpPr/>
      </dsp:nvSpPr>
      <dsp:spPr>
        <a:xfrm>
          <a:off x="3399073" y="2206419"/>
          <a:ext cx="424056" cy="424056"/>
        </a:xfrm>
        <a:prstGeom prst="ellipse">
          <a:avLst/>
        </a:prstGeom>
        <a:solidFill>
          <a:schemeClr val="accent4">
            <a:hueOff val="1627010"/>
            <a:satOff val="6894"/>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0EB8-8384-4A8E-9764-E9707381F168}">
      <dsp:nvSpPr>
        <dsp:cNvPr id="0" name=""/>
        <dsp:cNvSpPr/>
      </dsp:nvSpPr>
      <dsp:spPr>
        <a:xfrm>
          <a:off x="3611101" y="2418447"/>
          <a:ext cx="1705060" cy="3103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699" tIns="0" rIns="0" bIns="0" numCol="1" spcCol="1270" anchor="t" anchorCtr="0">
          <a:noAutofit/>
        </a:bodyPr>
        <a:lstStyle/>
        <a:p>
          <a:pPr marL="0" lvl="0" indent="0" algn="l" defTabSz="1200150">
            <a:lnSpc>
              <a:spcPct val="90000"/>
            </a:lnSpc>
            <a:spcBef>
              <a:spcPct val="0"/>
            </a:spcBef>
            <a:spcAft>
              <a:spcPct val="35000"/>
            </a:spcAft>
            <a:buNone/>
          </a:pPr>
          <a:r>
            <a:rPr lang="en-US" sz="2700" kern="1200" dirty="0"/>
            <a:t>Celgene $10.8B</a:t>
          </a:r>
        </a:p>
      </dsp:txBody>
      <dsp:txXfrm>
        <a:off x="3611101" y="2418447"/>
        <a:ext cx="1705060" cy="3103122"/>
      </dsp:txXfrm>
    </dsp:sp>
    <dsp:sp modelId="{F2DE3C25-6339-4031-87BD-37C39784F817}">
      <dsp:nvSpPr>
        <dsp:cNvPr id="0" name=""/>
        <dsp:cNvSpPr/>
      </dsp:nvSpPr>
      <dsp:spPr>
        <a:xfrm>
          <a:off x="5042292" y="1548248"/>
          <a:ext cx="547739" cy="547739"/>
        </a:xfrm>
        <a:prstGeom prst="ellipse">
          <a:avLst/>
        </a:prstGeom>
        <a:solidFill>
          <a:schemeClr val="accent4">
            <a:hueOff val="2440514"/>
            <a:satOff val="10341"/>
            <a:lumOff val="-161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501AF-CD5F-400C-B236-D31B71FE4DE5}">
      <dsp:nvSpPr>
        <dsp:cNvPr id="0" name=""/>
        <dsp:cNvSpPr/>
      </dsp:nvSpPr>
      <dsp:spPr>
        <a:xfrm>
          <a:off x="5316162" y="1822118"/>
          <a:ext cx="1766902" cy="369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236" tIns="0" rIns="0" bIns="0" numCol="1" spcCol="1270" anchor="t" anchorCtr="0">
          <a:noAutofit/>
        </a:bodyPr>
        <a:lstStyle/>
        <a:p>
          <a:pPr marL="0" lvl="0" indent="0" algn="l" defTabSz="1200150">
            <a:lnSpc>
              <a:spcPct val="90000"/>
            </a:lnSpc>
            <a:spcBef>
              <a:spcPct val="0"/>
            </a:spcBef>
            <a:spcAft>
              <a:spcPct val="35000"/>
            </a:spcAft>
            <a:buNone/>
          </a:pPr>
          <a:r>
            <a:rPr lang="en-US" sz="2700" kern="1200" dirty="0"/>
            <a:t>Novartis $13.7B</a:t>
          </a:r>
        </a:p>
      </dsp:txBody>
      <dsp:txXfrm>
        <a:off x="5316162" y="1822118"/>
        <a:ext cx="1766902" cy="3699451"/>
      </dsp:txXfrm>
    </dsp:sp>
    <dsp:sp modelId="{B1BC8D6E-F107-4C21-BD44-3CC536A7A78A}">
      <dsp:nvSpPr>
        <dsp:cNvPr id="0" name=""/>
        <dsp:cNvSpPr/>
      </dsp:nvSpPr>
      <dsp:spPr>
        <a:xfrm>
          <a:off x="6734101" y="1108731"/>
          <a:ext cx="697926" cy="697926"/>
        </a:xfrm>
        <a:prstGeom prst="ellipse">
          <a:avLst/>
        </a:prstGeom>
        <a:solidFill>
          <a:schemeClr val="accent4">
            <a:hueOff val="3254019"/>
            <a:satOff val="13788"/>
            <a:lumOff val="-215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0119F4-B9C7-48BD-9210-439B0BDAA4AC}">
      <dsp:nvSpPr>
        <dsp:cNvPr id="0" name=""/>
        <dsp:cNvSpPr/>
      </dsp:nvSpPr>
      <dsp:spPr>
        <a:xfrm>
          <a:off x="7083065" y="1457694"/>
          <a:ext cx="1766902" cy="406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817" tIns="0" rIns="0" bIns="0" numCol="1" spcCol="1270" anchor="t" anchorCtr="0">
          <a:noAutofit/>
        </a:bodyPr>
        <a:lstStyle/>
        <a:p>
          <a:pPr marL="0" lvl="0" indent="0" algn="l" defTabSz="1200150">
            <a:lnSpc>
              <a:spcPct val="90000"/>
            </a:lnSpc>
            <a:spcBef>
              <a:spcPct val="0"/>
            </a:spcBef>
            <a:spcAft>
              <a:spcPct val="35000"/>
            </a:spcAft>
            <a:buNone/>
          </a:pPr>
          <a:r>
            <a:rPr lang="en-US" sz="2700" kern="1200" dirty="0"/>
            <a:t>Roche $25.1B</a:t>
          </a:r>
        </a:p>
      </dsp:txBody>
      <dsp:txXfrm>
        <a:off x="7083065" y="1457694"/>
        <a:ext cx="1766902" cy="406387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EC34C92B-6A45-864A-B429-22A9039765DA}" type="datetimeFigureOut">
              <a:rPr lang="en-US" smtClean="0"/>
              <a:t>2/2/2020</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noProof="0"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D265FE6-BEE9-465E-9202-2D200EDE749C}" type="datetimeFigureOut">
              <a:rPr lang="en-US" noProof="0" smtClean="0"/>
              <a:t>2/2/2020</a:t>
            </a:fld>
            <a:endParaRPr lang="en-US" noProof="0"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noProof="0"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6DE8F2A-B3D4-43F2-B39B-CD77F64A1950}" type="slidenum">
              <a:rPr lang="en-US" noProof="0" smtClean="0"/>
              <a:t>‹#›</a:t>
            </a:fld>
            <a:endParaRPr lang="en-US" noProof="0"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Blood"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Trachea" TargetMode="External"/><Relationship Id="rId13" Type="http://schemas.openxmlformats.org/officeDocument/2006/relationships/hyperlink" Target="https://en.wikipedia.org/wiki/Lymph_nodes" TargetMode="External"/><Relationship Id="rId3" Type="http://schemas.openxmlformats.org/officeDocument/2006/relationships/hyperlink" Target="https://en.wikipedia.org/wiki/Thoracic_cavity" TargetMode="External"/><Relationship Id="rId7" Type="http://schemas.openxmlformats.org/officeDocument/2006/relationships/hyperlink" Target="https://en.wikipedia.org/wiki/Esophagus" TargetMode="External"/><Relationship Id="rId12" Type="http://schemas.openxmlformats.org/officeDocument/2006/relationships/hyperlink" Target="https://en.wikipedia.org/wiki/Thymus" TargetMode="External"/><Relationship Id="rId2" Type="http://schemas.openxmlformats.org/officeDocument/2006/relationships/slide" Target="../slides/slide66.xml"/><Relationship Id="rId1" Type="http://schemas.openxmlformats.org/officeDocument/2006/relationships/notesMaster" Target="../notesMasters/notesMaster1.xml"/><Relationship Id="rId6" Type="http://schemas.openxmlformats.org/officeDocument/2006/relationships/hyperlink" Target="https://en.wikipedia.org/wiki/Heart" TargetMode="External"/><Relationship Id="rId11" Type="http://schemas.openxmlformats.org/officeDocument/2006/relationships/hyperlink" Target="https://en.wikipedia.org/wiki/Thoracic_duct" TargetMode="External"/><Relationship Id="rId5" Type="http://schemas.openxmlformats.org/officeDocument/2006/relationships/hyperlink" Target="https://en.wikipedia.org/wiki/Thorax" TargetMode="External"/><Relationship Id="rId10" Type="http://schemas.openxmlformats.org/officeDocument/2006/relationships/hyperlink" Target="https://en.wikipedia.org/wiki/Cardiac_nerve" TargetMode="External"/><Relationship Id="rId4" Type="http://schemas.openxmlformats.org/officeDocument/2006/relationships/hyperlink" Target="https://en.wikipedia.org/wiki/Loose_connective_tissue" TargetMode="External"/><Relationship Id="rId9" Type="http://schemas.openxmlformats.org/officeDocument/2006/relationships/hyperlink" Target="https://en.wikipedia.org/wiki/Phrenic_nerv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b="0" baseline="0" dirty="0"/>
              <a:t>I am sure that a lot of us have someone who we know had or have a cancer.   It somehow becomes a common disease nowadays.</a:t>
            </a:r>
          </a:p>
        </p:txBody>
      </p:sp>
      <p:sp>
        <p:nvSpPr>
          <p:cNvPr id="4" name="Slide Number Placeholder 3"/>
          <p:cNvSpPr>
            <a:spLocks noGrp="1"/>
          </p:cNvSpPr>
          <p:nvPr>
            <p:ph type="sldNum" sz="quarter" idx="5"/>
          </p:nvPr>
        </p:nvSpPr>
        <p:spPr/>
        <p:txBody>
          <a:bodyPr/>
          <a:lstStyle/>
          <a:p>
            <a:fld id="{3FEA4398-9A49-4BEF-8DC1-A23C4B6D9A02}" type="slidenum">
              <a:rPr lang="en-US" smtClean="0"/>
              <a:t>4</a:t>
            </a:fld>
            <a:endParaRPr lang="en-US" dirty="0"/>
          </a:p>
        </p:txBody>
      </p:sp>
    </p:spTree>
    <p:extLst>
      <p:ext uri="{BB962C8B-B14F-4D97-AF65-F5344CB8AC3E}">
        <p14:creationId xmlns:p14="http://schemas.microsoft.com/office/powerpoint/2010/main" val="20335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dirty="0"/>
              <a:t>PET-CT Based PR – 4, 5 with reduced uptake compared to baseline</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67</a:t>
            </a:fld>
            <a:endParaRPr lang="en-US" dirty="0"/>
          </a:p>
        </p:txBody>
      </p:sp>
    </p:spTree>
    <p:extLst>
      <p:ext uri="{BB962C8B-B14F-4D97-AF65-F5344CB8AC3E}">
        <p14:creationId xmlns:p14="http://schemas.microsoft.com/office/powerpoint/2010/main" val="288966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dirty="0"/>
              <a:t>PET-CT Based PR – 3,4, 5 with increased uptake compared to nadir</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68</a:t>
            </a:fld>
            <a:endParaRPr lang="en-US" dirty="0"/>
          </a:p>
        </p:txBody>
      </p:sp>
    </p:spTree>
    <p:extLst>
      <p:ext uri="{BB962C8B-B14F-4D97-AF65-F5344CB8AC3E}">
        <p14:creationId xmlns:p14="http://schemas.microsoft.com/office/powerpoint/2010/main" val="1452390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Bone marrow contains hematopoietic stem cells and stromal cells (mostly adipocytes). Marrow cellularity is the volume ratio of hematopoiesis ( formation of </a:t>
            </a:r>
            <a:r>
              <a:rPr lang="en-US" dirty="0">
                <a:hlinkClick r:id="rId3" tooltip="Blood"/>
              </a:rPr>
              <a:t>blood</a:t>
            </a:r>
            <a:r>
              <a:rPr lang="en-US" dirty="0"/>
              <a:t> cellular components) and fat. Cellularity is age dependent  —  in newborns, all marrow is hematopoietic (shows 100% cellularity), with age hematopoiesis diminishes, and the amount of fat increases. In adults hematopoiesis takes place in axial skeleton only. Long bones contain only white (fatty) marrow with no hematopoiesis taking place (except proximal parts of the humerus and femur).</a:t>
            </a:r>
          </a:p>
          <a:p>
            <a:r>
              <a:rPr lang="en-US" dirty="0"/>
              <a:t>Normal cellularity of an adult hematopoietic bone marrow ranges between 30 – 70% and changes under pathological conditions  —  we talk of hypercellular (over 70%), normocellular (30 – 70%) or hypocellular (under 30%) bone marrow.</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79</a:t>
            </a:fld>
            <a:endParaRPr lang="en-US" dirty="0"/>
          </a:p>
        </p:txBody>
      </p:sp>
    </p:spTree>
    <p:extLst>
      <p:ext uri="{BB962C8B-B14F-4D97-AF65-F5344CB8AC3E}">
        <p14:creationId xmlns:p14="http://schemas.microsoft.com/office/powerpoint/2010/main" val="3048738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 kg * (4 mg/kg) * (mL/100 mg) = 3 mL</a:t>
            </a:r>
          </a:p>
          <a:p>
            <a:pPr defTabSz="981905"/>
            <a:r>
              <a:rPr lang="en-US" dirty="0"/>
              <a:t>100 kg * (4 mg/kg) * (mL/100 mg) = 4 mL</a:t>
            </a:r>
          </a:p>
          <a:p>
            <a:pPr defTabSz="981905"/>
            <a:r>
              <a:rPr lang="en-US" dirty="0"/>
              <a:t>80 kg * (4 mg/kg) * (mL/100 mg) = 3.2 mL</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89</a:t>
            </a:fld>
            <a:endParaRPr lang="en-US" dirty="0"/>
          </a:p>
        </p:txBody>
      </p:sp>
    </p:spTree>
    <p:extLst>
      <p:ext uri="{BB962C8B-B14F-4D97-AF65-F5344CB8AC3E}">
        <p14:creationId xmlns:p14="http://schemas.microsoft.com/office/powerpoint/2010/main" val="1980759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dirty="0"/>
              <a:t>CNSDTSC – Describe the circumstances represented by the censoring date if different from the event date that warrants censoring.</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96</a:t>
            </a:fld>
            <a:endParaRPr lang="en-US" dirty="0"/>
          </a:p>
        </p:txBody>
      </p:sp>
    </p:spTree>
    <p:extLst>
      <p:ext uri="{BB962C8B-B14F-4D97-AF65-F5344CB8AC3E}">
        <p14:creationId xmlns:p14="http://schemas.microsoft.com/office/powerpoint/2010/main" val="1723209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will be more oncology studies coming to biometric departments, we need to scale our infrastructures and our departments.   For example, A lot of our clients are also struggle to find good oncology programmers and biostatisticians.  </a:t>
            </a:r>
          </a:p>
          <a:p>
            <a:r>
              <a:rPr lang="en-US" dirty="0"/>
              <a:t>And also oncology studies are known as complex and difficult, our next challenge is how to prepare biometric department so that programmers and biostatisticians conduct complex oncology studies. </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106</a:t>
            </a:fld>
            <a:endParaRPr lang="en-US" dirty="0"/>
          </a:p>
        </p:txBody>
      </p:sp>
    </p:spTree>
    <p:extLst>
      <p:ext uri="{BB962C8B-B14F-4D97-AF65-F5344CB8AC3E}">
        <p14:creationId xmlns:p14="http://schemas.microsoft.com/office/powerpoint/2010/main" val="1722003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altLang="en-US" baseline="0" dirty="0"/>
              <a:t>Study Level Metadata driven E2E Clinical Artefacts Development</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110</a:t>
            </a:fld>
            <a:endParaRPr lang="en-US" dirty="0"/>
          </a:p>
        </p:txBody>
      </p:sp>
    </p:spTree>
    <p:extLst>
      <p:ext uri="{BB962C8B-B14F-4D97-AF65-F5344CB8AC3E}">
        <p14:creationId xmlns:p14="http://schemas.microsoft.com/office/powerpoint/2010/main" val="235095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t>We</a:t>
            </a:r>
            <a:r>
              <a:rPr lang="en-US" altLang="en-US" baseline="0" dirty="0"/>
              <a:t> introduced mainly two standards – Response criterial guideline and CDISC</a:t>
            </a:r>
          </a:p>
          <a:p>
            <a:pPr>
              <a:spcBef>
                <a:spcPct val="0"/>
              </a:spcBef>
            </a:pPr>
            <a:r>
              <a:rPr lang="en-US" altLang="en-US" baseline="0" dirty="0"/>
              <a:t>And saw that these oncology-specific standards can help to create clinical trial artefacts such as protocol, collection, SDTM, ADaM and Analysis. </a:t>
            </a:r>
          </a:p>
          <a:p>
            <a:pPr>
              <a:spcBef>
                <a:spcPct val="0"/>
              </a:spcBef>
            </a:pPr>
            <a:r>
              <a:rPr lang="en-US" altLang="en-US" baseline="0" dirty="0"/>
              <a:t>And we can build the effective, efficient, innovative, E2E standards-driven oncology study. </a:t>
            </a:r>
            <a:endParaRPr lang="en-US" altLang="en-US" dirty="0"/>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112</a:t>
            </a:fld>
            <a:endParaRPr lang="en-US" dirty="0"/>
          </a:p>
        </p:txBody>
      </p:sp>
    </p:spTree>
    <p:extLst>
      <p:ext uri="{BB962C8B-B14F-4D97-AF65-F5344CB8AC3E}">
        <p14:creationId xmlns:p14="http://schemas.microsoft.com/office/powerpoint/2010/main" val="80771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b="0" baseline="0" dirty="0"/>
              <a:t>If we look at annual drug approval in FDA, we noticed that there are a lot of cancer drugs developed and approved. </a:t>
            </a:r>
          </a:p>
        </p:txBody>
      </p:sp>
      <p:sp>
        <p:nvSpPr>
          <p:cNvPr id="4" name="Slide Number Placeholder 3"/>
          <p:cNvSpPr>
            <a:spLocks noGrp="1"/>
          </p:cNvSpPr>
          <p:nvPr>
            <p:ph type="sldNum" sz="quarter" idx="5"/>
          </p:nvPr>
        </p:nvSpPr>
        <p:spPr/>
        <p:txBody>
          <a:bodyPr/>
          <a:lstStyle/>
          <a:p>
            <a:fld id="{3FEA4398-9A49-4BEF-8DC1-A23C4B6D9A02}" type="slidenum">
              <a:rPr lang="en-US" smtClean="0"/>
              <a:t>5</a:t>
            </a:fld>
            <a:endParaRPr lang="en-US" dirty="0"/>
          </a:p>
        </p:txBody>
      </p:sp>
    </p:spTree>
    <p:extLst>
      <p:ext uri="{BB962C8B-B14F-4D97-AF65-F5344CB8AC3E}">
        <p14:creationId xmlns:p14="http://schemas.microsoft.com/office/powerpoint/2010/main" val="117123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71029">
              <a:defRPr/>
            </a:pPr>
            <a:r>
              <a:rPr lang="en-US" b="0" baseline="0" dirty="0"/>
              <a:t>Spending on cancer drug increase from $100B to $150B. </a:t>
            </a:r>
          </a:p>
        </p:txBody>
      </p:sp>
      <p:sp>
        <p:nvSpPr>
          <p:cNvPr id="4" name="Slide Number Placeholder 3"/>
          <p:cNvSpPr>
            <a:spLocks noGrp="1"/>
          </p:cNvSpPr>
          <p:nvPr>
            <p:ph type="sldNum" sz="quarter" idx="5"/>
          </p:nvPr>
        </p:nvSpPr>
        <p:spPr/>
        <p:txBody>
          <a:bodyPr/>
          <a:lstStyle/>
          <a:p>
            <a:fld id="{3FEA4398-9A49-4BEF-8DC1-A23C4B6D9A02}" type="slidenum">
              <a:rPr lang="en-US" smtClean="0"/>
              <a:t>6</a:t>
            </a:fld>
            <a:endParaRPr lang="en-US" dirty="0"/>
          </a:p>
        </p:txBody>
      </p:sp>
    </p:spTree>
    <p:extLst>
      <p:ext uri="{BB962C8B-B14F-4D97-AF65-F5344CB8AC3E}">
        <p14:creationId xmlns:p14="http://schemas.microsoft.com/office/powerpoint/2010/main" val="324747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Myeloma – International  Myeloma Working Group Response Criteria</a:t>
            </a:r>
          </a:p>
        </p:txBody>
      </p:sp>
      <p:sp>
        <p:nvSpPr>
          <p:cNvPr id="4" name="Slide Number Placeholder 3"/>
          <p:cNvSpPr>
            <a:spLocks noGrp="1"/>
          </p:cNvSpPr>
          <p:nvPr>
            <p:ph type="sldNum" sz="quarter" idx="5"/>
          </p:nvPr>
        </p:nvSpPr>
        <p:spPr/>
        <p:txBody>
          <a:bodyPr/>
          <a:lstStyle/>
          <a:p>
            <a:fld id="{3FEA4398-9A49-4BEF-8DC1-A23C4B6D9A02}" type="slidenum">
              <a:rPr lang="en-US" smtClean="0"/>
              <a:t>8</a:t>
            </a:fld>
            <a:endParaRPr lang="en-US" dirty="0"/>
          </a:p>
        </p:txBody>
      </p:sp>
    </p:spTree>
    <p:extLst>
      <p:ext uri="{BB962C8B-B14F-4D97-AF65-F5344CB8AC3E}">
        <p14:creationId xmlns:p14="http://schemas.microsoft.com/office/powerpoint/2010/main" val="164327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45"/>
              </a:spcAft>
            </a:pPr>
            <a:r>
              <a:rPr lang="en-US" sz="900" dirty="0"/>
              <a:t>There are mainly three different types of oncology studies.</a:t>
            </a:r>
          </a:p>
          <a:p>
            <a:pPr>
              <a:spcAft>
                <a:spcPts val="645"/>
              </a:spcAft>
            </a:pPr>
            <a:r>
              <a:rPr lang="en-US" sz="900" dirty="0"/>
              <a:t>Solid tumor : RECIST 1.1</a:t>
            </a:r>
          </a:p>
          <a:p>
            <a:pPr defTabSz="736428">
              <a:spcAft>
                <a:spcPts val="645"/>
              </a:spcAft>
              <a:defRPr/>
            </a:pPr>
            <a:r>
              <a:rPr lang="en-US" sz="900" dirty="0"/>
              <a:t>- Masses of abnormal tissue that originate in organs or soft tissues that typically do not include fluid areas and cysts. (e.g., breast cancer, liver cancer, pancreatic cancer and melanoma)</a:t>
            </a:r>
          </a:p>
          <a:p>
            <a:pPr>
              <a:spcAft>
                <a:spcPts val="645"/>
              </a:spcAft>
            </a:pPr>
            <a:r>
              <a:rPr lang="en-US" sz="900" dirty="0"/>
              <a:t>irRC 2009 is based on tumor burden (=index tumor measurement and any other new measurements from baseline)</a:t>
            </a:r>
          </a:p>
          <a:p>
            <a:pPr defTabSz="736428">
              <a:spcAft>
                <a:spcPts val="645"/>
              </a:spcAft>
              <a:defRPr/>
            </a:pPr>
            <a:r>
              <a:rPr lang="en-US" sz="900" dirty="0"/>
              <a:t>Lymphoma - Cancer that starts in lymph nodes </a:t>
            </a:r>
          </a:p>
          <a:p>
            <a:pPr>
              <a:spcAft>
                <a:spcPts val="645"/>
              </a:spcAft>
            </a:pPr>
            <a:r>
              <a:rPr lang="en-US" sz="900" dirty="0"/>
              <a:t>Cheson 2007</a:t>
            </a:r>
          </a:p>
          <a:p>
            <a:pPr defTabSz="736428">
              <a:spcAft>
                <a:spcPts val="645"/>
              </a:spcAft>
              <a:defRPr/>
            </a:pPr>
            <a:r>
              <a:rPr lang="en-US" sz="900" dirty="0"/>
              <a:t>Leukemia - Cancer that usually begins in the bone marrow and result in high numbers of abnormal white blood cells(lymphocytes). </a:t>
            </a:r>
          </a:p>
          <a:p>
            <a:pPr>
              <a:spcAft>
                <a:spcPts val="645"/>
              </a:spcAft>
            </a:pPr>
            <a:r>
              <a:rPr lang="en-US" sz="900" dirty="0"/>
              <a:t> IWCLL 2008 for CLL, IWAML 2003 for AML, NCCN 2012 for ALL, CML ESMO for CML</a:t>
            </a:r>
            <a:endParaRPr lang="en-US" altLang="en-US" sz="900" dirty="0"/>
          </a:p>
          <a:p>
            <a:pPr lvl="1">
              <a:buFont typeface="Wingdings" panose="05000000000000000000" pitchFamily="2" charset="2"/>
              <a:buChar char="§"/>
            </a:pPr>
            <a:r>
              <a:rPr lang="en-US" sz="3400" dirty="0"/>
              <a:t>Acute Lymphoblastic Leukemia(ALL) – NCCN(National Comprehensive Cancer Network) Guideline version1.2012</a:t>
            </a:r>
          </a:p>
          <a:p>
            <a:pPr lvl="1">
              <a:buFont typeface="Wingdings" panose="05000000000000000000" pitchFamily="2" charset="2"/>
              <a:buChar char="§"/>
            </a:pPr>
            <a:r>
              <a:rPr lang="en-US" sz="3400" dirty="0"/>
              <a:t>Acute Myeloid Leukemia (AML) – IWAML 2003</a:t>
            </a:r>
          </a:p>
          <a:p>
            <a:pPr lvl="1">
              <a:buFont typeface="Wingdings" panose="05000000000000000000" pitchFamily="2" charset="2"/>
              <a:buChar char="§"/>
            </a:pPr>
            <a:r>
              <a:rPr lang="en-US" sz="3400" dirty="0"/>
              <a:t>Chronic Lymphocytic Leukemia (CLL) – IWCLL 2008</a:t>
            </a:r>
          </a:p>
          <a:p>
            <a:pPr lvl="1">
              <a:buFont typeface="Wingdings" panose="05000000000000000000" pitchFamily="2" charset="2"/>
              <a:buChar char="§"/>
            </a:pPr>
            <a:r>
              <a:rPr lang="en-US" sz="3400" dirty="0"/>
              <a:t>Chronic Myeloid Leukemia (CML) - CML ESMO Guideline</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11</a:t>
            </a:fld>
            <a:endParaRPr lang="en-US" dirty="0"/>
          </a:p>
        </p:txBody>
      </p:sp>
    </p:spTree>
    <p:extLst>
      <p:ext uri="{BB962C8B-B14F-4D97-AF65-F5344CB8AC3E}">
        <p14:creationId xmlns:p14="http://schemas.microsoft.com/office/powerpoint/2010/main" val="107476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55</a:t>
            </a:fld>
            <a:endParaRPr lang="en-US" dirty="0"/>
          </a:p>
        </p:txBody>
      </p:sp>
    </p:spTree>
    <p:extLst>
      <p:ext uri="{BB962C8B-B14F-4D97-AF65-F5344CB8AC3E}">
        <p14:creationId xmlns:p14="http://schemas.microsoft.com/office/powerpoint/2010/main" val="356502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400" dirty="0"/>
              <a:t>Type of Lymphoma</a:t>
            </a:r>
          </a:p>
          <a:p>
            <a:pPr lvl="1"/>
            <a:r>
              <a:rPr lang="en-US" sz="3000" dirty="0"/>
              <a:t>Hodgkin lymphoma (HL) : lymphoma in the presence of a specific type of abnormal cell called a Reed-Sternberg cell</a:t>
            </a:r>
          </a:p>
          <a:p>
            <a:pPr lvl="1"/>
            <a:r>
              <a:rPr lang="en-US" sz="3000" dirty="0"/>
              <a:t>Non-Hodgkin lymphoma (NHL) : lymphoma not in the presence of a specific type of abnormal cell called a Reed-Sternberg cell</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57</a:t>
            </a:fld>
            <a:endParaRPr lang="en-US" dirty="0"/>
          </a:p>
        </p:txBody>
      </p:sp>
    </p:spTree>
    <p:extLst>
      <p:ext uri="{BB962C8B-B14F-4D97-AF65-F5344CB8AC3E}">
        <p14:creationId xmlns:p14="http://schemas.microsoft.com/office/powerpoint/2010/main" val="939088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PET-CT based Response and CT-based response.  Here, we will focus on CT-based response criteria</a:t>
            </a:r>
          </a:p>
          <a:p>
            <a:r>
              <a:rPr lang="en-US" dirty="0"/>
              <a:t>If the study uses both, if FDG-PET is available, FDG-PET assessment trumps CT response. </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59</a:t>
            </a:fld>
            <a:endParaRPr lang="en-US" dirty="0"/>
          </a:p>
        </p:txBody>
      </p:sp>
    </p:spTree>
    <p:extLst>
      <p:ext uri="{BB962C8B-B14F-4D97-AF65-F5344CB8AC3E}">
        <p14:creationId xmlns:p14="http://schemas.microsoft.com/office/powerpoint/2010/main" val="320237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Point Scare</a:t>
            </a:r>
          </a:p>
          <a:p>
            <a:r>
              <a:rPr lang="en-US" dirty="0"/>
              <a:t>Score 1 – no uptake above background</a:t>
            </a:r>
          </a:p>
          <a:p>
            <a:r>
              <a:rPr lang="en-US" dirty="0"/>
              <a:t>Score 2 – uptake &lt;= mediastinum( the central compartment of the </a:t>
            </a:r>
            <a:r>
              <a:rPr lang="en-US" dirty="0">
                <a:hlinkClick r:id="rId3" tooltip="Thoracic cavity"/>
              </a:rPr>
              <a:t>thoracic cavity</a:t>
            </a:r>
            <a:r>
              <a:rPr lang="en-US" dirty="0"/>
              <a:t> surrounded by </a:t>
            </a:r>
            <a:r>
              <a:rPr lang="en-US" dirty="0">
                <a:hlinkClick r:id="rId4" tooltip="Loose connective tissue"/>
              </a:rPr>
              <a:t>loose connective tissue</a:t>
            </a:r>
            <a:r>
              <a:rPr lang="en-US" dirty="0"/>
              <a:t>, as an undelineated region that contains a group of structures within the </a:t>
            </a:r>
            <a:r>
              <a:rPr lang="en-US" dirty="0">
                <a:hlinkClick r:id="rId5" tooltip="Thorax"/>
              </a:rPr>
              <a:t>thorax</a:t>
            </a:r>
            <a:r>
              <a:rPr lang="en-US" dirty="0"/>
              <a:t>. The mediastinum contains the </a:t>
            </a:r>
            <a:r>
              <a:rPr lang="en-US" dirty="0">
                <a:hlinkClick r:id="rId6" tooltip="Heart"/>
              </a:rPr>
              <a:t>heart</a:t>
            </a:r>
            <a:r>
              <a:rPr lang="en-US" dirty="0"/>
              <a:t> and its vessels, the </a:t>
            </a:r>
            <a:r>
              <a:rPr lang="en-US" dirty="0">
                <a:hlinkClick r:id="rId7" tooltip="Esophagus"/>
              </a:rPr>
              <a:t>esophagus</a:t>
            </a:r>
            <a:r>
              <a:rPr lang="en-US" dirty="0"/>
              <a:t>, </a:t>
            </a:r>
            <a:r>
              <a:rPr lang="en-US" dirty="0">
                <a:hlinkClick r:id="rId8" tooltip="Trachea"/>
              </a:rPr>
              <a:t>trachea</a:t>
            </a:r>
            <a:r>
              <a:rPr lang="en-US" dirty="0"/>
              <a:t>, </a:t>
            </a:r>
            <a:r>
              <a:rPr lang="en-US" dirty="0">
                <a:hlinkClick r:id="rId9" tooltip="Phrenic nerve"/>
              </a:rPr>
              <a:t>phrenic</a:t>
            </a:r>
            <a:r>
              <a:rPr lang="en-US" dirty="0"/>
              <a:t> and </a:t>
            </a:r>
            <a:r>
              <a:rPr lang="en-US" dirty="0">
                <a:hlinkClick r:id="rId10" tooltip="Cardiac nerve"/>
              </a:rPr>
              <a:t>cardiac nerves</a:t>
            </a:r>
            <a:r>
              <a:rPr lang="en-US" dirty="0"/>
              <a:t>, the </a:t>
            </a:r>
            <a:r>
              <a:rPr lang="en-US" dirty="0">
                <a:hlinkClick r:id="rId11" tooltip="Thoracic duct"/>
              </a:rPr>
              <a:t>thoracic duct</a:t>
            </a:r>
            <a:r>
              <a:rPr lang="en-US" dirty="0"/>
              <a:t>, </a:t>
            </a:r>
            <a:r>
              <a:rPr lang="en-US" dirty="0">
                <a:hlinkClick r:id="rId12" tooltip="Thymus"/>
              </a:rPr>
              <a:t>thymus</a:t>
            </a:r>
            <a:r>
              <a:rPr lang="en-US" dirty="0"/>
              <a:t> and </a:t>
            </a:r>
            <a:r>
              <a:rPr lang="en-US" dirty="0">
                <a:hlinkClick r:id="rId13" tooltip="Lymph nodes"/>
              </a:rPr>
              <a:t>lymph nodes</a:t>
            </a:r>
            <a:r>
              <a:rPr lang="en-US" dirty="0"/>
              <a:t> of the central chest.)</a:t>
            </a:r>
          </a:p>
          <a:p>
            <a:r>
              <a:rPr lang="en-US" dirty="0"/>
              <a:t>Score 3 – Uptake &gt; mediastinum, but &lt;= liver</a:t>
            </a:r>
          </a:p>
          <a:p>
            <a:r>
              <a:rPr lang="en-US" dirty="0"/>
              <a:t>Score 4 – Uptake moderately &gt; liver</a:t>
            </a:r>
          </a:p>
          <a:p>
            <a:r>
              <a:rPr lang="en-US" dirty="0"/>
              <a:t>Score 5 – Uptake markedly higher than liver and/or new lesions</a:t>
            </a:r>
          </a:p>
          <a:p>
            <a:endParaRPr lang="en-US" dirty="0"/>
          </a:p>
          <a:p>
            <a:r>
              <a:rPr lang="en-US" dirty="0"/>
              <a:t>CR by PET-CT based response – Score 1, 2, or 3 with or without a residual mass on 5-PS</a:t>
            </a:r>
          </a:p>
          <a:p>
            <a:endParaRPr lang="en-US" dirty="0"/>
          </a:p>
        </p:txBody>
      </p:sp>
      <p:sp>
        <p:nvSpPr>
          <p:cNvPr id="4" name="Slide Number Placeholder 3"/>
          <p:cNvSpPr>
            <a:spLocks noGrp="1"/>
          </p:cNvSpPr>
          <p:nvPr>
            <p:ph type="sldNum" sz="quarter" idx="5"/>
          </p:nvPr>
        </p:nvSpPr>
        <p:spPr/>
        <p:txBody>
          <a:bodyPr/>
          <a:lstStyle/>
          <a:p>
            <a:fld id="{3FEA4398-9A49-4BEF-8DC1-A23C4B6D9A02}" type="slidenum">
              <a:rPr lang="en-US" smtClean="0"/>
              <a:t>66</a:t>
            </a:fld>
            <a:endParaRPr lang="en-US" dirty="0"/>
          </a:p>
        </p:txBody>
      </p:sp>
    </p:spTree>
    <p:extLst>
      <p:ext uri="{BB962C8B-B14F-4D97-AF65-F5344CB8AC3E}">
        <p14:creationId xmlns:p14="http://schemas.microsoft.com/office/powerpoint/2010/main" val="103235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noProof="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hasCustomPrompt="1"/>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hasCustomPrompt="1"/>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tx1"/>
                </a:solidFill>
              </a:rPr>
              <a:pPr/>
              <a:t>‹#›</a:t>
            </a:fld>
            <a:endParaRPr lang="en-US" b="1" noProof="0"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hasCustomPrompt="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hasCustomPrompt="1"/>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hasCustomPrompt="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noProof="0"/>
              <a:t>Edit Master text styles</a:t>
            </a:r>
          </a:p>
          <a:p>
            <a:pPr lvl="0"/>
            <a:endParaRPr lang="en-US" noProof="0"/>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noProof="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noProof="0"/>
              <a:t>Thank You</a:t>
            </a:r>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noProof="0"/>
              <a:t>Section Header 2</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hasCustomPrompt="1"/>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hasCustomPrompt="1"/>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hasCustomPrompt="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hasCustomPrompt="1"/>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noProof="0"/>
              <a:t>Click to edit Master title style</a:t>
            </a:r>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US" noProof="0"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en.wikipedia.org/wiki/Bone_marrow" TargetMode="External"/><Relationship Id="rId2" Type="http://schemas.openxmlformats.org/officeDocument/2006/relationships/hyperlink" Target="http://en.wikipedia.org/wiki/Myeloid"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coral&#10;&#10;Description automatically generated">
            <a:extLst>
              <a:ext uri="{FF2B5EF4-FFF2-40B4-BE49-F238E27FC236}">
                <a16:creationId xmlns:a16="http://schemas.microsoft.com/office/drawing/2014/main" id="{A7D8CAF7-D708-44CC-A62D-11CD6E6BC614}"/>
              </a:ext>
            </a:extLst>
          </p:cNvPr>
          <p:cNvPicPr>
            <a:picLocks noGrp="1" noChangeAspect="1"/>
          </p:cNvPicPr>
          <p:nvPr>
            <p:ph type="pic" sz="quarter" idx="11"/>
          </p:nvPr>
        </p:nvPicPr>
        <p:blipFill>
          <a:blip r:embed="rId2"/>
          <a:srcRect t="7682" b="7682"/>
          <a:stretch>
            <a:fillRect/>
          </a:stretch>
        </p:blipFill>
        <p:spPr>
          <a:xfrm>
            <a:off x="0" y="-1"/>
            <a:ext cx="12192000" cy="4161081"/>
          </a:xfrm>
        </p:spPr>
      </p:pic>
      <p:sp>
        <p:nvSpPr>
          <p:cNvPr id="5" name="Title 50">
            <a:extLst>
              <a:ext uri="{FF2B5EF4-FFF2-40B4-BE49-F238E27FC236}">
                <a16:creationId xmlns:a16="http://schemas.microsoft.com/office/drawing/2014/main" id="{0A600A2C-3C6E-4A1F-9349-A7486FAFAD4B}"/>
              </a:ext>
            </a:extLst>
          </p:cNvPr>
          <p:cNvSpPr>
            <a:spLocks noGrp="1"/>
          </p:cNvSpPr>
          <p:nvPr>
            <p:ph type="ctrTitle"/>
          </p:nvPr>
        </p:nvSpPr>
        <p:spPr>
          <a:xfrm>
            <a:off x="666878" y="4752012"/>
            <a:ext cx="10607040" cy="701731"/>
          </a:xfrm>
        </p:spPr>
        <p:txBody>
          <a:bodyPr/>
          <a:lstStyle/>
          <a:p>
            <a:r>
              <a:rPr lang="en-US" dirty="0"/>
              <a:t>Oncology Study Seminar</a:t>
            </a:r>
          </a:p>
        </p:txBody>
      </p:sp>
      <p:sp>
        <p:nvSpPr>
          <p:cNvPr id="6" name="Subtitle 51">
            <a:extLst>
              <a:ext uri="{FF2B5EF4-FFF2-40B4-BE49-F238E27FC236}">
                <a16:creationId xmlns:a16="http://schemas.microsoft.com/office/drawing/2014/main" id="{2A31FEEE-8B57-476F-A2CE-11B73347BCD4}"/>
              </a:ext>
            </a:extLst>
          </p:cNvPr>
          <p:cNvSpPr>
            <a:spLocks noGrp="1"/>
          </p:cNvSpPr>
          <p:nvPr>
            <p:ph type="subTitle" idx="1"/>
          </p:nvPr>
        </p:nvSpPr>
        <p:spPr>
          <a:xfrm>
            <a:off x="1011386" y="5453743"/>
            <a:ext cx="9144000" cy="590931"/>
          </a:xfrm>
        </p:spPr>
        <p:txBody>
          <a:bodyPr/>
          <a:lstStyle/>
          <a:p>
            <a:r>
              <a:rPr lang="en-US" sz="3600" dirty="0"/>
              <a:t>Kevin Lee, AVP at Genpact</a:t>
            </a:r>
          </a:p>
        </p:txBody>
      </p:sp>
    </p:spTree>
    <p:extLst>
      <p:ext uri="{BB962C8B-B14F-4D97-AF65-F5344CB8AC3E}">
        <p14:creationId xmlns:p14="http://schemas.microsoft.com/office/powerpoint/2010/main" val="3717564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758388" y="4713259"/>
            <a:ext cx="7069537" cy="1024531"/>
          </a:xfrm>
        </p:spPr>
        <p:txBody>
          <a:bodyPr/>
          <a:lstStyle/>
          <a:p>
            <a:r>
              <a:rPr lang="en-US" dirty="0"/>
              <a:t>Response Criteria</a:t>
            </a:r>
          </a:p>
        </p:txBody>
      </p:sp>
    </p:spTree>
    <p:extLst>
      <p:ext uri="{BB962C8B-B14F-4D97-AF65-F5344CB8AC3E}">
        <p14:creationId xmlns:p14="http://schemas.microsoft.com/office/powerpoint/2010/main" val="40389623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33B2-1E8D-4CA4-8E29-03502CA83ECA}"/>
              </a:ext>
            </a:extLst>
          </p:cNvPr>
          <p:cNvSpPr>
            <a:spLocks noGrp="1"/>
          </p:cNvSpPr>
          <p:nvPr>
            <p:ph type="title"/>
          </p:nvPr>
        </p:nvSpPr>
        <p:spPr>
          <a:xfrm>
            <a:off x="198023" y="196633"/>
            <a:ext cx="10717627" cy="1400530"/>
          </a:xfrm>
        </p:spPr>
        <p:txBody>
          <a:bodyPr/>
          <a:lstStyle/>
          <a:p>
            <a:r>
              <a:rPr lang="en-US" dirty="0"/>
              <a:t>Log-Rank Test &amp; Cox SAS Codes Using Time to Event ADaM Dataset</a:t>
            </a:r>
          </a:p>
        </p:txBody>
      </p:sp>
      <p:sp>
        <p:nvSpPr>
          <p:cNvPr id="3" name="Content Placeholder 2">
            <a:extLst>
              <a:ext uri="{FF2B5EF4-FFF2-40B4-BE49-F238E27FC236}">
                <a16:creationId xmlns:a16="http://schemas.microsoft.com/office/drawing/2014/main" id="{A29DE30F-227C-4CB1-A3B8-CF67B918CC99}"/>
              </a:ext>
            </a:extLst>
          </p:cNvPr>
          <p:cNvSpPr>
            <a:spLocks noGrp="1"/>
          </p:cNvSpPr>
          <p:nvPr>
            <p:ph idx="1"/>
          </p:nvPr>
        </p:nvSpPr>
        <p:spPr>
          <a:xfrm>
            <a:off x="314794" y="1597163"/>
            <a:ext cx="11542426" cy="4443873"/>
          </a:xfrm>
        </p:spPr>
        <p:txBody>
          <a:bodyPr>
            <a:normAutofit fontScale="92500" lnSpcReduction="20000"/>
          </a:bodyPr>
          <a:lstStyle/>
          <a:p>
            <a:pPr marL="457200" indent="-457200">
              <a:lnSpc>
                <a:spcPct val="120000"/>
              </a:lnSpc>
              <a:spcBef>
                <a:spcPts val="0"/>
              </a:spcBef>
              <a:spcAft>
                <a:spcPts val="600"/>
              </a:spcAft>
            </a:pPr>
            <a:r>
              <a:rPr lang="en-US" sz="2400" dirty="0"/>
              <a:t>Log-Rank Test</a:t>
            </a:r>
          </a:p>
          <a:p>
            <a:pPr marL="0" indent="0">
              <a:lnSpc>
                <a:spcPct val="120000"/>
              </a:lnSpc>
              <a:spcBef>
                <a:spcPts val="0"/>
              </a:spcBef>
              <a:spcAft>
                <a:spcPts val="600"/>
              </a:spcAft>
              <a:buClr>
                <a:schemeClr val="bg2"/>
              </a:buClr>
              <a:buNone/>
            </a:pPr>
            <a:r>
              <a:rPr lang="en-US" dirty="0"/>
              <a:t>	PROC LIFETEST DATA=ADTTE;</a:t>
            </a:r>
          </a:p>
          <a:p>
            <a:pPr marL="0" indent="0">
              <a:lnSpc>
                <a:spcPct val="120000"/>
              </a:lnSpc>
              <a:spcBef>
                <a:spcPts val="0"/>
              </a:spcBef>
              <a:spcAft>
                <a:spcPts val="600"/>
              </a:spcAft>
              <a:buClr>
                <a:schemeClr val="bg2"/>
              </a:buClr>
              <a:buNone/>
            </a:pPr>
            <a:r>
              <a:rPr lang="en-US" dirty="0"/>
              <a:t>		WHERE PARAM=“Overall Survival (Days)”;</a:t>
            </a:r>
          </a:p>
          <a:p>
            <a:pPr marL="0" indent="0">
              <a:lnSpc>
                <a:spcPct val="120000"/>
              </a:lnSpc>
              <a:spcBef>
                <a:spcPts val="0"/>
              </a:spcBef>
              <a:spcAft>
                <a:spcPts val="600"/>
              </a:spcAft>
              <a:buClr>
                <a:schemeClr val="bg2"/>
              </a:buClr>
              <a:buNone/>
            </a:pPr>
            <a:r>
              <a:rPr lang="en-US" dirty="0"/>
              <a:t>		TIME AVAL*CNSR(1);</a:t>
            </a:r>
          </a:p>
          <a:p>
            <a:pPr marL="0" indent="0">
              <a:lnSpc>
                <a:spcPct val="120000"/>
              </a:lnSpc>
              <a:spcBef>
                <a:spcPts val="0"/>
              </a:spcBef>
              <a:spcAft>
                <a:spcPts val="600"/>
              </a:spcAft>
              <a:buClr>
                <a:schemeClr val="bg2"/>
              </a:buClr>
              <a:buNone/>
            </a:pPr>
            <a:r>
              <a:rPr lang="en-US" dirty="0"/>
              <a:t>		STRATA TRTP;</a:t>
            </a:r>
          </a:p>
          <a:p>
            <a:pPr marL="0" indent="0">
              <a:lnSpc>
                <a:spcPct val="120000"/>
              </a:lnSpc>
              <a:spcBef>
                <a:spcPts val="0"/>
              </a:spcBef>
              <a:spcAft>
                <a:spcPts val="600"/>
              </a:spcAft>
              <a:buClr>
                <a:schemeClr val="bg2"/>
              </a:buClr>
              <a:buNone/>
            </a:pPr>
            <a:r>
              <a:rPr lang="en-US" dirty="0"/>
              <a:t>	RUN;</a:t>
            </a:r>
          </a:p>
          <a:p>
            <a:pPr marL="457200" indent="-457200">
              <a:lnSpc>
                <a:spcPct val="120000"/>
              </a:lnSpc>
              <a:spcBef>
                <a:spcPts val="0"/>
              </a:spcBef>
              <a:spcAft>
                <a:spcPts val="600"/>
              </a:spcAft>
              <a:buClr>
                <a:schemeClr val="bg2"/>
              </a:buClr>
            </a:pPr>
            <a:endParaRPr lang="en-US" dirty="0"/>
          </a:p>
          <a:p>
            <a:pPr marL="457200" indent="-457200">
              <a:lnSpc>
                <a:spcPct val="120000"/>
              </a:lnSpc>
              <a:spcBef>
                <a:spcPts val="0"/>
              </a:spcBef>
              <a:spcAft>
                <a:spcPts val="600"/>
              </a:spcAft>
            </a:pPr>
            <a:r>
              <a:rPr lang="en-US" sz="2400" dirty="0"/>
              <a:t>Cox Regression Model</a:t>
            </a:r>
          </a:p>
          <a:p>
            <a:pPr marL="0" indent="0">
              <a:lnSpc>
                <a:spcPct val="120000"/>
              </a:lnSpc>
              <a:spcBef>
                <a:spcPts val="0"/>
              </a:spcBef>
              <a:spcAft>
                <a:spcPts val="600"/>
              </a:spcAft>
              <a:buClr>
                <a:schemeClr val="bg2"/>
              </a:buClr>
              <a:buNone/>
            </a:pPr>
            <a:r>
              <a:rPr lang="en-US" dirty="0"/>
              <a:t>	PROC PHREG DATA=ADTTE;</a:t>
            </a:r>
          </a:p>
          <a:p>
            <a:pPr marL="0" indent="0">
              <a:lnSpc>
                <a:spcPct val="120000"/>
              </a:lnSpc>
              <a:spcBef>
                <a:spcPts val="0"/>
              </a:spcBef>
              <a:spcAft>
                <a:spcPts val="600"/>
              </a:spcAft>
              <a:buClr>
                <a:schemeClr val="bg2"/>
              </a:buClr>
              <a:buNone/>
            </a:pPr>
            <a:r>
              <a:rPr lang="en-US" dirty="0"/>
              <a:t>		WHERE PARAM =“Overall Survival (Days)”;</a:t>
            </a:r>
          </a:p>
          <a:p>
            <a:pPr marL="0" indent="0">
              <a:lnSpc>
                <a:spcPct val="120000"/>
              </a:lnSpc>
              <a:spcBef>
                <a:spcPts val="0"/>
              </a:spcBef>
              <a:spcAft>
                <a:spcPts val="600"/>
              </a:spcAft>
              <a:buClr>
                <a:schemeClr val="bg2"/>
              </a:buClr>
              <a:buNone/>
            </a:pPr>
            <a:r>
              <a:rPr lang="en-US" dirty="0"/>
              <a:t>		MODEL  AVAL*CNSR(1) = TRTP SEX; </a:t>
            </a:r>
          </a:p>
          <a:p>
            <a:pPr marL="0" indent="0">
              <a:lnSpc>
                <a:spcPct val="120000"/>
              </a:lnSpc>
              <a:spcBef>
                <a:spcPts val="0"/>
              </a:spcBef>
              <a:spcAft>
                <a:spcPts val="600"/>
              </a:spcAft>
              <a:buClr>
                <a:schemeClr val="bg2"/>
              </a:buClr>
              <a:buNone/>
            </a:pPr>
            <a:r>
              <a:rPr lang="en-US" dirty="0"/>
              <a:t>	RUN;</a:t>
            </a:r>
          </a:p>
          <a:p>
            <a:endParaRPr lang="en-US" dirty="0"/>
          </a:p>
        </p:txBody>
      </p:sp>
    </p:spTree>
    <p:extLst>
      <p:ext uri="{BB962C8B-B14F-4D97-AF65-F5344CB8AC3E}">
        <p14:creationId xmlns:p14="http://schemas.microsoft.com/office/powerpoint/2010/main" val="39418495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40C7-33A8-4F0D-A29A-FFB7B50D55D6}"/>
              </a:ext>
            </a:extLst>
          </p:cNvPr>
          <p:cNvSpPr>
            <a:spLocks noGrp="1"/>
          </p:cNvSpPr>
          <p:nvPr>
            <p:ph type="title"/>
          </p:nvPr>
        </p:nvSpPr>
        <p:spPr>
          <a:xfrm>
            <a:off x="198023" y="196633"/>
            <a:ext cx="11771728" cy="832067"/>
          </a:xfrm>
        </p:spPr>
        <p:txBody>
          <a:bodyPr/>
          <a:lstStyle/>
          <a:p>
            <a:r>
              <a:rPr lang="en-US" dirty="0"/>
              <a:t>Simple KM Curve SAS Codes Using TTE ADaM Dataset</a:t>
            </a:r>
          </a:p>
        </p:txBody>
      </p:sp>
      <p:sp>
        <p:nvSpPr>
          <p:cNvPr id="3" name="Content Placeholder 2">
            <a:extLst>
              <a:ext uri="{FF2B5EF4-FFF2-40B4-BE49-F238E27FC236}">
                <a16:creationId xmlns:a16="http://schemas.microsoft.com/office/drawing/2014/main" id="{2746E691-B03A-4FA8-8830-3D87718448C9}"/>
              </a:ext>
            </a:extLst>
          </p:cNvPr>
          <p:cNvSpPr>
            <a:spLocks noGrp="1"/>
          </p:cNvSpPr>
          <p:nvPr>
            <p:ph idx="1"/>
          </p:nvPr>
        </p:nvSpPr>
        <p:spPr>
          <a:xfrm>
            <a:off x="201534" y="767325"/>
            <a:ext cx="11060527" cy="5479842"/>
          </a:xfrm>
        </p:spPr>
        <p:txBody>
          <a:bodyPr>
            <a:noAutofit/>
          </a:bodyPr>
          <a:lstStyle/>
          <a:p>
            <a:pPr marL="0" indent="0">
              <a:spcBef>
                <a:spcPts val="0"/>
              </a:spcBef>
              <a:spcAft>
                <a:spcPts val="600"/>
              </a:spcAft>
              <a:buNone/>
            </a:pPr>
            <a:r>
              <a:rPr lang="en-US" dirty="0"/>
              <a:t>ods trace on;  ods listing close;  ods path sashelp.tmplmst(read); </a:t>
            </a:r>
          </a:p>
          <a:p>
            <a:pPr marL="0" indent="0">
              <a:spcBef>
                <a:spcPts val="0"/>
              </a:spcBef>
              <a:spcAft>
                <a:spcPts val="600"/>
              </a:spcAft>
              <a:buNone/>
            </a:pPr>
            <a:r>
              <a:rPr lang="en-US" dirty="0"/>
              <a:t>ods graphics on ; </a:t>
            </a:r>
          </a:p>
          <a:p>
            <a:pPr marL="0" indent="0">
              <a:spcBef>
                <a:spcPts val="0"/>
              </a:spcBef>
              <a:spcAft>
                <a:spcPts val="600"/>
              </a:spcAft>
              <a:buNone/>
            </a:pPr>
            <a:r>
              <a:rPr lang="en-US" dirty="0"/>
              <a:t>ods rtf file="C:\Survival Graph.rtf" bodytitle ; </a:t>
            </a:r>
          </a:p>
          <a:p>
            <a:pPr marL="0" indent="0">
              <a:spcBef>
                <a:spcPts val="0"/>
              </a:spcBef>
              <a:spcAft>
                <a:spcPts val="600"/>
              </a:spcAft>
              <a:buNone/>
            </a:pPr>
            <a:r>
              <a:rPr lang="en-US" dirty="0"/>
              <a:t>ods noptitle; </a:t>
            </a:r>
          </a:p>
          <a:p>
            <a:pPr marL="0" indent="0">
              <a:spcBef>
                <a:spcPts val="0"/>
              </a:spcBef>
              <a:spcAft>
                <a:spcPts val="600"/>
              </a:spcAft>
              <a:buNone/>
            </a:pPr>
            <a:r>
              <a:rPr lang="en-US" dirty="0"/>
              <a:t>ods select </a:t>
            </a:r>
            <a:r>
              <a:rPr lang="en-US" dirty="0">
                <a:highlight>
                  <a:srgbClr val="FFFF00"/>
                </a:highlight>
              </a:rPr>
              <a:t>survivalplot; </a:t>
            </a:r>
          </a:p>
          <a:p>
            <a:pPr marL="0" indent="0">
              <a:spcBef>
                <a:spcPts val="0"/>
              </a:spcBef>
              <a:spcAft>
                <a:spcPts val="600"/>
              </a:spcAft>
              <a:buNone/>
            </a:pPr>
            <a:endParaRPr lang="en-US" dirty="0"/>
          </a:p>
          <a:p>
            <a:pPr marL="0" indent="0">
              <a:spcBef>
                <a:spcPts val="0"/>
              </a:spcBef>
              <a:spcAft>
                <a:spcPts val="600"/>
              </a:spcAft>
              <a:buNone/>
            </a:pPr>
            <a:r>
              <a:rPr lang="en-US" dirty="0"/>
              <a:t>**** Graph; </a:t>
            </a:r>
          </a:p>
          <a:p>
            <a:pPr marL="0" indent="0">
              <a:spcBef>
                <a:spcPts val="0"/>
              </a:spcBef>
              <a:spcAft>
                <a:spcPts val="600"/>
              </a:spcAft>
              <a:buNone/>
            </a:pPr>
            <a:r>
              <a:rPr lang="en-US" dirty="0"/>
              <a:t>proc lifetest data=ADTTE ;</a:t>
            </a:r>
          </a:p>
          <a:p>
            <a:pPr marL="0" indent="0">
              <a:spcBef>
                <a:spcPts val="0"/>
              </a:spcBef>
              <a:spcAft>
                <a:spcPts val="600"/>
              </a:spcAft>
              <a:buNone/>
            </a:pPr>
            <a:r>
              <a:rPr lang="en-US" dirty="0"/>
              <a:t>       where param = ‘Overall Survival (Days)’; </a:t>
            </a:r>
          </a:p>
          <a:p>
            <a:pPr marL="457200" lvl="1" indent="0">
              <a:spcBef>
                <a:spcPts val="0"/>
              </a:spcBef>
              <a:spcAft>
                <a:spcPts val="600"/>
              </a:spcAft>
              <a:buNone/>
            </a:pPr>
            <a:r>
              <a:rPr lang="en-US" sz="2000" dirty="0"/>
              <a:t>time aval*cnsr(1); </a:t>
            </a:r>
          </a:p>
          <a:p>
            <a:pPr marL="457200" lvl="1" indent="0">
              <a:spcBef>
                <a:spcPts val="0"/>
              </a:spcBef>
              <a:spcAft>
                <a:spcPts val="600"/>
              </a:spcAft>
              <a:buNone/>
            </a:pPr>
            <a:r>
              <a:rPr lang="en-US" sz="2000" dirty="0"/>
              <a:t>strata </a:t>
            </a:r>
            <a:r>
              <a:rPr lang="en-US" sz="2000" dirty="0" err="1"/>
              <a:t>trtp</a:t>
            </a:r>
            <a:r>
              <a:rPr lang="en-US" sz="2000" dirty="0"/>
              <a:t>; </a:t>
            </a:r>
          </a:p>
          <a:p>
            <a:pPr marL="457200" lvl="1" indent="0">
              <a:spcBef>
                <a:spcPts val="0"/>
              </a:spcBef>
              <a:spcAft>
                <a:spcPts val="600"/>
              </a:spcAft>
              <a:buNone/>
            </a:pPr>
            <a:r>
              <a:rPr lang="en-US" sz="2000" dirty="0"/>
              <a:t>**** Title &amp; footnote; </a:t>
            </a:r>
          </a:p>
          <a:p>
            <a:pPr marL="457200" lvl="1" indent="0">
              <a:spcBef>
                <a:spcPts val="0"/>
              </a:spcBef>
              <a:spcAft>
                <a:spcPts val="600"/>
              </a:spcAft>
              <a:buNone/>
            </a:pPr>
            <a:r>
              <a:rPr lang="en-US" sz="2000" dirty="0"/>
              <a:t>title1 "Survival Plot"; </a:t>
            </a:r>
          </a:p>
          <a:p>
            <a:pPr marL="0" indent="0">
              <a:spcBef>
                <a:spcPts val="0"/>
              </a:spcBef>
              <a:spcAft>
                <a:spcPts val="600"/>
              </a:spcAft>
              <a:buNone/>
            </a:pPr>
            <a:r>
              <a:rPr lang="en-US" dirty="0"/>
              <a:t>run; </a:t>
            </a:r>
          </a:p>
          <a:p>
            <a:pPr marL="0" indent="0">
              <a:spcBef>
                <a:spcPts val="0"/>
              </a:spcBef>
              <a:spcAft>
                <a:spcPts val="600"/>
              </a:spcAft>
              <a:buNone/>
            </a:pPr>
            <a:r>
              <a:rPr lang="en-US" dirty="0"/>
              <a:t>**** Closing ODS; </a:t>
            </a:r>
          </a:p>
          <a:p>
            <a:pPr marL="0" indent="0">
              <a:spcBef>
                <a:spcPts val="0"/>
              </a:spcBef>
              <a:spcAft>
                <a:spcPts val="600"/>
              </a:spcAft>
              <a:buNone/>
            </a:pPr>
            <a:r>
              <a:rPr lang="en-US" dirty="0"/>
              <a:t>options orientation=landscape ;  ods path sashelp.tmplmst(read); </a:t>
            </a:r>
          </a:p>
          <a:p>
            <a:pPr marL="0" indent="0">
              <a:spcBef>
                <a:spcPts val="0"/>
              </a:spcBef>
              <a:spcAft>
                <a:spcPts val="600"/>
              </a:spcAft>
              <a:buNone/>
            </a:pPr>
            <a:r>
              <a:rPr lang="en-US" dirty="0"/>
              <a:t>ods rtf close; ods graphics off; ods listing; ods trace off; </a:t>
            </a:r>
          </a:p>
        </p:txBody>
      </p:sp>
    </p:spTree>
    <p:extLst>
      <p:ext uri="{BB962C8B-B14F-4D97-AF65-F5344CB8AC3E}">
        <p14:creationId xmlns:p14="http://schemas.microsoft.com/office/powerpoint/2010/main" val="25884152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FFD8-35C2-4458-A8C5-7BA62F059E8A}"/>
              </a:ext>
            </a:extLst>
          </p:cNvPr>
          <p:cNvSpPr>
            <a:spLocks noGrp="1"/>
          </p:cNvSpPr>
          <p:nvPr>
            <p:ph type="title"/>
          </p:nvPr>
        </p:nvSpPr>
        <p:spPr>
          <a:xfrm>
            <a:off x="64673" y="160781"/>
            <a:ext cx="11905078" cy="783672"/>
          </a:xfrm>
        </p:spPr>
        <p:txBody>
          <a:bodyPr/>
          <a:lstStyle/>
          <a:p>
            <a:r>
              <a:rPr lang="en-US" dirty="0"/>
              <a:t>Kaplan-Meier Curve Using Simple SAS Template Codes</a:t>
            </a:r>
          </a:p>
        </p:txBody>
      </p:sp>
      <p:sp>
        <p:nvSpPr>
          <p:cNvPr id="3" name="Content Placeholder 2">
            <a:extLst>
              <a:ext uri="{FF2B5EF4-FFF2-40B4-BE49-F238E27FC236}">
                <a16:creationId xmlns:a16="http://schemas.microsoft.com/office/drawing/2014/main" id="{FE78EFBD-AA61-4427-A96A-48F3BDE000C8}"/>
              </a:ext>
            </a:extLst>
          </p:cNvPr>
          <p:cNvSpPr>
            <a:spLocks noGrp="1"/>
          </p:cNvSpPr>
          <p:nvPr>
            <p:ph idx="1"/>
          </p:nvPr>
        </p:nvSpPr>
        <p:spPr>
          <a:xfrm>
            <a:off x="7518165" y="1750793"/>
            <a:ext cx="3869112" cy="2717519"/>
          </a:xfrm>
        </p:spPr>
        <p:txBody>
          <a:bodyPr>
            <a:normAutofit fontScale="77500" lnSpcReduction="20000"/>
          </a:bodyPr>
          <a:lstStyle/>
          <a:p>
            <a:pPr marL="457200" indent="-457200">
              <a:spcBef>
                <a:spcPts val="600"/>
              </a:spcBef>
            </a:pPr>
            <a:r>
              <a:rPr lang="en-US" sz="2400" dirty="0"/>
              <a:t>Y axis – probability of survival</a:t>
            </a:r>
          </a:p>
          <a:p>
            <a:pPr marL="457200" indent="-457200">
              <a:spcBef>
                <a:spcPts val="600"/>
              </a:spcBef>
            </a:pPr>
            <a:r>
              <a:rPr lang="en-US" sz="2400" dirty="0"/>
              <a:t>X axis – time of observation</a:t>
            </a:r>
          </a:p>
          <a:p>
            <a:pPr marL="457200" indent="-457200">
              <a:spcBef>
                <a:spcPts val="600"/>
              </a:spcBef>
            </a:pPr>
            <a:r>
              <a:rPr lang="en-US" sz="2400" dirty="0"/>
              <a:t>Each drop – uncensored event</a:t>
            </a:r>
          </a:p>
          <a:p>
            <a:pPr marL="457200" indent="-457200">
              <a:spcBef>
                <a:spcPts val="600"/>
              </a:spcBef>
            </a:pPr>
            <a:r>
              <a:rPr lang="en-US" sz="2400" dirty="0"/>
              <a:t>Key point - Median survival probability</a:t>
            </a:r>
          </a:p>
          <a:p>
            <a:endParaRPr lang="en-US" sz="2400" dirty="0"/>
          </a:p>
        </p:txBody>
      </p:sp>
      <p:pic>
        <p:nvPicPr>
          <p:cNvPr id="6" name="Picture 2">
            <a:extLst>
              <a:ext uri="{FF2B5EF4-FFF2-40B4-BE49-F238E27FC236}">
                <a16:creationId xmlns:a16="http://schemas.microsoft.com/office/drawing/2014/main" id="{1FBE8C5F-18AC-4495-B814-3F617C9653F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3450" y="1241599"/>
            <a:ext cx="6856039" cy="514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1546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F758-2508-42FC-9785-0089261B723A}"/>
              </a:ext>
            </a:extLst>
          </p:cNvPr>
          <p:cNvSpPr>
            <a:spLocks noGrp="1"/>
          </p:cNvSpPr>
          <p:nvPr>
            <p:ph type="title"/>
          </p:nvPr>
        </p:nvSpPr>
        <p:spPr>
          <a:xfrm>
            <a:off x="198023" y="196633"/>
            <a:ext cx="9404723" cy="832067"/>
          </a:xfrm>
        </p:spPr>
        <p:txBody>
          <a:bodyPr/>
          <a:lstStyle/>
          <a:p>
            <a:r>
              <a:rPr lang="en-US" dirty="0"/>
              <a:t>Intermediate ADaM Efficacy datasets</a:t>
            </a:r>
          </a:p>
        </p:txBody>
      </p:sp>
      <p:sp>
        <p:nvSpPr>
          <p:cNvPr id="33" name="Rounded Rectangle 7">
            <a:extLst>
              <a:ext uri="{FF2B5EF4-FFF2-40B4-BE49-F238E27FC236}">
                <a16:creationId xmlns:a16="http://schemas.microsoft.com/office/drawing/2014/main" id="{71330137-1675-4CC8-8DF5-15DE86BC0522}"/>
              </a:ext>
            </a:extLst>
          </p:cNvPr>
          <p:cNvSpPr/>
          <p:nvPr/>
        </p:nvSpPr>
        <p:spPr>
          <a:xfrm>
            <a:off x="1853651" y="5447776"/>
            <a:ext cx="1676400" cy="7620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ADSL</a:t>
            </a:r>
          </a:p>
        </p:txBody>
      </p:sp>
      <p:sp>
        <p:nvSpPr>
          <p:cNvPr id="34" name="Rounded Rectangle 8">
            <a:extLst>
              <a:ext uri="{FF2B5EF4-FFF2-40B4-BE49-F238E27FC236}">
                <a16:creationId xmlns:a16="http://schemas.microsoft.com/office/drawing/2014/main" id="{FA91C2D8-471B-4FC7-9044-96FF5CF89400}"/>
              </a:ext>
            </a:extLst>
          </p:cNvPr>
          <p:cNvSpPr/>
          <p:nvPr/>
        </p:nvSpPr>
        <p:spPr>
          <a:xfrm>
            <a:off x="5174866" y="2298981"/>
            <a:ext cx="1676400" cy="7620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ADINT</a:t>
            </a:r>
          </a:p>
        </p:txBody>
      </p:sp>
      <p:sp>
        <p:nvSpPr>
          <p:cNvPr id="35" name="Rounded Rectangle 11">
            <a:extLst>
              <a:ext uri="{FF2B5EF4-FFF2-40B4-BE49-F238E27FC236}">
                <a16:creationId xmlns:a16="http://schemas.microsoft.com/office/drawing/2014/main" id="{FFE4A549-E368-4BC9-A43F-B3B1C0AFB4F6}"/>
              </a:ext>
            </a:extLst>
          </p:cNvPr>
          <p:cNvSpPr/>
          <p:nvPr/>
        </p:nvSpPr>
        <p:spPr>
          <a:xfrm>
            <a:off x="8019331" y="3005003"/>
            <a:ext cx="2286719" cy="7620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ADTTEPFS</a:t>
            </a:r>
          </a:p>
        </p:txBody>
      </p:sp>
      <p:cxnSp>
        <p:nvCxnSpPr>
          <p:cNvPr id="36" name="Elbow Connector 16">
            <a:extLst>
              <a:ext uri="{FF2B5EF4-FFF2-40B4-BE49-F238E27FC236}">
                <a16:creationId xmlns:a16="http://schemas.microsoft.com/office/drawing/2014/main" id="{B9C3E68A-77B0-4CD6-B26F-866AC3FEE9E5}"/>
              </a:ext>
            </a:extLst>
          </p:cNvPr>
          <p:cNvCxnSpPr>
            <a:cxnSpLocks/>
            <a:stCxn id="33" idx="3"/>
            <a:endCxn id="34" idx="2"/>
          </p:cNvCxnSpPr>
          <p:nvPr/>
        </p:nvCxnSpPr>
        <p:spPr>
          <a:xfrm flipV="1">
            <a:off x="3530051" y="3060981"/>
            <a:ext cx="2483015" cy="2767795"/>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7" name="Elbow Connector 16">
            <a:extLst>
              <a:ext uri="{FF2B5EF4-FFF2-40B4-BE49-F238E27FC236}">
                <a16:creationId xmlns:a16="http://schemas.microsoft.com/office/drawing/2014/main" id="{FEE65CBF-60F4-4CF2-9C82-073170CB9A1B}"/>
              </a:ext>
            </a:extLst>
          </p:cNvPr>
          <p:cNvCxnSpPr>
            <a:cxnSpLocks/>
            <a:stCxn id="34" idx="3"/>
            <a:endCxn id="35" idx="1"/>
          </p:cNvCxnSpPr>
          <p:nvPr/>
        </p:nvCxnSpPr>
        <p:spPr>
          <a:xfrm>
            <a:off x="6851266" y="2679981"/>
            <a:ext cx="1168065" cy="706022"/>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7">
            <a:extLst>
              <a:ext uri="{FF2B5EF4-FFF2-40B4-BE49-F238E27FC236}">
                <a16:creationId xmlns:a16="http://schemas.microsoft.com/office/drawing/2014/main" id="{E231954C-D26A-4703-9A58-A674F21D0014}"/>
              </a:ext>
            </a:extLst>
          </p:cNvPr>
          <p:cNvSpPr/>
          <p:nvPr/>
        </p:nvSpPr>
        <p:spPr>
          <a:xfrm>
            <a:off x="1853651" y="1028700"/>
            <a:ext cx="1676400" cy="76200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DS</a:t>
            </a:r>
          </a:p>
        </p:txBody>
      </p:sp>
      <p:cxnSp>
        <p:nvCxnSpPr>
          <p:cNvPr id="39" name="Elbow Connector 16">
            <a:extLst>
              <a:ext uri="{FF2B5EF4-FFF2-40B4-BE49-F238E27FC236}">
                <a16:creationId xmlns:a16="http://schemas.microsoft.com/office/drawing/2014/main" id="{2C693685-592A-4866-8E6B-883DC9C5F51E}"/>
              </a:ext>
            </a:extLst>
          </p:cNvPr>
          <p:cNvCxnSpPr>
            <a:cxnSpLocks/>
            <a:stCxn id="38" idx="3"/>
            <a:endCxn id="34" idx="1"/>
          </p:cNvCxnSpPr>
          <p:nvPr/>
        </p:nvCxnSpPr>
        <p:spPr>
          <a:xfrm>
            <a:off x="3530051" y="1409700"/>
            <a:ext cx="1644815" cy="1270281"/>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40" name="Rounded Rectangle 7">
            <a:extLst>
              <a:ext uri="{FF2B5EF4-FFF2-40B4-BE49-F238E27FC236}">
                <a16:creationId xmlns:a16="http://schemas.microsoft.com/office/drawing/2014/main" id="{D0E89A2A-47F4-433B-915F-26E8F5231FEA}"/>
              </a:ext>
            </a:extLst>
          </p:cNvPr>
          <p:cNvSpPr/>
          <p:nvPr/>
        </p:nvSpPr>
        <p:spPr>
          <a:xfrm>
            <a:off x="1853651" y="1966752"/>
            <a:ext cx="1676400" cy="76200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AE</a:t>
            </a:r>
          </a:p>
        </p:txBody>
      </p:sp>
      <p:sp>
        <p:nvSpPr>
          <p:cNvPr id="41" name="Rounded Rectangle 7">
            <a:extLst>
              <a:ext uri="{FF2B5EF4-FFF2-40B4-BE49-F238E27FC236}">
                <a16:creationId xmlns:a16="http://schemas.microsoft.com/office/drawing/2014/main" id="{7323ECC9-0889-4A93-AB9B-F796BF3F134A}"/>
              </a:ext>
            </a:extLst>
          </p:cNvPr>
          <p:cNvSpPr/>
          <p:nvPr/>
        </p:nvSpPr>
        <p:spPr>
          <a:xfrm>
            <a:off x="1885950" y="2904048"/>
            <a:ext cx="1676400" cy="76200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RS</a:t>
            </a:r>
          </a:p>
        </p:txBody>
      </p:sp>
      <p:sp>
        <p:nvSpPr>
          <p:cNvPr id="42" name="Rounded Rectangle 11">
            <a:extLst>
              <a:ext uri="{FF2B5EF4-FFF2-40B4-BE49-F238E27FC236}">
                <a16:creationId xmlns:a16="http://schemas.microsoft.com/office/drawing/2014/main" id="{1023002B-D6F6-41B9-8A49-978C0F96098A}"/>
              </a:ext>
            </a:extLst>
          </p:cNvPr>
          <p:cNvSpPr/>
          <p:nvPr/>
        </p:nvSpPr>
        <p:spPr>
          <a:xfrm>
            <a:off x="8019330" y="1801907"/>
            <a:ext cx="2286719" cy="7620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ADTTEOS</a:t>
            </a:r>
          </a:p>
        </p:txBody>
      </p:sp>
      <p:sp>
        <p:nvSpPr>
          <p:cNvPr id="43" name="Rounded Rectangle 7">
            <a:extLst>
              <a:ext uri="{FF2B5EF4-FFF2-40B4-BE49-F238E27FC236}">
                <a16:creationId xmlns:a16="http://schemas.microsoft.com/office/drawing/2014/main" id="{FFE55CCD-1C1D-4382-8D8A-64C6AD22DD33}"/>
              </a:ext>
            </a:extLst>
          </p:cNvPr>
          <p:cNvSpPr/>
          <p:nvPr/>
        </p:nvSpPr>
        <p:spPr>
          <a:xfrm>
            <a:off x="1885950" y="3890115"/>
            <a:ext cx="1676400" cy="76200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SV</a:t>
            </a:r>
          </a:p>
        </p:txBody>
      </p:sp>
      <p:cxnSp>
        <p:nvCxnSpPr>
          <p:cNvPr id="44" name="Elbow Connector 16">
            <a:extLst>
              <a:ext uri="{FF2B5EF4-FFF2-40B4-BE49-F238E27FC236}">
                <a16:creationId xmlns:a16="http://schemas.microsoft.com/office/drawing/2014/main" id="{B985AC78-7BB9-4B25-BBCD-ABFCD5D6D103}"/>
              </a:ext>
            </a:extLst>
          </p:cNvPr>
          <p:cNvCxnSpPr>
            <a:cxnSpLocks/>
            <a:stCxn id="40" idx="3"/>
            <a:endCxn id="34" idx="1"/>
          </p:cNvCxnSpPr>
          <p:nvPr/>
        </p:nvCxnSpPr>
        <p:spPr>
          <a:xfrm>
            <a:off x="3530051" y="2347752"/>
            <a:ext cx="1644815" cy="332229"/>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16">
            <a:extLst>
              <a:ext uri="{FF2B5EF4-FFF2-40B4-BE49-F238E27FC236}">
                <a16:creationId xmlns:a16="http://schemas.microsoft.com/office/drawing/2014/main" id="{DF34FBB3-35E6-4AAA-A965-D1F1DD32A9D9}"/>
              </a:ext>
            </a:extLst>
          </p:cNvPr>
          <p:cNvCxnSpPr>
            <a:cxnSpLocks/>
            <a:stCxn id="41" idx="3"/>
            <a:endCxn id="34" idx="1"/>
          </p:cNvCxnSpPr>
          <p:nvPr/>
        </p:nvCxnSpPr>
        <p:spPr>
          <a:xfrm flipV="1">
            <a:off x="3562350" y="2679981"/>
            <a:ext cx="1612516" cy="605067"/>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16">
            <a:extLst>
              <a:ext uri="{FF2B5EF4-FFF2-40B4-BE49-F238E27FC236}">
                <a16:creationId xmlns:a16="http://schemas.microsoft.com/office/drawing/2014/main" id="{176F8217-9ACE-4F79-A0C6-648AE830A20C}"/>
              </a:ext>
            </a:extLst>
          </p:cNvPr>
          <p:cNvCxnSpPr>
            <a:cxnSpLocks/>
            <a:stCxn id="43" idx="3"/>
            <a:endCxn id="34" idx="1"/>
          </p:cNvCxnSpPr>
          <p:nvPr/>
        </p:nvCxnSpPr>
        <p:spPr>
          <a:xfrm flipV="1">
            <a:off x="3562350" y="2679981"/>
            <a:ext cx="1612516" cy="1591134"/>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16">
            <a:extLst>
              <a:ext uri="{FF2B5EF4-FFF2-40B4-BE49-F238E27FC236}">
                <a16:creationId xmlns:a16="http://schemas.microsoft.com/office/drawing/2014/main" id="{75F5A7D0-657A-40CC-AEAF-8F9A22131A4B}"/>
              </a:ext>
            </a:extLst>
          </p:cNvPr>
          <p:cNvCxnSpPr>
            <a:cxnSpLocks/>
            <a:stCxn id="34" idx="3"/>
            <a:endCxn id="42" idx="1"/>
          </p:cNvCxnSpPr>
          <p:nvPr/>
        </p:nvCxnSpPr>
        <p:spPr>
          <a:xfrm flipV="1">
            <a:off x="6851266" y="2182907"/>
            <a:ext cx="1168064" cy="497074"/>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28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88BD-C986-4070-A162-BDF5D9459BF8}"/>
              </a:ext>
            </a:extLst>
          </p:cNvPr>
          <p:cNvSpPr>
            <a:spLocks noGrp="1"/>
          </p:cNvSpPr>
          <p:nvPr>
            <p:ph type="title"/>
          </p:nvPr>
        </p:nvSpPr>
        <p:spPr>
          <a:xfrm>
            <a:off x="198023" y="196633"/>
            <a:ext cx="10603327" cy="813017"/>
          </a:xfrm>
        </p:spPr>
        <p:txBody>
          <a:bodyPr/>
          <a:lstStyle/>
          <a:p>
            <a:r>
              <a:rPr lang="en-US" dirty="0"/>
              <a:t>Sample ADINT (intermediate ADaM dataset for OS)</a:t>
            </a:r>
          </a:p>
        </p:txBody>
      </p:sp>
      <p:graphicFrame>
        <p:nvGraphicFramePr>
          <p:cNvPr id="5" name="Content Placeholder 7">
            <a:extLst>
              <a:ext uri="{FF2B5EF4-FFF2-40B4-BE49-F238E27FC236}">
                <a16:creationId xmlns:a16="http://schemas.microsoft.com/office/drawing/2014/main" id="{5AC6FEF9-9B02-48F9-911A-68305D57892D}"/>
              </a:ext>
            </a:extLst>
          </p:cNvPr>
          <p:cNvGraphicFramePr>
            <a:graphicFrameLocks/>
          </p:cNvGraphicFramePr>
          <p:nvPr/>
        </p:nvGraphicFramePr>
        <p:xfrm>
          <a:off x="198023" y="1395542"/>
          <a:ext cx="11747503" cy="3230880"/>
        </p:xfrm>
        <a:graphic>
          <a:graphicData uri="http://schemas.openxmlformats.org/drawingml/2006/table">
            <a:tbl>
              <a:tblPr firstRow="1" bandRow="1">
                <a:tableStyleId>{5C22544A-7EE6-4342-B048-85BDC9FD1C3A}</a:tableStyleId>
              </a:tblPr>
              <a:tblGrid>
                <a:gridCol w="1413362">
                  <a:extLst>
                    <a:ext uri="{9D8B030D-6E8A-4147-A177-3AD203B41FA5}">
                      <a16:colId xmlns:a16="http://schemas.microsoft.com/office/drawing/2014/main" val="20000"/>
                    </a:ext>
                  </a:extLst>
                </a:gridCol>
                <a:gridCol w="908450">
                  <a:extLst>
                    <a:ext uri="{9D8B030D-6E8A-4147-A177-3AD203B41FA5}">
                      <a16:colId xmlns:a16="http://schemas.microsoft.com/office/drawing/2014/main" val="20001"/>
                    </a:ext>
                  </a:extLst>
                </a:gridCol>
                <a:gridCol w="2576809">
                  <a:extLst>
                    <a:ext uri="{9D8B030D-6E8A-4147-A177-3AD203B41FA5}">
                      <a16:colId xmlns:a16="http://schemas.microsoft.com/office/drawing/2014/main" val="20002"/>
                    </a:ext>
                  </a:extLst>
                </a:gridCol>
                <a:gridCol w="1392272">
                  <a:extLst>
                    <a:ext uri="{9D8B030D-6E8A-4147-A177-3AD203B41FA5}">
                      <a16:colId xmlns:a16="http://schemas.microsoft.com/office/drawing/2014/main" val="20003"/>
                    </a:ext>
                  </a:extLst>
                </a:gridCol>
                <a:gridCol w="1413362">
                  <a:extLst>
                    <a:ext uri="{9D8B030D-6E8A-4147-A177-3AD203B41FA5}">
                      <a16:colId xmlns:a16="http://schemas.microsoft.com/office/drawing/2014/main" val="20004"/>
                    </a:ext>
                  </a:extLst>
                </a:gridCol>
                <a:gridCol w="1413362">
                  <a:extLst>
                    <a:ext uri="{9D8B030D-6E8A-4147-A177-3AD203B41FA5}">
                      <a16:colId xmlns:a16="http://schemas.microsoft.com/office/drawing/2014/main" val="20005"/>
                    </a:ext>
                  </a:extLst>
                </a:gridCol>
                <a:gridCol w="1367667">
                  <a:extLst>
                    <a:ext uri="{9D8B030D-6E8A-4147-A177-3AD203B41FA5}">
                      <a16:colId xmlns:a16="http://schemas.microsoft.com/office/drawing/2014/main" val="20006"/>
                    </a:ext>
                  </a:extLst>
                </a:gridCol>
                <a:gridCol w="1262219">
                  <a:extLst>
                    <a:ext uri="{9D8B030D-6E8A-4147-A177-3AD203B41FA5}">
                      <a16:colId xmlns:a16="http://schemas.microsoft.com/office/drawing/2014/main" val="20007"/>
                    </a:ext>
                  </a:extLst>
                </a:gridCol>
              </a:tblGrid>
              <a:tr h="370840">
                <a:tc>
                  <a:txBody>
                    <a:bodyPr/>
                    <a:lstStyle/>
                    <a:p>
                      <a:r>
                        <a:rPr lang="en-US" sz="2000" dirty="0">
                          <a:solidFill>
                            <a:schemeClr val="tx1"/>
                          </a:solidFill>
                        </a:rPr>
                        <a:t>USUBJID</a:t>
                      </a:r>
                    </a:p>
                  </a:txBody>
                  <a:tcPr/>
                </a:tc>
                <a:tc>
                  <a:txBody>
                    <a:bodyPr/>
                    <a:lstStyle/>
                    <a:p>
                      <a:r>
                        <a:rPr lang="en-US" sz="2000" dirty="0">
                          <a:solidFill>
                            <a:schemeClr val="tx1"/>
                          </a:solidFill>
                        </a:rPr>
                        <a:t>ASEQ</a:t>
                      </a:r>
                    </a:p>
                  </a:txBody>
                  <a:tcPr/>
                </a:tc>
                <a:tc>
                  <a:txBody>
                    <a:bodyPr/>
                    <a:lstStyle/>
                    <a:p>
                      <a:r>
                        <a:rPr lang="en-US" sz="2000" dirty="0">
                          <a:solidFill>
                            <a:schemeClr val="tx1"/>
                          </a:solidFill>
                        </a:rPr>
                        <a:t>PARAM</a:t>
                      </a:r>
                    </a:p>
                  </a:txBody>
                  <a:tcPr/>
                </a:tc>
                <a:tc>
                  <a:txBody>
                    <a:bodyPr/>
                    <a:lstStyle/>
                    <a:p>
                      <a:r>
                        <a:rPr lang="en-US" sz="1800" dirty="0">
                          <a:solidFill>
                            <a:schemeClr val="tx1"/>
                          </a:solidFill>
                        </a:rPr>
                        <a:t>PARMACD</a:t>
                      </a:r>
                    </a:p>
                  </a:txBody>
                  <a:tcPr/>
                </a:tc>
                <a:tc>
                  <a:txBody>
                    <a:bodyPr/>
                    <a:lstStyle/>
                    <a:p>
                      <a:r>
                        <a:rPr lang="en-US" sz="2000" dirty="0">
                          <a:solidFill>
                            <a:schemeClr val="tx1"/>
                          </a:solidFill>
                        </a:rPr>
                        <a:t>AVALC</a:t>
                      </a:r>
                    </a:p>
                  </a:txBody>
                  <a:tcPr/>
                </a:tc>
                <a:tc>
                  <a:txBody>
                    <a:bodyPr/>
                    <a:lstStyle/>
                    <a:p>
                      <a:r>
                        <a:rPr lang="en-US" sz="2000" dirty="0">
                          <a:solidFill>
                            <a:schemeClr val="tx1"/>
                          </a:solidFill>
                        </a:rPr>
                        <a:t>ADT</a:t>
                      </a:r>
                    </a:p>
                  </a:txBody>
                  <a:tcPr/>
                </a:tc>
                <a:tc>
                  <a:txBody>
                    <a:bodyPr/>
                    <a:lstStyle/>
                    <a:p>
                      <a:r>
                        <a:rPr lang="en-US" sz="2000" dirty="0">
                          <a:solidFill>
                            <a:schemeClr val="tx1"/>
                          </a:solidFill>
                        </a:rPr>
                        <a:t>SRCDOM</a:t>
                      </a:r>
                    </a:p>
                  </a:txBody>
                  <a:tcPr/>
                </a:tc>
                <a:tc>
                  <a:txBody>
                    <a:bodyPr/>
                    <a:lstStyle/>
                    <a:p>
                      <a:r>
                        <a:rPr lang="en-US" sz="2000" dirty="0">
                          <a:solidFill>
                            <a:schemeClr val="tx1"/>
                          </a:solidFill>
                        </a:rPr>
                        <a:t>SRCVAR</a:t>
                      </a:r>
                    </a:p>
                  </a:txBody>
                  <a:tcPr/>
                </a:tc>
                <a:extLst>
                  <a:ext uri="{0D108BD9-81ED-4DB2-BD59-A6C34878D82A}">
                    <a16:rowId xmlns:a16="http://schemas.microsoft.com/office/drawing/2014/main" val="10000"/>
                  </a:ext>
                </a:extLst>
              </a:tr>
              <a:tr h="278447">
                <a:tc>
                  <a:txBody>
                    <a:bodyPr/>
                    <a:lstStyle/>
                    <a:p>
                      <a:r>
                        <a:rPr lang="en-US" sz="1800" dirty="0">
                          <a:latin typeface="+mn-lt"/>
                        </a:rPr>
                        <a:t>001-01-001</a:t>
                      </a:r>
                    </a:p>
                  </a:txBody>
                  <a:tcPr/>
                </a:tc>
                <a:tc>
                  <a:txBody>
                    <a:bodyPr/>
                    <a:lstStyle/>
                    <a:p>
                      <a:r>
                        <a:rPr lang="en-US" sz="1800" dirty="0">
                          <a:latin typeface="+mn-lt"/>
                        </a:rPr>
                        <a:t>1</a:t>
                      </a:r>
                    </a:p>
                  </a:txBody>
                  <a:tcPr/>
                </a:tc>
                <a:tc>
                  <a:txBody>
                    <a:bodyPr/>
                    <a:lstStyle/>
                    <a:p>
                      <a:r>
                        <a:rPr lang="en-US" sz="1800" dirty="0">
                          <a:latin typeface="+mn-lt"/>
                        </a:rPr>
                        <a:t>Randomization Date</a:t>
                      </a:r>
                    </a:p>
                  </a:txBody>
                  <a:tcPr/>
                </a:tc>
                <a:tc>
                  <a:txBody>
                    <a:bodyPr/>
                    <a:lstStyle/>
                    <a:p>
                      <a:r>
                        <a:rPr lang="en-US" sz="1800" dirty="0">
                          <a:latin typeface="+mn-lt"/>
                        </a:rPr>
                        <a:t>RANDDT</a:t>
                      </a:r>
                    </a:p>
                  </a:txBody>
                  <a:tcPr/>
                </a:tc>
                <a:tc>
                  <a:txBody>
                    <a:bodyPr/>
                    <a:lstStyle/>
                    <a:p>
                      <a:r>
                        <a:rPr lang="en-US" sz="1800" dirty="0">
                          <a:latin typeface="+mn-lt"/>
                        </a:rPr>
                        <a:t>2011-01-04</a:t>
                      </a:r>
                    </a:p>
                  </a:txBody>
                  <a:tcPr/>
                </a:tc>
                <a:tc>
                  <a:txBody>
                    <a:bodyPr/>
                    <a:lstStyle/>
                    <a:p>
                      <a:r>
                        <a:rPr lang="en-US" sz="1800" dirty="0">
                          <a:latin typeface="+mn-lt"/>
                        </a:rPr>
                        <a:t>2011-01-04</a:t>
                      </a:r>
                    </a:p>
                  </a:txBody>
                  <a:tcPr/>
                </a:tc>
                <a:tc>
                  <a:txBody>
                    <a:bodyPr/>
                    <a:lstStyle/>
                    <a:p>
                      <a:r>
                        <a:rPr lang="en-US" sz="1800" dirty="0">
                          <a:latin typeface="+mn-lt"/>
                        </a:rPr>
                        <a:t>DM</a:t>
                      </a:r>
                    </a:p>
                  </a:txBody>
                  <a:tcPr/>
                </a:tc>
                <a:tc>
                  <a:txBody>
                    <a:bodyPr/>
                    <a:lstStyle/>
                    <a:p>
                      <a:r>
                        <a:rPr lang="en-US" sz="1800" dirty="0">
                          <a:latin typeface="+mn-lt"/>
                        </a:rPr>
                        <a:t>RANDTC</a:t>
                      </a:r>
                    </a:p>
                  </a:txBody>
                  <a:tcPr/>
                </a:tc>
                <a:extLst>
                  <a:ext uri="{0D108BD9-81ED-4DB2-BD59-A6C34878D82A}">
                    <a16:rowId xmlns:a16="http://schemas.microsoft.com/office/drawing/2014/main" val="10001"/>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001-01-001</a:t>
                      </a:r>
                    </a:p>
                  </a:txBody>
                  <a:tcPr/>
                </a:tc>
                <a:tc>
                  <a:txBody>
                    <a:bodyPr/>
                    <a:lstStyle/>
                    <a:p>
                      <a:r>
                        <a:rPr lang="en-US" sz="1800" dirty="0">
                          <a:latin typeface="+mn-lt"/>
                        </a:rPr>
                        <a:t>2</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First Treatment Date</a:t>
                      </a:r>
                    </a:p>
                  </a:txBody>
                  <a:tcPr/>
                </a:tc>
                <a:tc>
                  <a:txBody>
                    <a:bodyPr/>
                    <a:lstStyle/>
                    <a:p>
                      <a:r>
                        <a:rPr lang="en-US" sz="1800" dirty="0">
                          <a:latin typeface="+mn-lt"/>
                        </a:rPr>
                        <a:t>TRTSDT</a:t>
                      </a:r>
                    </a:p>
                  </a:txBody>
                  <a:tcPr/>
                </a:tc>
                <a:tc>
                  <a:txBody>
                    <a:bodyPr/>
                    <a:lstStyle/>
                    <a:p>
                      <a:r>
                        <a:rPr lang="en-US" sz="1800" dirty="0">
                          <a:latin typeface="+mn-lt"/>
                        </a:rPr>
                        <a:t>2011-01-16</a:t>
                      </a:r>
                    </a:p>
                  </a:txBody>
                  <a:tcPr/>
                </a:tc>
                <a:tc>
                  <a:txBody>
                    <a:bodyPr/>
                    <a:lstStyle/>
                    <a:p>
                      <a:r>
                        <a:rPr lang="en-US" sz="1800" dirty="0">
                          <a:latin typeface="+mn-lt"/>
                        </a:rPr>
                        <a:t>2011-01-16</a:t>
                      </a:r>
                    </a:p>
                  </a:txBody>
                  <a:tcPr/>
                </a:tc>
                <a:tc>
                  <a:txBody>
                    <a:bodyPr/>
                    <a:lstStyle/>
                    <a:p>
                      <a:r>
                        <a:rPr lang="en-US" sz="1800" dirty="0">
                          <a:latin typeface="+mn-lt"/>
                        </a:rPr>
                        <a:t>ADSL</a:t>
                      </a:r>
                    </a:p>
                  </a:txBody>
                  <a:tcPr/>
                </a:tc>
                <a:tc>
                  <a:txBody>
                    <a:bodyPr/>
                    <a:lstStyle/>
                    <a:p>
                      <a:r>
                        <a:rPr lang="en-US" sz="1800" dirty="0">
                          <a:latin typeface="+mn-lt"/>
                        </a:rPr>
                        <a:t>TRTSDT</a:t>
                      </a:r>
                    </a:p>
                  </a:txBody>
                  <a:tcPr/>
                </a:tc>
                <a:extLst>
                  <a:ext uri="{0D108BD9-81ED-4DB2-BD59-A6C34878D82A}">
                    <a16:rowId xmlns:a16="http://schemas.microsoft.com/office/drawing/2014/main" val="10002"/>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001-01-001</a:t>
                      </a:r>
                    </a:p>
                  </a:txBody>
                  <a:tcPr/>
                </a:tc>
                <a:tc>
                  <a:txBody>
                    <a:bodyPr/>
                    <a:lstStyle/>
                    <a:p>
                      <a:r>
                        <a:rPr lang="en-US" sz="1800" dirty="0">
                          <a:latin typeface="+mn-lt"/>
                        </a:rPr>
                        <a:t>3</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Last Treatment Date</a:t>
                      </a:r>
                    </a:p>
                  </a:txBody>
                  <a:tcPr/>
                </a:tc>
                <a:tc>
                  <a:txBody>
                    <a:bodyPr/>
                    <a:lstStyle/>
                    <a:p>
                      <a:r>
                        <a:rPr lang="en-US" sz="1800" dirty="0">
                          <a:latin typeface="+mn-lt"/>
                        </a:rPr>
                        <a:t>TRTEDT</a:t>
                      </a:r>
                    </a:p>
                  </a:txBody>
                  <a:tcPr/>
                </a:tc>
                <a:tc>
                  <a:txBody>
                    <a:bodyPr/>
                    <a:lstStyle/>
                    <a:p>
                      <a:r>
                        <a:rPr lang="en-US" sz="1800" dirty="0">
                          <a:latin typeface="+mn-lt"/>
                        </a:rPr>
                        <a:t>2014-03-20</a:t>
                      </a:r>
                    </a:p>
                  </a:txBody>
                  <a:tcPr/>
                </a:tc>
                <a:tc>
                  <a:txBody>
                    <a:bodyPr/>
                    <a:lstStyle/>
                    <a:p>
                      <a:r>
                        <a:rPr lang="en-US" sz="1800" dirty="0">
                          <a:latin typeface="+mn-lt"/>
                        </a:rPr>
                        <a:t>2014-03-20</a:t>
                      </a:r>
                    </a:p>
                  </a:txBody>
                  <a:tcPr/>
                </a:tc>
                <a:tc>
                  <a:txBody>
                    <a:bodyPr/>
                    <a:lstStyle/>
                    <a:p>
                      <a:r>
                        <a:rPr lang="en-US" sz="1800" dirty="0">
                          <a:latin typeface="+mn-lt"/>
                        </a:rPr>
                        <a:t>ADSL</a:t>
                      </a:r>
                    </a:p>
                  </a:txBody>
                  <a:tcPr/>
                </a:tc>
                <a:tc>
                  <a:txBody>
                    <a:bodyPr/>
                    <a:lstStyle/>
                    <a:p>
                      <a:r>
                        <a:rPr lang="en-US" sz="1800" dirty="0">
                          <a:latin typeface="+mn-lt"/>
                        </a:rPr>
                        <a:t>TRTEDT</a:t>
                      </a:r>
                    </a:p>
                  </a:txBody>
                  <a:tcPr/>
                </a:tc>
                <a:extLst>
                  <a:ext uri="{0D108BD9-81ED-4DB2-BD59-A6C34878D82A}">
                    <a16:rowId xmlns:a16="http://schemas.microsoft.com/office/drawing/2014/main" val="10004"/>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001-01-001</a:t>
                      </a:r>
                    </a:p>
                  </a:txBody>
                  <a:tcPr/>
                </a:tc>
                <a:tc>
                  <a:txBody>
                    <a:bodyPr/>
                    <a:lstStyle/>
                    <a:p>
                      <a:r>
                        <a:rPr lang="en-US" sz="1800" dirty="0">
                          <a:latin typeface="+mn-lt"/>
                        </a:rPr>
                        <a:t>4</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Last AE Start Date</a:t>
                      </a:r>
                    </a:p>
                  </a:txBody>
                  <a:tcPr/>
                </a:tc>
                <a:tc>
                  <a:txBody>
                    <a:bodyPr/>
                    <a:lstStyle/>
                    <a:p>
                      <a:r>
                        <a:rPr lang="en-US" sz="1800" dirty="0">
                          <a:latin typeface="+mn-lt"/>
                        </a:rPr>
                        <a:t>LAESTDT</a:t>
                      </a:r>
                    </a:p>
                  </a:txBody>
                  <a:tcPr/>
                </a:tc>
                <a:tc>
                  <a:txBody>
                    <a:bodyPr/>
                    <a:lstStyle/>
                    <a:p>
                      <a:r>
                        <a:rPr lang="en-US" sz="1800" dirty="0">
                          <a:latin typeface="+mn-lt"/>
                        </a:rPr>
                        <a:t>2014-02-26</a:t>
                      </a:r>
                    </a:p>
                  </a:txBody>
                  <a:tcPr/>
                </a:tc>
                <a:tc>
                  <a:txBody>
                    <a:bodyPr/>
                    <a:lstStyle/>
                    <a:p>
                      <a:r>
                        <a:rPr lang="en-US" sz="1800" dirty="0">
                          <a:latin typeface="+mn-lt"/>
                        </a:rPr>
                        <a:t>2014-02-26</a:t>
                      </a:r>
                    </a:p>
                  </a:txBody>
                  <a:tcPr/>
                </a:tc>
                <a:tc>
                  <a:txBody>
                    <a:bodyPr/>
                    <a:lstStyle/>
                    <a:p>
                      <a:r>
                        <a:rPr lang="en-US" sz="1800" dirty="0">
                          <a:latin typeface="+mn-lt"/>
                        </a:rPr>
                        <a:t>AE</a:t>
                      </a:r>
                    </a:p>
                  </a:txBody>
                  <a:tcPr/>
                </a:tc>
                <a:tc>
                  <a:txBody>
                    <a:bodyPr/>
                    <a:lstStyle/>
                    <a:p>
                      <a:r>
                        <a:rPr lang="en-US" sz="1800" dirty="0">
                          <a:latin typeface="+mn-lt"/>
                        </a:rPr>
                        <a:t>AESTDTC</a:t>
                      </a:r>
                    </a:p>
                  </a:txBody>
                  <a:tcPr/>
                </a:tc>
                <a:extLst>
                  <a:ext uri="{0D108BD9-81ED-4DB2-BD59-A6C34878D82A}">
                    <a16:rowId xmlns:a16="http://schemas.microsoft.com/office/drawing/2014/main" val="10005"/>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001-01-001</a:t>
                      </a:r>
                    </a:p>
                  </a:txBody>
                  <a:tcPr/>
                </a:tc>
                <a:tc>
                  <a:txBody>
                    <a:bodyPr/>
                    <a:lstStyle/>
                    <a:p>
                      <a:r>
                        <a:rPr lang="en-US" sz="1800" dirty="0">
                          <a:latin typeface="+mn-lt"/>
                        </a:rPr>
                        <a:t>5</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Last Visit Date</a:t>
                      </a:r>
                    </a:p>
                  </a:txBody>
                  <a:tcPr/>
                </a:tc>
                <a:tc>
                  <a:txBody>
                    <a:bodyPr/>
                    <a:lstStyle/>
                    <a:p>
                      <a:r>
                        <a:rPr lang="en-US" sz="1800" dirty="0">
                          <a:latin typeface="+mn-lt"/>
                        </a:rPr>
                        <a:t>LVDT</a:t>
                      </a:r>
                    </a:p>
                  </a:txBody>
                  <a:tcPr/>
                </a:tc>
                <a:tc>
                  <a:txBody>
                    <a:bodyPr/>
                    <a:lstStyle/>
                    <a:p>
                      <a:r>
                        <a:rPr lang="en-US" sz="1800" dirty="0">
                          <a:latin typeface="+mn-lt"/>
                        </a:rPr>
                        <a:t>2014-03-27</a:t>
                      </a:r>
                    </a:p>
                  </a:txBody>
                  <a:tcPr/>
                </a:tc>
                <a:tc>
                  <a:txBody>
                    <a:bodyPr/>
                    <a:lstStyle/>
                    <a:p>
                      <a:r>
                        <a:rPr lang="en-US" sz="1800" dirty="0">
                          <a:latin typeface="+mn-lt"/>
                        </a:rPr>
                        <a:t>2014-03-27</a:t>
                      </a:r>
                    </a:p>
                  </a:txBody>
                  <a:tcPr/>
                </a:tc>
                <a:tc>
                  <a:txBody>
                    <a:bodyPr/>
                    <a:lstStyle/>
                    <a:p>
                      <a:r>
                        <a:rPr lang="en-US" sz="1800" dirty="0">
                          <a:latin typeface="+mn-lt"/>
                        </a:rPr>
                        <a:t>SV</a:t>
                      </a:r>
                    </a:p>
                  </a:txBody>
                  <a:tcPr/>
                </a:tc>
                <a:tc>
                  <a:txBody>
                    <a:bodyPr/>
                    <a:lstStyle/>
                    <a:p>
                      <a:r>
                        <a:rPr lang="en-US" sz="1800" dirty="0">
                          <a:latin typeface="+mn-lt"/>
                        </a:rPr>
                        <a:t>SVDTC</a:t>
                      </a:r>
                    </a:p>
                  </a:txBody>
                  <a:tcPr/>
                </a:tc>
                <a:extLst>
                  <a:ext uri="{0D108BD9-81ED-4DB2-BD59-A6C34878D82A}">
                    <a16:rowId xmlns:a16="http://schemas.microsoft.com/office/drawing/2014/main" val="252043822"/>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001-01-001</a:t>
                      </a:r>
                    </a:p>
                  </a:txBody>
                  <a:tcPr/>
                </a:tc>
                <a:tc>
                  <a:txBody>
                    <a:bodyPr/>
                    <a:lstStyle/>
                    <a:p>
                      <a:r>
                        <a:rPr lang="en-US" sz="1800" dirty="0">
                          <a:latin typeface="+mn-lt"/>
                        </a:rPr>
                        <a:t>6</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Study Completion Date</a:t>
                      </a:r>
                    </a:p>
                  </a:txBody>
                  <a:tcPr/>
                </a:tc>
                <a:tc>
                  <a:txBody>
                    <a:bodyPr/>
                    <a:lstStyle/>
                    <a:p>
                      <a:r>
                        <a:rPr lang="en-US" sz="1800" dirty="0">
                          <a:latin typeface="+mn-lt"/>
                        </a:rPr>
                        <a:t>COMPDT</a:t>
                      </a:r>
                    </a:p>
                  </a:txBody>
                  <a:tcPr/>
                </a:tc>
                <a:tc>
                  <a:txBody>
                    <a:bodyPr/>
                    <a:lstStyle/>
                    <a:p>
                      <a:r>
                        <a:rPr lang="en-US" sz="1800" dirty="0">
                          <a:latin typeface="+mn-lt"/>
                        </a:rPr>
                        <a:t>2014-03-27</a:t>
                      </a:r>
                    </a:p>
                  </a:txBody>
                  <a:tcPr/>
                </a:tc>
                <a:tc>
                  <a:txBody>
                    <a:bodyPr/>
                    <a:lstStyle/>
                    <a:p>
                      <a:r>
                        <a:rPr lang="en-US" sz="1800" dirty="0">
                          <a:latin typeface="+mn-lt"/>
                        </a:rPr>
                        <a:t>2014-03-27</a:t>
                      </a:r>
                    </a:p>
                  </a:txBody>
                  <a:tcPr/>
                </a:tc>
                <a:tc>
                  <a:txBody>
                    <a:bodyPr/>
                    <a:lstStyle/>
                    <a:p>
                      <a:r>
                        <a:rPr lang="en-US" sz="1800" dirty="0">
                          <a:latin typeface="+mn-lt"/>
                        </a:rPr>
                        <a:t>DS</a:t>
                      </a:r>
                    </a:p>
                  </a:txBody>
                  <a:tcPr/>
                </a:tc>
                <a:tc>
                  <a:txBody>
                    <a:bodyPr/>
                    <a:lstStyle/>
                    <a:p>
                      <a:r>
                        <a:rPr lang="en-US" sz="1800" dirty="0">
                          <a:latin typeface="+mn-lt"/>
                        </a:rPr>
                        <a:t>DSDTC</a:t>
                      </a:r>
                    </a:p>
                  </a:txBody>
                  <a:tcPr/>
                </a:tc>
                <a:extLst>
                  <a:ext uri="{0D108BD9-81ED-4DB2-BD59-A6C34878D82A}">
                    <a16:rowId xmlns:a16="http://schemas.microsoft.com/office/drawing/2014/main" val="353441295"/>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001-01-001</a:t>
                      </a:r>
                    </a:p>
                  </a:txBody>
                  <a:tcPr/>
                </a:tc>
                <a:tc>
                  <a:txBody>
                    <a:bodyPr/>
                    <a:lstStyle/>
                    <a:p>
                      <a:r>
                        <a:rPr lang="en-US" sz="1800" dirty="0">
                          <a:latin typeface="+mn-lt"/>
                        </a:rPr>
                        <a:t>7</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Date of Death</a:t>
                      </a:r>
                    </a:p>
                  </a:txBody>
                  <a:tcPr/>
                </a:tc>
                <a:tc>
                  <a:txBody>
                    <a:bodyPr/>
                    <a:lstStyle/>
                    <a:p>
                      <a:r>
                        <a:rPr lang="en-US" sz="1800" dirty="0">
                          <a:latin typeface="+mn-lt"/>
                        </a:rPr>
                        <a:t>DDDT</a:t>
                      </a:r>
                    </a:p>
                  </a:txBody>
                  <a:tcPr/>
                </a:tc>
                <a:tc>
                  <a:txBody>
                    <a:bodyPr/>
                    <a:lstStyle/>
                    <a:p>
                      <a:endParaRPr lang="en-US" sz="1800" dirty="0">
                        <a:latin typeface="+mn-lt"/>
                      </a:endParaRPr>
                    </a:p>
                  </a:txBody>
                  <a:tcPr/>
                </a:tc>
                <a:tc>
                  <a:txBody>
                    <a:bodyPr/>
                    <a:lstStyle/>
                    <a:p>
                      <a:endParaRPr lang="en-US" sz="1800" dirty="0">
                        <a:latin typeface="+mn-lt"/>
                      </a:endParaRPr>
                    </a:p>
                  </a:txBody>
                  <a:tcPr/>
                </a:tc>
                <a:tc>
                  <a:txBody>
                    <a:bodyPr/>
                    <a:lstStyle/>
                    <a:p>
                      <a:r>
                        <a:rPr lang="en-US" sz="1800" dirty="0">
                          <a:latin typeface="+mn-lt"/>
                        </a:rPr>
                        <a:t>DD</a:t>
                      </a:r>
                    </a:p>
                  </a:txBody>
                  <a:tcPr/>
                </a:tc>
                <a:tc>
                  <a:txBody>
                    <a:bodyPr/>
                    <a:lstStyle/>
                    <a:p>
                      <a:r>
                        <a:rPr lang="en-US" sz="1800" dirty="0">
                          <a:latin typeface="+mn-lt"/>
                        </a:rPr>
                        <a:t>DDDTC</a:t>
                      </a:r>
                    </a:p>
                  </a:txBody>
                  <a:tcPr/>
                </a:tc>
                <a:extLst>
                  <a:ext uri="{0D108BD9-81ED-4DB2-BD59-A6C34878D82A}">
                    <a16:rowId xmlns:a16="http://schemas.microsoft.com/office/drawing/2014/main" val="1305471756"/>
                  </a:ext>
                </a:extLst>
              </a:tr>
            </a:tbl>
          </a:graphicData>
        </a:graphic>
      </p:graphicFrame>
    </p:spTree>
    <p:extLst>
      <p:ext uri="{BB962C8B-B14F-4D97-AF65-F5344CB8AC3E}">
        <p14:creationId xmlns:p14="http://schemas.microsoft.com/office/powerpoint/2010/main" val="2205963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1019197" y="4973714"/>
            <a:ext cx="7564636" cy="1024531"/>
          </a:xfrm>
        </p:spPr>
        <p:txBody>
          <a:bodyPr/>
          <a:lstStyle/>
          <a:p>
            <a:r>
              <a:rPr lang="en-US" dirty="0"/>
              <a:t>End to End Standards driven oncology studies</a:t>
            </a:r>
          </a:p>
        </p:txBody>
      </p:sp>
    </p:spTree>
    <p:extLst>
      <p:ext uri="{BB962C8B-B14F-4D97-AF65-F5344CB8AC3E}">
        <p14:creationId xmlns:p14="http://schemas.microsoft.com/office/powerpoint/2010/main" val="4238225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CFF8-C1BA-4B4D-BEEB-0200444C4A97}"/>
              </a:ext>
            </a:extLst>
          </p:cNvPr>
          <p:cNvSpPr>
            <a:spLocks noGrp="1"/>
          </p:cNvSpPr>
          <p:nvPr>
            <p:ph type="title"/>
          </p:nvPr>
        </p:nvSpPr>
        <p:spPr>
          <a:xfrm>
            <a:off x="340066" y="343799"/>
            <a:ext cx="9404723" cy="889217"/>
          </a:xfrm>
        </p:spPr>
        <p:txBody>
          <a:bodyPr/>
          <a:lstStyle/>
          <a:p>
            <a:r>
              <a:rPr lang="en-US" dirty="0"/>
              <a:t>Challenges on Biometric Department</a:t>
            </a:r>
            <a:br>
              <a:rPr lang="en-US" dirty="0"/>
            </a:br>
            <a:endParaRPr lang="en-US" dirty="0"/>
          </a:p>
        </p:txBody>
      </p:sp>
      <p:sp>
        <p:nvSpPr>
          <p:cNvPr id="3" name="Content Placeholder 2">
            <a:extLst>
              <a:ext uri="{FF2B5EF4-FFF2-40B4-BE49-F238E27FC236}">
                <a16:creationId xmlns:a16="http://schemas.microsoft.com/office/drawing/2014/main" id="{B7D07139-0308-4F91-9556-31B481354F9D}"/>
              </a:ext>
            </a:extLst>
          </p:cNvPr>
          <p:cNvSpPr>
            <a:spLocks noGrp="1"/>
          </p:cNvSpPr>
          <p:nvPr>
            <p:ph sz="half" idx="1"/>
          </p:nvPr>
        </p:nvSpPr>
        <p:spPr>
          <a:xfrm>
            <a:off x="1717447" y="4481689"/>
            <a:ext cx="3725329" cy="1592238"/>
          </a:xfrm>
          <a:solidFill>
            <a:srgbClr val="92D050"/>
          </a:solidFill>
        </p:spPr>
        <p:txBody>
          <a:bodyPr>
            <a:normAutofit lnSpcReduction="10000"/>
          </a:bodyPr>
          <a:lstStyle/>
          <a:p>
            <a:pPr marL="0" indent="0" algn="ctr">
              <a:buNone/>
            </a:pPr>
            <a:r>
              <a:rPr lang="en-US" sz="3000" dirty="0"/>
              <a:t>How to scale infrastructures for more oncology studies </a:t>
            </a:r>
          </a:p>
        </p:txBody>
      </p:sp>
      <p:sp>
        <p:nvSpPr>
          <p:cNvPr id="4" name="Content Placeholder 3">
            <a:extLst>
              <a:ext uri="{FF2B5EF4-FFF2-40B4-BE49-F238E27FC236}">
                <a16:creationId xmlns:a16="http://schemas.microsoft.com/office/drawing/2014/main" id="{9A772DA3-80DE-4BA4-9941-0CCC38E16088}"/>
              </a:ext>
            </a:extLst>
          </p:cNvPr>
          <p:cNvSpPr>
            <a:spLocks noGrp="1"/>
          </p:cNvSpPr>
          <p:nvPr>
            <p:ph sz="half" idx="2"/>
          </p:nvPr>
        </p:nvSpPr>
        <p:spPr>
          <a:xfrm>
            <a:off x="6815366" y="4467577"/>
            <a:ext cx="3659187" cy="1602015"/>
          </a:xfrm>
          <a:solidFill>
            <a:srgbClr val="FFC000"/>
          </a:solidFill>
        </p:spPr>
        <p:txBody>
          <a:bodyPr>
            <a:normAutofit/>
          </a:bodyPr>
          <a:lstStyle/>
          <a:p>
            <a:pPr marL="0" indent="0" algn="ctr">
              <a:buNone/>
            </a:pPr>
            <a:r>
              <a:rPr lang="en-US" sz="3000" dirty="0"/>
              <a:t>How to conduct complex oncology studies</a:t>
            </a:r>
          </a:p>
        </p:txBody>
      </p:sp>
      <p:pic>
        <p:nvPicPr>
          <p:cNvPr id="9" name="Picture Placeholder 8">
            <a:extLst>
              <a:ext uri="{FF2B5EF4-FFF2-40B4-BE49-F238E27FC236}">
                <a16:creationId xmlns:a16="http://schemas.microsoft.com/office/drawing/2014/main" id="{6C702960-FA94-4EF8-ACB4-5BEEC28F07E8}"/>
              </a:ext>
            </a:extLst>
          </p:cNvPr>
          <p:cNvPicPr>
            <a:picLocks noChangeAspect="1"/>
          </p:cNvPicPr>
          <p:nvPr/>
        </p:nvPicPr>
        <p:blipFill>
          <a:blip r:embed="rId3" cstate="email">
            <a:extLst>
              <a:ext uri="{28A0092B-C50C-407E-A947-70E740481C1C}">
                <a14:useLocalDpi xmlns:a14="http://schemas.microsoft.com/office/drawing/2010/main" val="0"/>
              </a:ext>
            </a:extLst>
          </a:blip>
          <a:srcRect t="2203" b="2203"/>
          <a:stretch>
            <a:fillRect/>
          </a:stretch>
        </p:blipFill>
        <p:spPr>
          <a:xfrm>
            <a:off x="1717447" y="1096081"/>
            <a:ext cx="3725329" cy="3375377"/>
          </a:xfrm>
          <a:prstGeom prst="rect">
            <a:avLst/>
          </a:prstGeom>
        </p:spPr>
      </p:pic>
      <p:pic>
        <p:nvPicPr>
          <p:cNvPr id="10" name="Picture Placeholder 9">
            <a:extLst>
              <a:ext uri="{FF2B5EF4-FFF2-40B4-BE49-F238E27FC236}">
                <a16:creationId xmlns:a16="http://schemas.microsoft.com/office/drawing/2014/main" id="{35CA4985-533A-4C61-A247-D9CDC786AD69}"/>
              </a:ext>
            </a:extLst>
          </p:cNvPr>
          <p:cNvPicPr>
            <a:picLocks noChangeAspect="1"/>
          </p:cNvPicPr>
          <p:nvPr/>
        </p:nvPicPr>
        <p:blipFill>
          <a:blip r:embed="rId4" cstate="email">
            <a:extLst>
              <a:ext uri="{28A0092B-C50C-407E-A947-70E740481C1C}">
                <a14:useLocalDpi xmlns:a14="http://schemas.microsoft.com/office/drawing/2010/main" val="0"/>
              </a:ext>
            </a:extLst>
          </a:blip>
          <a:srcRect t="6522" b="6522"/>
          <a:stretch>
            <a:fillRect/>
          </a:stretch>
        </p:blipFill>
        <p:spPr>
          <a:xfrm>
            <a:off x="6749224" y="1106312"/>
            <a:ext cx="3725329" cy="3375377"/>
          </a:xfrm>
          <a:prstGeom prst="rect">
            <a:avLst/>
          </a:prstGeom>
        </p:spPr>
      </p:pic>
    </p:spTree>
    <p:extLst>
      <p:ext uri="{BB962C8B-B14F-4D97-AF65-F5344CB8AC3E}">
        <p14:creationId xmlns:p14="http://schemas.microsoft.com/office/powerpoint/2010/main" val="36063021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7EBB-AA46-452B-9B34-18C7CDD11B07}"/>
              </a:ext>
            </a:extLst>
          </p:cNvPr>
          <p:cNvSpPr>
            <a:spLocks noGrp="1"/>
          </p:cNvSpPr>
          <p:nvPr>
            <p:ph type="title"/>
          </p:nvPr>
        </p:nvSpPr>
        <p:spPr>
          <a:xfrm>
            <a:off x="277922" y="480142"/>
            <a:ext cx="9404723" cy="851117"/>
          </a:xfrm>
        </p:spPr>
        <p:txBody>
          <a:bodyPr/>
          <a:lstStyle/>
          <a:p>
            <a:r>
              <a:rPr lang="en-US" dirty="0"/>
              <a:t>Complex problem for 6</a:t>
            </a:r>
            <a:r>
              <a:rPr lang="en-US" baseline="30000" dirty="0"/>
              <a:t>th</a:t>
            </a:r>
            <a:r>
              <a:rPr lang="en-US" dirty="0"/>
              <a:t> grader</a:t>
            </a:r>
            <a:br>
              <a:rPr lang="en-US" dirty="0"/>
            </a:br>
            <a:endParaRPr lang="en-US" dirty="0"/>
          </a:p>
        </p:txBody>
      </p:sp>
      <p:sp>
        <p:nvSpPr>
          <p:cNvPr id="3" name="Content Placeholder 2">
            <a:extLst>
              <a:ext uri="{FF2B5EF4-FFF2-40B4-BE49-F238E27FC236}">
                <a16:creationId xmlns:a16="http://schemas.microsoft.com/office/drawing/2014/main" id="{52C1B5DD-305D-4FEA-BE4E-64024729FBC2}"/>
              </a:ext>
            </a:extLst>
          </p:cNvPr>
          <p:cNvSpPr>
            <a:spLocks noGrp="1"/>
          </p:cNvSpPr>
          <p:nvPr>
            <p:ph idx="1"/>
          </p:nvPr>
        </p:nvSpPr>
        <p:spPr>
          <a:xfrm>
            <a:off x="1020128" y="1331259"/>
            <a:ext cx="8946541" cy="4195481"/>
          </a:xfrm>
        </p:spPr>
        <p:txBody>
          <a:bodyPr>
            <a:normAutofit/>
          </a:bodyPr>
          <a:lstStyle/>
          <a:p>
            <a:pPr>
              <a:spcAft>
                <a:spcPts val="600"/>
              </a:spcAft>
              <a:buClr>
                <a:schemeClr val="bg1"/>
              </a:buClr>
            </a:pPr>
            <a:r>
              <a:rPr lang="en-US" sz="3200" dirty="0"/>
              <a:t>If ( x + 2 ) = 1000, </a:t>
            </a:r>
          </a:p>
          <a:p>
            <a:pPr>
              <a:spcAft>
                <a:spcPts val="600"/>
              </a:spcAft>
              <a:buClr>
                <a:schemeClr val="bg1"/>
              </a:buClr>
            </a:pPr>
            <a:r>
              <a:rPr lang="en-US" sz="3200" dirty="0"/>
              <a:t>what is x</a:t>
            </a:r>
            <a:r>
              <a:rPr lang="en-US" sz="3200" baseline="30000" dirty="0"/>
              <a:t>2</a:t>
            </a:r>
            <a:r>
              <a:rPr lang="en-US" sz="3200" dirty="0"/>
              <a:t> – 4 =?</a:t>
            </a:r>
          </a:p>
          <a:p>
            <a:pPr>
              <a:spcAft>
                <a:spcPts val="600"/>
              </a:spcAft>
              <a:buClr>
                <a:schemeClr val="bg1"/>
              </a:buClr>
            </a:pPr>
            <a:endParaRPr lang="en-US" sz="3200" dirty="0"/>
          </a:p>
          <a:p>
            <a:pPr>
              <a:spcAft>
                <a:spcPts val="600"/>
              </a:spcAft>
              <a:buClr>
                <a:schemeClr val="bg1"/>
              </a:buClr>
            </a:pPr>
            <a:r>
              <a:rPr lang="en-US" sz="3200" dirty="0">
                <a:solidFill>
                  <a:srgbClr val="FF0000"/>
                </a:solidFill>
              </a:rPr>
              <a:t>x = 1000 – 2 = 988</a:t>
            </a:r>
          </a:p>
          <a:p>
            <a:pPr>
              <a:spcAft>
                <a:spcPts val="600"/>
              </a:spcAft>
              <a:buClr>
                <a:schemeClr val="bg1"/>
              </a:buClr>
            </a:pPr>
            <a:r>
              <a:rPr lang="en-US" sz="3200" dirty="0">
                <a:solidFill>
                  <a:srgbClr val="FF0000"/>
                </a:solidFill>
              </a:rPr>
              <a:t>988</a:t>
            </a:r>
            <a:r>
              <a:rPr lang="en-US" sz="3200" baseline="30000" dirty="0">
                <a:solidFill>
                  <a:srgbClr val="FF0000"/>
                </a:solidFill>
              </a:rPr>
              <a:t>2</a:t>
            </a:r>
            <a:r>
              <a:rPr lang="en-US" sz="3200" dirty="0">
                <a:solidFill>
                  <a:srgbClr val="FF0000"/>
                </a:solidFill>
              </a:rPr>
              <a:t> – 4 = </a:t>
            </a:r>
          </a:p>
          <a:p>
            <a:pPr marL="0" indent="0">
              <a:buNone/>
            </a:pPr>
            <a:endParaRPr lang="en-US" sz="2800" dirty="0"/>
          </a:p>
        </p:txBody>
      </p:sp>
    </p:spTree>
    <p:extLst>
      <p:ext uri="{BB962C8B-B14F-4D97-AF65-F5344CB8AC3E}">
        <p14:creationId xmlns:p14="http://schemas.microsoft.com/office/powerpoint/2010/main" val="36551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3DC1-48E0-4C37-9870-FBA9D83F9AA6}"/>
              </a:ext>
            </a:extLst>
          </p:cNvPr>
          <p:cNvSpPr>
            <a:spLocks noGrp="1"/>
          </p:cNvSpPr>
          <p:nvPr>
            <p:ph type="title"/>
          </p:nvPr>
        </p:nvSpPr>
        <p:spPr>
          <a:xfrm>
            <a:off x="668539" y="634262"/>
            <a:ext cx="9404723" cy="698717"/>
          </a:xfrm>
        </p:spPr>
        <p:txBody>
          <a:bodyPr/>
          <a:lstStyle/>
          <a:p>
            <a:r>
              <a:rPr lang="en-US" dirty="0"/>
              <a:t>How can we solve the complex problem?</a:t>
            </a:r>
            <a:br>
              <a:rPr lang="en-US" dirty="0"/>
            </a:br>
            <a:endParaRPr lang="en-US" dirty="0"/>
          </a:p>
        </p:txBody>
      </p:sp>
      <p:sp>
        <p:nvSpPr>
          <p:cNvPr id="5" name="Oval 4">
            <a:extLst>
              <a:ext uri="{FF2B5EF4-FFF2-40B4-BE49-F238E27FC236}">
                <a16:creationId xmlns:a16="http://schemas.microsoft.com/office/drawing/2014/main" id="{020D88CD-FB34-4862-867D-74C150777B13}"/>
              </a:ext>
            </a:extLst>
          </p:cNvPr>
          <p:cNvSpPr/>
          <p:nvPr/>
        </p:nvSpPr>
        <p:spPr>
          <a:xfrm>
            <a:off x="1016975" y="1699545"/>
            <a:ext cx="3563809" cy="31582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Complex</a:t>
            </a:r>
          </a:p>
        </p:txBody>
      </p:sp>
      <p:sp>
        <p:nvSpPr>
          <p:cNvPr id="6" name="Oval 5">
            <a:extLst>
              <a:ext uri="{FF2B5EF4-FFF2-40B4-BE49-F238E27FC236}">
                <a16:creationId xmlns:a16="http://schemas.microsoft.com/office/drawing/2014/main" id="{B32C7C6B-C00F-4BEE-9DDE-83DD49934018}"/>
              </a:ext>
            </a:extLst>
          </p:cNvPr>
          <p:cNvSpPr/>
          <p:nvPr/>
        </p:nvSpPr>
        <p:spPr>
          <a:xfrm>
            <a:off x="7144870" y="1699545"/>
            <a:ext cx="3563809" cy="315820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Simple</a:t>
            </a:r>
          </a:p>
        </p:txBody>
      </p:sp>
      <p:cxnSp>
        <p:nvCxnSpPr>
          <p:cNvPr id="7" name="Straight Arrow Connector 6">
            <a:extLst>
              <a:ext uri="{FF2B5EF4-FFF2-40B4-BE49-F238E27FC236}">
                <a16:creationId xmlns:a16="http://schemas.microsoft.com/office/drawing/2014/main" id="{AC878359-72DD-4993-9951-40B4B76708A4}"/>
              </a:ext>
            </a:extLst>
          </p:cNvPr>
          <p:cNvCxnSpPr>
            <a:cxnSpLocks/>
            <a:stCxn id="5" idx="6"/>
            <a:endCxn id="6" idx="2"/>
          </p:cNvCxnSpPr>
          <p:nvPr/>
        </p:nvCxnSpPr>
        <p:spPr>
          <a:xfrm>
            <a:off x="4580784" y="3278647"/>
            <a:ext cx="2564086" cy="0"/>
          </a:xfrm>
          <a:prstGeom prst="straightConnector1">
            <a:avLst/>
          </a:prstGeom>
          <a:ln w="76200" cmpd="sng">
            <a:solidFill>
              <a:srgbClr val="FF0000"/>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2A405ED-4CB2-4D3B-BAFC-BF2938997173}"/>
              </a:ext>
            </a:extLst>
          </p:cNvPr>
          <p:cNvSpPr txBox="1"/>
          <p:nvPr/>
        </p:nvSpPr>
        <p:spPr>
          <a:xfrm>
            <a:off x="4580784" y="2402395"/>
            <a:ext cx="3013960" cy="650253"/>
          </a:xfrm>
          <a:prstGeom prst="rect">
            <a:avLst/>
          </a:prstGeom>
          <a:noFill/>
        </p:spPr>
        <p:txBody>
          <a:bodyPr wrap="square" rtlCol="0">
            <a:spAutoFit/>
          </a:bodyPr>
          <a:lstStyle/>
          <a:p>
            <a:r>
              <a:rPr lang="en-US" sz="3600" dirty="0"/>
              <a:t>Standards</a:t>
            </a:r>
          </a:p>
        </p:txBody>
      </p:sp>
    </p:spTree>
    <p:extLst>
      <p:ext uri="{BB962C8B-B14F-4D97-AF65-F5344CB8AC3E}">
        <p14:creationId xmlns:p14="http://schemas.microsoft.com/office/powerpoint/2010/main" val="427165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873B-9695-411E-8F1F-6FF2BB9E8540}"/>
              </a:ext>
            </a:extLst>
          </p:cNvPr>
          <p:cNvSpPr>
            <a:spLocks noGrp="1"/>
          </p:cNvSpPr>
          <p:nvPr>
            <p:ph type="title"/>
          </p:nvPr>
        </p:nvSpPr>
        <p:spPr>
          <a:xfrm>
            <a:off x="126718" y="311636"/>
            <a:ext cx="11174186" cy="590931"/>
          </a:xfrm>
        </p:spPr>
        <p:txBody>
          <a:bodyPr/>
          <a:lstStyle/>
          <a:p>
            <a:r>
              <a:rPr lang="en-US" dirty="0"/>
              <a:t>Oncology-specific Standards</a:t>
            </a:r>
          </a:p>
        </p:txBody>
      </p:sp>
      <p:sp>
        <p:nvSpPr>
          <p:cNvPr id="3" name="Content Placeholder 2">
            <a:extLst>
              <a:ext uri="{FF2B5EF4-FFF2-40B4-BE49-F238E27FC236}">
                <a16:creationId xmlns:a16="http://schemas.microsoft.com/office/drawing/2014/main" id="{AC81CC1C-8772-4CFE-BE02-FC3D1DDD33FE}"/>
              </a:ext>
            </a:extLst>
          </p:cNvPr>
          <p:cNvSpPr>
            <a:spLocks noGrp="1"/>
          </p:cNvSpPr>
          <p:nvPr>
            <p:ph idx="1"/>
          </p:nvPr>
        </p:nvSpPr>
        <p:spPr>
          <a:xfrm>
            <a:off x="396502" y="884420"/>
            <a:ext cx="11573249" cy="5366478"/>
          </a:xfrm>
        </p:spPr>
        <p:txBody>
          <a:bodyPr>
            <a:noAutofit/>
          </a:bodyPr>
          <a:lstStyle/>
          <a:p>
            <a:pPr lvl="0">
              <a:spcBef>
                <a:spcPts val="0"/>
              </a:spcBef>
              <a:spcAft>
                <a:spcPts val="300"/>
              </a:spcAft>
            </a:pPr>
            <a:r>
              <a:rPr lang="en-US" sz="2400" dirty="0"/>
              <a:t>Oncology Study Types - Solid Tumor, Lymphoma, Leukemia</a:t>
            </a:r>
          </a:p>
          <a:p>
            <a:pPr lvl="0">
              <a:spcBef>
                <a:spcPts val="0"/>
              </a:spcBef>
              <a:spcAft>
                <a:spcPts val="300"/>
              </a:spcAft>
            </a:pPr>
            <a:r>
              <a:rPr lang="en-US" sz="2400" dirty="0"/>
              <a:t>Response Criteria Guidelines - RECIST 1.1, Cheson 2007, IWCLL 2008</a:t>
            </a:r>
          </a:p>
          <a:p>
            <a:pPr lvl="0">
              <a:spcBef>
                <a:spcPts val="0"/>
              </a:spcBef>
              <a:spcAft>
                <a:spcPts val="300"/>
              </a:spcAft>
            </a:pPr>
            <a:r>
              <a:rPr lang="en-US" sz="2400" dirty="0"/>
              <a:t>Collection</a:t>
            </a:r>
          </a:p>
          <a:p>
            <a:pPr marL="800100" lvl="1" indent="-342900">
              <a:spcBef>
                <a:spcPts val="0"/>
              </a:spcBef>
              <a:spcAft>
                <a:spcPts val="300"/>
              </a:spcAft>
            </a:pPr>
            <a:r>
              <a:rPr lang="en-US" sz="2000" dirty="0"/>
              <a:t>Tumor Measurement</a:t>
            </a:r>
          </a:p>
          <a:p>
            <a:pPr marL="800100" lvl="1" indent="-342900">
              <a:spcBef>
                <a:spcPts val="0"/>
              </a:spcBef>
              <a:spcAft>
                <a:spcPts val="300"/>
              </a:spcAft>
            </a:pPr>
            <a:r>
              <a:rPr lang="en-US" sz="2000" dirty="0"/>
              <a:t>Bone Marrow Assessment</a:t>
            </a:r>
          </a:p>
          <a:p>
            <a:pPr marL="800100" lvl="1" indent="-342900">
              <a:spcBef>
                <a:spcPts val="0"/>
              </a:spcBef>
              <a:spcAft>
                <a:spcPts val="300"/>
              </a:spcAft>
            </a:pPr>
            <a:r>
              <a:rPr lang="en-US" sz="2000" dirty="0"/>
              <a:t>Spleen and Liver Enlargement Assessment</a:t>
            </a:r>
          </a:p>
          <a:p>
            <a:pPr marL="800100" lvl="1" indent="-342900">
              <a:spcBef>
                <a:spcPts val="0"/>
              </a:spcBef>
              <a:spcAft>
                <a:spcPts val="300"/>
              </a:spcAft>
            </a:pPr>
            <a:r>
              <a:rPr lang="en-US" sz="2000" dirty="0"/>
              <a:t>Blood Counts</a:t>
            </a:r>
          </a:p>
          <a:p>
            <a:pPr marL="800100" lvl="1" indent="-342900">
              <a:spcBef>
                <a:spcPts val="0"/>
              </a:spcBef>
              <a:spcAft>
                <a:spcPts val="300"/>
              </a:spcAft>
            </a:pPr>
            <a:r>
              <a:rPr lang="en-US" sz="2000" dirty="0"/>
              <a:t>Response Assessment</a:t>
            </a:r>
          </a:p>
          <a:p>
            <a:pPr lvl="0">
              <a:spcBef>
                <a:spcPts val="0"/>
              </a:spcBef>
              <a:spcAft>
                <a:spcPts val="300"/>
              </a:spcAft>
            </a:pPr>
            <a:r>
              <a:rPr lang="en-US" sz="2400" dirty="0"/>
              <a:t>CDISC - SDTM (TU, TR, RS), ADaM ( --TTE), CT</a:t>
            </a:r>
          </a:p>
          <a:p>
            <a:pPr lvl="0">
              <a:spcBef>
                <a:spcPts val="0"/>
              </a:spcBef>
              <a:spcAft>
                <a:spcPts val="300"/>
              </a:spcAft>
            </a:pPr>
            <a:r>
              <a:rPr lang="en-US" sz="2400" dirty="0"/>
              <a:t>Analysis - OS, PFS,TTP, ORR, DFS </a:t>
            </a:r>
          </a:p>
          <a:p>
            <a:pPr lvl="0">
              <a:spcBef>
                <a:spcPts val="0"/>
              </a:spcBef>
              <a:spcAft>
                <a:spcPts val="300"/>
              </a:spcAft>
            </a:pPr>
            <a:r>
              <a:rPr lang="en-US" sz="2400" dirty="0"/>
              <a:t>Programming</a:t>
            </a:r>
          </a:p>
          <a:p>
            <a:pPr marL="800100" lvl="1" indent="-342900">
              <a:spcBef>
                <a:spcPts val="0"/>
              </a:spcBef>
              <a:spcAft>
                <a:spcPts val="300"/>
              </a:spcAft>
            </a:pPr>
            <a:r>
              <a:rPr lang="en-US" sz="2000" dirty="0"/>
              <a:t>Reporting – TFL</a:t>
            </a:r>
          </a:p>
          <a:p>
            <a:pPr marL="800100" lvl="1" indent="-342900">
              <a:spcBef>
                <a:spcPts val="0"/>
              </a:spcBef>
              <a:spcAft>
                <a:spcPts val="300"/>
              </a:spcAft>
            </a:pPr>
            <a:r>
              <a:rPr lang="en-US" sz="2000" dirty="0"/>
              <a:t>SAS Macros</a:t>
            </a:r>
          </a:p>
          <a:p>
            <a:pPr marL="800100" lvl="1" indent="-342900">
              <a:spcBef>
                <a:spcPts val="0"/>
              </a:spcBef>
              <a:spcAft>
                <a:spcPts val="300"/>
              </a:spcAft>
            </a:pPr>
            <a:r>
              <a:rPr lang="en-US" sz="2000" dirty="0"/>
              <a:t>R / Python packages</a:t>
            </a:r>
          </a:p>
          <a:p>
            <a:pPr marL="800100" lvl="1" indent="-342900">
              <a:spcBef>
                <a:spcPts val="0"/>
              </a:spcBef>
              <a:spcAft>
                <a:spcPts val="300"/>
              </a:spcAft>
            </a:pPr>
            <a:r>
              <a:rPr lang="en-US" sz="2000" dirty="0"/>
              <a:t>Algorithm / derivation (company specific, industry)</a:t>
            </a:r>
          </a:p>
          <a:p>
            <a:pPr lvl="0">
              <a:spcBef>
                <a:spcPts val="0"/>
              </a:spcBef>
              <a:spcAft>
                <a:spcPts val="300"/>
              </a:spcAft>
            </a:pPr>
            <a:r>
              <a:rPr lang="en-US" sz="2400" dirty="0"/>
              <a:t>Documents – Links, Traceability, Instruction, Working Guidelines, SOP</a:t>
            </a:r>
          </a:p>
        </p:txBody>
      </p:sp>
    </p:spTree>
    <p:extLst>
      <p:ext uri="{BB962C8B-B14F-4D97-AF65-F5344CB8AC3E}">
        <p14:creationId xmlns:p14="http://schemas.microsoft.com/office/powerpoint/2010/main" val="237033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2281-A98E-42FA-B17E-9225F5DCEE5A}"/>
              </a:ext>
            </a:extLst>
          </p:cNvPr>
          <p:cNvSpPr>
            <a:spLocks noGrp="1"/>
          </p:cNvSpPr>
          <p:nvPr>
            <p:ph type="title"/>
          </p:nvPr>
        </p:nvSpPr>
        <p:spPr>
          <a:xfrm>
            <a:off x="198023" y="196633"/>
            <a:ext cx="9404723" cy="755867"/>
          </a:xfrm>
        </p:spPr>
        <p:txBody>
          <a:bodyPr/>
          <a:lstStyle/>
          <a:p>
            <a:r>
              <a:rPr lang="en-US" dirty="0"/>
              <a:t>Response Criteria Guidelines</a:t>
            </a:r>
          </a:p>
        </p:txBody>
      </p:sp>
      <p:grpSp>
        <p:nvGrpSpPr>
          <p:cNvPr id="5" name="Group 4">
            <a:extLst>
              <a:ext uri="{FF2B5EF4-FFF2-40B4-BE49-F238E27FC236}">
                <a16:creationId xmlns:a16="http://schemas.microsoft.com/office/drawing/2014/main" id="{1CC21F28-7DA2-4AFE-93F3-9DE3BC9CB4C7}"/>
              </a:ext>
            </a:extLst>
          </p:cNvPr>
          <p:cNvGrpSpPr/>
          <p:nvPr/>
        </p:nvGrpSpPr>
        <p:grpSpPr>
          <a:xfrm>
            <a:off x="1409698" y="1049478"/>
            <a:ext cx="3153917" cy="748800"/>
            <a:chOff x="2699" y="513569"/>
            <a:chExt cx="2632471" cy="748800"/>
          </a:xfrm>
          <a:solidFill>
            <a:schemeClr val="accent1"/>
          </a:solidFill>
        </p:grpSpPr>
        <p:sp>
          <p:nvSpPr>
            <p:cNvPr id="21" name="Rectangle 20">
              <a:extLst>
                <a:ext uri="{FF2B5EF4-FFF2-40B4-BE49-F238E27FC236}">
                  <a16:creationId xmlns:a16="http://schemas.microsoft.com/office/drawing/2014/main" id="{879790A2-B788-4696-B061-89C20323F8F3}"/>
                </a:ext>
              </a:extLst>
            </p:cNvPr>
            <p:cNvSpPr/>
            <p:nvPr/>
          </p:nvSpPr>
          <p:spPr>
            <a:xfrm>
              <a:off x="2699" y="513569"/>
              <a:ext cx="2632471" cy="748800"/>
            </a:xfrm>
            <a:prstGeom prst="rect">
              <a:avLst/>
            </a:prstGeom>
            <a:gr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02874352-6DB6-4FA6-85E9-5BD908F50452}"/>
                </a:ext>
              </a:extLst>
            </p:cNvPr>
            <p:cNvSpPr txBox="1"/>
            <p:nvPr/>
          </p:nvSpPr>
          <p:spPr>
            <a:xfrm>
              <a:off x="2699" y="513569"/>
              <a:ext cx="2632471" cy="74880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ysClr val="windowText" lastClr="000000"/>
                  </a:solidFill>
                </a:rPr>
                <a:t>Solid Tumor</a:t>
              </a:r>
            </a:p>
          </p:txBody>
        </p:sp>
      </p:grpSp>
      <p:grpSp>
        <p:nvGrpSpPr>
          <p:cNvPr id="6" name="Group 5">
            <a:extLst>
              <a:ext uri="{FF2B5EF4-FFF2-40B4-BE49-F238E27FC236}">
                <a16:creationId xmlns:a16="http://schemas.microsoft.com/office/drawing/2014/main" id="{58F5797B-4A7E-4764-A040-3A07E494D46C}"/>
              </a:ext>
            </a:extLst>
          </p:cNvPr>
          <p:cNvGrpSpPr/>
          <p:nvPr/>
        </p:nvGrpSpPr>
        <p:grpSpPr>
          <a:xfrm>
            <a:off x="1409697" y="1919104"/>
            <a:ext cx="3153918" cy="3889418"/>
            <a:chOff x="-86453" y="1262369"/>
            <a:chExt cx="2632471" cy="3889418"/>
          </a:xfrm>
          <a:solidFill>
            <a:srgbClr val="FCF004">
              <a:alpha val="25098"/>
            </a:srgbClr>
          </a:solidFill>
        </p:grpSpPr>
        <p:sp>
          <p:nvSpPr>
            <p:cNvPr id="19" name="Rectangle 18">
              <a:extLst>
                <a:ext uri="{FF2B5EF4-FFF2-40B4-BE49-F238E27FC236}">
                  <a16:creationId xmlns:a16="http://schemas.microsoft.com/office/drawing/2014/main" id="{E91F3E76-4B04-49AA-9FA2-15C5F9E6AD4F}"/>
                </a:ext>
              </a:extLst>
            </p:cNvPr>
            <p:cNvSpPr/>
            <p:nvPr/>
          </p:nvSpPr>
          <p:spPr>
            <a:xfrm>
              <a:off x="-86453" y="1262369"/>
              <a:ext cx="2632471" cy="3853980"/>
            </a:xfrm>
            <a:prstGeom prst="rect">
              <a:avLst/>
            </a:prstGeom>
            <a:grpFill/>
            <a:ln>
              <a:no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EA3BEE12-7292-4690-A13E-255653EDEC7E}"/>
                </a:ext>
              </a:extLst>
            </p:cNvPr>
            <p:cNvSpPr txBox="1"/>
            <p:nvPr/>
          </p:nvSpPr>
          <p:spPr>
            <a:xfrm>
              <a:off x="-86453" y="1297807"/>
              <a:ext cx="2632471" cy="385398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RECIST (Response Evaluation Criteria in Solid Tumor) 1.1</a:t>
              </a:r>
            </a:p>
            <a:p>
              <a:pPr marL="228600" lvl="1" indent="-228600" algn="l" defTabSz="1155700">
                <a:lnSpc>
                  <a:spcPct val="90000"/>
                </a:lnSpc>
                <a:spcBef>
                  <a:spcPct val="0"/>
                </a:spcBef>
                <a:spcAft>
                  <a:spcPct val="15000"/>
                </a:spcAft>
                <a:buChar char="•"/>
              </a:pPr>
              <a:r>
                <a:rPr lang="en-US" sz="2600" kern="1200" dirty="0"/>
                <a:t>irRC(Immune-related Response Criteria) 2009</a:t>
              </a:r>
            </a:p>
          </p:txBody>
        </p:sp>
      </p:grpSp>
      <p:grpSp>
        <p:nvGrpSpPr>
          <p:cNvPr id="7" name="Group 6">
            <a:extLst>
              <a:ext uri="{FF2B5EF4-FFF2-40B4-BE49-F238E27FC236}">
                <a16:creationId xmlns:a16="http://schemas.microsoft.com/office/drawing/2014/main" id="{A0259B15-802A-4FBB-902D-DB9B89B10F66}"/>
              </a:ext>
            </a:extLst>
          </p:cNvPr>
          <p:cNvGrpSpPr/>
          <p:nvPr/>
        </p:nvGrpSpPr>
        <p:grpSpPr>
          <a:xfrm>
            <a:off x="4744085" y="1049478"/>
            <a:ext cx="3153917" cy="748800"/>
            <a:chOff x="3003717" y="513569"/>
            <a:chExt cx="2632471" cy="748800"/>
          </a:xfrm>
          <a:solidFill>
            <a:srgbClr val="92D050"/>
          </a:solidFill>
        </p:grpSpPr>
        <p:sp>
          <p:nvSpPr>
            <p:cNvPr id="17" name="Rectangle 16">
              <a:extLst>
                <a:ext uri="{FF2B5EF4-FFF2-40B4-BE49-F238E27FC236}">
                  <a16:creationId xmlns:a16="http://schemas.microsoft.com/office/drawing/2014/main" id="{0E570C5A-C509-4FFD-A59B-0E6795BA20BD}"/>
                </a:ext>
              </a:extLst>
            </p:cNvPr>
            <p:cNvSpPr/>
            <p:nvPr/>
          </p:nvSpPr>
          <p:spPr>
            <a:xfrm>
              <a:off x="3003717" y="513569"/>
              <a:ext cx="2632471" cy="748800"/>
            </a:xfrm>
            <a:prstGeom prst="rect">
              <a:avLst/>
            </a:prstGeom>
            <a:grp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DB27630A-0969-47F1-AD5A-80CAD7CE409E}"/>
                </a:ext>
              </a:extLst>
            </p:cNvPr>
            <p:cNvSpPr txBox="1"/>
            <p:nvPr/>
          </p:nvSpPr>
          <p:spPr>
            <a:xfrm>
              <a:off x="3003717" y="513569"/>
              <a:ext cx="2632471" cy="74880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ysClr val="windowText" lastClr="000000"/>
                  </a:solidFill>
                </a:rPr>
                <a:t>Lymphoma</a:t>
              </a:r>
            </a:p>
          </p:txBody>
        </p:sp>
      </p:grpSp>
      <p:grpSp>
        <p:nvGrpSpPr>
          <p:cNvPr id="8" name="Group 7">
            <a:extLst>
              <a:ext uri="{FF2B5EF4-FFF2-40B4-BE49-F238E27FC236}">
                <a16:creationId xmlns:a16="http://schemas.microsoft.com/office/drawing/2014/main" id="{DFC45653-313E-4E7A-B6C3-B905B04BB657}"/>
              </a:ext>
            </a:extLst>
          </p:cNvPr>
          <p:cNvGrpSpPr/>
          <p:nvPr/>
        </p:nvGrpSpPr>
        <p:grpSpPr>
          <a:xfrm>
            <a:off x="4744085" y="1902527"/>
            <a:ext cx="3153917" cy="3853980"/>
            <a:chOff x="3003717" y="1262369"/>
            <a:chExt cx="2632471" cy="3853980"/>
          </a:xfrm>
          <a:solidFill>
            <a:srgbClr val="92D050">
              <a:alpha val="32941"/>
            </a:srgbClr>
          </a:solidFill>
        </p:grpSpPr>
        <p:sp>
          <p:nvSpPr>
            <p:cNvPr id="15" name="Rectangle 14">
              <a:extLst>
                <a:ext uri="{FF2B5EF4-FFF2-40B4-BE49-F238E27FC236}">
                  <a16:creationId xmlns:a16="http://schemas.microsoft.com/office/drawing/2014/main" id="{21EBB943-423E-4D03-A0FF-77934A6379EA}"/>
                </a:ext>
              </a:extLst>
            </p:cNvPr>
            <p:cNvSpPr/>
            <p:nvPr/>
          </p:nvSpPr>
          <p:spPr>
            <a:xfrm>
              <a:off x="3003717" y="1262369"/>
              <a:ext cx="2632471" cy="3853980"/>
            </a:xfrm>
            <a:prstGeom prst="rect">
              <a:avLst/>
            </a:prstGeom>
            <a:grpFill/>
            <a:ln>
              <a:noFill/>
            </a:ln>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4C77E222-CEB0-4EAA-A03E-1EDADE1399DA}"/>
                </a:ext>
              </a:extLst>
            </p:cNvPr>
            <p:cNvSpPr txBox="1"/>
            <p:nvPr/>
          </p:nvSpPr>
          <p:spPr>
            <a:xfrm>
              <a:off x="3003717" y="1262369"/>
              <a:ext cx="2632471" cy="385398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Cheson 2007</a:t>
              </a:r>
            </a:p>
            <a:p>
              <a:pPr marL="228600" lvl="1" indent="-228600" algn="l" defTabSz="1155700">
                <a:lnSpc>
                  <a:spcPct val="90000"/>
                </a:lnSpc>
                <a:spcBef>
                  <a:spcPct val="0"/>
                </a:spcBef>
                <a:spcAft>
                  <a:spcPct val="15000"/>
                </a:spcAft>
                <a:buChar char="•"/>
              </a:pPr>
              <a:r>
                <a:rPr lang="en-US" sz="2600" kern="1200" dirty="0"/>
                <a:t>Cheson 2014 (2014 Lugano classification)</a:t>
              </a:r>
            </a:p>
          </p:txBody>
        </p:sp>
      </p:grpSp>
      <p:grpSp>
        <p:nvGrpSpPr>
          <p:cNvPr id="9" name="Group 8">
            <a:extLst>
              <a:ext uri="{FF2B5EF4-FFF2-40B4-BE49-F238E27FC236}">
                <a16:creationId xmlns:a16="http://schemas.microsoft.com/office/drawing/2014/main" id="{C27FB33F-FB7D-4178-8078-D708F3683155}"/>
              </a:ext>
            </a:extLst>
          </p:cNvPr>
          <p:cNvGrpSpPr/>
          <p:nvPr/>
        </p:nvGrpSpPr>
        <p:grpSpPr>
          <a:xfrm>
            <a:off x="8078472" y="1049478"/>
            <a:ext cx="3153917" cy="748800"/>
            <a:chOff x="6004735" y="513569"/>
            <a:chExt cx="2632471" cy="748800"/>
          </a:xfrm>
          <a:solidFill>
            <a:srgbClr val="00B0F0"/>
          </a:solidFill>
        </p:grpSpPr>
        <p:sp>
          <p:nvSpPr>
            <p:cNvPr id="13" name="Rectangle 12">
              <a:extLst>
                <a:ext uri="{FF2B5EF4-FFF2-40B4-BE49-F238E27FC236}">
                  <a16:creationId xmlns:a16="http://schemas.microsoft.com/office/drawing/2014/main" id="{EFFBCEAC-E2B3-479E-8024-810C8214C80B}"/>
                </a:ext>
              </a:extLst>
            </p:cNvPr>
            <p:cNvSpPr/>
            <p:nvPr/>
          </p:nvSpPr>
          <p:spPr>
            <a:xfrm>
              <a:off x="6004735" y="513569"/>
              <a:ext cx="2632471" cy="748800"/>
            </a:xfrm>
            <a:prstGeom prst="rect">
              <a:avLst/>
            </a:prstGeom>
            <a:grp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BB4321C9-7A9F-40E9-B6A5-6F9465574B8D}"/>
                </a:ext>
              </a:extLst>
            </p:cNvPr>
            <p:cNvSpPr txBox="1"/>
            <p:nvPr/>
          </p:nvSpPr>
          <p:spPr>
            <a:xfrm>
              <a:off x="6004735" y="513569"/>
              <a:ext cx="2632471" cy="7488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Leukemia</a:t>
              </a:r>
            </a:p>
          </p:txBody>
        </p:sp>
      </p:grpSp>
      <p:grpSp>
        <p:nvGrpSpPr>
          <p:cNvPr id="23" name="Group 22">
            <a:extLst>
              <a:ext uri="{FF2B5EF4-FFF2-40B4-BE49-F238E27FC236}">
                <a16:creationId xmlns:a16="http://schemas.microsoft.com/office/drawing/2014/main" id="{532B115E-2122-4B95-8313-42C349321B56}"/>
              </a:ext>
            </a:extLst>
          </p:cNvPr>
          <p:cNvGrpSpPr/>
          <p:nvPr/>
        </p:nvGrpSpPr>
        <p:grpSpPr>
          <a:xfrm>
            <a:off x="8078472" y="1919104"/>
            <a:ext cx="3153917" cy="3853980"/>
            <a:chOff x="3003717" y="1262369"/>
            <a:chExt cx="2632471" cy="3853980"/>
          </a:xfrm>
          <a:solidFill>
            <a:srgbClr val="4FD1FF">
              <a:alpha val="30980"/>
            </a:srgbClr>
          </a:solidFill>
        </p:grpSpPr>
        <p:sp>
          <p:nvSpPr>
            <p:cNvPr id="24" name="Rectangle 23">
              <a:extLst>
                <a:ext uri="{FF2B5EF4-FFF2-40B4-BE49-F238E27FC236}">
                  <a16:creationId xmlns:a16="http://schemas.microsoft.com/office/drawing/2014/main" id="{B3B76083-2C60-4FB2-AD30-1A43D3D5D9F9}"/>
                </a:ext>
              </a:extLst>
            </p:cNvPr>
            <p:cNvSpPr/>
            <p:nvPr/>
          </p:nvSpPr>
          <p:spPr>
            <a:xfrm>
              <a:off x="3003717" y="1262369"/>
              <a:ext cx="2632471" cy="3853980"/>
            </a:xfrm>
            <a:prstGeom prst="rect">
              <a:avLst/>
            </a:prstGeom>
            <a:grpFill/>
            <a:ln>
              <a:noFill/>
            </a:ln>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DA54DBBA-ABB6-4AED-8651-E8203B45B95A}"/>
                </a:ext>
              </a:extLst>
            </p:cNvPr>
            <p:cNvSpPr txBox="1"/>
            <p:nvPr/>
          </p:nvSpPr>
          <p:spPr>
            <a:xfrm>
              <a:off x="3003717" y="1262369"/>
              <a:ext cx="2632471" cy="385398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dirty="0"/>
                <a:t>IWCLL 2008</a:t>
              </a:r>
            </a:p>
            <a:p>
              <a:pPr marL="228600" lvl="1" indent="-228600" algn="l" defTabSz="1155700">
                <a:lnSpc>
                  <a:spcPct val="90000"/>
                </a:lnSpc>
                <a:spcBef>
                  <a:spcPct val="0"/>
                </a:spcBef>
                <a:spcAft>
                  <a:spcPct val="15000"/>
                </a:spcAft>
                <a:buChar char="•"/>
              </a:pPr>
              <a:r>
                <a:rPr lang="en-US" sz="2600" kern="1200" dirty="0"/>
                <a:t>IWAML 2003</a:t>
              </a:r>
            </a:p>
            <a:p>
              <a:pPr marL="228600" lvl="1" indent="-228600" algn="l" defTabSz="1155700">
                <a:lnSpc>
                  <a:spcPct val="90000"/>
                </a:lnSpc>
                <a:spcBef>
                  <a:spcPct val="0"/>
                </a:spcBef>
                <a:spcAft>
                  <a:spcPct val="15000"/>
                </a:spcAft>
                <a:buChar char="•"/>
              </a:pPr>
              <a:r>
                <a:rPr lang="en-US" sz="2600" dirty="0"/>
                <a:t>NCCN Guideline 2012 on ALL</a:t>
              </a:r>
            </a:p>
            <a:p>
              <a:pPr marL="228600" lvl="1" indent="-228600" algn="l" defTabSz="1155700">
                <a:lnSpc>
                  <a:spcPct val="90000"/>
                </a:lnSpc>
                <a:spcBef>
                  <a:spcPct val="0"/>
                </a:spcBef>
                <a:spcAft>
                  <a:spcPct val="15000"/>
                </a:spcAft>
                <a:buChar char="•"/>
              </a:pPr>
              <a:r>
                <a:rPr lang="en-US" sz="2600" dirty="0"/>
                <a:t>CML ESMO Guidelines</a:t>
              </a:r>
            </a:p>
          </p:txBody>
        </p:sp>
      </p:grpSp>
    </p:spTree>
    <p:extLst>
      <p:ext uri="{BB962C8B-B14F-4D97-AF65-F5344CB8AC3E}">
        <p14:creationId xmlns:p14="http://schemas.microsoft.com/office/powerpoint/2010/main" val="12210378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C9CA-CDCC-4D86-932A-B38FA0F106AA}"/>
              </a:ext>
            </a:extLst>
          </p:cNvPr>
          <p:cNvSpPr>
            <a:spLocks noGrp="1"/>
          </p:cNvSpPr>
          <p:nvPr>
            <p:ph type="title"/>
          </p:nvPr>
        </p:nvSpPr>
        <p:spPr>
          <a:xfrm>
            <a:off x="198023" y="196633"/>
            <a:ext cx="10012777" cy="755867"/>
          </a:xfrm>
        </p:spPr>
        <p:txBody>
          <a:bodyPr/>
          <a:lstStyle/>
          <a:p>
            <a:r>
              <a:rPr lang="en-US" altLang="en-US" dirty="0"/>
              <a:t>E2E Standards-driven Oncology Studies</a:t>
            </a:r>
            <a:endParaRPr lang="en-US" dirty="0"/>
          </a:p>
        </p:txBody>
      </p:sp>
      <p:sp>
        <p:nvSpPr>
          <p:cNvPr id="33" name="Rounded Rectangle 18">
            <a:extLst>
              <a:ext uri="{FF2B5EF4-FFF2-40B4-BE49-F238E27FC236}">
                <a16:creationId xmlns:a16="http://schemas.microsoft.com/office/drawing/2014/main" id="{97B6E1E9-309C-471D-A807-98C6B885AF2C}"/>
              </a:ext>
            </a:extLst>
          </p:cNvPr>
          <p:cNvSpPr/>
          <p:nvPr/>
        </p:nvSpPr>
        <p:spPr>
          <a:xfrm>
            <a:off x="1467419" y="1200610"/>
            <a:ext cx="1433015" cy="15831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Protocol</a:t>
            </a:r>
          </a:p>
          <a:p>
            <a:pPr algn="ctr"/>
            <a:endParaRPr lang="en-US" sz="2000" b="1" dirty="0">
              <a:solidFill>
                <a:schemeClr val="tx1"/>
              </a:solidFill>
            </a:endParaRPr>
          </a:p>
        </p:txBody>
      </p:sp>
      <p:sp>
        <p:nvSpPr>
          <p:cNvPr id="34" name="Rounded Rectangle 19">
            <a:extLst>
              <a:ext uri="{FF2B5EF4-FFF2-40B4-BE49-F238E27FC236}">
                <a16:creationId xmlns:a16="http://schemas.microsoft.com/office/drawing/2014/main" id="{6DB399D4-84F8-4E3A-9BC2-7FCB9A164F49}"/>
              </a:ext>
            </a:extLst>
          </p:cNvPr>
          <p:cNvSpPr/>
          <p:nvPr/>
        </p:nvSpPr>
        <p:spPr>
          <a:xfrm>
            <a:off x="1522010" y="1908018"/>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Cheson 2014</a:t>
            </a:r>
          </a:p>
        </p:txBody>
      </p:sp>
      <p:sp>
        <p:nvSpPr>
          <p:cNvPr id="35" name="Rounded Rectangle 20">
            <a:extLst>
              <a:ext uri="{FF2B5EF4-FFF2-40B4-BE49-F238E27FC236}">
                <a16:creationId xmlns:a16="http://schemas.microsoft.com/office/drawing/2014/main" id="{8A84016D-6FB7-4E0E-98C5-17C547AFFD54}"/>
              </a:ext>
            </a:extLst>
          </p:cNvPr>
          <p:cNvSpPr/>
          <p:nvPr/>
        </p:nvSpPr>
        <p:spPr>
          <a:xfrm>
            <a:off x="3188173" y="1200610"/>
            <a:ext cx="1622947" cy="387369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Collection</a:t>
            </a: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p:txBody>
      </p:sp>
      <p:sp>
        <p:nvSpPr>
          <p:cNvPr id="36" name="Rounded Rectangle 21">
            <a:extLst>
              <a:ext uri="{FF2B5EF4-FFF2-40B4-BE49-F238E27FC236}">
                <a16:creationId xmlns:a16="http://schemas.microsoft.com/office/drawing/2014/main" id="{D594248E-E3F9-44B4-A59F-19FFE877F498}"/>
              </a:ext>
            </a:extLst>
          </p:cNvPr>
          <p:cNvSpPr/>
          <p:nvPr/>
        </p:nvSpPr>
        <p:spPr>
          <a:xfrm>
            <a:off x="3242763" y="1908018"/>
            <a:ext cx="1476803" cy="650545"/>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Tumor Measurement</a:t>
            </a:r>
          </a:p>
        </p:txBody>
      </p:sp>
      <p:sp>
        <p:nvSpPr>
          <p:cNvPr id="37" name="Rounded Rectangle 22">
            <a:extLst>
              <a:ext uri="{FF2B5EF4-FFF2-40B4-BE49-F238E27FC236}">
                <a16:creationId xmlns:a16="http://schemas.microsoft.com/office/drawing/2014/main" id="{EF92DE59-D15C-4F70-B274-A4D752A7909B}"/>
              </a:ext>
            </a:extLst>
          </p:cNvPr>
          <p:cNvSpPr/>
          <p:nvPr/>
        </p:nvSpPr>
        <p:spPr>
          <a:xfrm>
            <a:off x="5291067" y="1200610"/>
            <a:ext cx="1433015" cy="494048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SDTM</a:t>
            </a: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p:txBody>
      </p:sp>
      <p:sp>
        <p:nvSpPr>
          <p:cNvPr id="38" name="Rounded Rectangle 23">
            <a:extLst>
              <a:ext uri="{FF2B5EF4-FFF2-40B4-BE49-F238E27FC236}">
                <a16:creationId xmlns:a16="http://schemas.microsoft.com/office/drawing/2014/main" id="{F3FC2E8A-73F3-4FEC-A39D-B6CA7A15D3A6}"/>
              </a:ext>
            </a:extLst>
          </p:cNvPr>
          <p:cNvSpPr/>
          <p:nvPr/>
        </p:nvSpPr>
        <p:spPr>
          <a:xfrm>
            <a:off x="5345657" y="1908018"/>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TR</a:t>
            </a:r>
          </a:p>
        </p:txBody>
      </p:sp>
      <p:sp>
        <p:nvSpPr>
          <p:cNvPr id="39" name="Rounded Rectangle 24">
            <a:extLst>
              <a:ext uri="{FF2B5EF4-FFF2-40B4-BE49-F238E27FC236}">
                <a16:creationId xmlns:a16="http://schemas.microsoft.com/office/drawing/2014/main" id="{A93D8D28-501B-4157-B7C2-D09BC8B27302}"/>
              </a:ext>
            </a:extLst>
          </p:cNvPr>
          <p:cNvSpPr/>
          <p:nvPr/>
        </p:nvSpPr>
        <p:spPr>
          <a:xfrm>
            <a:off x="8751027" y="1200610"/>
            <a:ext cx="1635457" cy="255099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Analysis</a:t>
            </a: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a:p>
            <a:pPr algn="ctr"/>
            <a:endParaRPr lang="en-US" sz="2000" b="1" dirty="0">
              <a:solidFill>
                <a:schemeClr val="tx1"/>
              </a:solidFill>
            </a:endParaRPr>
          </a:p>
        </p:txBody>
      </p:sp>
      <p:sp>
        <p:nvSpPr>
          <p:cNvPr id="40" name="Rounded Rectangle 25">
            <a:extLst>
              <a:ext uri="{FF2B5EF4-FFF2-40B4-BE49-F238E27FC236}">
                <a16:creationId xmlns:a16="http://schemas.microsoft.com/office/drawing/2014/main" id="{BC630B59-CB39-46D1-B647-C1507519C14E}"/>
              </a:ext>
            </a:extLst>
          </p:cNvPr>
          <p:cNvSpPr/>
          <p:nvPr/>
        </p:nvSpPr>
        <p:spPr>
          <a:xfrm>
            <a:off x="8879417" y="1908018"/>
            <a:ext cx="1445399" cy="1570061"/>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Progression Free Survival Time to Even Analysis TFL Report </a:t>
            </a:r>
          </a:p>
        </p:txBody>
      </p:sp>
      <p:sp>
        <p:nvSpPr>
          <p:cNvPr id="41" name="Rounded Rectangle 40">
            <a:extLst>
              <a:ext uri="{FF2B5EF4-FFF2-40B4-BE49-F238E27FC236}">
                <a16:creationId xmlns:a16="http://schemas.microsoft.com/office/drawing/2014/main" id="{128CE987-DC0F-4AAA-B7D7-71CC60391541}"/>
              </a:ext>
            </a:extLst>
          </p:cNvPr>
          <p:cNvSpPr/>
          <p:nvPr/>
        </p:nvSpPr>
        <p:spPr>
          <a:xfrm>
            <a:off x="7040254" y="1200610"/>
            <a:ext cx="1433015" cy="15831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ADaM</a:t>
            </a:r>
          </a:p>
        </p:txBody>
      </p:sp>
      <p:sp>
        <p:nvSpPr>
          <p:cNvPr id="42" name="Rounded Rectangle 42">
            <a:extLst>
              <a:ext uri="{FF2B5EF4-FFF2-40B4-BE49-F238E27FC236}">
                <a16:creationId xmlns:a16="http://schemas.microsoft.com/office/drawing/2014/main" id="{F26755ED-3DF6-4CBB-9AFE-E10DD970A382}"/>
              </a:ext>
            </a:extLst>
          </p:cNvPr>
          <p:cNvSpPr/>
          <p:nvPr/>
        </p:nvSpPr>
        <p:spPr>
          <a:xfrm>
            <a:off x="7122141" y="1908018"/>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ADTTEPFS</a:t>
            </a:r>
          </a:p>
        </p:txBody>
      </p:sp>
      <p:sp>
        <p:nvSpPr>
          <p:cNvPr id="43" name="Rounded Rectangle 43">
            <a:extLst>
              <a:ext uri="{FF2B5EF4-FFF2-40B4-BE49-F238E27FC236}">
                <a16:creationId xmlns:a16="http://schemas.microsoft.com/office/drawing/2014/main" id="{D35DA4CC-5A09-4014-8864-7422CEE9AA07}"/>
              </a:ext>
            </a:extLst>
          </p:cNvPr>
          <p:cNvSpPr/>
          <p:nvPr/>
        </p:nvSpPr>
        <p:spPr>
          <a:xfrm>
            <a:off x="3242764" y="2710963"/>
            <a:ext cx="1378424"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Bone Marrow Assessment</a:t>
            </a:r>
          </a:p>
        </p:txBody>
      </p:sp>
      <p:sp>
        <p:nvSpPr>
          <p:cNvPr id="44" name="Rounded Rectangle 44">
            <a:extLst>
              <a:ext uri="{FF2B5EF4-FFF2-40B4-BE49-F238E27FC236}">
                <a16:creationId xmlns:a16="http://schemas.microsoft.com/office/drawing/2014/main" id="{7A6BB3A1-B9C6-4316-8F1B-C35ED08007C8}"/>
              </a:ext>
            </a:extLst>
          </p:cNvPr>
          <p:cNvSpPr/>
          <p:nvPr/>
        </p:nvSpPr>
        <p:spPr>
          <a:xfrm>
            <a:off x="3242764" y="3429745"/>
            <a:ext cx="1378424" cy="734705"/>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Spleen and Liver Enlargement</a:t>
            </a:r>
          </a:p>
        </p:txBody>
      </p:sp>
      <p:sp>
        <p:nvSpPr>
          <p:cNvPr id="45" name="Rounded Rectangle 45">
            <a:extLst>
              <a:ext uri="{FF2B5EF4-FFF2-40B4-BE49-F238E27FC236}">
                <a16:creationId xmlns:a16="http://schemas.microsoft.com/office/drawing/2014/main" id="{9CDBF4FF-4262-4BCE-B81C-1BDDD5254CE1}"/>
              </a:ext>
            </a:extLst>
          </p:cNvPr>
          <p:cNvSpPr/>
          <p:nvPr/>
        </p:nvSpPr>
        <p:spPr>
          <a:xfrm>
            <a:off x="5345657" y="4061634"/>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FA</a:t>
            </a:r>
          </a:p>
        </p:txBody>
      </p:sp>
      <p:sp>
        <p:nvSpPr>
          <p:cNvPr id="46" name="Rounded Rectangle 46">
            <a:extLst>
              <a:ext uri="{FF2B5EF4-FFF2-40B4-BE49-F238E27FC236}">
                <a16:creationId xmlns:a16="http://schemas.microsoft.com/office/drawing/2014/main" id="{A320C0FC-BF66-499A-8E67-84D384889AA0}"/>
              </a:ext>
            </a:extLst>
          </p:cNvPr>
          <p:cNvSpPr/>
          <p:nvPr/>
        </p:nvSpPr>
        <p:spPr>
          <a:xfrm>
            <a:off x="5345657" y="2625890"/>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TU</a:t>
            </a:r>
          </a:p>
        </p:txBody>
      </p:sp>
      <p:sp>
        <p:nvSpPr>
          <p:cNvPr id="47" name="Rounded Rectangle 47">
            <a:extLst>
              <a:ext uri="{FF2B5EF4-FFF2-40B4-BE49-F238E27FC236}">
                <a16:creationId xmlns:a16="http://schemas.microsoft.com/office/drawing/2014/main" id="{4592D1E2-7553-400C-B1B1-C5344EEDC6D0}"/>
              </a:ext>
            </a:extLst>
          </p:cNvPr>
          <p:cNvSpPr/>
          <p:nvPr/>
        </p:nvSpPr>
        <p:spPr>
          <a:xfrm>
            <a:off x="5345657" y="3343762"/>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LB</a:t>
            </a:r>
          </a:p>
        </p:txBody>
      </p:sp>
      <p:sp>
        <p:nvSpPr>
          <p:cNvPr id="48" name="Rounded Rectangle 48">
            <a:extLst>
              <a:ext uri="{FF2B5EF4-FFF2-40B4-BE49-F238E27FC236}">
                <a16:creationId xmlns:a16="http://schemas.microsoft.com/office/drawing/2014/main" id="{AC41E40A-2DAB-4573-972D-4274F27BC576}"/>
              </a:ext>
            </a:extLst>
          </p:cNvPr>
          <p:cNvSpPr/>
          <p:nvPr/>
        </p:nvSpPr>
        <p:spPr>
          <a:xfrm>
            <a:off x="3242764" y="4316850"/>
            <a:ext cx="1378424"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Response</a:t>
            </a:r>
          </a:p>
        </p:txBody>
      </p:sp>
      <p:sp>
        <p:nvSpPr>
          <p:cNvPr id="49" name="Rounded Rectangle 49">
            <a:extLst>
              <a:ext uri="{FF2B5EF4-FFF2-40B4-BE49-F238E27FC236}">
                <a16:creationId xmlns:a16="http://schemas.microsoft.com/office/drawing/2014/main" id="{CBFD0C43-DE2D-4019-B775-5FDC9506BB50}"/>
              </a:ext>
            </a:extLst>
          </p:cNvPr>
          <p:cNvSpPr/>
          <p:nvPr/>
        </p:nvSpPr>
        <p:spPr>
          <a:xfrm>
            <a:off x="5345657" y="4779506"/>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PE</a:t>
            </a:r>
          </a:p>
        </p:txBody>
      </p:sp>
      <p:sp>
        <p:nvSpPr>
          <p:cNvPr id="50" name="Rounded Rectangle 50">
            <a:extLst>
              <a:ext uri="{FF2B5EF4-FFF2-40B4-BE49-F238E27FC236}">
                <a16:creationId xmlns:a16="http://schemas.microsoft.com/office/drawing/2014/main" id="{95B7E6D6-9559-4A41-856C-D93277D092FC}"/>
              </a:ext>
            </a:extLst>
          </p:cNvPr>
          <p:cNvSpPr/>
          <p:nvPr/>
        </p:nvSpPr>
        <p:spPr>
          <a:xfrm>
            <a:off x="5345657" y="5497379"/>
            <a:ext cx="1228299" cy="56638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RS</a:t>
            </a:r>
          </a:p>
        </p:txBody>
      </p:sp>
      <p:cxnSp>
        <p:nvCxnSpPr>
          <p:cNvPr id="51" name="Straight Arrow Connector 50">
            <a:extLst>
              <a:ext uri="{FF2B5EF4-FFF2-40B4-BE49-F238E27FC236}">
                <a16:creationId xmlns:a16="http://schemas.microsoft.com/office/drawing/2014/main" id="{0E76F5D7-BAEA-4288-BF94-65389E465FFB}"/>
              </a:ext>
            </a:extLst>
          </p:cNvPr>
          <p:cNvCxnSpPr>
            <a:cxnSpLocks/>
            <a:stCxn id="34" idx="3"/>
            <a:endCxn id="36" idx="1"/>
          </p:cNvCxnSpPr>
          <p:nvPr/>
        </p:nvCxnSpPr>
        <p:spPr>
          <a:xfrm>
            <a:off x="2750309" y="2191209"/>
            <a:ext cx="492454" cy="4208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5A4752F-12F5-4922-B2B1-E05E338D3599}"/>
              </a:ext>
            </a:extLst>
          </p:cNvPr>
          <p:cNvCxnSpPr>
            <a:stCxn id="34" idx="3"/>
            <a:endCxn id="43" idx="1"/>
          </p:cNvCxnSpPr>
          <p:nvPr/>
        </p:nvCxnSpPr>
        <p:spPr>
          <a:xfrm>
            <a:off x="2750309" y="2191209"/>
            <a:ext cx="492455" cy="80294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810EA99-A88C-49F9-A940-554858F609F9}"/>
              </a:ext>
            </a:extLst>
          </p:cNvPr>
          <p:cNvCxnSpPr>
            <a:stCxn id="34" idx="3"/>
            <a:endCxn id="44" idx="1"/>
          </p:cNvCxnSpPr>
          <p:nvPr/>
        </p:nvCxnSpPr>
        <p:spPr>
          <a:xfrm>
            <a:off x="2750309" y="2191209"/>
            <a:ext cx="492455" cy="160588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C7DE047-D8D7-4243-B89F-F784D0FB806A}"/>
              </a:ext>
            </a:extLst>
          </p:cNvPr>
          <p:cNvCxnSpPr>
            <a:stCxn id="34" idx="3"/>
            <a:endCxn id="48" idx="1"/>
          </p:cNvCxnSpPr>
          <p:nvPr/>
        </p:nvCxnSpPr>
        <p:spPr>
          <a:xfrm>
            <a:off x="2750309" y="2191209"/>
            <a:ext cx="492455" cy="240883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0397109-CCA6-4323-BB69-E338C863F0F1}"/>
              </a:ext>
            </a:extLst>
          </p:cNvPr>
          <p:cNvCxnSpPr>
            <a:cxnSpLocks/>
            <a:stCxn id="36" idx="3"/>
            <a:endCxn id="38" idx="1"/>
          </p:cNvCxnSpPr>
          <p:nvPr/>
        </p:nvCxnSpPr>
        <p:spPr>
          <a:xfrm flipV="1">
            <a:off x="4719566" y="2191209"/>
            <a:ext cx="626091" cy="4208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A9E0386-B464-4A6E-A230-D05E3B882AB8}"/>
              </a:ext>
            </a:extLst>
          </p:cNvPr>
          <p:cNvCxnSpPr>
            <a:cxnSpLocks/>
            <a:stCxn id="36" idx="3"/>
            <a:endCxn id="46" idx="1"/>
          </p:cNvCxnSpPr>
          <p:nvPr/>
        </p:nvCxnSpPr>
        <p:spPr>
          <a:xfrm>
            <a:off x="4719566" y="2233291"/>
            <a:ext cx="626091" cy="67579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1C86DEB-1225-40DA-B9FB-21E0F8948179}"/>
              </a:ext>
            </a:extLst>
          </p:cNvPr>
          <p:cNvCxnSpPr>
            <a:stCxn id="43" idx="3"/>
            <a:endCxn id="47" idx="1"/>
          </p:cNvCxnSpPr>
          <p:nvPr/>
        </p:nvCxnSpPr>
        <p:spPr>
          <a:xfrm>
            <a:off x="4621188" y="2994154"/>
            <a:ext cx="724469" cy="63279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E396BC9-5CBA-436D-AD2F-5D5A972A20E8}"/>
              </a:ext>
            </a:extLst>
          </p:cNvPr>
          <p:cNvCxnSpPr>
            <a:stCxn id="43" idx="3"/>
            <a:endCxn id="45" idx="1"/>
          </p:cNvCxnSpPr>
          <p:nvPr/>
        </p:nvCxnSpPr>
        <p:spPr>
          <a:xfrm>
            <a:off x="4621188" y="2994154"/>
            <a:ext cx="724469" cy="135067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F5CE27-0D45-44A2-A911-A344ACCDCD16}"/>
              </a:ext>
            </a:extLst>
          </p:cNvPr>
          <p:cNvCxnSpPr>
            <a:stCxn id="44" idx="3"/>
            <a:endCxn id="49" idx="1"/>
          </p:cNvCxnSpPr>
          <p:nvPr/>
        </p:nvCxnSpPr>
        <p:spPr>
          <a:xfrm>
            <a:off x="4621188" y="3797098"/>
            <a:ext cx="724469" cy="126559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104465B-EDCE-4286-975E-D71A731BD892}"/>
              </a:ext>
            </a:extLst>
          </p:cNvPr>
          <p:cNvCxnSpPr>
            <a:stCxn id="50" idx="3"/>
            <a:endCxn id="42" idx="1"/>
          </p:cNvCxnSpPr>
          <p:nvPr/>
        </p:nvCxnSpPr>
        <p:spPr>
          <a:xfrm flipV="1">
            <a:off x="6573956" y="2191209"/>
            <a:ext cx="548185" cy="358936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994CAA1-66B7-4F5C-AEFD-0DEEDBF4FABB}"/>
              </a:ext>
            </a:extLst>
          </p:cNvPr>
          <p:cNvCxnSpPr>
            <a:stCxn id="42" idx="3"/>
            <a:endCxn id="40" idx="1"/>
          </p:cNvCxnSpPr>
          <p:nvPr/>
        </p:nvCxnSpPr>
        <p:spPr>
          <a:xfrm>
            <a:off x="8350440" y="2191209"/>
            <a:ext cx="528977" cy="50184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16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0"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E9B-1E28-4336-AE97-9EC714364FC1}"/>
              </a:ext>
            </a:extLst>
          </p:cNvPr>
          <p:cNvSpPr>
            <a:spLocks noGrp="1"/>
          </p:cNvSpPr>
          <p:nvPr>
            <p:ph type="title"/>
          </p:nvPr>
        </p:nvSpPr>
        <p:spPr>
          <a:xfrm>
            <a:off x="206901" y="528899"/>
            <a:ext cx="11301116" cy="584530"/>
          </a:xfrm>
        </p:spPr>
        <p:txBody>
          <a:bodyPr/>
          <a:lstStyle/>
          <a:p>
            <a:r>
              <a:rPr lang="en-US" dirty="0"/>
              <a:t>Standardized way to solve the complex problem</a:t>
            </a:r>
          </a:p>
        </p:txBody>
      </p:sp>
      <p:sp>
        <p:nvSpPr>
          <p:cNvPr id="3" name="Content Placeholder 2">
            <a:extLst>
              <a:ext uri="{FF2B5EF4-FFF2-40B4-BE49-F238E27FC236}">
                <a16:creationId xmlns:a16="http://schemas.microsoft.com/office/drawing/2014/main" id="{CF82FE10-2802-4C59-9D9E-3AE5ADE0FDD9}"/>
              </a:ext>
            </a:extLst>
          </p:cNvPr>
          <p:cNvSpPr>
            <a:spLocks noGrp="1"/>
          </p:cNvSpPr>
          <p:nvPr>
            <p:ph idx="1"/>
          </p:nvPr>
        </p:nvSpPr>
        <p:spPr>
          <a:xfrm>
            <a:off x="829628" y="1549090"/>
            <a:ext cx="8946541" cy="4195481"/>
          </a:xfrm>
        </p:spPr>
        <p:txBody>
          <a:bodyPr/>
          <a:lstStyle/>
          <a:p>
            <a:pPr marL="0" indent="0">
              <a:buNone/>
            </a:pPr>
            <a:r>
              <a:rPr lang="en-US" sz="3000" dirty="0"/>
              <a:t>If ( x + 2 ) = 1000,</a:t>
            </a:r>
          </a:p>
          <a:p>
            <a:pPr marL="0" indent="0">
              <a:buNone/>
            </a:pPr>
            <a:r>
              <a:rPr lang="en-US" sz="3000" dirty="0"/>
              <a:t>What is x</a:t>
            </a:r>
            <a:r>
              <a:rPr lang="en-US" sz="3000" baseline="30000" dirty="0"/>
              <a:t>2 </a:t>
            </a:r>
            <a:r>
              <a:rPr lang="en-US" sz="3000" dirty="0"/>
              <a:t>– 4 =?</a:t>
            </a:r>
          </a:p>
          <a:p>
            <a:pPr marL="0" indent="0">
              <a:buNone/>
            </a:pPr>
            <a:endParaRPr lang="en-US" sz="3000" dirty="0"/>
          </a:p>
          <a:p>
            <a:pPr marL="0" indent="0">
              <a:buNone/>
            </a:pPr>
            <a:r>
              <a:rPr lang="en-US" sz="3000" dirty="0">
                <a:solidFill>
                  <a:srgbClr val="FF0000"/>
                </a:solidFill>
              </a:rPr>
              <a:t>( x + 2 ) ( x - 2 ) = 1000* 996 = 996,000</a:t>
            </a:r>
          </a:p>
          <a:p>
            <a:pPr marL="0" indent="0">
              <a:buNone/>
            </a:pPr>
            <a:endParaRPr lang="en-US" dirty="0"/>
          </a:p>
        </p:txBody>
      </p:sp>
    </p:spTree>
    <p:extLst>
      <p:ext uri="{BB962C8B-B14F-4D97-AF65-F5344CB8AC3E}">
        <p14:creationId xmlns:p14="http://schemas.microsoft.com/office/powerpoint/2010/main" val="150485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20C-380C-4228-B4E9-4C84F8D66B03}"/>
              </a:ext>
            </a:extLst>
          </p:cNvPr>
          <p:cNvSpPr>
            <a:spLocks noGrp="1"/>
          </p:cNvSpPr>
          <p:nvPr>
            <p:ph type="title"/>
          </p:nvPr>
        </p:nvSpPr>
        <p:spPr>
          <a:xfrm>
            <a:off x="163211" y="261808"/>
            <a:ext cx="11174186" cy="590931"/>
          </a:xfrm>
        </p:spPr>
        <p:txBody>
          <a:bodyPr/>
          <a:lstStyle/>
          <a:p>
            <a:r>
              <a:rPr lang="en-US" dirty="0"/>
              <a:t>Final Thoughts</a:t>
            </a:r>
          </a:p>
        </p:txBody>
      </p:sp>
      <p:sp>
        <p:nvSpPr>
          <p:cNvPr id="3" name="Content Placeholder 2">
            <a:extLst>
              <a:ext uri="{FF2B5EF4-FFF2-40B4-BE49-F238E27FC236}">
                <a16:creationId xmlns:a16="http://schemas.microsoft.com/office/drawing/2014/main" id="{32C97031-F3A0-4E17-A170-BD6A6E525A71}"/>
              </a:ext>
            </a:extLst>
          </p:cNvPr>
          <p:cNvSpPr>
            <a:spLocks noGrp="1"/>
          </p:cNvSpPr>
          <p:nvPr>
            <p:ph idx="1"/>
          </p:nvPr>
        </p:nvSpPr>
        <p:spPr>
          <a:xfrm>
            <a:off x="198024" y="989351"/>
            <a:ext cx="11104560" cy="5759100"/>
          </a:xfrm>
        </p:spPr>
        <p:txBody>
          <a:bodyPr>
            <a:normAutofit fontScale="92500" lnSpcReduction="20000"/>
          </a:bodyPr>
          <a:lstStyle/>
          <a:p>
            <a:pPr marL="457200" indent="-457200">
              <a:lnSpc>
                <a:spcPct val="120000"/>
              </a:lnSpc>
              <a:spcBef>
                <a:spcPts val="0"/>
              </a:spcBef>
              <a:spcAft>
                <a:spcPts val="600"/>
              </a:spcAft>
            </a:pPr>
            <a:r>
              <a:rPr lang="en-US" sz="2800" dirty="0"/>
              <a:t>Why should we know about oncology? </a:t>
            </a:r>
          </a:p>
          <a:p>
            <a:pPr marL="800091" lvl="2" indent="-457200">
              <a:lnSpc>
                <a:spcPct val="120000"/>
              </a:lnSpc>
              <a:spcBef>
                <a:spcPts val="0"/>
              </a:spcBef>
              <a:spcAft>
                <a:spcPts val="600"/>
              </a:spcAft>
            </a:pPr>
            <a:r>
              <a:rPr lang="en-US" sz="2400" dirty="0"/>
              <a:t>To become more effective programmer/statistician</a:t>
            </a:r>
          </a:p>
          <a:p>
            <a:pPr marL="800091" lvl="2" indent="-457200">
              <a:lnSpc>
                <a:spcPct val="120000"/>
              </a:lnSpc>
              <a:spcBef>
                <a:spcPts val="0"/>
              </a:spcBef>
              <a:spcAft>
                <a:spcPts val="600"/>
              </a:spcAft>
            </a:pPr>
            <a:r>
              <a:rPr lang="en-US" sz="2400" dirty="0"/>
              <a:t>To help our companies to develop oncology drugs faster</a:t>
            </a:r>
          </a:p>
          <a:p>
            <a:pPr marL="800091" lvl="2" indent="-457200">
              <a:lnSpc>
                <a:spcPct val="120000"/>
              </a:lnSpc>
              <a:spcBef>
                <a:spcPts val="0"/>
              </a:spcBef>
              <a:spcAft>
                <a:spcPts val="600"/>
              </a:spcAft>
            </a:pPr>
            <a:r>
              <a:rPr lang="en-US" sz="2400" dirty="0"/>
              <a:t>To help patients. </a:t>
            </a:r>
          </a:p>
          <a:p>
            <a:pPr marL="800091" lvl="2" indent="-457200">
              <a:lnSpc>
                <a:spcPct val="120000"/>
              </a:lnSpc>
              <a:spcBef>
                <a:spcPts val="0"/>
              </a:spcBef>
              <a:spcAft>
                <a:spcPts val="600"/>
              </a:spcAft>
            </a:pPr>
            <a:r>
              <a:rPr lang="en-US" sz="2400" dirty="0"/>
              <a:t>For our career </a:t>
            </a:r>
          </a:p>
          <a:p>
            <a:pPr marL="457200" indent="-457200">
              <a:lnSpc>
                <a:spcPct val="120000"/>
              </a:lnSpc>
              <a:spcBef>
                <a:spcPts val="0"/>
              </a:spcBef>
              <a:spcAft>
                <a:spcPts val="600"/>
              </a:spcAft>
            </a:pPr>
            <a:r>
              <a:rPr lang="en-US" sz="2800" dirty="0"/>
              <a:t>What we should know about oncology? </a:t>
            </a:r>
          </a:p>
          <a:p>
            <a:pPr marL="800091" lvl="2" indent="-457200">
              <a:lnSpc>
                <a:spcPct val="120000"/>
              </a:lnSpc>
              <a:spcBef>
                <a:spcPts val="0"/>
              </a:spcBef>
              <a:spcAft>
                <a:spcPts val="600"/>
              </a:spcAft>
            </a:pPr>
            <a:r>
              <a:rPr lang="en-US" sz="2400" dirty="0"/>
              <a:t>Oncology subtypes and its response criteria</a:t>
            </a:r>
          </a:p>
          <a:p>
            <a:pPr marL="800091" lvl="2" indent="-457200">
              <a:lnSpc>
                <a:spcPct val="120000"/>
              </a:lnSpc>
              <a:spcBef>
                <a:spcPts val="0"/>
              </a:spcBef>
              <a:spcAft>
                <a:spcPts val="600"/>
              </a:spcAft>
            </a:pPr>
            <a:r>
              <a:rPr lang="en-US" sz="2400" dirty="0"/>
              <a:t>Collection – tumor measurements &amp; oncology-specific measurements</a:t>
            </a:r>
          </a:p>
          <a:p>
            <a:pPr marL="800091" lvl="2" indent="-457200">
              <a:lnSpc>
                <a:spcPct val="120000"/>
              </a:lnSpc>
              <a:spcBef>
                <a:spcPts val="0"/>
              </a:spcBef>
              <a:spcAft>
                <a:spcPts val="600"/>
              </a:spcAft>
            </a:pPr>
            <a:r>
              <a:rPr lang="en-US" sz="2400" dirty="0"/>
              <a:t>SDTM – TU, TR, RS</a:t>
            </a:r>
          </a:p>
          <a:p>
            <a:pPr marL="800091" lvl="2" indent="-457200">
              <a:lnSpc>
                <a:spcPct val="120000"/>
              </a:lnSpc>
              <a:spcBef>
                <a:spcPts val="0"/>
              </a:spcBef>
              <a:spcAft>
                <a:spcPts val="600"/>
              </a:spcAft>
            </a:pPr>
            <a:r>
              <a:rPr lang="en-US" sz="2400" dirty="0"/>
              <a:t>ADaM - TTE</a:t>
            </a:r>
          </a:p>
          <a:p>
            <a:pPr marL="800091" lvl="2" indent="-457200">
              <a:lnSpc>
                <a:spcPct val="120000"/>
              </a:lnSpc>
              <a:spcBef>
                <a:spcPts val="0"/>
              </a:spcBef>
              <a:spcAft>
                <a:spcPts val="600"/>
              </a:spcAft>
            </a:pPr>
            <a:r>
              <a:rPr lang="en-US" sz="2400" dirty="0"/>
              <a:t>Analysis – Time to Event, Censor, Hazard Ratio and Kaplan Meier plots</a:t>
            </a:r>
          </a:p>
          <a:p>
            <a:pPr marL="457200" indent="-457200">
              <a:lnSpc>
                <a:spcPct val="120000"/>
              </a:lnSpc>
              <a:spcBef>
                <a:spcPts val="0"/>
              </a:spcBef>
              <a:spcAft>
                <a:spcPts val="600"/>
              </a:spcAft>
            </a:pPr>
            <a:r>
              <a:rPr lang="en-US" sz="2800" dirty="0"/>
              <a:t>E2E Standards driven oncology</a:t>
            </a:r>
          </a:p>
          <a:p>
            <a:pPr marL="800091" lvl="2" indent="-457200">
              <a:lnSpc>
                <a:spcPct val="120000"/>
              </a:lnSpc>
              <a:spcBef>
                <a:spcPts val="0"/>
              </a:spcBef>
              <a:spcAft>
                <a:spcPts val="600"/>
              </a:spcAft>
            </a:pPr>
            <a:r>
              <a:rPr lang="en-US" sz="2400" dirty="0"/>
              <a:t>Standards ( metadata / data ) driven oncology study development</a:t>
            </a:r>
          </a:p>
          <a:p>
            <a:endParaRPr lang="en-US" dirty="0"/>
          </a:p>
        </p:txBody>
      </p:sp>
    </p:spTree>
    <p:extLst>
      <p:ext uri="{BB962C8B-B14F-4D97-AF65-F5344CB8AC3E}">
        <p14:creationId xmlns:p14="http://schemas.microsoft.com/office/powerpoint/2010/main" val="31415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Insert Image</a:t>
            </a:r>
          </a:p>
        </p:txBody>
      </p:sp>
      <p:sp>
        <p:nvSpPr>
          <p:cNvPr id="12" name="Rectangle 11">
            <a:extLst>
              <a:ext uri="{FF2B5EF4-FFF2-40B4-BE49-F238E27FC236}">
                <a16:creationId xmlns:a16="http://schemas.microsoft.com/office/drawing/2014/main" id="{D7F67FDF-D697-3249-AD21-75F6353FFBA5}"/>
              </a:ext>
              <a:ext uri="{C183D7F6-B498-43B3-948B-1728B52AA6E4}">
                <adec:decorative xmlns:adec="http://schemas.microsoft.com/office/drawing/2017/decorative" val="1"/>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US" dirty="0"/>
              <a:t>THANK YOU</a:t>
            </a:r>
          </a:p>
        </p:txBody>
      </p:sp>
      <p:pic>
        <p:nvPicPr>
          <p:cNvPr id="9" name="Picture Placeholder 8" descr="A close up of text on a white background&#10;&#10;Description automatically generated">
            <a:extLst>
              <a:ext uri="{FF2B5EF4-FFF2-40B4-BE49-F238E27FC236}">
                <a16:creationId xmlns:a16="http://schemas.microsoft.com/office/drawing/2014/main" id="{1E63C080-C811-466F-AE88-90259C1538C8}"/>
              </a:ext>
            </a:extLst>
          </p:cNvPr>
          <p:cNvPicPr>
            <a:picLocks noGrp="1" noChangeAspect="1"/>
          </p:cNvPicPr>
          <p:nvPr>
            <p:ph type="pic" sz="quarter" idx="13"/>
          </p:nvPr>
        </p:nvPicPr>
        <p:blipFill>
          <a:blip r:embed="rId2"/>
          <a:srcRect l="7069" r="7069"/>
          <a:stretch>
            <a:fillRect/>
          </a:stretch>
        </p:blipFill>
        <p:spPr/>
      </p:pic>
      <p:sp>
        <p:nvSpPr>
          <p:cNvPr id="14" name="Title 50">
            <a:extLst>
              <a:ext uri="{FF2B5EF4-FFF2-40B4-BE49-F238E27FC236}">
                <a16:creationId xmlns:a16="http://schemas.microsoft.com/office/drawing/2014/main" id="{A0916CD2-6E32-42E9-BF80-DAEE84D15644}"/>
              </a:ext>
            </a:extLst>
          </p:cNvPr>
          <p:cNvSpPr txBox="1">
            <a:spLocks/>
          </p:cNvSpPr>
          <p:nvPr/>
        </p:nvSpPr>
        <p:spPr>
          <a:xfrm>
            <a:off x="7132661" y="1216142"/>
            <a:ext cx="4907643" cy="1920526"/>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lang="en-GB" sz="4400" b="1" kern="1200" spc="-150" baseline="0" dirty="0">
                <a:solidFill>
                  <a:schemeClr val="bg1"/>
                </a:solidFill>
                <a:latin typeface="+mj-lt"/>
                <a:ea typeface="+mj-ea"/>
                <a:cs typeface="+mj-cs"/>
              </a:defRPr>
            </a:lvl1pPr>
          </a:lstStyle>
          <a:p>
            <a:r>
              <a:rPr lang="en-US" dirty="0"/>
              <a:t>THANK YOU</a:t>
            </a:r>
          </a:p>
          <a:p>
            <a:endParaRPr lang="en-US" dirty="0"/>
          </a:p>
          <a:p>
            <a:r>
              <a:rPr lang="en-US" dirty="0"/>
              <a:t>Kevin Lee</a:t>
            </a:r>
          </a:p>
        </p:txBody>
      </p:sp>
    </p:spTree>
    <p:extLst>
      <p:ext uri="{BB962C8B-B14F-4D97-AF65-F5344CB8AC3E}">
        <p14:creationId xmlns:p14="http://schemas.microsoft.com/office/powerpoint/2010/main" val="30821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F510-FE54-4096-9C42-EAA939ECCF22}"/>
              </a:ext>
            </a:extLst>
          </p:cNvPr>
          <p:cNvSpPr>
            <a:spLocks noGrp="1"/>
          </p:cNvSpPr>
          <p:nvPr>
            <p:ph type="title"/>
          </p:nvPr>
        </p:nvSpPr>
        <p:spPr>
          <a:xfrm>
            <a:off x="409546" y="383507"/>
            <a:ext cx="11174186" cy="590931"/>
          </a:xfrm>
        </p:spPr>
        <p:txBody>
          <a:bodyPr/>
          <a:lstStyle/>
          <a:p>
            <a:r>
              <a:rPr lang="en-US" dirty="0"/>
              <a:t>RECIST</a:t>
            </a:r>
          </a:p>
        </p:txBody>
      </p:sp>
      <p:sp>
        <p:nvSpPr>
          <p:cNvPr id="3" name="Content Placeholder 2">
            <a:extLst>
              <a:ext uri="{FF2B5EF4-FFF2-40B4-BE49-F238E27FC236}">
                <a16:creationId xmlns:a16="http://schemas.microsoft.com/office/drawing/2014/main" id="{8E2A225D-994B-41A0-BA87-73E68CEAD448}"/>
              </a:ext>
            </a:extLst>
          </p:cNvPr>
          <p:cNvSpPr>
            <a:spLocks noGrp="1"/>
          </p:cNvSpPr>
          <p:nvPr>
            <p:ph idx="1"/>
          </p:nvPr>
        </p:nvSpPr>
        <p:spPr>
          <a:xfrm>
            <a:off x="409546" y="1064302"/>
            <a:ext cx="11477654" cy="4796852"/>
          </a:xfrm>
        </p:spPr>
        <p:txBody>
          <a:bodyPr>
            <a:noAutofit/>
          </a:bodyPr>
          <a:lstStyle/>
          <a:p>
            <a:pPr>
              <a:spcBef>
                <a:spcPts val="0"/>
              </a:spcBef>
              <a:spcAft>
                <a:spcPts val="600"/>
              </a:spcAft>
            </a:pPr>
            <a:r>
              <a:rPr lang="en-US" sz="2400" dirty="0"/>
              <a:t>Response Criteria for Solid Tumor</a:t>
            </a:r>
          </a:p>
          <a:p>
            <a:pPr>
              <a:spcBef>
                <a:spcPts val="0"/>
              </a:spcBef>
              <a:spcAft>
                <a:spcPts val="600"/>
              </a:spcAft>
            </a:pPr>
            <a:r>
              <a:rPr lang="en-US" sz="2400" dirty="0"/>
              <a:t>RECIST(Response Evaluation Criteria in Solid Tumor)</a:t>
            </a:r>
          </a:p>
          <a:p>
            <a:pPr lvl="1">
              <a:spcBef>
                <a:spcPts val="0"/>
              </a:spcBef>
              <a:spcAft>
                <a:spcPts val="600"/>
              </a:spcAft>
            </a:pPr>
            <a:r>
              <a:rPr lang="en-US" sz="2400" dirty="0"/>
              <a:t>Version 1.0 and 1.1 (released on October 2008)</a:t>
            </a:r>
          </a:p>
          <a:p>
            <a:pPr>
              <a:spcBef>
                <a:spcPts val="0"/>
              </a:spcBef>
              <a:spcAft>
                <a:spcPts val="600"/>
              </a:spcAft>
            </a:pPr>
            <a:r>
              <a:rPr lang="en-US" sz="2400" dirty="0"/>
              <a:t>Lesions </a:t>
            </a:r>
          </a:p>
          <a:p>
            <a:pPr lvl="1">
              <a:spcBef>
                <a:spcPts val="0"/>
              </a:spcBef>
              <a:spcAft>
                <a:spcPts val="600"/>
              </a:spcAft>
            </a:pPr>
            <a:r>
              <a:rPr lang="en-US" sz="2400" dirty="0"/>
              <a:t>Any abnormalities in the tissue of an organism - tumors</a:t>
            </a:r>
          </a:p>
          <a:p>
            <a:pPr lvl="1">
              <a:spcBef>
                <a:spcPts val="0"/>
              </a:spcBef>
              <a:spcAft>
                <a:spcPts val="600"/>
              </a:spcAft>
            </a:pPr>
            <a:r>
              <a:rPr lang="en-US" sz="2400" dirty="0"/>
              <a:t>Measurable and Non-Measurable</a:t>
            </a:r>
          </a:p>
          <a:p>
            <a:pPr lvl="2">
              <a:spcBef>
                <a:spcPts val="0"/>
              </a:spcBef>
              <a:spcAft>
                <a:spcPts val="600"/>
              </a:spcAft>
            </a:pPr>
            <a:r>
              <a:rPr lang="en-US" sz="2400" dirty="0"/>
              <a:t>10 mm by CT scan</a:t>
            </a:r>
          </a:p>
          <a:p>
            <a:pPr lvl="2">
              <a:spcBef>
                <a:spcPts val="0"/>
              </a:spcBef>
              <a:spcAft>
                <a:spcPts val="600"/>
              </a:spcAft>
            </a:pPr>
            <a:r>
              <a:rPr lang="en-US" sz="2400" dirty="0"/>
              <a:t>10 mm caliper measurement by clinical exam</a:t>
            </a:r>
          </a:p>
          <a:p>
            <a:pPr lvl="2">
              <a:spcBef>
                <a:spcPts val="0"/>
              </a:spcBef>
              <a:spcAft>
                <a:spcPts val="600"/>
              </a:spcAft>
            </a:pPr>
            <a:r>
              <a:rPr lang="en-US" sz="2400" dirty="0"/>
              <a:t>20 mm by Chest X-ray </a:t>
            </a:r>
          </a:p>
          <a:p>
            <a:pPr lvl="1">
              <a:spcBef>
                <a:spcPts val="0"/>
              </a:spcBef>
              <a:spcAft>
                <a:spcPts val="600"/>
              </a:spcAft>
            </a:pPr>
            <a:r>
              <a:rPr lang="en-US" sz="2400" dirty="0"/>
              <a:t>Target, Non-Target and New</a:t>
            </a:r>
          </a:p>
          <a:p>
            <a:pPr>
              <a:spcBef>
                <a:spcPts val="0"/>
              </a:spcBef>
              <a:spcAft>
                <a:spcPts val="600"/>
              </a:spcAft>
            </a:pPr>
            <a:r>
              <a:rPr lang="en-US" sz="2400" dirty="0"/>
              <a:t>One-dimensional measurement (longest diameter) – 25 or 15? </a:t>
            </a:r>
          </a:p>
          <a:p>
            <a:endParaRPr lang="en-US" sz="2400" dirty="0"/>
          </a:p>
        </p:txBody>
      </p:sp>
      <p:pic>
        <p:nvPicPr>
          <p:cNvPr id="6" name="Picture 5">
            <a:extLst>
              <a:ext uri="{FF2B5EF4-FFF2-40B4-BE49-F238E27FC236}">
                <a16:creationId xmlns:a16="http://schemas.microsoft.com/office/drawing/2014/main" id="{944B1AAF-2061-4083-B985-22C944CD76BE}"/>
              </a:ext>
            </a:extLst>
          </p:cNvPr>
          <p:cNvPicPr/>
          <p:nvPr/>
        </p:nvPicPr>
        <p:blipFill rotWithShape="1">
          <a:blip r:embed="rId2" cstate="print"/>
          <a:srcRect l="16619" r="20367" b="17286"/>
          <a:stretch/>
        </p:blipFill>
        <p:spPr bwMode="auto">
          <a:xfrm>
            <a:off x="9599014" y="4177111"/>
            <a:ext cx="1733550" cy="1298714"/>
          </a:xfrm>
          <a:prstGeom prst="rect">
            <a:avLst/>
          </a:prstGeom>
          <a:noFill/>
          <a:ln w="9525">
            <a:noFill/>
            <a:miter lim="800000"/>
            <a:headEnd/>
            <a:tailEnd/>
          </a:ln>
        </p:spPr>
      </p:pic>
    </p:spTree>
    <p:extLst>
      <p:ext uri="{BB962C8B-B14F-4D97-AF65-F5344CB8AC3E}">
        <p14:creationId xmlns:p14="http://schemas.microsoft.com/office/powerpoint/2010/main" val="151628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B3BE-1C42-4805-BCBF-5B98C5C5D933}"/>
              </a:ext>
            </a:extLst>
          </p:cNvPr>
          <p:cNvSpPr>
            <a:spLocks noGrp="1"/>
          </p:cNvSpPr>
          <p:nvPr>
            <p:ph type="title"/>
          </p:nvPr>
        </p:nvSpPr>
        <p:spPr>
          <a:xfrm>
            <a:off x="198023" y="196633"/>
            <a:ext cx="11771728" cy="867427"/>
          </a:xfrm>
        </p:spPr>
        <p:txBody>
          <a:bodyPr/>
          <a:lstStyle/>
          <a:p>
            <a:r>
              <a:rPr lang="en-US" dirty="0"/>
              <a:t>Target/Non-Target Lesions according to RECIST 1.1 </a:t>
            </a:r>
          </a:p>
        </p:txBody>
      </p:sp>
      <p:sp>
        <p:nvSpPr>
          <p:cNvPr id="3" name="Content Placeholder 2">
            <a:extLst>
              <a:ext uri="{FF2B5EF4-FFF2-40B4-BE49-F238E27FC236}">
                <a16:creationId xmlns:a16="http://schemas.microsoft.com/office/drawing/2014/main" id="{D20A1704-CEA5-4D68-A27E-03A139CA9958}"/>
              </a:ext>
            </a:extLst>
          </p:cNvPr>
          <p:cNvSpPr>
            <a:spLocks noGrp="1"/>
          </p:cNvSpPr>
          <p:nvPr>
            <p:ph idx="1"/>
          </p:nvPr>
        </p:nvSpPr>
        <p:spPr>
          <a:xfrm>
            <a:off x="386534" y="1064060"/>
            <a:ext cx="11629215" cy="5021705"/>
          </a:xfrm>
        </p:spPr>
        <p:txBody>
          <a:bodyPr numCol="2">
            <a:noAutofit/>
          </a:bodyPr>
          <a:lstStyle/>
          <a:p>
            <a:pPr>
              <a:spcBef>
                <a:spcPts val="0"/>
              </a:spcBef>
              <a:spcAft>
                <a:spcPts val="600"/>
              </a:spcAft>
            </a:pPr>
            <a:r>
              <a:rPr lang="en-US" sz="2400" dirty="0"/>
              <a:t>Target Lesions </a:t>
            </a:r>
          </a:p>
          <a:p>
            <a:pPr lvl="1">
              <a:spcBef>
                <a:spcPts val="0"/>
              </a:spcBef>
              <a:spcAft>
                <a:spcPts val="600"/>
              </a:spcAft>
            </a:pPr>
            <a:r>
              <a:rPr lang="en-US" sz="2400" dirty="0"/>
              <a:t>Measurable </a:t>
            </a:r>
          </a:p>
          <a:p>
            <a:pPr lvl="1">
              <a:spcBef>
                <a:spcPts val="0"/>
              </a:spcBef>
              <a:spcAft>
                <a:spcPts val="600"/>
              </a:spcAft>
            </a:pPr>
            <a:r>
              <a:rPr lang="en-US" sz="2400" dirty="0"/>
              <a:t>Up to 5 lesions</a:t>
            </a:r>
          </a:p>
          <a:p>
            <a:pPr lvl="1">
              <a:spcBef>
                <a:spcPts val="0"/>
              </a:spcBef>
              <a:spcAft>
                <a:spcPts val="600"/>
              </a:spcAft>
            </a:pPr>
            <a:r>
              <a:rPr lang="en-US" sz="2400" dirty="0"/>
              <a:t>Maximum of 2 lesions per organ</a:t>
            </a:r>
          </a:p>
          <a:p>
            <a:pPr lvl="1">
              <a:spcBef>
                <a:spcPts val="0"/>
              </a:spcBef>
              <a:spcAft>
                <a:spcPts val="600"/>
              </a:spcAft>
            </a:pPr>
            <a:r>
              <a:rPr lang="en-US" sz="2400" dirty="0"/>
              <a:t>Measurement</a:t>
            </a:r>
          </a:p>
          <a:p>
            <a:pPr lvl="2">
              <a:spcBef>
                <a:spcPts val="0"/>
              </a:spcBef>
              <a:spcAft>
                <a:spcPts val="600"/>
              </a:spcAft>
            </a:pPr>
            <a:r>
              <a:rPr lang="en-US" sz="2400" dirty="0"/>
              <a:t>Lesion with longest diameter</a:t>
            </a:r>
          </a:p>
          <a:p>
            <a:pPr lvl="2">
              <a:spcBef>
                <a:spcPts val="0"/>
              </a:spcBef>
              <a:spcAft>
                <a:spcPts val="600"/>
              </a:spcAft>
            </a:pPr>
            <a:r>
              <a:rPr lang="en-US" sz="2400" dirty="0"/>
              <a:t>Lymph nodes with a short axis</a:t>
            </a:r>
          </a:p>
          <a:p>
            <a:pPr lvl="2">
              <a:spcBef>
                <a:spcPts val="0"/>
              </a:spcBef>
              <a:spcAft>
                <a:spcPts val="600"/>
              </a:spcAft>
            </a:pPr>
            <a:r>
              <a:rPr lang="en-US" sz="2400" dirty="0"/>
              <a:t>Sum of diameters ( SUM = Lesion 1 + Lesion 2 + Lesion 3)</a:t>
            </a:r>
          </a:p>
          <a:p>
            <a:pPr lvl="2">
              <a:spcBef>
                <a:spcPts val="0"/>
              </a:spcBef>
              <a:spcAft>
                <a:spcPts val="600"/>
              </a:spcAft>
            </a:pPr>
            <a:endParaRPr lang="en-US" sz="2400" dirty="0"/>
          </a:p>
          <a:p>
            <a:pPr marL="914400" lvl="2" indent="0">
              <a:spcBef>
                <a:spcPts val="0"/>
              </a:spcBef>
              <a:spcAft>
                <a:spcPts val="600"/>
              </a:spcAft>
              <a:buNone/>
            </a:pPr>
            <a:endParaRPr lang="en-US" sz="2400" dirty="0"/>
          </a:p>
          <a:p>
            <a:pPr>
              <a:spcBef>
                <a:spcPts val="0"/>
              </a:spcBef>
              <a:spcAft>
                <a:spcPts val="600"/>
              </a:spcAft>
            </a:pPr>
            <a:r>
              <a:rPr lang="en-US" sz="2400" dirty="0"/>
              <a:t>Non-Target Lesions</a:t>
            </a:r>
          </a:p>
          <a:p>
            <a:pPr lvl="1">
              <a:spcBef>
                <a:spcPts val="0"/>
              </a:spcBef>
              <a:spcAft>
                <a:spcPts val="600"/>
              </a:spcAft>
            </a:pPr>
            <a:r>
              <a:rPr lang="en-US" sz="2400" dirty="0"/>
              <a:t>All other lesions beside Target lesions</a:t>
            </a:r>
          </a:p>
          <a:p>
            <a:pPr lvl="1">
              <a:spcBef>
                <a:spcPts val="0"/>
              </a:spcBef>
              <a:spcAft>
                <a:spcPts val="600"/>
              </a:spcAft>
            </a:pPr>
            <a:r>
              <a:rPr lang="en-US" sz="2400" dirty="0"/>
              <a:t>Measurement - Present, Absent, Unequivocal progression.</a:t>
            </a:r>
          </a:p>
          <a:p>
            <a:pPr>
              <a:spcBef>
                <a:spcPts val="0"/>
              </a:spcBef>
              <a:spcAft>
                <a:spcPts val="600"/>
              </a:spcAft>
            </a:pPr>
            <a:r>
              <a:rPr lang="en-US" sz="2400" dirty="0"/>
              <a:t>New Lesions</a:t>
            </a:r>
          </a:p>
          <a:p>
            <a:pPr lvl="1">
              <a:spcBef>
                <a:spcPts val="0"/>
              </a:spcBef>
              <a:spcAft>
                <a:spcPts val="600"/>
              </a:spcAft>
            </a:pPr>
            <a:r>
              <a:rPr lang="en-US" sz="2400" dirty="0"/>
              <a:t>Any lesions that are newly found at post-baseline</a:t>
            </a:r>
          </a:p>
          <a:p>
            <a:pPr lvl="1">
              <a:spcBef>
                <a:spcPts val="0"/>
              </a:spcBef>
              <a:spcAft>
                <a:spcPts val="600"/>
              </a:spcAft>
            </a:pPr>
            <a:r>
              <a:rPr lang="en-US" sz="2400" dirty="0"/>
              <a:t>Either quantitative or qualitative measurements</a:t>
            </a:r>
          </a:p>
          <a:p>
            <a:endParaRPr lang="en-US" sz="2800" dirty="0"/>
          </a:p>
        </p:txBody>
      </p:sp>
    </p:spTree>
    <p:extLst>
      <p:ext uri="{BB962C8B-B14F-4D97-AF65-F5344CB8AC3E}">
        <p14:creationId xmlns:p14="http://schemas.microsoft.com/office/powerpoint/2010/main" val="167783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8CDB-E5C4-4BA2-9175-3CB988FF1287}"/>
              </a:ext>
            </a:extLst>
          </p:cNvPr>
          <p:cNvSpPr>
            <a:spLocks noGrp="1"/>
          </p:cNvSpPr>
          <p:nvPr>
            <p:ph type="title"/>
          </p:nvPr>
        </p:nvSpPr>
        <p:spPr>
          <a:xfrm>
            <a:off x="198023" y="231637"/>
            <a:ext cx="9404723" cy="835163"/>
          </a:xfrm>
        </p:spPr>
        <p:txBody>
          <a:bodyPr/>
          <a:lstStyle/>
          <a:p>
            <a:r>
              <a:rPr lang="en-US" sz="5400" dirty="0"/>
              <a:t>Lesions at Baseline</a:t>
            </a:r>
          </a:p>
        </p:txBody>
      </p:sp>
      <p:sp>
        <p:nvSpPr>
          <p:cNvPr id="5" name="Rectangle 4">
            <a:extLst>
              <a:ext uri="{FF2B5EF4-FFF2-40B4-BE49-F238E27FC236}">
                <a16:creationId xmlns:a16="http://schemas.microsoft.com/office/drawing/2014/main" id="{FB660290-6259-4C98-A7DF-50DBC8C95F2B}"/>
              </a:ext>
            </a:extLst>
          </p:cNvPr>
          <p:cNvSpPr/>
          <p:nvPr/>
        </p:nvSpPr>
        <p:spPr>
          <a:xfrm>
            <a:off x="1889831" y="4329410"/>
            <a:ext cx="8073320" cy="1676400"/>
          </a:xfrm>
          <a:prstGeom prst="rect">
            <a:avLst/>
          </a:prstGeom>
          <a:solidFill>
            <a:srgbClr val="92D050"/>
          </a:solidFill>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AF0A57-035C-49A2-BBB4-64366D106219}"/>
              </a:ext>
            </a:extLst>
          </p:cNvPr>
          <p:cNvSpPr/>
          <p:nvPr/>
        </p:nvSpPr>
        <p:spPr>
          <a:xfrm>
            <a:off x="4114799" y="1357610"/>
            <a:ext cx="2865329" cy="6858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Lesions</a:t>
            </a:r>
          </a:p>
        </p:txBody>
      </p:sp>
      <p:sp>
        <p:nvSpPr>
          <p:cNvPr id="7" name="Rectangle 6">
            <a:extLst>
              <a:ext uri="{FF2B5EF4-FFF2-40B4-BE49-F238E27FC236}">
                <a16:creationId xmlns:a16="http://schemas.microsoft.com/office/drawing/2014/main" id="{1DFC73ED-88FA-4F3C-99A7-18FF6926FBA8}"/>
              </a:ext>
            </a:extLst>
          </p:cNvPr>
          <p:cNvSpPr/>
          <p:nvPr/>
        </p:nvSpPr>
        <p:spPr>
          <a:xfrm>
            <a:off x="2362199" y="2957810"/>
            <a:ext cx="2865329" cy="6858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Measurable</a:t>
            </a:r>
          </a:p>
        </p:txBody>
      </p:sp>
      <p:sp>
        <p:nvSpPr>
          <p:cNvPr id="8" name="Rectangle 7">
            <a:extLst>
              <a:ext uri="{FF2B5EF4-FFF2-40B4-BE49-F238E27FC236}">
                <a16:creationId xmlns:a16="http://schemas.microsoft.com/office/drawing/2014/main" id="{010AE903-9484-4135-B79D-227EA72EF419}"/>
              </a:ext>
            </a:extLst>
          </p:cNvPr>
          <p:cNvSpPr/>
          <p:nvPr/>
        </p:nvSpPr>
        <p:spPr>
          <a:xfrm>
            <a:off x="6248400" y="2957810"/>
            <a:ext cx="4114800" cy="6858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Non-Measurable</a:t>
            </a:r>
          </a:p>
        </p:txBody>
      </p:sp>
      <p:sp>
        <p:nvSpPr>
          <p:cNvPr id="9" name="Rectangle 8">
            <a:extLst>
              <a:ext uri="{FF2B5EF4-FFF2-40B4-BE49-F238E27FC236}">
                <a16:creationId xmlns:a16="http://schemas.microsoft.com/office/drawing/2014/main" id="{57BC68BC-1A8C-4A8B-BE7F-DE5A77BA3C3B}"/>
              </a:ext>
            </a:extLst>
          </p:cNvPr>
          <p:cNvSpPr/>
          <p:nvPr/>
        </p:nvSpPr>
        <p:spPr>
          <a:xfrm>
            <a:off x="2362199" y="4939010"/>
            <a:ext cx="2865329" cy="6858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Targets</a:t>
            </a:r>
          </a:p>
        </p:txBody>
      </p:sp>
      <p:sp>
        <p:nvSpPr>
          <p:cNvPr id="10" name="Rectangle 9">
            <a:extLst>
              <a:ext uri="{FF2B5EF4-FFF2-40B4-BE49-F238E27FC236}">
                <a16:creationId xmlns:a16="http://schemas.microsoft.com/office/drawing/2014/main" id="{73DE7AFB-9DF1-4111-B5E4-1C8268BFD3BC}"/>
              </a:ext>
            </a:extLst>
          </p:cNvPr>
          <p:cNvSpPr/>
          <p:nvPr/>
        </p:nvSpPr>
        <p:spPr>
          <a:xfrm>
            <a:off x="6324599" y="4939010"/>
            <a:ext cx="2865329" cy="6858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Non-Targets</a:t>
            </a:r>
          </a:p>
        </p:txBody>
      </p:sp>
      <p:cxnSp>
        <p:nvCxnSpPr>
          <p:cNvPr id="11" name="Straight Arrow Connector 10">
            <a:extLst>
              <a:ext uri="{FF2B5EF4-FFF2-40B4-BE49-F238E27FC236}">
                <a16:creationId xmlns:a16="http://schemas.microsoft.com/office/drawing/2014/main" id="{0544D469-0A4B-4F63-8862-298DBA58E2E2}"/>
              </a:ext>
            </a:extLst>
          </p:cNvPr>
          <p:cNvCxnSpPr>
            <a:stCxn id="6" idx="2"/>
            <a:endCxn id="7" idx="0"/>
          </p:cNvCxnSpPr>
          <p:nvPr/>
        </p:nvCxnSpPr>
        <p:spPr>
          <a:xfrm flipH="1">
            <a:off x="3794864" y="2043410"/>
            <a:ext cx="1752600" cy="9144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E4CF6FF-1B7B-4B61-9812-E92CCBAFF130}"/>
              </a:ext>
            </a:extLst>
          </p:cNvPr>
          <p:cNvCxnSpPr>
            <a:cxnSpLocks/>
            <a:stCxn id="6" idx="2"/>
            <a:endCxn id="8" idx="0"/>
          </p:cNvCxnSpPr>
          <p:nvPr/>
        </p:nvCxnSpPr>
        <p:spPr>
          <a:xfrm>
            <a:off x="5547464" y="2043410"/>
            <a:ext cx="2758336" cy="9144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7065786-3860-4F84-A833-9E661856FFB2}"/>
              </a:ext>
            </a:extLst>
          </p:cNvPr>
          <p:cNvCxnSpPr>
            <a:stCxn id="7" idx="2"/>
            <a:endCxn id="9" idx="0"/>
          </p:cNvCxnSpPr>
          <p:nvPr/>
        </p:nvCxnSpPr>
        <p:spPr>
          <a:xfrm>
            <a:off x="3794864" y="3643610"/>
            <a:ext cx="0" cy="12954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47FF083-C4BF-4F92-98F6-292C00959C3D}"/>
              </a:ext>
            </a:extLst>
          </p:cNvPr>
          <p:cNvCxnSpPr>
            <a:stCxn id="7" idx="2"/>
            <a:endCxn id="10" idx="0"/>
          </p:cNvCxnSpPr>
          <p:nvPr/>
        </p:nvCxnSpPr>
        <p:spPr>
          <a:xfrm>
            <a:off x="3794864" y="3643610"/>
            <a:ext cx="3962400" cy="12954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B8C40FB-1090-432A-A933-44A14949C9CE}"/>
              </a:ext>
            </a:extLst>
          </p:cNvPr>
          <p:cNvCxnSpPr>
            <a:cxnSpLocks/>
            <a:stCxn id="8" idx="2"/>
            <a:endCxn id="10" idx="0"/>
          </p:cNvCxnSpPr>
          <p:nvPr/>
        </p:nvCxnSpPr>
        <p:spPr>
          <a:xfrm flipH="1">
            <a:off x="7757264" y="3643610"/>
            <a:ext cx="548536" cy="12954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82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A1F1-C8CA-4AD9-AD39-52485D323780}"/>
              </a:ext>
            </a:extLst>
          </p:cNvPr>
          <p:cNvSpPr>
            <a:spLocks noGrp="1"/>
          </p:cNvSpPr>
          <p:nvPr>
            <p:ph type="title"/>
          </p:nvPr>
        </p:nvSpPr>
        <p:spPr>
          <a:xfrm>
            <a:off x="309672" y="277543"/>
            <a:ext cx="11174186" cy="590931"/>
          </a:xfrm>
        </p:spPr>
        <p:txBody>
          <a:bodyPr/>
          <a:lstStyle/>
          <a:p>
            <a:r>
              <a:rPr lang="en-US" dirty="0"/>
              <a:t>Measurable Lesions Found at Baseline</a:t>
            </a:r>
          </a:p>
        </p:txBody>
      </p:sp>
      <p:sp>
        <p:nvSpPr>
          <p:cNvPr id="3" name="Content Placeholder 2">
            <a:extLst>
              <a:ext uri="{FF2B5EF4-FFF2-40B4-BE49-F238E27FC236}">
                <a16:creationId xmlns:a16="http://schemas.microsoft.com/office/drawing/2014/main" id="{4F0ACD9F-AD58-484D-8834-94AA11CDCA72}"/>
              </a:ext>
            </a:extLst>
          </p:cNvPr>
          <p:cNvSpPr>
            <a:spLocks noGrp="1"/>
          </p:cNvSpPr>
          <p:nvPr>
            <p:ph sz="half" idx="1"/>
          </p:nvPr>
        </p:nvSpPr>
        <p:spPr>
          <a:xfrm>
            <a:off x="7404575" y="5379735"/>
            <a:ext cx="4565176" cy="869161"/>
          </a:xfrm>
        </p:spPr>
        <p:txBody>
          <a:bodyPr>
            <a:normAutofit/>
          </a:bodyPr>
          <a:lstStyle/>
          <a:p>
            <a:pPr marL="0" indent="0">
              <a:buNone/>
            </a:pPr>
            <a:r>
              <a:rPr lang="en-US" sz="2000" dirty="0"/>
              <a:t>5 Measurable Lesions on this organ</a:t>
            </a:r>
          </a:p>
        </p:txBody>
      </p:sp>
      <p:sp>
        <p:nvSpPr>
          <p:cNvPr id="4" name="Content Placeholder 3">
            <a:extLst>
              <a:ext uri="{FF2B5EF4-FFF2-40B4-BE49-F238E27FC236}">
                <a16:creationId xmlns:a16="http://schemas.microsoft.com/office/drawing/2014/main" id="{A15608A0-38EF-4494-8093-75379BA1EEF1}"/>
              </a:ext>
            </a:extLst>
          </p:cNvPr>
          <p:cNvSpPr>
            <a:spLocks noGrp="1"/>
          </p:cNvSpPr>
          <p:nvPr>
            <p:ph sz="half" idx="2"/>
          </p:nvPr>
        </p:nvSpPr>
        <p:spPr>
          <a:xfrm>
            <a:off x="7404575" y="1122642"/>
            <a:ext cx="4396341" cy="4200245"/>
          </a:xfrm>
        </p:spPr>
        <p:txBody>
          <a:bodyPr>
            <a:normAutofit/>
          </a:bodyPr>
          <a:lstStyle/>
          <a:p>
            <a:pPr marL="0" indent="0">
              <a:spcBef>
                <a:spcPts val="600"/>
              </a:spcBef>
              <a:buNone/>
            </a:pPr>
            <a:r>
              <a:rPr lang="en-US" sz="2800" dirty="0"/>
              <a:t>Questions </a:t>
            </a:r>
          </a:p>
          <a:p>
            <a:pPr>
              <a:spcBef>
                <a:spcPts val="600"/>
              </a:spcBef>
            </a:pPr>
            <a:r>
              <a:rPr lang="en-US" sz="2800" dirty="0"/>
              <a:t>Any measurable lesions?</a:t>
            </a:r>
          </a:p>
          <a:p>
            <a:pPr>
              <a:spcBef>
                <a:spcPts val="600"/>
              </a:spcBef>
            </a:pPr>
            <a:r>
              <a:rPr lang="en-US" sz="2800" dirty="0"/>
              <a:t>Any non-measurable lesions? </a:t>
            </a:r>
          </a:p>
          <a:p>
            <a:pPr>
              <a:spcBef>
                <a:spcPts val="600"/>
              </a:spcBef>
            </a:pPr>
            <a:r>
              <a:rPr lang="en-US" sz="2800" dirty="0"/>
              <a:t>Which ones are target?</a:t>
            </a:r>
          </a:p>
          <a:p>
            <a:pPr>
              <a:spcBef>
                <a:spcPts val="600"/>
              </a:spcBef>
            </a:pPr>
            <a:r>
              <a:rPr lang="en-US" sz="2800" dirty="0"/>
              <a:t>Which ones are non-target?</a:t>
            </a:r>
          </a:p>
        </p:txBody>
      </p:sp>
      <p:pic>
        <p:nvPicPr>
          <p:cNvPr id="7" name="Picture 6" descr="C:\zother\paper\14 CDISC Journey in Solid Tumor Response\doc\fianl\pictures\5 lesions">
            <a:extLst>
              <a:ext uri="{FF2B5EF4-FFF2-40B4-BE49-F238E27FC236}">
                <a16:creationId xmlns:a16="http://schemas.microsoft.com/office/drawing/2014/main" id="{73840EB3-6655-4744-89B4-9326BC475391}"/>
              </a:ext>
            </a:extLst>
          </p:cNvPr>
          <p:cNvPicPr/>
          <p:nvPr/>
        </p:nvPicPr>
        <p:blipFill>
          <a:blip r:embed="rId2" cstate="print"/>
          <a:srcRect/>
          <a:stretch>
            <a:fillRect/>
          </a:stretch>
        </p:blipFill>
        <p:spPr bwMode="auto">
          <a:xfrm>
            <a:off x="309672" y="896898"/>
            <a:ext cx="6983254" cy="5215746"/>
          </a:xfrm>
          <a:prstGeom prst="rect">
            <a:avLst/>
          </a:prstGeom>
          <a:noFill/>
          <a:ln w="9525">
            <a:noFill/>
            <a:miter lim="800000"/>
            <a:headEnd/>
            <a:tailEnd/>
          </a:ln>
        </p:spPr>
      </p:pic>
    </p:spTree>
    <p:extLst>
      <p:ext uri="{BB962C8B-B14F-4D97-AF65-F5344CB8AC3E}">
        <p14:creationId xmlns:p14="http://schemas.microsoft.com/office/powerpoint/2010/main" val="3811967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5805-B663-40E2-8E55-677DEF010AEB}"/>
              </a:ext>
            </a:extLst>
          </p:cNvPr>
          <p:cNvSpPr>
            <a:spLocks noGrp="1"/>
          </p:cNvSpPr>
          <p:nvPr>
            <p:ph type="title"/>
          </p:nvPr>
        </p:nvSpPr>
        <p:spPr>
          <a:xfrm>
            <a:off x="198023" y="196633"/>
            <a:ext cx="12510271" cy="682024"/>
          </a:xfrm>
        </p:spPr>
        <p:txBody>
          <a:bodyPr/>
          <a:lstStyle/>
          <a:p>
            <a:r>
              <a:rPr lang="en-US" dirty="0"/>
              <a:t>Target &amp; Non-Target Lesions according to RECIST 1.1</a:t>
            </a:r>
          </a:p>
        </p:txBody>
      </p:sp>
      <p:sp>
        <p:nvSpPr>
          <p:cNvPr id="3" name="Content Placeholder 2">
            <a:extLst>
              <a:ext uri="{FF2B5EF4-FFF2-40B4-BE49-F238E27FC236}">
                <a16:creationId xmlns:a16="http://schemas.microsoft.com/office/drawing/2014/main" id="{3C6364C1-4976-401C-B96B-8B6BC92DDDA0}"/>
              </a:ext>
            </a:extLst>
          </p:cNvPr>
          <p:cNvSpPr>
            <a:spLocks noGrp="1"/>
          </p:cNvSpPr>
          <p:nvPr>
            <p:ph sz="half" idx="1"/>
          </p:nvPr>
        </p:nvSpPr>
        <p:spPr>
          <a:xfrm>
            <a:off x="776562" y="4533365"/>
            <a:ext cx="4396339" cy="1216025"/>
          </a:xfrm>
        </p:spPr>
        <p:txBody>
          <a:bodyPr>
            <a:normAutofit/>
          </a:bodyPr>
          <a:lstStyle/>
          <a:p>
            <a:pPr marL="0" indent="0">
              <a:spcBef>
                <a:spcPts val="600"/>
              </a:spcBef>
              <a:buNone/>
            </a:pPr>
            <a:r>
              <a:rPr lang="en-US" sz="2000" dirty="0"/>
              <a:t>Target Lesions</a:t>
            </a:r>
          </a:p>
          <a:p>
            <a:pPr>
              <a:spcBef>
                <a:spcPts val="600"/>
              </a:spcBef>
            </a:pPr>
            <a:r>
              <a:rPr lang="en-US" sz="2000" dirty="0"/>
              <a:t>Target Lesion 1 : 23 mm</a:t>
            </a:r>
          </a:p>
          <a:p>
            <a:pPr>
              <a:spcBef>
                <a:spcPts val="600"/>
              </a:spcBef>
            </a:pPr>
            <a:r>
              <a:rPr lang="en-US" sz="2000" dirty="0"/>
              <a:t>Target Lesion 2 : 22 mm</a:t>
            </a:r>
          </a:p>
        </p:txBody>
      </p:sp>
      <p:sp>
        <p:nvSpPr>
          <p:cNvPr id="4" name="Content Placeholder 3">
            <a:extLst>
              <a:ext uri="{FF2B5EF4-FFF2-40B4-BE49-F238E27FC236}">
                <a16:creationId xmlns:a16="http://schemas.microsoft.com/office/drawing/2014/main" id="{D5673679-4FB0-4A1F-980F-54FF64470927}"/>
              </a:ext>
            </a:extLst>
          </p:cNvPr>
          <p:cNvSpPr>
            <a:spLocks noGrp="1"/>
          </p:cNvSpPr>
          <p:nvPr>
            <p:ph sz="half" idx="2"/>
          </p:nvPr>
        </p:nvSpPr>
        <p:spPr>
          <a:xfrm>
            <a:off x="6249142" y="4459354"/>
            <a:ext cx="5942857" cy="1795723"/>
          </a:xfrm>
        </p:spPr>
        <p:txBody>
          <a:bodyPr numCol="1">
            <a:noAutofit/>
          </a:bodyPr>
          <a:lstStyle/>
          <a:p>
            <a:pPr marL="0" indent="0">
              <a:spcBef>
                <a:spcPts val="300"/>
              </a:spcBef>
              <a:buNone/>
            </a:pPr>
            <a:r>
              <a:rPr lang="en-US" sz="2000" dirty="0"/>
              <a:t>Non-Target Lesions </a:t>
            </a:r>
          </a:p>
          <a:p>
            <a:pPr>
              <a:spcBef>
                <a:spcPts val="300"/>
              </a:spcBef>
            </a:pPr>
            <a:r>
              <a:rPr lang="en-US" sz="2000" dirty="0"/>
              <a:t>Non-Target Lesion 1</a:t>
            </a:r>
          </a:p>
          <a:p>
            <a:pPr>
              <a:spcBef>
                <a:spcPts val="300"/>
              </a:spcBef>
            </a:pPr>
            <a:r>
              <a:rPr lang="en-US" sz="2000" dirty="0"/>
              <a:t>Non-Target Lesion 2</a:t>
            </a:r>
          </a:p>
          <a:p>
            <a:pPr>
              <a:spcBef>
                <a:spcPts val="300"/>
              </a:spcBef>
            </a:pPr>
            <a:r>
              <a:rPr lang="en-US" sz="2000" dirty="0"/>
              <a:t>Non-Target Lesion 3</a:t>
            </a:r>
          </a:p>
          <a:p>
            <a:pPr>
              <a:spcBef>
                <a:spcPts val="300"/>
              </a:spcBef>
            </a:pPr>
            <a:r>
              <a:rPr lang="en-US" sz="2000" dirty="0"/>
              <a:t>Non-Target Lesion 4</a:t>
            </a:r>
          </a:p>
          <a:p>
            <a:pPr>
              <a:spcBef>
                <a:spcPts val="300"/>
              </a:spcBef>
            </a:pPr>
            <a:r>
              <a:rPr lang="en-US" sz="2000" dirty="0"/>
              <a:t>Non-Target Lesion 5</a:t>
            </a:r>
          </a:p>
          <a:p>
            <a:pPr>
              <a:spcBef>
                <a:spcPts val="300"/>
              </a:spcBef>
            </a:pPr>
            <a:r>
              <a:rPr lang="en-US" sz="2000" dirty="0"/>
              <a:t>Non-Target Lesion 6</a:t>
            </a:r>
          </a:p>
        </p:txBody>
      </p:sp>
      <p:pic>
        <p:nvPicPr>
          <p:cNvPr id="7" name="Picture 6" descr="C:\zother\paper\14 CDISC Journey in Solid Tumor Response\doc\fianl\pictures\2 lesions">
            <a:extLst>
              <a:ext uri="{FF2B5EF4-FFF2-40B4-BE49-F238E27FC236}">
                <a16:creationId xmlns:a16="http://schemas.microsoft.com/office/drawing/2014/main" id="{C997B239-0504-473B-927F-B4570847058D}"/>
              </a:ext>
            </a:extLst>
          </p:cNvPr>
          <p:cNvPicPr/>
          <p:nvPr/>
        </p:nvPicPr>
        <p:blipFill>
          <a:blip r:embed="rId2" cstate="print"/>
          <a:srcRect/>
          <a:stretch>
            <a:fillRect/>
          </a:stretch>
        </p:blipFill>
        <p:spPr bwMode="auto">
          <a:xfrm>
            <a:off x="678413" y="985978"/>
            <a:ext cx="4592638" cy="3366055"/>
          </a:xfrm>
          <a:prstGeom prst="rect">
            <a:avLst/>
          </a:prstGeom>
          <a:noFill/>
          <a:ln w="9525">
            <a:noFill/>
            <a:miter lim="800000"/>
            <a:headEnd/>
            <a:tailEnd/>
          </a:ln>
        </p:spPr>
      </p:pic>
      <p:pic>
        <p:nvPicPr>
          <p:cNvPr id="11" name="Picture 10" descr="C:\zother\paper\14 CDISC Journey in Solid Tumor Response\doc\fianl\pictures\2 lesions">
            <a:extLst>
              <a:ext uri="{FF2B5EF4-FFF2-40B4-BE49-F238E27FC236}">
                <a16:creationId xmlns:a16="http://schemas.microsoft.com/office/drawing/2014/main" id="{7D21C58F-F250-4DE1-B24A-490252045E07}"/>
              </a:ext>
            </a:extLst>
          </p:cNvPr>
          <p:cNvPicPr/>
          <p:nvPr/>
        </p:nvPicPr>
        <p:blipFill>
          <a:blip r:embed="rId2" cstate="print"/>
          <a:srcRect/>
          <a:stretch>
            <a:fillRect/>
          </a:stretch>
        </p:blipFill>
        <p:spPr bwMode="auto">
          <a:xfrm>
            <a:off x="6417776" y="985978"/>
            <a:ext cx="4592638" cy="3366055"/>
          </a:xfrm>
          <a:prstGeom prst="rect">
            <a:avLst/>
          </a:prstGeom>
          <a:noFill/>
          <a:ln w="9525">
            <a:noFill/>
            <a:miter lim="800000"/>
            <a:headEnd/>
            <a:tailEnd/>
          </a:ln>
        </p:spPr>
      </p:pic>
      <p:cxnSp>
        <p:nvCxnSpPr>
          <p:cNvPr id="12" name="Straight Arrow Connector 11">
            <a:extLst>
              <a:ext uri="{FF2B5EF4-FFF2-40B4-BE49-F238E27FC236}">
                <a16:creationId xmlns:a16="http://schemas.microsoft.com/office/drawing/2014/main" id="{E5A7FA7F-410A-4279-9D18-BD2A9D36EE5F}"/>
              </a:ext>
            </a:extLst>
          </p:cNvPr>
          <p:cNvCxnSpPr>
            <a:cxnSpLocks/>
          </p:cNvCxnSpPr>
          <p:nvPr/>
        </p:nvCxnSpPr>
        <p:spPr>
          <a:xfrm>
            <a:off x="6921596" y="3889671"/>
            <a:ext cx="1342323" cy="10351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07D5977-4E74-4875-9706-412D0DE8854A}"/>
              </a:ext>
            </a:extLst>
          </p:cNvPr>
          <p:cNvCxnSpPr>
            <a:cxnSpLocks/>
          </p:cNvCxnSpPr>
          <p:nvPr/>
        </p:nvCxnSpPr>
        <p:spPr>
          <a:xfrm>
            <a:off x="6806651" y="2710522"/>
            <a:ext cx="1346750"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D402805-E64F-44F7-97D3-D8523FDF171C}"/>
              </a:ext>
            </a:extLst>
          </p:cNvPr>
          <p:cNvCxnSpPr>
            <a:cxnSpLocks/>
          </p:cNvCxnSpPr>
          <p:nvPr/>
        </p:nvCxnSpPr>
        <p:spPr>
          <a:xfrm>
            <a:off x="8082692" y="730719"/>
            <a:ext cx="141416" cy="9737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347327-CD41-475C-AF1A-DA19EB121213}"/>
              </a:ext>
            </a:extLst>
          </p:cNvPr>
          <p:cNvCxnSpPr>
            <a:cxnSpLocks/>
          </p:cNvCxnSpPr>
          <p:nvPr/>
        </p:nvCxnSpPr>
        <p:spPr>
          <a:xfrm>
            <a:off x="6249143" y="1890145"/>
            <a:ext cx="1343615" cy="6184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411AA05-B185-43FB-BD66-E9E9855DF4C6}"/>
              </a:ext>
            </a:extLst>
          </p:cNvPr>
          <p:cNvCxnSpPr>
            <a:cxnSpLocks/>
          </p:cNvCxnSpPr>
          <p:nvPr/>
        </p:nvCxnSpPr>
        <p:spPr>
          <a:xfrm>
            <a:off x="8650075" y="581742"/>
            <a:ext cx="37147" cy="107737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24BDD55-5044-4DA1-AA51-AC9ACE0A31AB}"/>
              </a:ext>
            </a:extLst>
          </p:cNvPr>
          <p:cNvCxnSpPr>
            <a:cxnSpLocks/>
          </p:cNvCxnSpPr>
          <p:nvPr/>
        </p:nvCxnSpPr>
        <p:spPr>
          <a:xfrm>
            <a:off x="6806651" y="3480062"/>
            <a:ext cx="1346749" cy="1542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09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CD2C-A9DE-4A78-AA88-4805B31A8D38}"/>
              </a:ext>
            </a:extLst>
          </p:cNvPr>
          <p:cNvSpPr>
            <a:spLocks noGrp="1"/>
          </p:cNvSpPr>
          <p:nvPr>
            <p:ph type="title"/>
          </p:nvPr>
        </p:nvSpPr>
        <p:spPr>
          <a:xfrm>
            <a:off x="170031" y="145820"/>
            <a:ext cx="10469977" cy="776104"/>
          </a:xfrm>
        </p:spPr>
        <p:txBody>
          <a:bodyPr/>
          <a:lstStyle/>
          <a:p>
            <a:r>
              <a:rPr lang="en-US" dirty="0"/>
              <a:t>Response Criteria of Target &amp; Non-Target Lesions</a:t>
            </a:r>
          </a:p>
        </p:txBody>
      </p:sp>
      <p:sp>
        <p:nvSpPr>
          <p:cNvPr id="3" name="Content Placeholder 2">
            <a:extLst>
              <a:ext uri="{FF2B5EF4-FFF2-40B4-BE49-F238E27FC236}">
                <a16:creationId xmlns:a16="http://schemas.microsoft.com/office/drawing/2014/main" id="{E6E46C08-3449-477C-8A44-1E2732B9A8D2}"/>
              </a:ext>
            </a:extLst>
          </p:cNvPr>
          <p:cNvSpPr>
            <a:spLocks noGrp="1"/>
          </p:cNvSpPr>
          <p:nvPr>
            <p:ph idx="1"/>
          </p:nvPr>
        </p:nvSpPr>
        <p:spPr>
          <a:xfrm>
            <a:off x="222249" y="1154637"/>
            <a:ext cx="11580007" cy="5261547"/>
          </a:xfrm>
        </p:spPr>
        <p:txBody>
          <a:bodyPr>
            <a:normAutofit fontScale="25000" lnSpcReduction="20000"/>
          </a:bodyPr>
          <a:lstStyle/>
          <a:p>
            <a:pPr>
              <a:spcBef>
                <a:spcPts val="0"/>
              </a:spcBef>
              <a:spcAft>
                <a:spcPts val="600"/>
              </a:spcAft>
            </a:pPr>
            <a:r>
              <a:rPr lang="en-US" sz="8000" dirty="0"/>
              <a:t>Target Lesions</a:t>
            </a:r>
          </a:p>
          <a:p>
            <a:pPr lvl="1">
              <a:spcBef>
                <a:spcPts val="0"/>
              </a:spcBef>
              <a:spcAft>
                <a:spcPts val="600"/>
              </a:spcAft>
            </a:pPr>
            <a:r>
              <a:rPr lang="en-US" sz="8000" dirty="0"/>
              <a:t>Complete Response(CR) : Disappearance of all target lesions in the sum of diameter</a:t>
            </a:r>
          </a:p>
          <a:p>
            <a:pPr lvl="1">
              <a:spcBef>
                <a:spcPts val="0"/>
              </a:spcBef>
              <a:spcAft>
                <a:spcPts val="600"/>
              </a:spcAft>
            </a:pPr>
            <a:r>
              <a:rPr lang="en-US" sz="8000" dirty="0"/>
              <a:t>Partial Response(PR) : 30 % decrease in the sum of diameters from baseline </a:t>
            </a:r>
          </a:p>
          <a:p>
            <a:pPr lvl="1">
              <a:spcBef>
                <a:spcPts val="0"/>
              </a:spcBef>
              <a:spcAft>
                <a:spcPts val="600"/>
              </a:spcAft>
            </a:pPr>
            <a:r>
              <a:rPr lang="en-US" sz="8000" dirty="0"/>
              <a:t>Progressive Diseases (PD) : 20 % increase from nadir(at least more than 5 mm)</a:t>
            </a:r>
          </a:p>
          <a:p>
            <a:pPr lvl="1">
              <a:spcBef>
                <a:spcPts val="0"/>
              </a:spcBef>
              <a:spcAft>
                <a:spcPts val="600"/>
              </a:spcAft>
            </a:pPr>
            <a:r>
              <a:rPr lang="en-US" sz="8000" dirty="0"/>
              <a:t>Stable Disease (SD) </a:t>
            </a:r>
          </a:p>
          <a:p>
            <a:pPr lvl="1">
              <a:spcBef>
                <a:spcPts val="0"/>
              </a:spcBef>
              <a:spcAft>
                <a:spcPts val="600"/>
              </a:spcAft>
            </a:pPr>
            <a:r>
              <a:rPr lang="en-US" sz="8000" dirty="0"/>
              <a:t>Not Evaluable (NE)</a:t>
            </a:r>
          </a:p>
          <a:p>
            <a:pPr lvl="1">
              <a:spcBef>
                <a:spcPts val="0"/>
              </a:spcBef>
              <a:spcAft>
                <a:spcPts val="600"/>
              </a:spcAft>
            </a:pPr>
            <a:endParaRPr lang="en-US" sz="8000" dirty="0"/>
          </a:p>
          <a:p>
            <a:pPr>
              <a:spcBef>
                <a:spcPts val="0"/>
              </a:spcBef>
              <a:spcAft>
                <a:spcPts val="600"/>
              </a:spcAft>
            </a:pPr>
            <a:r>
              <a:rPr lang="en-US" sz="8000" dirty="0"/>
              <a:t>Non-Target Lesions</a:t>
            </a:r>
          </a:p>
          <a:p>
            <a:pPr lvl="1">
              <a:spcBef>
                <a:spcPts val="0"/>
              </a:spcBef>
              <a:spcAft>
                <a:spcPts val="600"/>
              </a:spcAft>
            </a:pPr>
            <a:r>
              <a:rPr lang="en-US" sz="8000" dirty="0"/>
              <a:t>Complete Response(CR) : Disappearance of all non-target lesions</a:t>
            </a:r>
          </a:p>
          <a:p>
            <a:pPr lvl="1">
              <a:spcBef>
                <a:spcPts val="0"/>
              </a:spcBef>
              <a:spcAft>
                <a:spcPts val="600"/>
              </a:spcAft>
            </a:pPr>
            <a:r>
              <a:rPr lang="en-US" sz="8000" dirty="0"/>
              <a:t>Non-CR/Non-PD</a:t>
            </a:r>
          </a:p>
          <a:p>
            <a:pPr lvl="1">
              <a:spcBef>
                <a:spcPts val="0"/>
              </a:spcBef>
              <a:spcAft>
                <a:spcPts val="600"/>
              </a:spcAft>
            </a:pPr>
            <a:r>
              <a:rPr lang="en-US" sz="8000" dirty="0"/>
              <a:t>Progressive Diseases (PD) : unequivocal progression(an overall level of substantial worsening in non-target diseases)</a:t>
            </a:r>
          </a:p>
          <a:p>
            <a:pPr lvl="1">
              <a:spcBef>
                <a:spcPts val="0"/>
              </a:spcBef>
              <a:spcAft>
                <a:spcPts val="600"/>
              </a:spcAft>
            </a:pPr>
            <a:r>
              <a:rPr lang="en-US" sz="8000" dirty="0"/>
              <a:t>Not Evaluable (NE)</a:t>
            </a:r>
          </a:p>
          <a:p>
            <a:endParaRPr lang="en-US" sz="2400" dirty="0"/>
          </a:p>
        </p:txBody>
      </p:sp>
    </p:spTree>
    <p:extLst>
      <p:ext uri="{BB962C8B-B14F-4D97-AF65-F5344CB8AC3E}">
        <p14:creationId xmlns:p14="http://schemas.microsoft.com/office/powerpoint/2010/main" val="197850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D36A-0992-4E64-97F1-551F8C32D810}"/>
              </a:ext>
            </a:extLst>
          </p:cNvPr>
          <p:cNvSpPr>
            <a:spLocks noGrp="1"/>
          </p:cNvSpPr>
          <p:nvPr>
            <p:ph type="title"/>
          </p:nvPr>
        </p:nvSpPr>
        <p:spPr>
          <a:xfrm>
            <a:off x="198023" y="196633"/>
            <a:ext cx="12062039" cy="850932"/>
          </a:xfrm>
        </p:spPr>
        <p:txBody>
          <a:bodyPr/>
          <a:lstStyle/>
          <a:p>
            <a:r>
              <a:rPr lang="en-US" dirty="0"/>
              <a:t>Exercise : Response of Target &amp; Non-Target Lesions</a:t>
            </a:r>
          </a:p>
        </p:txBody>
      </p:sp>
      <p:sp>
        <p:nvSpPr>
          <p:cNvPr id="3" name="Content Placeholder 2">
            <a:extLst>
              <a:ext uri="{FF2B5EF4-FFF2-40B4-BE49-F238E27FC236}">
                <a16:creationId xmlns:a16="http://schemas.microsoft.com/office/drawing/2014/main" id="{E4746B10-8751-4F6A-A70D-5CD586016AD3}"/>
              </a:ext>
            </a:extLst>
          </p:cNvPr>
          <p:cNvSpPr>
            <a:spLocks noGrp="1"/>
          </p:cNvSpPr>
          <p:nvPr>
            <p:ph idx="1"/>
          </p:nvPr>
        </p:nvSpPr>
        <p:spPr>
          <a:xfrm>
            <a:off x="222249" y="1173874"/>
            <a:ext cx="11309994" cy="5381469"/>
          </a:xfrm>
        </p:spPr>
        <p:txBody>
          <a:bodyPr>
            <a:normAutofit fontScale="85000" lnSpcReduction="10000"/>
          </a:bodyPr>
          <a:lstStyle/>
          <a:p>
            <a:r>
              <a:rPr lang="en-US" sz="2800" dirty="0"/>
              <a:t>Target Lesions</a:t>
            </a:r>
          </a:p>
          <a:p>
            <a:pPr lvl="1"/>
            <a:r>
              <a:rPr lang="en-US" sz="2400" dirty="0"/>
              <a:t>If Baseline (50 mm) &amp; Visit 1 (0 mm), response at Visit 1?</a:t>
            </a:r>
          </a:p>
          <a:p>
            <a:pPr lvl="1"/>
            <a:r>
              <a:rPr lang="en-US" sz="2400" dirty="0"/>
              <a:t>If Baseline (50 mm) &amp; Visit 1 (30 mm), response at Visit 1?</a:t>
            </a:r>
          </a:p>
          <a:p>
            <a:pPr lvl="1"/>
            <a:r>
              <a:rPr lang="en-US" sz="2400" dirty="0"/>
              <a:t>If Baseline (50 mm) &amp; Visit 1 (20 mm) &amp; Visit 2 (25 mm) , response at Visit 1 and Visit 2?</a:t>
            </a:r>
          </a:p>
          <a:p>
            <a:pPr lvl="1"/>
            <a:r>
              <a:rPr lang="en-US" sz="2400" dirty="0"/>
              <a:t>If Baseline (50 mm) &amp; Visit 1 (40 mm), response at Visit 1?</a:t>
            </a:r>
          </a:p>
          <a:p>
            <a:r>
              <a:rPr lang="en-US" sz="2800" dirty="0"/>
              <a:t>Non-Target Lesions</a:t>
            </a:r>
          </a:p>
          <a:p>
            <a:pPr lvl="1"/>
            <a:r>
              <a:rPr lang="en-US" sz="2400" dirty="0"/>
              <a:t>If Baseline (3 non-target lesions) &amp; Visit 1 (none), response at Visit 1?</a:t>
            </a:r>
          </a:p>
          <a:p>
            <a:pPr lvl="1"/>
            <a:r>
              <a:rPr lang="en-US" sz="2400" dirty="0"/>
              <a:t>If Baseline (3 non-target lesions) &amp; Visit 1 (2 non-target lesions), response at Visit 1?</a:t>
            </a:r>
          </a:p>
          <a:p>
            <a:pPr lvl="1"/>
            <a:r>
              <a:rPr lang="en-US" sz="2400" dirty="0"/>
              <a:t>If Baseline (3 non-target lesions) &amp; Visit 1 (2 non-target lesions &amp; one non-target is unequivocal progression), response at Visit 1?</a:t>
            </a:r>
          </a:p>
          <a:p>
            <a:endParaRPr lang="en-US" sz="2800" dirty="0"/>
          </a:p>
        </p:txBody>
      </p:sp>
    </p:spTree>
    <p:extLst>
      <p:ext uri="{BB962C8B-B14F-4D97-AF65-F5344CB8AC3E}">
        <p14:creationId xmlns:p14="http://schemas.microsoft.com/office/powerpoint/2010/main" val="152577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C45C-33DE-42C7-8951-33E74448B8E9}"/>
              </a:ext>
            </a:extLst>
          </p:cNvPr>
          <p:cNvSpPr>
            <a:spLocks noGrp="1"/>
          </p:cNvSpPr>
          <p:nvPr>
            <p:ph type="title"/>
          </p:nvPr>
        </p:nvSpPr>
        <p:spPr/>
        <p:txBody>
          <a:bodyPr/>
          <a:lstStyle/>
          <a:p>
            <a:r>
              <a:rPr lang="en-US" dirty="0"/>
              <a:t>Evaluation of  Changes in Tumor Results Measurements for Responses at given visit</a:t>
            </a:r>
          </a:p>
        </p:txBody>
      </p:sp>
      <p:sp>
        <p:nvSpPr>
          <p:cNvPr id="6" name="Rectangle 5">
            <a:extLst>
              <a:ext uri="{FF2B5EF4-FFF2-40B4-BE49-F238E27FC236}">
                <a16:creationId xmlns:a16="http://schemas.microsoft.com/office/drawing/2014/main" id="{5DBC3B6A-C8AB-478E-B00E-E7CD2AC5F97D}"/>
              </a:ext>
            </a:extLst>
          </p:cNvPr>
          <p:cNvSpPr/>
          <p:nvPr/>
        </p:nvSpPr>
        <p:spPr>
          <a:xfrm>
            <a:off x="971550" y="1597163"/>
            <a:ext cx="4476750" cy="4575037"/>
          </a:xfrm>
          <a:prstGeom prst="rect">
            <a:avLst/>
          </a:prstGeom>
          <a:solidFill>
            <a:srgbClr val="FCF004"/>
          </a:solidFill>
          <a:ln>
            <a:solidFill>
              <a:srgbClr val="0070C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4400" dirty="0">
                <a:solidFill>
                  <a:schemeClr val="tx1"/>
                </a:solidFill>
              </a:rPr>
              <a:t>Response </a:t>
            </a:r>
          </a:p>
        </p:txBody>
      </p:sp>
      <p:sp>
        <p:nvSpPr>
          <p:cNvPr id="7" name="Rectangle 6">
            <a:extLst>
              <a:ext uri="{FF2B5EF4-FFF2-40B4-BE49-F238E27FC236}">
                <a16:creationId xmlns:a16="http://schemas.microsoft.com/office/drawing/2014/main" id="{E3F9025C-4233-4BCE-82D5-3E910BEE73D9}"/>
              </a:ext>
            </a:extLst>
          </p:cNvPr>
          <p:cNvSpPr/>
          <p:nvPr/>
        </p:nvSpPr>
        <p:spPr>
          <a:xfrm>
            <a:off x="1781758" y="2414067"/>
            <a:ext cx="3014954" cy="78633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Target</a:t>
            </a:r>
          </a:p>
        </p:txBody>
      </p:sp>
      <p:sp>
        <p:nvSpPr>
          <p:cNvPr id="8" name="Rectangle 7">
            <a:extLst>
              <a:ext uri="{FF2B5EF4-FFF2-40B4-BE49-F238E27FC236}">
                <a16:creationId xmlns:a16="http://schemas.microsoft.com/office/drawing/2014/main" id="{251E0D9E-2F40-41E8-BC0C-36CFAF2D0BE2}"/>
              </a:ext>
            </a:extLst>
          </p:cNvPr>
          <p:cNvSpPr/>
          <p:nvPr/>
        </p:nvSpPr>
        <p:spPr>
          <a:xfrm>
            <a:off x="1781758" y="3709467"/>
            <a:ext cx="3014954" cy="78633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Non-Target</a:t>
            </a:r>
          </a:p>
        </p:txBody>
      </p:sp>
      <p:sp>
        <p:nvSpPr>
          <p:cNvPr id="9" name="Rectangle 8">
            <a:extLst>
              <a:ext uri="{FF2B5EF4-FFF2-40B4-BE49-F238E27FC236}">
                <a16:creationId xmlns:a16="http://schemas.microsoft.com/office/drawing/2014/main" id="{5A851819-08B8-43D6-977C-C7F890F901E9}"/>
              </a:ext>
            </a:extLst>
          </p:cNvPr>
          <p:cNvSpPr/>
          <p:nvPr/>
        </p:nvSpPr>
        <p:spPr>
          <a:xfrm>
            <a:off x="1781758" y="5004867"/>
            <a:ext cx="3014954" cy="78633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New</a:t>
            </a:r>
          </a:p>
        </p:txBody>
      </p:sp>
      <p:sp>
        <p:nvSpPr>
          <p:cNvPr id="10" name="Rectangle 9">
            <a:extLst>
              <a:ext uri="{FF2B5EF4-FFF2-40B4-BE49-F238E27FC236}">
                <a16:creationId xmlns:a16="http://schemas.microsoft.com/office/drawing/2014/main" id="{11B66655-73E9-4AF3-BDBC-0AEAA04A21E5}"/>
              </a:ext>
            </a:extLst>
          </p:cNvPr>
          <p:cNvSpPr/>
          <p:nvPr/>
        </p:nvSpPr>
        <p:spPr>
          <a:xfrm>
            <a:off x="6201358" y="3575927"/>
            <a:ext cx="3014954" cy="107227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Overall Response</a:t>
            </a:r>
          </a:p>
        </p:txBody>
      </p:sp>
      <p:cxnSp>
        <p:nvCxnSpPr>
          <p:cNvPr id="11" name="Straight Arrow Connector 10">
            <a:extLst>
              <a:ext uri="{FF2B5EF4-FFF2-40B4-BE49-F238E27FC236}">
                <a16:creationId xmlns:a16="http://schemas.microsoft.com/office/drawing/2014/main" id="{CFBF27D3-0FA1-430A-8BD7-01A272EE3D18}"/>
              </a:ext>
            </a:extLst>
          </p:cNvPr>
          <p:cNvCxnSpPr>
            <a:stCxn id="7" idx="3"/>
            <a:endCxn id="10" idx="1"/>
          </p:cNvCxnSpPr>
          <p:nvPr/>
        </p:nvCxnSpPr>
        <p:spPr>
          <a:xfrm>
            <a:off x="4796712" y="2807234"/>
            <a:ext cx="1404646" cy="1304830"/>
          </a:xfrm>
          <a:prstGeom prst="straightConnector1">
            <a:avLst/>
          </a:prstGeom>
          <a:ln w="38100">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2D7327E-2D90-4184-95A7-B0521F5DAD0E}"/>
              </a:ext>
            </a:extLst>
          </p:cNvPr>
          <p:cNvCxnSpPr>
            <a:stCxn id="8" idx="3"/>
            <a:endCxn id="10" idx="1"/>
          </p:cNvCxnSpPr>
          <p:nvPr/>
        </p:nvCxnSpPr>
        <p:spPr>
          <a:xfrm>
            <a:off x="4796712" y="4102634"/>
            <a:ext cx="1404646" cy="9430"/>
          </a:xfrm>
          <a:prstGeom prst="straightConnector1">
            <a:avLst/>
          </a:prstGeom>
          <a:ln w="38100">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F62B9C7-7C1A-4466-97F4-EACE714CF5E3}"/>
              </a:ext>
            </a:extLst>
          </p:cNvPr>
          <p:cNvCxnSpPr>
            <a:stCxn id="9" idx="3"/>
            <a:endCxn id="10" idx="1"/>
          </p:cNvCxnSpPr>
          <p:nvPr/>
        </p:nvCxnSpPr>
        <p:spPr>
          <a:xfrm flipV="1">
            <a:off x="4796712" y="4112064"/>
            <a:ext cx="1404646" cy="1285970"/>
          </a:xfrm>
          <a:prstGeom prst="straightConnector1">
            <a:avLst/>
          </a:prstGeom>
          <a:ln w="38100">
            <a:solidFill>
              <a:srgbClr val="00B0F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14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6DCB-81EB-4D05-8AB4-EDA7C3A96A78}"/>
              </a:ext>
            </a:extLst>
          </p:cNvPr>
          <p:cNvSpPr>
            <a:spLocks noGrp="1"/>
          </p:cNvSpPr>
          <p:nvPr>
            <p:ph type="title"/>
          </p:nvPr>
        </p:nvSpPr>
        <p:spPr>
          <a:xfrm>
            <a:off x="179983" y="375927"/>
            <a:ext cx="11174186" cy="590931"/>
          </a:xfrm>
        </p:spPr>
        <p:txBody>
          <a:bodyPr/>
          <a:lstStyle/>
          <a:p>
            <a:r>
              <a:rPr lang="en-US" dirty="0"/>
              <a:t>Rules for Today</a:t>
            </a:r>
          </a:p>
        </p:txBody>
      </p:sp>
      <p:sp>
        <p:nvSpPr>
          <p:cNvPr id="3" name="Content Placeholder 2">
            <a:extLst>
              <a:ext uri="{FF2B5EF4-FFF2-40B4-BE49-F238E27FC236}">
                <a16:creationId xmlns:a16="http://schemas.microsoft.com/office/drawing/2014/main" id="{C5058D25-6581-419F-808C-8EA542F6CF4B}"/>
              </a:ext>
            </a:extLst>
          </p:cNvPr>
          <p:cNvSpPr>
            <a:spLocks noGrp="1"/>
          </p:cNvSpPr>
          <p:nvPr>
            <p:ph idx="1"/>
          </p:nvPr>
        </p:nvSpPr>
        <p:spPr>
          <a:xfrm>
            <a:off x="360018" y="1064303"/>
            <a:ext cx="9404722" cy="4728342"/>
          </a:xfrm>
        </p:spPr>
        <p:txBody>
          <a:bodyPr>
            <a:normAutofit fontScale="70000" lnSpcReduction="20000"/>
          </a:bodyPr>
          <a:lstStyle/>
          <a:p>
            <a:pPr>
              <a:spcBef>
                <a:spcPts val="600"/>
              </a:spcBef>
              <a:buFont typeface="Wingdings" charset="2"/>
              <a:buChar char="Ø"/>
            </a:pPr>
            <a:r>
              <a:rPr lang="en-US" sz="2800" dirty="0"/>
              <a:t>Participate.  Get engaged. </a:t>
            </a:r>
          </a:p>
          <a:p>
            <a:pPr>
              <a:spcBef>
                <a:spcPts val="600"/>
              </a:spcBef>
              <a:buFont typeface="Wingdings" charset="2"/>
              <a:buChar char="Ø"/>
            </a:pPr>
            <a:r>
              <a:rPr lang="en-US" sz="2800" dirty="0"/>
              <a:t>Make mistakes.</a:t>
            </a:r>
          </a:p>
          <a:p>
            <a:pPr>
              <a:spcBef>
                <a:spcPts val="600"/>
              </a:spcBef>
              <a:buFont typeface="Wingdings" charset="2"/>
              <a:buChar char="Ø"/>
            </a:pPr>
            <a:r>
              <a:rPr lang="en-US" sz="2800" dirty="0"/>
              <a:t>Learn from mistakes.  Learn from each other.</a:t>
            </a:r>
          </a:p>
          <a:p>
            <a:pPr>
              <a:spcBef>
                <a:spcPts val="600"/>
              </a:spcBef>
              <a:buFont typeface="Wingdings" charset="2"/>
              <a:buChar char="Ø"/>
            </a:pPr>
            <a:r>
              <a:rPr lang="en-US" sz="2800" dirty="0"/>
              <a:t>Raise your hands.</a:t>
            </a:r>
          </a:p>
          <a:p>
            <a:pPr>
              <a:spcBef>
                <a:spcPts val="600"/>
              </a:spcBef>
              <a:buFont typeface="Wingdings" charset="2"/>
              <a:buChar char="Ø"/>
            </a:pPr>
            <a:r>
              <a:rPr lang="en-US" sz="2800" dirty="0"/>
              <a:t>Ask questions.  There are no dumb questions.</a:t>
            </a:r>
          </a:p>
          <a:p>
            <a:pPr>
              <a:spcBef>
                <a:spcPts val="600"/>
              </a:spcBef>
              <a:buFont typeface="Wingdings" charset="2"/>
              <a:buChar char="Ø"/>
            </a:pPr>
            <a:r>
              <a:rPr lang="en-US" sz="2800" dirty="0"/>
              <a:t>Bring your own questions.  </a:t>
            </a:r>
          </a:p>
          <a:p>
            <a:pPr>
              <a:spcBef>
                <a:spcPts val="600"/>
              </a:spcBef>
              <a:buFont typeface="Wingdings" charset="2"/>
              <a:buChar char="Ø"/>
            </a:pPr>
            <a:r>
              <a:rPr lang="en-US" sz="2800" dirty="0"/>
              <a:t>If you need a break, please take a break. </a:t>
            </a:r>
          </a:p>
          <a:p>
            <a:pPr>
              <a:spcBef>
                <a:spcPts val="600"/>
              </a:spcBef>
              <a:buFont typeface="Wingdings" charset="2"/>
              <a:buChar char="Ø"/>
            </a:pPr>
            <a:r>
              <a:rPr lang="en-US" sz="2800" dirty="0"/>
              <a:t>Bring notepad so you can do exercise. </a:t>
            </a:r>
          </a:p>
          <a:p>
            <a:pPr>
              <a:spcBef>
                <a:spcPts val="600"/>
              </a:spcBef>
              <a:buFont typeface="Wingdings" charset="2"/>
              <a:buChar char="Ø"/>
            </a:pPr>
            <a:r>
              <a:rPr lang="en-US" sz="2800" dirty="0"/>
              <a:t>Discuss.</a:t>
            </a:r>
          </a:p>
          <a:p>
            <a:pPr>
              <a:spcBef>
                <a:spcPts val="600"/>
              </a:spcBef>
              <a:buFont typeface="Wingdings" charset="2"/>
              <a:buChar char="Ø"/>
            </a:pPr>
            <a:r>
              <a:rPr lang="en-US" sz="2800" dirty="0"/>
              <a:t>Laugh.  Have a fun. </a:t>
            </a:r>
          </a:p>
        </p:txBody>
      </p:sp>
    </p:spTree>
    <p:extLst>
      <p:ext uri="{BB962C8B-B14F-4D97-AF65-F5344CB8AC3E}">
        <p14:creationId xmlns:p14="http://schemas.microsoft.com/office/powerpoint/2010/main" val="3607798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15EB-DC2D-4B1C-B3E1-8629E839D58D}"/>
              </a:ext>
            </a:extLst>
          </p:cNvPr>
          <p:cNvSpPr>
            <a:spLocks noGrp="1"/>
          </p:cNvSpPr>
          <p:nvPr>
            <p:ph type="title"/>
          </p:nvPr>
        </p:nvSpPr>
        <p:spPr>
          <a:xfrm>
            <a:off x="198023" y="196633"/>
            <a:ext cx="9404723" cy="736817"/>
          </a:xfrm>
        </p:spPr>
        <p:txBody>
          <a:bodyPr/>
          <a:lstStyle/>
          <a:p>
            <a:r>
              <a:rPr lang="en-US" dirty="0"/>
              <a:t>Overall Response at given time point</a:t>
            </a:r>
          </a:p>
        </p:txBody>
      </p:sp>
      <p:sp>
        <p:nvSpPr>
          <p:cNvPr id="3" name="Content Placeholder 2">
            <a:extLst>
              <a:ext uri="{FF2B5EF4-FFF2-40B4-BE49-F238E27FC236}">
                <a16:creationId xmlns:a16="http://schemas.microsoft.com/office/drawing/2014/main" id="{CFE7045B-EA7C-457C-BBF5-27D48D39EBE9}"/>
              </a:ext>
            </a:extLst>
          </p:cNvPr>
          <p:cNvSpPr>
            <a:spLocks noGrp="1"/>
          </p:cNvSpPr>
          <p:nvPr>
            <p:ph idx="1"/>
          </p:nvPr>
        </p:nvSpPr>
        <p:spPr>
          <a:xfrm>
            <a:off x="7461955" y="827879"/>
            <a:ext cx="4046061" cy="518944"/>
          </a:xfrm>
        </p:spPr>
        <p:txBody>
          <a:bodyPr/>
          <a:lstStyle/>
          <a:p>
            <a:pPr marL="0" indent="0">
              <a:buNone/>
            </a:pPr>
            <a:r>
              <a:rPr lang="en-US" dirty="0"/>
              <a:t>Questions: Overall Response? </a:t>
            </a:r>
          </a:p>
        </p:txBody>
      </p:sp>
      <p:graphicFrame>
        <p:nvGraphicFramePr>
          <p:cNvPr id="6" name="Content Placeholder 7">
            <a:extLst>
              <a:ext uri="{FF2B5EF4-FFF2-40B4-BE49-F238E27FC236}">
                <a16:creationId xmlns:a16="http://schemas.microsoft.com/office/drawing/2014/main" id="{CA110C8C-C9EF-45E7-8C6D-68440BD176A7}"/>
              </a:ext>
            </a:extLst>
          </p:cNvPr>
          <p:cNvGraphicFramePr>
            <a:graphicFrameLocks/>
          </p:cNvGraphicFramePr>
          <p:nvPr/>
        </p:nvGraphicFramePr>
        <p:xfrm>
          <a:off x="263068" y="1049290"/>
          <a:ext cx="5695951" cy="5303520"/>
        </p:xfrm>
        <a:graphic>
          <a:graphicData uri="http://schemas.openxmlformats.org/drawingml/2006/table">
            <a:tbl>
              <a:tblPr firstRow="1" bandRow="1">
                <a:tableStyleId>{00A15C55-8517-42AA-B614-E9B94910E393}</a:tableStyleId>
              </a:tblPr>
              <a:tblGrid>
                <a:gridCol w="1268122">
                  <a:extLst>
                    <a:ext uri="{9D8B030D-6E8A-4147-A177-3AD203B41FA5}">
                      <a16:colId xmlns:a16="http://schemas.microsoft.com/office/drawing/2014/main" val="20000"/>
                    </a:ext>
                  </a:extLst>
                </a:gridCol>
                <a:gridCol w="1560353">
                  <a:extLst>
                    <a:ext uri="{9D8B030D-6E8A-4147-A177-3AD203B41FA5}">
                      <a16:colId xmlns:a16="http://schemas.microsoft.com/office/drawing/2014/main" val="20001"/>
                    </a:ext>
                  </a:extLst>
                </a:gridCol>
                <a:gridCol w="1103960">
                  <a:extLst>
                    <a:ext uri="{9D8B030D-6E8A-4147-A177-3AD203B41FA5}">
                      <a16:colId xmlns:a16="http://schemas.microsoft.com/office/drawing/2014/main" val="20002"/>
                    </a:ext>
                  </a:extLst>
                </a:gridCol>
                <a:gridCol w="1763516">
                  <a:extLst>
                    <a:ext uri="{9D8B030D-6E8A-4147-A177-3AD203B41FA5}">
                      <a16:colId xmlns:a16="http://schemas.microsoft.com/office/drawing/2014/main" val="20003"/>
                    </a:ext>
                  </a:extLst>
                </a:gridCol>
              </a:tblGrid>
              <a:tr h="370840">
                <a:tc>
                  <a:txBody>
                    <a:bodyPr/>
                    <a:lstStyle/>
                    <a:p>
                      <a:r>
                        <a:rPr lang="en-US" sz="1800" dirty="0">
                          <a:solidFill>
                            <a:sysClr val="windowText" lastClr="000000"/>
                          </a:solidFill>
                        </a:rPr>
                        <a:t>Target Lesion</a:t>
                      </a:r>
                    </a:p>
                  </a:txBody>
                  <a:tcPr/>
                </a:tc>
                <a:tc>
                  <a:txBody>
                    <a:bodyPr/>
                    <a:lstStyle/>
                    <a:p>
                      <a:r>
                        <a:rPr lang="en-US" sz="1800" dirty="0">
                          <a:solidFill>
                            <a:sysClr val="windowText" lastClr="000000"/>
                          </a:solidFill>
                        </a:rPr>
                        <a:t>Non-Target</a:t>
                      </a:r>
                      <a:r>
                        <a:rPr lang="en-US" sz="1800" baseline="0" dirty="0">
                          <a:solidFill>
                            <a:sysClr val="windowText" lastClr="000000"/>
                          </a:solidFill>
                        </a:rPr>
                        <a:t> Lesions</a:t>
                      </a:r>
                      <a:endParaRPr lang="en-US" sz="1800" dirty="0">
                        <a:solidFill>
                          <a:sysClr val="windowText" lastClr="000000"/>
                        </a:solidFill>
                      </a:endParaRPr>
                    </a:p>
                  </a:txBody>
                  <a:tcPr/>
                </a:tc>
                <a:tc>
                  <a:txBody>
                    <a:bodyPr/>
                    <a:lstStyle/>
                    <a:p>
                      <a:r>
                        <a:rPr lang="en-US" sz="1800" dirty="0">
                          <a:solidFill>
                            <a:sysClr val="windowText" lastClr="000000"/>
                          </a:solidFill>
                        </a:rPr>
                        <a:t>New</a:t>
                      </a:r>
                      <a:r>
                        <a:rPr lang="en-US" sz="1800" baseline="0" dirty="0">
                          <a:solidFill>
                            <a:sysClr val="windowText" lastClr="000000"/>
                          </a:solidFill>
                        </a:rPr>
                        <a:t> Lesions</a:t>
                      </a:r>
                      <a:endParaRPr lang="en-US" sz="1800" dirty="0">
                        <a:solidFill>
                          <a:sysClr val="windowText" lastClr="000000"/>
                        </a:solidFill>
                      </a:endParaRPr>
                    </a:p>
                  </a:txBody>
                  <a:tcPr/>
                </a:tc>
                <a:tc>
                  <a:txBody>
                    <a:bodyPr/>
                    <a:lstStyle/>
                    <a:p>
                      <a:r>
                        <a:rPr lang="en-US" sz="1800" baseline="0" dirty="0">
                          <a:solidFill>
                            <a:sysClr val="windowText" lastClr="000000"/>
                          </a:solidFill>
                        </a:rPr>
                        <a:t>Overall Response</a:t>
                      </a:r>
                      <a:endParaRPr lang="en-US" sz="1800" dirty="0">
                        <a:solidFill>
                          <a:sysClr val="windowText" lastClr="000000"/>
                        </a:solidFill>
                      </a:endParaRPr>
                    </a:p>
                  </a:txBody>
                  <a:tcPr/>
                </a:tc>
                <a:extLst>
                  <a:ext uri="{0D108BD9-81ED-4DB2-BD59-A6C34878D82A}">
                    <a16:rowId xmlns:a16="http://schemas.microsoft.com/office/drawing/2014/main" val="10000"/>
                  </a:ext>
                </a:extLst>
              </a:tr>
              <a:tr h="278447">
                <a:tc>
                  <a:txBody>
                    <a:bodyPr/>
                    <a:lstStyle/>
                    <a:p>
                      <a:r>
                        <a:rPr lang="en-US" sz="1800" dirty="0"/>
                        <a:t>CR</a:t>
                      </a:r>
                    </a:p>
                  </a:txBody>
                  <a:tcPr/>
                </a:tc>
                <a:tc>
                  <a:txBody>
                    <a:bodyPr/>
                    <a:lstStyle/>
                    <a:p>
                      <a:r>
                        <a:rPr lang="en-US" sz="1800" dirty="0"/>
                        <a:t>CR</a:t>
                      </a:r>
                    </a:p>
                  </a:txBody>
                  <a:tcPr/>
                </a:tc>
                <a:tc>
                  <a:txBody>
                    <a:bodyPr/>
                    <a:lstStyle/>
                    <a:p>
                      <a:r>
                        <a:rPr lang="en-US" sz="1800" dirty="0"/>
                        <a:t>No</a:t>
                      </a:r>
                    </a:p>
                  </a:txBody>
                  <a:tcPr/>
                </a:tc>
                <a:tc>
                  <a:txBody>
                    <a:bodyPr/>
                    <a:lstStyle/>
                    <a:p>
                      <a:r>
                        <a:rPr lang="en-US" sz="1800" dirty="0"/>
                        <a:t>CR</a:t>
                      </a:r>
                    </a:p>
                  </a:txBody>
                  <a:tcPr/>
                </a:tc>
                <a:extLst>
                  <a:ext uri="{0D108BD9-81ED-4DB2-BD59-A6C34878D82A}">
                    <a16:rowId xmlns:a16="http://schemas.microsoft.com/office/drawing/2014/main" val="10001"/>
                  </a:ext>
                </a:extLst>
              </a:tr>
              <a:tr h="278447">
                <a:tc>
                  <a:txBody>
                    <a:bodyPr/>
                    <a:lstStyle/>
                    <a:p>
                      <a:r>
                        <a:rPr lang="en-US" sz="1800" dirty="0"/>
                        <a:t>CR</a:t>
                      </a:r>
                    </a:p>
                  </a:txBody>
                  <a:tcPr/>
                </a:tc>
                <a:tc>
                  <a:txBody>
                    <a:bodyPr/>
                    <a:lstStyle/>
                    <a:p>
                      <a:r>
                        <a:rPr lang="en-US" sz="1800" dirty="0"/>
                        <a:t>Non-CR/non-PD</a:t>
                      </a:r>
                    </a:p>
                  </a:txBody>
                  <a:tcPr/>
                </a:tc>
                <a:tc>
                  <a:txBody>
                    <a:bodyPr/>
                    <a:lstStyle/>
                    <a:p>
                      <a:r>
                        <a:rPr lang="en-US" sz="1800" dirty="0"/>
                        <a:t>No</a:t>
                      </a:r>
                    </a:p>
                  </a:txBody>
                  <a:tcPr/>
                </a:tc>
                <a:tc>
                  <a:txBody>
                    <a:bodyPr/>
                    <a:lstStyle/>
                    <a:p>
                      <a:r>
                        <a:rPr lang="en-US" sz="1800" dirty="0"/>
                        <a:t>PR</a:t>
                      </a:r>
                    </a:p>
                  </a:txBody>
                  <a:tcPr/>
                </a:tc>
                <a:extLst>
                  <a:ext uri="{0D108BD9-81ED-4DB2-BD59-A6C34878D82A}">
                    <a16:rowId xmlns:a16="http://schemas.microsoft.com/office/drawing/2014/main" val="10002"/>
                  </a:ext>
                </a:extLst>
              </a:tr>
              <a:tr h="278447">
                <a:tc>
                  <a:txBody>
                    <a:bodyPr/>
                    <a:lstStyle/>
                    <a:p>
                      <a:r>
                        <a:rPr lang="en-US" sz="1800" dirty="0"/>
                        <a:t>CR</a:t>
                      </a:r>
                    </a:p>
                  </a:txBody>
                  <a:tcPr/>
                </a:tc>
                <a:tc>
                  <a:txBody>
                    <a:bodyPr/>
                    <a:lstStyle/>
                    <a:p>
                      <a:r>
                        <a:rPr lang="en-US" sz="1800" dirty="0"/>
                        <a:t>NE</a:t>
                      </a:r>
                    </a:p>
                  </a:txBody>
                  <a:tcPr/>
                </a:tc>
                <a:tc>
                  <a:txBody>
                    <a:bodyPr/>
                    <a:lstStyle/>
                    <a:p>
                      <a:r>
                        <a:rPr lang="en-US" sz="1800" dirty="0"/>
                        <a:t>No</a:t>
                      </a:r>
                    </a:p>
                  </a:txBody>
                  <a:tcPr/>
                </a:tc>
                <a:tc>
                  <a:txBody>
                    <a:bodyPr/>
                    <a:lstStyle/>
                    <a:p>
                      <a:r>
                        <a:rPr lang="en-US" sz="1800" dirty="0"/>
                        <a:t>PR</a:t>
                      </a:r>
                    </a:p>
                  </a:txBody>
                  <a:tcPr/>
                </a:tc>
                <a:extLst>
                  <a:ext uri="{0D108BD9-81ED-4DB2-BD59-A6C34878D82A}">
                    <a16:rowId xmlns:a16="http://schemas.microsoft.com/office/drawing/2014/main" val="10003"/>
                  </a:ext>
                </a:extLst>
              </a:tr>
              <a:tr h="278447">
                <a:tc>
                  <a:txBody>
                    <a:bodyPr/>
                    <a:lstStyle/>
                    <a:p>
                      <a:r>
                        <a:rPr lang="en-US" sz="1800" dirty="0"/>
                        <a:t>PR</a:t>
                      </a:r>
                    </a:p>
                  </a:txBody>
                  <a:tcPr/>
                </a:tc>
                <a:tc>
                  <a:txBody>
                    <a:bodyPr/>
                    <a:lstStyle/>
                    <a:p>
                      <a:r>
                        <a:rPr lang="en-US" sz="1800" dirty="0"/>
                        <a:t>Non-PD</a:t>
                      </a:r>
                      <a:r>
                        <a:rPr lang="en-US" sz="1800" baseline="0" dirty="0"/>
                        <a:t> or NE</a:t>
                      </a:r>
                      <a:endParaRPr lang="en-US" sz="1800" dirty="0"/>
                    </a:p>
                  </a:txBody>
                  <a:tcPr/>
                </a:tc>
                <a:tc>
                  <a:txBody>
                    <a:bodyPr/>
                    <a:lstStyle/>
                    <a:p>
                      <a:r>
                        <a:rPr lang="en-US" sz="1800" dirty="0"/>
                        <a:t>No</a:t>
                      </a:r>
                    </a:p>
                  </a:txBody>
                  <a:tcPr/>
                </a:tc>
                <a:tc>
                  <a:txBody>
                    <a:bodyPr/>
                    <a:lstStyle/>
                    <a:p>
                      <a:r>
                        <a:rPr lang="en-US" sz="1800" dirty="0"/>
                        <a:t>PR</a:t>
                      </a:r>
                    </a:p>
                  </a:txBody>
                  <a:tcPr/>
                </a:tc>
                <a:extLst>
                  <a:ext uri="{0D108BD9-81ED-4DB2-BD59-A6C34878D82A}">
                    <a16:rowId xmlns:a16="http://schemas.microsoft.com/office/drawing/2014/main" val="10004"/>
                  </a:ext>
                </a:extLst>
              </a:tr>
              <a:tr h="278447">
                <a:tc>
                  <a:txBody>
                    <a:bodyPr/>
                    <a:lstStyle/>
                    <a:p>
                      <a:r>
                        <a:rPr lang="en-US" sz="1800" dirty="0"/>
                        <a:t>SD</a:t>
                      </a:r>
                    </a:p>
                  </a:txBody>
                  <a:tcPr/>
                </a:tc>
                <a:tc>
                  <a:txBody>
                    <a:bodyPr/>
                    <a:lstStyle/>
                    <a:p>
                      <a:r>
                        <a:rPr lang="en-US" sz="1800" dirty="0"/>
                        <a:t>Non-PD</a:t>
                      </a:r>
                      <a:r>
                        <a:rPr lang="en-US" sz="1800" baseline="0" dirty="0"/>
                        <a:t> or NE</a:t>
                      </a:r>
                      <a:endParaRPr lang="en-US" sz="1800" dirty="0"/>
                    </a:p>
                  </a:txBody>
                  <a:tcPr/>
                </a:tc>
                <a:tc>
                  <a:txBody>
                    <a:bodyPr/>
                    <a:lstStyle/>
                    <a:p>
                      <a:r>
                        <a:rPr lang="en-US" sz="1800" dirty="0"/>
                        <a:t>No</a:t>
                      </a:r>
                    </a:p>
                  </a:txBody>
                  <a:tcPr/>
                </a:tc>
                <a:tc>
                  <a:txBody>
                    <a:bodyPr/>
                    <a:lstStyle/>
                    <a:p>
                      <a:r>
                        <a:rPr lang="en-US" sz="1800" dirty="0"/>
                        <a:t>SD</a:t>
                      </a:r>
                    </a:p>
                  </a:txBody>
                  <a:tcPr/>
                </a:tc>
                <a:extLst>
                  <a:ext uri="{0D108BD9-81ED-4DB2-BD59-A6C34878D82A}">
                    <a16:rowId xmlns:a16="http://schemas.microsoft.com/office/drawing/2014/main" val="10005"/>
                  </a:ext>
                </a:extLst>
              </a:tr>
              <a:tr h="278447">
                <a:tc>
                  <a:txBody>
                    <a:bodyPr/>
                    <a:lstStyle/>
                    <a:p>
                      <a:r>
                        <a:rPr lang="en-US" sz="1800" dirty="0"/>
                        <a:t>NE</a:t>
                      </a:r>
                    </a:p>
                  </a:txBody>
                  <a:tcPr/>
                </a:tc>
                <a:tc>
                  <a:txBody>
                    <a:bodyPr/>
                    <a:lstStyle/>
                    <a:p>
                      <a:r>
                        <a:rPr lang="en-US" sz="1800" dirty="0"/>
                        <a:t>Non-PD</a:t>
                      </a:r>
                    </a:p>
                  </a:txBody>
                  <a:tcPr/>
                </a:tc>
                <a:tc>
                  <a:txBody>
                    <a:bodyPr/>
                    <a:lstStyle/>
                    <a:p>
                      <a:r>
                        <a:rPr lang="en-US" sz="1800" dirty="0"/>
                        <a:t>No</a:t>
                      </a:r>
                    </a:p>
                  </a:txBody>
                  <a:tcPr/>
                </a:tc>
                <a:tc>
                  <a:txBody>
                    <a:bodyPr/>
                    <a:lstStyle/>
                    <a:p>
                      <a:r>
                        <a:rPr lang="en-US" sz="1800" dirty="0"/>
                        <a:t>NE</a:t>
                      </a:r>
                    </a:p>
                  </a:txBody>
                  <a:tcPr/>
                </a:tc>
                <a:extLst>
                  <a:ext uri="{0D108BD9-81ED-4DB2-BD59-A6C34878D82A}">
                    <a16:rowId xmlns:a16="http://schemas.microsoft.com/office/drawing/2014/main" val="10006"/>
                  </a:ext>
                </a:extLst>
              </a:tr>
              <a:tr h="278447">
                <a:tc>
                  <a:txBody>
                    <a:bodyPr/>
                    <a:lstStyle/>
                    <a:p>
                      <a:r>
                        <a:rPr lang="en-US" sz="1800" dirty="0"/>
                        <a:t>PD</a:t>
                      </a:r>
                    </a:p>
                  </a:txBody>
                  <a:tcPr/>
                </a:tc>
                <a:tc>
                  <a:txBody>
                    <a:bodyPr/>
                    <a:lstStyle/>
                    <a:p>
                      <a:r>
                        <a:rPr lang="en-US" sz="1800" dirty="0"/>
                        <a:t>Any</a:t>
                      </a:r>
                    </a:p>
                  </a:txBody>
                  <a:tcPr/>
                </a:tc>
                <a:tc>
                  <a:txBody>
                    <a:bodyPr/>
                    <a:lstStyle/>
                    <a:p>
                      <a:r>
                        <a:rPr lang="en-US" sz="1800" dirty="0"/>
                        <a:t>Yes or No</a:t>
                      </a:r>
                    </a:p>
                  </a:txBody>
                  <a:tcPr/>
                </a:tc>
                <a:tc>
                  <a:txBody>
                    <a:bodyPr/>
                    <a:lstStyle/>
                    <a:p>
                      <a:r>
                        <a:rPr lang="en-US" sz="1800" dirty="0"/>
                        <a:t>PD</a:t>
                      </a:r>
                    </a:p>
                  </a:txBody>
                  <a:tcPr/>
                </a:tc>
                <a:extLst>
                  <a:ext uri="{0D108BD9-81ED-4DB2-BD59-A6C34878D82A}">
                    <a16:rowId xmlns:a16="http://schemas.microsoft.com/office/drawing/2014/main" val="10007"/>
                  </a:ext>
                </a:extLst>
              </a:tr>
              <a:tr h="278447">
                <a:tc>
                  <a:txBody>
                    <a:bodyPr/>
                    <a:lstStyle/>
                    <a:p>
                      <a:r>
                        <a:rPr lang="en-US" sz="1800" dirty="0"/>
                        <a:t>Any</a:t>
                      </a:r>
                    </a:p>
                  </a:txBody>
                  <a:tcPr/>
                </a:tc>
                <a:tc>
                  <a:txBody>
                    <a:bodyPr/>
                    <a:lstStyle/>
                    <a:p>
                      <a:r>
                        <a:rPr lang="en-US" sz="1800" dirty="0"/>
                        <a:t>PD</a:t>
                      </a:r>
                    </a:p>
                  </a:txBody>
                  <a:tcPr/>
                </a:tc>
                <a:tc>
                  <a:txBody>
                    <a:bodyPr/>
                    <a:lstStyle/>
                    <a:p>
                      <a:r>
                        <a:rPr lang="en-US" sz="1800" dirty="0"/>
                        <a:t>Yes or No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PD</a:t>
                      </a:r>
                    </a:p>
                  </a:txBody>
                  <a:tcPr/>
                </a:tc>
                <a:extLst>
                  <a:ext uri="{0D108BD9-81ED-4DB2-BD59-A6C34878D82A}">
                    <a16:rowId xmlns:a16="http://schemas.microsoft.com/office/drawing/2014/main" val="10008"/>
                  </a:ext>
                </a:extLst>
              </a:tr>
              <a:tr h="278447">
                <a:tc>
                  <a:txBody>
                    <a:bodyPr/>
                    <a:lstStyle/>
                    <a:p>
                      <a:r>
                        <a:rPr lang="en-US" sz="1800" dirty="0"/>
                        <a:t>Any</a:t>
                      </a:r>
                    </a:p>
                  </a:txBody>
                  <a:tcPr/>
                </a:tc>
                <a:tc>
                  <a:txBody>
                    <a:bodyPr/>
                    <a:lstStyle/>
                    <a:p>
                      <a:r>
                        <a:rPr lang="en-US" sz="1800" dirty="0"/>
                        <a:t>Any</a:t>
                      </a:r>
                    </a:p>
                  </a:txBody>
                  <a:tcPr/>
                </a:tc>
                <a:tc>
                  <a:txBody>
                    <a:bodyPr/>
                    <a:lstStyle/>
                    <a:p>
                      <a:r>
                        <a:rPr lang="en-US" sz="1800" dirty="0"/>
                        <a:t>Yes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PD</a:t>
                      </a:r>
                    </a:p>
                  </a:txBody>
                  <a:tcPr/>
                </a:tc>
                <a:extLst>
                  <a:ext uri="{0D108BD9-81ED-4DB2-BD59-A6C34878D82A}">
                    <a16:rowId xmlns:a16="http://schemas.microsoft.com/office/drawing/2014/main" val="10009"/>
                  </a:ext>
                </a:extLst>
              </a:tr>
            </a:tbl>
          </a:graphicData>
        </a:graphic>
      </p:graphicFrame>
      <p:graphicFrame>
        <p:nvGraphicFramePr>
          <p:cNvPr id="7" name="Content Placeholder 7">
            <a:extLst>
              <a:ext uri="{FF2B5EF4-FFF2-40B4-BE49-F238E27FC236}">
                <a16:creationId xmlns:a16="http://schemas.microsoft.com/office/drawing/2014/main" id="{F32AE1CE-696F-48F6-80C0-D14A3A6A716C}"/>
              </a:ext>
            </a:extLst>
          </p:cNvPr>
          <p:cNvGraphicFramePr>
            <a:graphicFrameLocks/>
          </p:cNvGraphicFramePr>
          <p:nvPr/>
        </p:nvGraphicFramePr>
        <p:xfrm>
          <a:off x="6313716" y="1216069"/>
          <a:ext cx="5695952" cy="5212080"/>
        </p:xfrm>
        <a:graphic>
          <a:graphicData uri="http://schemas.openxmlformats.org/drawingml/2006/table">
            <a:tbl>
              <a:tblPr firstRow="1" bandRow="1">
                <a:tableStyleId>{5C22544A-7EE6-4342-B048-85BDC9FD1C3A}</a:tableStyleId>
              </a:tblPr>
              <a:tblGrid>
                <a:gridCol w="2473917">
                  <a:extLst>
                    <a:ext uri="{9D8B030D-6E8A-4147-A177-3AD203B41FA5}">
                      <a16:colId xmlns:a16="http://schemas.microsoft.com/office/drawing/2014/main" val="20002"/>
                    </a:ext>
                  </a:extLst>
                </a:gridCol>
                <a:gridCol w="2157380">
                  <a:extLst>
                    <a:ext uri="{9D8B030D-6E8A-4147-A177-3AD203B41FA5}">
                      <a16:colId xmlns:a16="http://schemas.microsoft.com/office/drawing/2014/main" val="20004"/>
                    </a:ext>
                  </a:extLst>
                </a:gridCol>
                <a:gridCol w="1064655">
                  <a:extLst>
                    <a:ext uri="{9D8B030D-6E8A-4147-A177-3AD203B41FA5}">
                      <a16:colId xmlns:a16="http://schemas.microsoft.com/office/drawing/2014/main" val="20005"/>
                    </a:ext>
                  </a:extLst>
                </a:gridCol>
              </a:tblGrid>
              <a:tr h="0">
                <a:tc>
                  <a:txBody>
                    <a:bodyPr/>
                    <a:lstStyle/>
                    <a:p>
                      <a:r>
                        <a:rPr lang="en-US" sz="1600" dirty="0">
                          <a:solidFill>
                            <a:sysClr val="windowText" lastClr="000000"/>
                          </a:solidFill>
                        </a:rPr>
                        <a:t>RSTEST</a:t>
                      </a:r>
                    </a:p>
                  </a:txBody>
                  <a:tcPr/>
                </a:tc>
                <a:tc>
                  <a:txBody>
                    <a:bodyPr/>
                    <a:lstStyle/>
                    <a:p>
                      <a:r>
                        <a:rPr lang="en-US" sz="1600" dirty="0">
                          <a:solidFill>
                            <a:sysClr val="windowText" lastClr="000000"/>
                          </a:solidFill>
                        </a:rPr>
                        <a:t>RSORRES</a:t>
                      </a:r>
                    </a:p>
                  </a:txBody>
                  <a:tcPr/>
                </a:tc>
                <a:tc>
                  <a:txBody>
                    <a:bodyPr/>
                    <a:lstStyle/>
                    <a:p>
                      <a:r>
                        <a:rPr lang="en-US" sz="16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400" dirty="0"/>
                        <a:t>Target Response</a:t>
                      </a:r>
                    </a:p>
                  </a:txBody>
                  <a:tcPr/>
                </a:tc>
                <a:tc>
                  <a:txBody>
                    <a:bodyPr/>
                    <a:lstStyle/>
                    <a:p>
                      <a:r>
                        <a:rPr lang="en-US" sz="1400" dirty="0"/>
                        <a:t>PR</a:t>
                      </a:r>
                    </a:p>
                  </a:txBody>
                  <a:tcPr>
                    <a:solidFill>
                      <a:schemeClr val="accent3">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1"/>
                  </a:ext>
                </a:extLst>
              </a:tr>
              <a:tr h="278447">
                <a:tc>
                  <a:txBody>
                    <a:bodyPr/>
                    <a:lstStyle/>
                    <a:p>
                      <a:r>
                        <a:rPr lang="en-US" sz="1400" dirty="0"/>
                        <a:t>Non-target Response</a:t>
                      </a:r>
                    </a:p>
                  </a:txBody>
                  <a:tcPr/>
                </a:tc>
                <a:tc>
                  <a:txBody>
                    <a:bodyPr/>
                    <a:lstStyle/>
                    <a:p>
                      <a:r>
                        <a:rPr lang="en-US" sz="1400" dirty="0"/>
                        <a:t>NonCR/NonPD</a:t>
                      </a:r>
                    </a:p>
                  </a:txBody>
                  <a:tcPr>
                    <a:solidFill>
                      <a:schemeClr val="accent3">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2"/>
                  </a:ext>
                </a:extLst>
              </a:tr>
              <a:tr h="278447">
                <a:tc>
                  <a:txBody>
                    <a:bodyPr/>
                    <a:lstStyle/>
                    <a:p>
                      <a:r>
                        <a:rPr lang="en-US" sz="1400" dirty="0"/>
                        <a:t>New</a:t>
                      </a:r>
                      <a:r>
                        <a:rPr lang="en-US" sz="1400" baseline="0" dirty="0"/>
                        <a:t> Lesion Progression</a:t>
                      </a:r>
                      <a:endParaRPr lang="en-US" sz="1400" dirty="0"/>
                    </a:p>
                  </a:txBody>
                  <a:tcPr/>
                </a:tc>
                <a:tc>
                  <a:txBody>
                    <a:bodyPr/>
                    <a:lstStyle/>
                    <a:p>
                      <a:r>
                        <a:rPr lang="en-US" sz="1400" dirty="0"/>
                        <a:t>N</a:t>
                      </a:r>
                    </a:p>
                  </a:txBody>
                  <a:tcPr>
                    <a:solidFill>
                      <a:schemeClr val="accent3">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3"/>
                  </a:ext>
                </a:extLst>
              </a:tr>
              <a:tr h="278447">
                <a:tc>
                  <a:txBody>
                    <a:bodyPr/>
                    <a:lstStyle/>
                    <a:p>
                      <a:r>
                        <a:rPr lang="en-US" sz="1400" dirty="0"/>
                        <a:t>Overall</a:t>
                      </a:r>
                      <a:r>
                        <a:rPr lang="en-US" sz="1400" baseline="0" dirty="0"/>
                        <a:t> Response</a:t>
                      </a:r>
                      <a:endParaRPr lang="en-US" sz="1400" dirty="0"/>
                    </a:p>
                  </a:txBody>
                  <a:tcPr/>
                </a:tc>
                <a:tc>
                  <a:txBody>
                    <a:bodyPr/>
                    <a:lstStyle/>
                    <a:p>
                      <a:endParaRPr lang="en-US" sz="1400" dirty="0"/>
                    </a:p>
                  </a:txBody>
                  <a:tcPr>
                    <a:solidFill>
                      <a:schemeClr val="accent6">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4"/>
                  </a:ext>
                </a:extLst>
              </a:tr>
              <a:tr h="278447">
                <a:tc>
                  <a:txBody>
                    <a:bodyPr/>
                    <a:lstStyle/>
                    <a:p>
                      <a:r>
                        <a:rPr lang="en-US" sz="1400" dirty="0"/>
                        <a:t>Target Response</a:t>
                      </a:r>
                    </a:p>
                  </a:txBody>
                  <a:tcPr/>
                </a:tc>
                <a:tc>
                  <a:txBody>
                    <a:bodyPr/>
                    <a:lstStyle/>
                    <a:p>
                      <a:r>
                        <a:rPr lang="en-US" sz="1400" dirty="0"/>
                        <a:t>SD</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5"/>
                  </a:ext>
                </a:extLst>
              </a:tr>
              <a:tr h="278447">
                <a:tc>
                  <a:txBody>
                    <a:bodyPr/>
                    <a:lstStyle/>
                    <a:p>
                      <a:r>
                        <a:rPr lang="en-US" sz="1400" dirty="0"/>
                        <a:t>Non-target Response</a:t>
                      </a:r>
                    </a:p>
                  </a:txBody>
                  <a:tcPr/>
                </a:tc>
                <a:tc>
                  <a:txBody>
                    <a:bodyPr/>
                    <a:lstStyle/>
                    <a:p>
                      <a:r>
                        <a:rPr lang="en-US" sz="1400" dirty="0"/>
                        <a:t>PD</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6"/>
                  </a:ext>
                </a:extLst>
              </a:tr>
              <a:tr h="278447">
                <a:tc>
                  <a:txBody>
                    <a:bodyPr/>
                    <a:lstStyle/>
                    <a:p>
                      <a:r>
                        <a:rPr lang="en-US" sz="1400" dirty="0"/>
                        <a:t>New</a:t>
                      </a:r>
                      <a:r>
                        <a:rPr lang="en-US" sz="1400" baseline="0" dirty="0"/>
                        <a:t> Lesion Progression</a:t>
                      </a:r>
                      <a:endParaRPr lang="en-US" sz="1400" dirty="0"/>
                    </a:p>
                  </a:txBody>
                  <a:tcPr/>
                </a:tc>
                <a:tc>
                  <a:txBody>
                    <a:bodyPr/>
                    <a:lstStyle/>
                    <a:p>
                      <a:r>
                        <a:rPr lang="en-US" sz="1400" dirty="0"/>
                        <a:t>N</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7"/>
                  </a:ext>
                </a:extLst>
              </a:tr>
              <a:tr h="278447">
                <a:tc>
                  <a:txBody>
                    <a:bodyPr/>
                    <a:lstStyle/>
                    <a:p>
                      <a:r>
                        <a:rPr lang="en-US" sz="1400" dirty="0"/>
                        <a:t>Overall</a:t>
                      </a:r>
                      <a:r>
                        <a:rPr lang="en-US" sz="1400" baseline="0" dirty="0"/>
                        <a:t> Response</a:t>
                      </a:r>
                      <a:endParaRPr lang="en-US" sz="1400" dirty="0"/>
                    </a:p>
                  </a:txBody>
                  <a:tcPr/>
                </a:tc>
                <a:tc>
                  <a:txBody>
                    <a:bodyPr/>
                    <a:lstStyle/>
                    <a:p>
                      <a:endParaRPr lang="en-US" sz="1400" dirty="0"/>
                    </a:p>
                  </a:txBody>
                  <a:tcPr>
                    <a:solidFill>
                      <a:schemeClr val="accent6">
                        <a:lumMod val="40000"/>
                        <a:lumOff val="60000"/>
                      </a:schemeClr>
                    </a:solidFill>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8"/>
                  </a:ext>
                </a:extLst>
              </a:tr>
              <a:tr h="278447">
                <a:tc>
                  <a:txBody>
                    <a:bodyPr/>
                    <a:lstStyle/>
                    <a:p>
                      <a:r>
                        <a:rPr lang="en-US" sz="1400" dirty="0"/>
                        <a:t>Target Response</a:t>
                      </a:r>
                    </a:p>
                  </a:txBody>
                  <a:tcPr/>
                </a:tc>
                <a:tc>
                  <a:txBody>
                    <a:bodyPr/>
                    <a:lstStyle/>
                    <a:p>
                      <a:r>
                        <a:rPr lang="en-US" sz="1400" dirty="0"/>
                        <a:t>PR</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09"/>
                  </a:ext>
                </a:extLst>
              </a:tr>
              <a:tr h="278447">
                <a:tc>
                  <a:txBody>
                    <a:bodyPr/>
                    <a:lstStyle/>
                    <a:p>
                      <a:r>
                        <a:rPr lang="en-US" sz="1400" dirty="0"/>
                        <a:t>Non-target Response</a:t>
                      </a:r>
                    </a:p>
                  </a:txBody>
                  <a:tcPr/>
                </a:tc>
                <a:tc>
                  <a:txBody>
                    <a:bodyPr/>
                    <a:lstStyle/>
                    <a:p>
                      <a:r>
                        <a:rPr lang="en-US" sz="1400" dirty="0"/>
                        <a:t>NonCR/NonPD</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10"/>
                  </a:ext>
                </a:extLst>
              </a:tr>
              <a:tr h="278447">
                <a:tc>
                  <a:txBody>
                    <a:bodyPr/>
                    <a:lstStyle/>
                    <a:p>
                      <a:r>
                        <a:rPr lang="en-US" sz="1400" dirty="0"/>
                        <a:t>New</a:t>
                      </a:r>
                      <a:r>
                        <a:rPr lang="en-US" sz="1400" baseline="0" dirty="0"/>
                        <a:t> Lesion Progression</a:t>
                      </a:r>
                      <a:endParaRPr lang="en-US" sz="1400" dirty="0"/>
                    </a:p>
                  </a:txBody>
                  <a:tcPr/>
                </a:tc>
                <a:tc>
                  <a:txBody>
                    <a:bodyPr/>
                    <a:lstStyle/>
                    <a:p>
                      <a:r>
                        <a:rPr lang="en-US" sz="1400" dirty="0"/>
                        <a:t>N</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11"/>
                  </a:ext>
                </a:extLst>
              </a:tr>
              <a:tr h="278447">
                <a:tc>
                  <a:txBody>
                    <a:bodyPr/>
                    <a:lstStyle/>
                    <a:p>
                      <a:r>
                        <a:rPr lang="en-US" sz="1400" dirty="0"/>
                        <a:t>Overall</a:t>
                      </a:r>
                      <a:r>
                        <a:rPr lang="en-US" sz="1400" baseline="0" dirty="0"/>
                        <a:t> Response</a:t>
                      </a:r>
                      <a:endParaRPr lang="en-US" sz="1400" dirty="0"/>
                    </a:p>
                  </a:txBody>
                  <a:tcPr/>
                </a:tc>
                <a:tc>
                  <a:txBody>
                    <a:bodyPr/>
                    <a:lstStyle/>
                    <a:p>
                      <a:endParaRPr lang="en-US" sz="1400" dirty="0"/>
                    </a:p>
                  </a:txBody>
                  <a:tcPr>
                    <a:solidFill>
                      <a:schemeClr val="accent6">
                        <a:lumMod val="40000"/>
                        <a:lumOff val="60000"/>
                      </a:schemeClr>
                    </a:solidFill>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12"/>
                  </a:ext>
                </a:extLst>
              </a:tr>
              <a:tr h="278447">
                <a:tc>
                  <a:txBody>
                    <a:bodyPr/>
                    <a:lstStyle/>
                    <a:p>
                      <a:r>
                        <a:rPr lang="en-US" sz="1400" dirty="0"/>
                        <a:t>Target Response</a:t>
                      </a:r>
                    </a:p>
                  </a:txBody>
                  <a:tcPr/>
                </a:tc>
                <a:tc>
                  <a:txBody>
                    <a:bodyPr/>
                    <a:lstStyle/>
                    <a:p>
                      <a:r>
                        <a:rPr lang="en-US" sz="1400" dirty="0"/>
                        <a:t>PR</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3"/>
                  </a:ext>
                </a:extLst>
              </a:tr>
              <a:tr h="278447">
                <a:tc>
                  <a:txBody>
                    <a:bodyPr/>
                    <a:lstStyle/>
                    <a:p>
                      <a:r>
                        <a:rPr lang="en-US" sz="1400" dirty="0"/>
                        <a:t>Non-target Response</a:t>
                      </a:r>
                    </a:p>
                  </a:txBody>
                  <a:tcPr/>
                </a:tc>
                <a:tc>
                  <a:txBody>
                    <a:bodyPr/>
                    <a:lstStyle/>
                    <a:p>
                      <a:r>
                        <a:rPr lang="en-US" sz="1400" dirty="0"/>
                        <a:t>NonCR/NonPD</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4"/>
                  </a:ext>
                </a:extLst>
              </a:tr>
              <a:tr h="278447">
                <a:tc>
                  <a:txBody>
                    <a:bodyPr/>
                    <a:lstStyle/>
                    <a:p>
                      <a:r>
                        <a:rPr lang="en-US" sz="1400" dirty="0"/>
                        <a:t>New</a:t>
                      </a:r>
                      <a:r>
                        <a:rPr lang="en-US" sz="1400" baseline="0" dirty="0"/>
                        <a:t> Lesion Progression</a:t>
                      </a:r>
                      <a:endParaRPr lang="en-US" sz="1400" dirty="0"/>
                    </a:p>
                  </a:txBody>
                  <a:tcPr/>
                </a:tc>
                <a:tc>
                  <a:txBody>
                    <a:bodyPr/>
                    <a:lstStyle/>
                    <a:p>
                      <a:r>
                        <a:rPr lang="en-US" sz="1400" dirty="0"/>
                        <a:t>Y</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5"/>
                  </a:ext>
                </a:extLst>
              </a:tr>
              <a:tr h="278447">
                <a:tc>
                  <a:txBody>
                    <a:bodyPr/>
                    <a:lstStyle/>
                    <a:p>
                      <a:r>
                        <a:rPr lang="en-US" sz="1400" dirty="0"/>
                        <a:t>Overall</a:t>
                      </a:r>
                      <a:r>
                        <a:rPr lang="en-US" sz="1400" baseline="0" dirty="0"/>
                        <a:t> Response</a:t>
                      </a:r>
                      <a:endParaRPr lang="en-US" sz="1400" dirty="0"/>
                    </a:p>
                  </a:txBody>
                  <a:tcPr/>
                </a:tc>
                <a:tc>
                  <a:txBody>
                    <a:bodyPr/>
                    <a:lstStyle/>
                    <a:p>
                      <a:endParaRPr lang="en-US" sz="1400" dirty="0"/>
                    </a:p>
                  </a:txBody>
                  <a:tcPr>
                    <a:solidFill>
                      <a:schemeClr val="accent6">
                        <a:lumMod val="40000"/>
                        <a:lumOff val="60000"/>
                      </a:schemeClr>
                    </a:solidFill>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8190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4522-8203-49D0-8BD9-F454464584B5}"/>
              </a:ext>
            </a:extLst>
          </p:cNvPr>
          <p:cNvSpPr>
            <a:spLocks noGrp="1"/>
          </p:cNvSpPr>
          <p:nvPr>
            <p:ph type="title"/>
          </p:nvPr>
        </p:nvSpPr>
        <p:spPr/>
        <p:txBody>
          <a:bodyPr/>
          <a:lstStyle/>
          <a:p>
            <a:r>
              <a:rPr lang="en-US" dirty="0"/>
              <a:t>Confirmation of Response</a:t>
            </a:r>
          </a:p>
        </p:txBody>
      </p:sp>
      <p:sp>
        <p:nvSpPr>
          <p:cNvPr id="3" name="Content Placeholder 2">
            <a:extLst>
              <a:ext uri="{FF2B5EF4-FFF2-40B4-BE49-F238E27FC236}">
                <a16:creationId xmlns:a16="http://schemas.microsoft.com/office/drawing/2014/main" id="{E5F246D8-5DFD-4E5E-AC46-AEAD47AF3360}"/>
              </a:ext>
            </a:extLst>
          </p:cNvPr>
          <p:cNvSpPr>
            <a:spLocks noGrp="1"/>
          </p:cNvSpPr>
          <p:nvPr>
            <p:ph idx="1"/>
          </p:nvPr>
        </p:nvSpPr>
        <p:spPr>
          <a:xfrm>
            <a:off x="829628" y="1331259"/>
            <a:ext cx="8946541" cy="4195481"/>
          </a:xfrm>
        </p:spPr>
        <p:txBody>
          <a:bodyPr>
            <a:normAutofit lnSpcReduction="10000"/>
          </a:bodyPr>
          <a:lstStyle/>
          <a:p>
            <a:pPr>
              <a:spcBef>
                <a:spcPts val="0"/>
              </a:spcBef>
            </a:pPr>
            <a:r>
              <a:rPr lang="en-US" sz="2800" dirty="0"/>
              <a:t>Needed for the trials where response is the primary end point. </a:t>
            </a:r>
          </a:p>
          <a:p>
            <a:pPr>
              <a:spcBef>
                <a:spcPts val="0"/>
              </a:spcBef>
            </a:pPr>
            <a:r>
              <a:rPr lang="en-US" sz="2800" dirty="0"/>
              <a:t>The confirmation of CR and PR </a:t>
            </a:r>
          </a:p>
          <a:p>
            <a:pPr lvl="1">
              <a:spcBef>
                <a:spcPts val="0"/>
              </a:spcBef>
            </a:pPr>
            <a:r>
              <a:rPr lang="en-US" sz="2800" dirty="0"/>
              <a:t>In Randomized trials, not needed.</a:t>
            </a:r>
          </a:p>
          <a:p>
            <a:pPr lvl="1">
              <a:spcBef>
                <a:spcPts val="0"/>
              </a:spcBef>
            </a:pPr>
            <a:r>
              <a:rPr lang="en-US" sz="2800" dirty="0"/>
              <a:t>In non-randomized trials or un-blinded studies, the confirmation is needed at the subsequent visits (usually 4 weeks)</a:t>
            </a:r>
          </a:p>
          <a:p>
            <a:pPr>
              <a:spcBef>
                <a:spcPts val="0"/>
              </a:spcBef>
            </a:pPr>
            <a:r>
              <a:rPr lang="en-US" sz="2800" dirty="0"/>
              <a:t>The confirmation of SD – usually 6 to 8 weeks. </a:t>
            </a:r>
          </a:p>
          <a:p>
            <a:endParaRPr lang="en-US" sz="2400" dirty="0"/>
          </a:p>
        </p:txBody>
      </p:sp>
    </p:spTree>
    <p:extLst>
      <p:ext uri="{BB962C8B-B14F-4D97-AF65-F5344CB8AC3E}">
        <p14:creationId xmlns:p14="http://schemas.microsoft.com/office/powerpoint/2010/main" val="305962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D0C5-2347-40F8-B4EF-249F43214037}"/>
              </a:ext>
            </a:extLst>
          </p:cNvPr>
          <p:cNvSpPr>
            <a:spLocks noGrp="1"/>
          </p:cNvSpPr>
          <p:nvPr>
            <p:ph type="title"/>
          </p:nvPr>
        </p:nvSpPr>
        <p:spPr>
          <a:xfrm>
            <a:off x="111124" y="53689"/>
            <a:ext cx="10298527" cy="1400530"/>
          </a:xfrm>
        </p:spPr>
        <p:txBody>
          <a:bodyPr/>
          <a:lstStyle/>
          <a:p>
            <a:r>
              <a:rPr lang="en-US" dirty="0"/>
              <a:t>Best Overall Response table when confirmation of CR and PR required</a:t>
            </a:r>
          </a:p>
        </p:txBody>
      </p:sp>
      <p:graphicFrame>
        <p:nvGraphicFramePr>
          <p:cNvPr id="5" name="Content Placeholder 7">
            <a:extLst>
              <a:ext uri="{FF2B5EF4-FFF2-40B4-BE49-F238E27FC236}">
                <a16:creationId xmlns:a16="http://schemas.microsoft.com/office/drawing/2014/main" id="{3C5C5F7C-F4D6-4F7D-8EB5-3650ABDC549A}"/>
              </a:ext>
            </a:extLst>
          </p:cNvPr>
          <p:cNvGraphicFramePr>
            <a:graphicFrameLocks/>
          </p:cNvGraphicFramePr>
          <p:nvPr/>
        </p:nvGraphicFramePr>
        <p:xfrm>
          <a:off x="111124" y="1273213"/>
          <a:ext cx="11969751" cy="5116170"/>
        </p:xfrm>
        <a:graphic>
          <a:graphicData uri="http://schemas.openxmlformats.org/drawingml/2006/table">
            <a:tbl>
              <a:tblPr firstRow="1" bandRow="1">
                <a:tableStyleId>{00A15C55-8517-42AA-B614-E9B94910E393}</a:tableStyleId>
              </a:tblPr>
              <a:tblGrid>
                <a:gridCol w="2076451">
                  <a:extLst>
                    <a:ext uri="{9D8B030D-6E8A-4147-A177-3AD203B41FA5}">
                      <a16:colId xmlns:a16="http://schemas.microsoft.com/office/drawing/2014/main" val="20000"/>
                    </a:ext>
                  </a:extLst>
                </a:gridCol>
                <a:gridCol w="2324464">
                  <a:extLst>
                    <a:ext uri="{9D8B030D-6E8A-4147-A177-3AD203B41FA5}">
                      <a16:colId xmlns:a16="http://schemas.microsoft.com/office/drawing/2014/main" val="20001"/>
                    </a:ext>
                  </a:extLst>
                </a:gridCol>
                <a:gridCol w="7568836">
                  <a:extLst>
                    <a:ext uri="{9D8B030D-6E8A-4147-A177-3AD203B41FA5}">
                      <a16:colId xmlns:a16="http://schemas.microsoft.com/office/drawing/2014/main" val="20002"/>
                    </a:ext>
                  </a:extLst>
                </a:gridCol>
              </a:tblGrid>
              <a:tr h="560918">
                <a:tc>
                  <a:txBody>
                    <a:bodyPr/>
                    <a:lstStyle/>
                    <a:p>
                      <a:r>
                        <a:rPr lang="en-US" sz="1800" dirty="0">
                          <a:solidFill>
                            <a:sysClr val="windowText" lastClr="000000"/>
                          </a:solidFill>
                        </a:rPr>
                        <a:t>Overall</a:t>
                      </a:r>
                      <a:r>
                        <a:rPr lang="en-US" sz="1800" baseline="0" dirty="0">
                          <a:solidFill>
                            <a:sysClr val="windowText" lastClr="000000"/>
                          </a:solidFill>
                        </a:rPr>
                        <a:t> Response First Time point</a:t>
                      </a:r>
                      <a:endParaRPr lang="en-US" sz="1800" dirty="0">
                        <a:solidFill>
                          <a:sysClr val="windowText" lastClr="000000"/>
                        </a:solidFill>
                      </a:endParaRPr>
                    </a:p>
                  </a:txBody>
                  <a:tcPr/>
                </a:tc>
                <a:tc>
                  <a:txBody>
                    <a:bodyPr/>
                    <a:lstStyle/>
                    <a:p>
                      <a:r>
                        <a:rPr lang="en-US" sz="1800" dirty="0">
                          <a:solidFill>
                            <a:sysClr val="windowText" lastClr="000000"/>
                          </a:solidFill>
                        </a:rPr>
                        <a:t>Overall</a:t>
                      </a:r>
                      <a:r>
                        <a:rPr lang="en-US" sz="1800" baseline="0" dirty="0">
                          <a:solidFill>
                            <a:sysClr val="windowText" lastClr="000000"/>
                          </a:solidFill>
                        </a:rPr>
                        <a:t> Response Subsequent time point</a:t>
                      </a:r>
                      <a:endParaRPr lang="en-US" sz="1800" dirty="0">
                        <a:solidFill>
                          <a:sysClr val="windowText" lastClr="000000"/>
                        </a:solidFill>
                      </a:endParaRPr>
                    </a:p>
                  </a:txBody>
                  <a:tcPr/>
                </a:tc>
                <a:tc>
                  <a:txBody>
                    <a:bodyPr/>
                    <a:lstStyle/>
                    <a:p>
                      <a:r>
                        <a:rPr lang="en-US" sz="1800" dirty="0">
                          <a:solidFill>
                            <a:sysClr val="windowText" lastClr="000000"/>
                          </a:solidFill>
                        </a:rPr>
                        <a:t>Best</a:t>
                      </a:r>
                      <a:r>
                        <a:rPr lang="en-US" sz="1800" baseline="0" dirty="0">
                          <a:solidFill>
                            <a:sysClr val="windowText" lastClr="000000"/>
                          </a:solidFill>
                        </a:rPr>
                        <a:t> Overall Response</a:t>
                      </a:r>
                      <a:endParaRPr lang="en-US" sz="1800" dirty="0">
                        <a:solidFill>
                          <a:sysClr val="windowText" lastClr="000000"/>
                        </a:solidFill>
                      </a:endParaRPr>
                    </a:p>
                  </a:txBody>
                  <a:tcPr/>
                </a:tc>
                <a:extLst>
                  <a:ext uri="{0D108BD9-81ED-4DB2-BD59-A6C34878D82A}">
                    <a16:rowId xmlns:a16="http://schemas.microsoft.com/office/drawing/2014/main" val="10000"/>
                  </a:ext>
                </a:extLst>
              </a:tr>
              <a:tr h="322528">
                <a:tc>
                  <a:txBody>
                    <a:bodyPr/>
                    <a:lstStyle/>
                    <a:p>
                      <a:r>
                        <a:rPr lang="en-US" sz="1800" dirty="0"/>
                        <a:t>CR</a:t>
                      </a:r>
                    </a:p>
                  </a:txBody>
                  <a:tcPr/>
                </a:tc>
                <a:tc>
                  <a:txBody>
                    <a:bodyPr/>
                    <a:lstStyle/>
                    <a:p>
                      <a:r>
                        <a:rPr lang="en-US" sz="1800" dirty="0"/>
                        <a:t>CR</a:t>
                      </a:r>
                    </a:p>
                  </a:txBody>
                  <a:tcPr/>
                </a:tc>
                <a:tc>
                  <a:txBody>
                    <a:bodyPr/>
                    <a:lstStyle/>
                    <a:p>
                      <a:r>
                        <a:rPr lang="en-US" sz="1800" dirty="0"/>
                        <a:t>CR</a:t>
                      </a:r>
                    </a:p>
                  </a:txBody>
                  <a:tcPr/>
                </a:tc>
                <a:extLst>
                  <a:ext uri="{0D108BD9-81ED-4DB2-BD59-A6C34878D82A}">
                    <a16:rowId xmlns:a16="http://schemas.microsoft.com/office/drawing/2014/main" val="10001"/>
                  </a:ext>
                </a:extLst>
              </a:tr>
              <a:tr h="322528">
                <a:tc>
                  <a:txBody>
                    <a:bodyPr/>
                    <a:lstStyle/>
                    <a:p>
                      <a:r>
                        <a:rPr lang="en-US" sz="1800" dirty="0"/>
                        <a:t>CR</a:t>
                      </a:r>
                    </a:p>
                  </a:txBody>
                  <a:tcPr/>
                </a:tc>
                <a:tc>
                  <a:txBody>
                    <a:bodyPr/>
                    <a:lstStyle/>
                    <a:p>
                      <a:r>
                        <a:rPr lang="en-US" sz="1800" dirty="0"/>
                        <a:t>PR</a:t>
                      </a:r>
                    </a:p>
                  </a:txBody>
                  <a:tcPr/>
                </a:tc>
                <a:tc>
                  <a:txBody>
                    <a:bodyPr/>
                    <a:lstStyle/>
                    <a:p>
                      <a:r>
                        <a:rPr lang="en-US" sz="1800" dirty="0"/>
                        <a:t>SD, PD or</a:t>
                      </a:r>
                      <a:r>
                        <a:rPr lang="en-US" sz="1800" baseline="0" dirty="0"/>
                        <a:t> PR</a:t>
                      </a:r>
                      <a:endParaRPr lang="en-US" sz="1800" dirty="0"/>
                    </a:p>
                  </a:txBody>
                  <a:tcPr/>
                </a:tc>
                <a:extLst>
                  <a:ext uri="{0D108BD9-81ED-4DB2-BD59-A6C34878D82A}">
                    <a16:rowId xmlns:a16="http://schemas.microsoft.com/office/drawing/2014/main" val="10002"/>
                  </a:ext>
                </a:extLst>
              </a:tr>
              <a:tr h="474594">
                <a:tc>
                  <a:txBody>
                    <a:bodyPr/>
                    <a:lstStyle/>
                    <a:p>
                      <a:r>
                        <a:rPr lang="en-US" sz="1800" dirty="0"/>
                        <a:t>CR</a:t>
                      </a:r>
                    </a:p>
                  </a:txBody>
                  <a:tcPr/>
                </a:tc>
                <a:tc>
                  <a:txBody>
                    <a:bodyPr/>
                    <a:lstStyle/>
                    <a:p>
                      <a:r>
                        <a:rPr lang="en-US" sz="1800" dirty="0"/>
                        <a:t>SD</a:t>
                      </a:r>
                    </a:p>
                  </a:txBody>
                  <a:tcPr/>
                </a:tc>
                <a:tc>
                  <a:txBody>
                    <a:bodyPr/>
                    <a:lstStyle/>
                    <a:p>
                      <a:r>
                        <a:rPr lang="en-US" sz="1800" dirty="0"/>
                        <a:t>SD provided minimum criteria for SD duration met, otherwise, PD</a:t>
                      </a:r>
                    </a:p>
                  </a:txBody>
                  <a:tcPr/>
                </a:tc>
                <a:extLst>
                  <a:ext uri="{0D108BD9-81ED-4DB2-BD59-A6C34878D82A}">
                    <a16:rowId xmlns:a16="http://schemas.microsoft.com/office/drawing/2014/main" val="10003"/>
                  </a:ext>
                </a:extLst>
              </a:tr>
              <a:tr h="474594">
                <a:tc>
                  <a:txBody>
                    <a:bodyPr/>
                    <a:lstStyle/>
                    <a:p>
                      <a:r>
                        <a:rPr lang="en-US" sz="1800" dirty="0"/>
                        <a:t>CR</a:t>
                      </a:r>
                    </a:p>
                  </a:txBody>
                  <a:tcPr/>
                </a:tc>
                <a:tc>
                  <a:txBody>
                    <a:bodyPr/>
                    <a:lstStyle/>
                    <a:p>
                      <a:r>
                        <a:rPr lang="en-US" sz="1800" dirty="0"/>
                        <a:t>PD</a:t>
                      </a:r>
                    </a:p>
                  </a:txBody>
                  <a:tcPr/>
                </a:tc>
                <a:tc>
                  <a:txBody>
                    <a:bodyPr/>
                    <a:lstStyle/>
                    <a:p>
                      <a:r>
                        <a:rPr lang="en-US" sz="1800" dirty="0"/>
                        <a:t>SD provided minimum criteria for SD duration met, otherwise, PD</a:t>
                      </a:r>
                    </a:p>
                  </a:txBody>
                  <a:tcPr/>
                </a:tc>
                <a:extLst>
                  <a:ext uri="{0D108BD9-81ED-4DB2-BD59-A6C34878D82A}">
                    <a16:rowId xmlns:a16="http://schemas.microsoft.com/office/drawing/2014/main" val="10004"/>
                  </a:ext>
                </a:extLst>
              </a:tr>
              <a:tr h="474594">
                <a:tc>
                  <a:txBody>
                    <a:bodyPr/>
                    <a:lstStyle/>
                    <a:p>
                      <a:r>
                        <a:rPr lang="en-US" sz="1800" dirty="0"/>
                        <a:t>CR</a:t>
                      </a:r>
                    </a:p>
                  </a:txBody>
                  <a:tcPr/>
                </a:tc>
                <a:tc>
                  <a:txBody>
                    <a:bodyPr/>
                    <a:lstStyle/>
                    <a:p>
                      <a:r>
                        <a:rPr lang="en-US" sz="1800" dirty="0"/>
                        <a:t>NE</a:t>
                      </a:r>
                    </a:p>
                  </a:txBody>
                  <a:tcPr/>
                </a:tc>
                <a:tc>
                  <a:txBody>
                    <a:bodyPr/>
                    <a:lstStyle/>
                    <a:p>
                      <a:r>
                        <a:rPr lang="en-US" sz="1800" dirty="0"/>
                        <a:t>SD provided minimum criteria for SD duration met, otherwise, NE</a:t>
                      </a:r>
                    </a:p>
                  </a:txBody>
                  <a:tcPr/>
                </a:tc>
                <a:extLst>
                  <a:ext uri="{0D108BD9-81ED-4DB2-BD59-A6C34878D82A}">
                    <a16:rowId xmlns:a16="http://schemas.microsoft.com/office/drawing/2014/main" val="10005"/>
                  </a:ext>
                </a:extLst>
              </a:tr>
              <a:tr h="322528">
                <a:tc>
                  <a:txBody>
                    <a:bodyPr/>
                    <a:lstStyle/>
                    <a:p>
                      <a:r>
                        <a:rPr lang="en-US" sz="1800" dirty="0"/>
                        <a:t>PR</a:t>
                      </a:r>
                    </a:p>
                  </a:txBody>
                  <a:tcPr/>
                </a:tc>
                <a:tc>
                  <a:txBody>
                    <a:bodyPr/>
                    <a:lstStyle/>
                    <a:p>
                      <a:r>
                        <a:rPr lang="en-US" sz="1800" dirty="0"/>
                        <a:t>CR</a:t>
                      </a:r>
                    </a:p>
                  </a:txBody>
                  <a:tcPr/>
                </a:tc>
                <a:tc>
                  <a:txBody>
                    <a:bodyPr/>
                    <a:lstStyle/>
                    <a:p>
                      <a:r>
                        <a:rPr lang="en-US" sz="1800" dirty="0"/>
                        <a:t>PR</a:t>
                      </a:r>
                    </a:p>
                  </a:txBody>
                  <a:tcPr/>
                </a:tc>
                <a:extLst>
                  <a:ext uri="{0D108BD9-81ED-4DB2-BD59-A6C34878D82A}">
                    <a16:rowId xmlns:a16="http://schemas.microsoft.com/office/drawing/2014/main" val="10006"/>
                  </a:ext>
                </a:extLst>
              </a:tr>
              <a:tr h="322528">
                <a:tc>
                  <a:txBody>
                    <a:bodyPr/>
                    <a:lstStyle/>
                    <a:p>
                      <a:r>
                        <a:rPr lang="en-US" sz="1800" dirty="0"/>
                        <a:t>PR</a:t>
                      </a:r>
                    </a:p>
                  </a:txBody>
                  <a:tcPr/>
                </a:tc>
                <a:tc>
                  <a:txBody>
                    <a:bodyPr/>
                    <a:lstStyle/>
                    <a:p>
                      <a:r>
                        <a:rPr lang="en-US" sz="1800" dirty="0"/>
                        <a:t>PR</a:t>
                      </a:r>
                    </a:p>
                  </a:txBody>
                  <a:tcPr/>
                </a:tc>
                <a:tc>
                  <a:txBody>
                    <a:bodyPr/>
                    <a:lstStyle/>
                    <a:p>
                      <a:r>
                        <a:rPr lang="en-US" sz="1800" dirty="0"/>
                        <a:t>PR</a:t>
                      </a:r>
                    </a:p>
                  </a:txBody>
                  <a:tcPr/>
                </a:tc>
                <a:extLst>
                  <a:ext uri="{0D108BD9-81ED-4DB2-BD59-A6C34878D82A}">
                    <a16:rowId xmlns:a16="http://schemas.microsoft.com/office/drawing/2014/main" val="10007"/>
                  </a:ext>
                </a:extLst>
              </a:tr>
              <a:tr h="322528">
                <a:tc>
                  <a:txBody>
                    <a:bodyPr/>
                    <a:lstStyle/>
                    <a:p>
                      <a:r>
                        <a:rPr lang="en-US" sz="1800" dirty="0"/>
                        <a:t>PR</a:t>
                      </a:r>
                    </a:p>
                  </a:txBody>
                  <a:tcPr/>
                </a:tc>
                <a:tc>
                  <a:txBody>
                    <a:bodyPr/>
                    <a:lstStyle/>
                    <a:p>
                      <a:r>
                        <a:rPr lang="en-US" sz="1800" dirty="0"/>
                        <a:t>SD</a:t>
                      </a:r>
                    </a:p>
                  </a:txBody>
                  <a:tcPr/>
                </a:tc>
                <a:tc>
                  <a:txBody>
                    <a:bodyPr/>
                    <a:lstStyle/>
                    <a:p>
                      <a:r>
                        <a:rPr lang="en-US" sz="1800" dirty="0"/>
                        <a:t>SD</a:t>
                      </a:r>
                    </a:p>
                  </a:txBody>
                  <a:tcPr/>
                </a:tc>
                <a:extLst>
                  <a:ext uri="{0D108BD9-81ED-4DB2-BD59-A6C34878D82A}">
                    <a16:rowId xmlns:a16="http://schemas.microsoft.com/office/drawing/2014/main" val="10008"/>
                  </a:ext>
                </a:extLst>
              </a:tr>
              <a:tr h="474594">
                <a:tc>
                  <a:txBody>
                    <a:bodyPr/>
                    <a:lstStyle/>
                    <a:p>
                      <a:r>
                        <a:rPr lang="en-US" sz="1800" dirty="0"/>
                        <a:t>PR</a:t>
                      </a:r>
                    </a:p>
                  </a:txBody>
                  <a:tcPr/>
                </a:tc>
                <a:tc>
                  <a:txBody>
                    <a:bodyPr/>
                    <a:lstStyle/>
                    <a:p>
                      <a:r>
                        <a:rPr lang="en-US" sz="1800" dirty="0"/>
                        <a:t>PD</a:t>
                      </a:r>
                    </a:p>
                  </a:txBody>
                  <a:tcPr/>
                </a:tc>
                <a:tc>
                  <a:txBody>
                    <a:bodyPr/>
                    <a:lstStyle/>
                    <a:p>
                      <a:r>
                        <a:rPr lang="en-US" sz="1800" dirty="0"/>
                        <a:t>SD provided minimum criteria for SD duration met, otherwise, PD</a:t>
                      </a:r>
                    </a:p>
                  </a:txBody>
                  <a:tcPr/>
                </a:tc>
                <a:extLst>
                  <a:ext uri="{0D108BD9-81ED-4DB2-BD59-A6C34878D82A}">
                    <a16:rowId xmlns:a16="http://schemas.microsoft.com/office/drawing/2014/main" val="10009"/>
                  </a:ext>
                </a:extLst>
              </a:tr>
              <a:tr h="474594">
                <a:tc>
                  <a:txBody>
                    <a:bodyPr/>
                    <a:lstStyle/>
                    <a:p>
                      <a:r>
                        <a:rPr lang="en-US" sz="1800" dirty="0"/>
                        <a:t>PR</a:t>
                      </a:r>
                    </a:p>
                  </a:txBody>
                  <a:tcPr/>
                </a:tc>
                <a:tc>
                  <a:txBody>
                    <a:bodyPr/>
                    <a:lstStyle/>
                    <a:p>
                      <a:r>
                        <a:rPr lang="en-US" sz="1800" dirty="0"/>
                        <a:t>NE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SD provided minimum criteria for SD duration met, otherwise, NE</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30182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BDAA-D820-4637-BE66-7327CD443AC7}"/>
              </a:ext>
            </a:extLst>
          </p:cNvPr>
          <p:cNvSpPr>
            <a:spLocks noGrp="1"/>
          </p:cNvSpPr>
          <p:nvPr>
            <p:ph type="title"/>
          </p:nvPr>
        </p:nvSpPr>
        <p:spPr/>
        <p:txBody>
          <a:bodyPr/>
          <a:lstStyle/>
          <a:p>
            <a:r>
              <a:rPr lang="en-US" dirty="0"/>
              <a:t>Confirmation of Response</a:t>
            </a:r>
          </a:p>
        </p:txBody>
      </p:sp>
      <p:sp>
        <p:nvSpPr>
          <p:cNvPr id="4" name="Content Placeholder 3">
            <a:extLst>
              <a:ext uri="{FF2B5EF4-FFF2-40B4-BE49-F238E27FC236}">
                <a16:creationId xmlns:a16="http://schemas.microsoft.com/office/drawing/2014/main" id="{3CB8DD57-917D-49A9-8966-E13960267180}"/>
              </a:ext>
            </a:extLst>
          </p:cNvPr>
          <p:cNvSpPr>
            <a:spLocks noGrp="1"/>
          </p:cNvSpPr>
          <p:nvPr>
            <p:ph sz="half" idx="2"/>
          </p:nvPr>
        </p:nvSpPr>
        <p:spPr>
          <a:xfrm>
            <a:off x="7923504" y="1021563"/>
            <a:ext cx="4046247" cy="4200245"/>
          </a:xfrm>
        </p:spPr>
        <p:txBody>
          <a:bodyPr>
            <a:normAutofit/>
          </a:bodyPr>
          <a:lstStyle/>
          <a:p>
            <a:pPr marL="457200" indent="-457200">
              <a:lnSpc>
                <a:spcPct val="110000"/>
              </a:lnSpc>
              <a:spcBef>
                <a:spcPts val="0"/>
              </a:spcBef>
              <a:buClrTx/>
              <a:buFont typeface="+mj-lt"/>
              <a:buAutoNum type="arabicPeriod"/>
            </a:pPr>
            <a:r>
              <a:rPr lang="en-US" sz="2400" dirty="0"/>
              <a:t>Cycle 1 : CR (current cycle) &amp; CR (next cycle) then CR</a:t>
            </a:r>
          </a:p>
          <a:p>
            <a:pPr marL="457200" indent="-457200">
              <a:lnSpc>
                <a:spcPct val="110000"/>
              </a:lnSpc>
              <a:spcBef>
                <a:spcPts val="0"/>
              </a:spcBef>
              <a:buClrTx/>
              <a:buFont typeface="+mj-lt"/>
              <a:buAutoNum type="arabicPeriod"/>
            </a:pPr>
            <a:r>
              <a:rPr lang="en-US" sz="2400" dirty="0"/>
              <a:t>Cycle 2: CR (current cycle) &amp; PR (next cycle) then PR</a:t>
            </a:r>
          </a:p>
          <a:p>
            <a:pPr marL="457200" indent="-457200">
              <a:lnSpc>
                <a:spcPct val="110000"/>
              </a:lnSpc>
              <a:spcBef>
                <a:spcPts val="0"/>
              </a:spcBef>
              <a:buClrTx/>
              <a:buFont typeface="+mj-lt"/>
              <a:buAutoNum type="arabicPeriod"/>
            </a:pPr>
            <a:r>
              <a:rPr lang="en-US" sz="2400" dirty="0"/>
              <a:t>Cycle 3: PR (current cycle) &amp; PD (next cycle) then SD if more than 60 days</a:t>
            </a:r>
          </a:p>
        </p:txBody>
      </p:sp>
      <p:graphicFrame>
        <p:nvGraphicFramePr>
          <p:cNvPr id="7" name="Content Placeholder 7">
            <a:extLst>
              <a:ext uri="{FF2B5EF4-FFF2-40B4-BE49-F238E27FC236}">
                <a16:creationId xmlns:a16="http://schemas.microsoft.com/office/drawing/2014/main" id="{8964AC26-A429-4ACA-A942-F4E9D6F109E9}"/>
              </a:ext>
            </a:extLst>
          </p:cNvPr>
          <p:cNvGraphicFramePr>
            <a:graphicFrameLocks/>
          </p:cNvGraphicFramePr>
          <p:nvPr/>
        </p:nvGraphicFramePr>
        <p:xfrm>
          <a:off x="198023" y="1021563"/>
          <a:ext cx="7555328" cy="5074920"/>
        </p:xfrm>
        <a:graphic>
          <a:graphicData uri="http://schemas.openxmlformats.org/drawingml/2006/table">
            <a:tbl>
              <a:tblPr firstRow="1" bandRow="1">
                <a:tableStyleId>{5C22544A-7EE6-4342-B048-85BDC9FD1C3A}</a:tableStyleId>
              </a:tblPr>
              <a:tblGrid>
                <a:gridCol w="1825268">
                  <a:extLst>
                    <a:ext uri="{9D8B030D-6E8A-4147-A177-3AD203B41FA5}">
                      <a16:colId xmlns:a16="http://schemas.microsoft.com/office/drawing/2014/main" val="20000"/>
                    </a:ext>
                  </a:extLst>
                </a:gridCol>
                <a:gridCol w="2554961">
                  <a:extLst>
                    <a:ext uri="{9D8B030D-6E8A-4147-A177-3AD203B41FA5}">
                      <a16:colId xmlns:a16="http://schemas.microsoft.com/office/drawing/2014/main" val="20002"/>
                    </a:ext>
                  </a:extLst>
                </a:gridCol>
                <a:gridCol w="1463521">
                  <a:extLst>
                    <a:ext uri="{9D8B030D-6E8A-4147-A177-3AD203B41FA5}">
                      <a16:colId xmlns:a16="http://schemas.microsoft.com/office/drawing/2014/main" val="20003"/>
                    </a:ext>
                  </a:extLst>
                </a:gridCol>
                <a:gridCol w="1711578">
                  <a:extLst>
                    <a:ext uri="{9D8B030D-6E8A-4147-A177-3AD203B41FA5}">
                      <a16:colId xmlns:a16="http://schemas.microsoft.com/office/drawing/2014/main" val="20004"/>
                    </a:ext>
                  </a:extLst>
                </a:gridCol>
              </a:tblGrid>
              <a:tr h="142240">
                <a:tc>
                  <a:txBody>
                    <a:bodyPr/>
                    <a:lstStyle/>
                    <a:p>
                      <a:r>
                        <a:rPr lang="en-US" sz="1800" dirty="0">
                          <a:solidFill>
                            <a:schemeClr val="tx1"/>
                          </a:solidFill>
                        </a:rPr>
                        <a:t>USUBJID</a:t>
                      </a:r>
                    </a:p>
                  </a:txBody>
                  <a:tcPr/>
                </a:tc>
                <a:tc>
                  <a:txBody>
                    <a:bodyPr/>
                    <a:lstStyle/>
                    <a:p>
                      <a:r>
                        <a:rPr lang="en-US" sz="1800" dirty="0">
                          <a:solidFill>
                            <a:schemeClr val="tx1"/>
                          </a:solidFill>
                        </a:rPr>
                        <a:t>PARAM</a:t>
                      </a:r>
                    </a:p>
                  </a:txBody>
                  <a:tcPr/>
                </a:tc>
                <a:tc>
                  <a:txBody>
                    <a:bodyPr/>
                    <a:lstStyle/>
                    <a:p>
                      <a:r>
                        <a:rPr lang="en-US" sz="1800" dirty="0">
                          <a:solidFill>
                            <a:schemeClr val="tx1"/>
                          </a:solidFill>
                        </a:rPr>
                        <a:t>AVISIT</a:t>
                      </a:r>
                    </a:p>
                  </a:txBody>
                  <a:tcPr/>
                </a:tc>
                <a:tc>
                  <a:txBody>
                    <a:bodyPr/>
                    <a:lstStyle/>
                    <a:p>
                      <a:r>
                        <a:rPr lang="en-US" sz="1800" dirty="0">
                          <a:solidFill>
                            <a:schemeClr val="tx1"/>
                          </a:solidFill>
                        </a:rPr>
                        <a:t>AVALC</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Overall Response</a:t>
                      </a:r>
                    </a:p>
                  </a:txBody>
                  <a:tcPr/>
                </a:tc>
                <a:tc>
                  <a:txBody>
                    <a:bodyPr/>
                    <a:lstStyle/>
                    <a:p>
                      <a:r>
                        <a:rPr lang="en-US" sz="1600" dirty="0"/>
                        <a:t>Cycle</a:t>
                      </a:r>
                      <a:r>
                        <a:rPr lang="en-US" sz="1600" baseline="0" dirty="0"/>
                        <a:t> 1</a:t>
                      </a:r>
                      <a:endParaRPr lang="en-US" sz="1600" dirty="0"/>
                    </a:p>
                  </a:txBody>
                  <a:tcPr/>
                </a:tc>
                <a:tc>
                  <a:txBody>
                    <a:bodyPr/>
                    <a:lstStyle/>
                    <a:p>
                      <a:r>
                        <a:rPr lang="en-US" sz="1600" dirty="0"/>
                        <a:t>CR</a:t>
                      </a:r>
                    </a:p>
                  </a:txBody>
                  <a:tcPr>
                    <a:solidFill>
                      <a:schemeClr val="accent3">
                        <a:lumMod val="40000"/>
                        <a:lumOff val="60000"/>
                      </a:schemeClr>
                    </a:solidFill>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t>Overall Response</a:t>
                      </a:r>
                    </a:p>
                  </a:txBody>
                  <a:tcPr/>
                </a:tc>
                <a:tc>
                  <a:txBody>
                    <a:bodyPr/>
                    <a:lstStyle/>
                    <a:p>
                      <a:r>
                        <a:rPr lang="en-US" sz="1600" dirty="0"/>
                        <a:t>Cycle</a:t>
                      </a:r>
                      <a:r>
                        <a:rPr lang="en-US" sz="1600" baseline="0" dirty="0"/>
                        <a:t> 2</a:t>
                      </a:r>
                      <a:endParaRPr lang="en-US" sz="1600" dirty="0"/>
                    </a:p>
                  </a:txBody>
                  <a:tcPr/>
                </a:tc>
                <a:tc>
                  <a:txBody>
                    <a:bodyPr/>
                    <a:lstStyle/>
                    <a:p>
                      <a:r>
                        <a:rPr lang="en-US" sz="1600" dirty="0"/>
                        <a:t>CR</a:t>
                      </a:r>
                    </a:p>
                  </a:txBody>
                  <a:tcPr>
                    <a:solidFill>
                      <a:schemeClr val="accent3">
                        <a:lumMod val="40000"/>
                        <a:lumOff val="60000"/>
                      </a:schemeClr>
                    </a:solidFill>
                  </a:tcPr>
                </a:tc>
                <a:extLst>
                  <a:ext uri="{0D108BD9-81ED-4DB2-BD59-A6C34878D82A}">
                    <a16:rowId xmlns:a16="http://schemas.microsoft.com/office/drawing/2014/main" val="10002"/>
                  </a:ext>
                </a:extLst>
              </a:tr>
              <a:tr h="472440">
                <a:tc>
                  <a:txBody>
                    <a:bodyPr/>
                    <a:lstStyle/>
                    <a:p>
                      <a:r>
                        <a:rPr lang="en-US" sz="1600" dirty="0"/>
                        <a:t>001-01-001</a:t>
                      </a:r>
                    </a:p>
                  </a:txBody>
                  <a:tcPr/>
                </a:tc>
                <a:tc>
                  <a:txBody>
                    <a:bodyPr/>
                    <a:lstStyle/>
                    <a:p>
                      <a:r>
                        <a:rPr lang="en-US" sz="1600" dirty="0"/>
                        <a:t>Overall Response</a:t>
                      </a:r>
                    </a:p>
                  </a:txBody>
                  <a:tcPr/>
                </a:tc>
                <a:tc>
                  <a:txBody>
                    <a:bodyPr/>
                    <a:lstStyle/>
                    <a:p>
                      <a:r>
                        <a:rPr lang="en-US" sz="1600" dirty="0"/>
                        <a:t>Cycle</a:t>
                      </a:r>
                      <a:r>
                        <a:rPr lang="en-US" sz="1600" baseline="0" dirty="0"/>
                        <a:t> 3</a:t>
                      </a:r>
                      <a:endParaRPr lang="en-US" sz="1600" dirty="0"/>
                    </a:p>
                  </a:txBody>
                  <a:tcPr/>
                </a:tc>
                <a:tc>
                  <a:txBody>
                    <a:bodyPr/>
                    <a:lstStyle/>
                    <a:p>
                      <a:r>
                        <a:rPr lang="en-US" sz="1600" dirty="0"/>
                        <a:t>PR</a:t>
                      </a:r>
                    </a:p>
                  </a:txBody>
                  <a:tcPr>
                    <a:solidFill>
                      <a:schemeClr val="accent3">
                        <a:lumMod val="40000"/>
                        <a:lumOff val="60000"/>
                      </a:schemeClr>
                    </a:solidFill>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t>Overall Response</a:t>
                      </a:r>
                    </a:p>
                  </a:txBody>
                  <a:tcPr/>
                </a:tc>
                <a:tc>
                  <a:txBody>
                    <a:bodyPr/>
                    <a:lstStyle/>
                    <a:p>
                      <a:r>
                        <a:rPr lang="en-US" sz="1600" dirty="0"/>
                        <a:t>Cycle</a:t>
                      </a:r>
                      <a:r>
                        <a:rPr lang="en-US" sz="1600" baseline="0" dirty="0"/>
                        <a:t> 4</a:t>
                      </a:r>
                      <a:endParaRPr lang="en-US" sz="1600" dirty="0"/>
                    </a:p>
                  </a:txBody>
                  <a:tcPr/>
                </a:tc>
                <a:tc>
                  <a:txBody>
                    <a:bodyPr/>
                    <a:lstStyle/>
                    <a:p>
                      <a:r>
                        <a:rPr lang="en-US" sz="1600" dirty="0"/>
                        <a:t>PD</a:t>
                      </a:r>
                    </a:p>
                  </a:txBody>
                  <a:tcPr>
                    <a:solidFill>
                      <a:schemeClr val="accent4">
                        <a:lumMod val="40000"/>
                        <a:lumOff val="60000"/>
                      </a:schemeClr>
                    </a:solidFill>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t>Overall Response</a:t>
                      </a:r>
                    </a:p>
                  </a:txBody>
                  <a:tcPr/>
                </a:tc>
                <a:tc>
                  <a:txBody>
                    <a:bodyPr/>
                    <a:lstStyle/>
                    <a:p>
                      <a:r>
                        <a:rPr lang="en-US" sz="1600" dirty="0"/>
                        <a:t>Cycle</a:t>
                      </a:r>
                      <a:r>
                        <a:rPr lang="en-US" sz="1600" baseline="0" dirty="0"/>
                        <a:t> 5</a:t>
                      </a:r>
                      <a:endParaRPr lang="en-US" sz="1600" dirty="0"/>
                    </a:p>
                  </a:txBody>
                  <a:tcPr/>
                </a:tc>
                <a:tc>
                  <a:txBody>
                    <a:bodyPr/>
                    <a:lstStyle/>
                    <a:p>
                      <a:r>
                        <a:rPr lang="en-US" sz="1600" dirty="0"/>
                        <a:t>SD</a:t>
                      </a:r>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Confirmed Overall Response</a:t>
                      </a:r>
                    </a:p>
                  </a:txBody>
                  <a:tcPr/>
                </a:tc>
                <a:tc>
                  <a:txBody>
                    <a:bodyPr/>
                    <a:lstStyle/>
                    <a:p>
                      <a:r>
                        <a:rPr lang="en-US" sz="1600" dirty="0"/>
                        <a:t>Cycle</a:t>
                      </a:r>
                      <a:r>
                        <a:rPr lang="en-US" sz="1600" baseline="0" dirty="0"/>
                        <a:t> 1</a:t>
                      </a:r>
                      <a:endParaRPr lang="en-US" sz="1600" dirty="0"/>
                    </a:p>
                  </a:txBody>
                  <a:tcPr/>
                </a:tc>
                <a:tc>
                  <a:txBody>
                    <a:bodyPr/>
                    <a:lstStyle/>
                    <a:p>
                      <a:r>
                        <a:rPr lang="en-US" sz="1600" dirty="0"/>
                        <a:t>CR</a:t>
                      </a:r>
                    </a:p>
                  </a:txBody>
                  <a:tcPr/>
                </a:tc>
                <a:extLst>
                  <a:ext uri="{0D108BD9-81ED-4DB2-BD59-A6C34878D82A}">
                    <a16:rowId xmlns:a16="http://schemas.microsoft.com/office/drawing/2014/main" val="446818394"/>
                  </a:ext>
                </a:extLst>
              </a:tr>
              <a:tr h="278447">
                <a:tc>
                  <a:txBody>
                    <a:bodyPr/>
                    <a:lstStyle/>
                    <a:p>
                      <a:r>
                        <a:rPr lang="en-US" sz="1600" dirty="0"/>
                        <a:t>001-01-001</a:t>
                      </a:r>
                    </a:p>
                  </a:txBody>
                  <a:tcPr/>
                </a:tc>
                <a:tc>
                  <a:txBody>
                    <a:bodyPr/>
                    <a:lstStyle/>
                    <a:p>
                      <a:r>
                        <a:rPr lang="en-US" sz="1600" dirty="0"/>
                        <a:t>Confirmed Overall Response</a:t>
                      </a:r>
                    </a:p>
                  </a:txBody>
                  <a:tcPr/>
                </a:tc>
                <a:tc>
                  <a:txBody>
                    <a:bodyPr/>
                    <a:lstStyle/>
                    <a:p>
                      <a:r>
                        <a:rPr lang="en-US" sz="1600" dirty="0"/>
                        <a:t>Cycle</a:t>
                      </a:r>
                      <a:r>
                        <a:rPr lang="en-US" sz="1600" baseline="0" dirty="0"/>
                        <a:t> 2</a:t>
                      </a:r>
                      <a:endParaRPr lang="en-US" sz="1600" dirty="0"/>
                    </a:p>
                  </a:txBody>
                  <a:tcPr/>
                </a:tc>
                <a:tc>
                  <a:txBody>
                    <a:bodyPr/>
                    <a:lstStyle/>
                    <a:p>
                      <a:r>
                        <a:rPr lang="en-US" sz="1600" dirty="0"/>
                        <a:t>PR</a:t>
                      </a:r>
                    </a:p>
                  </a:txBody>
                  <a:tcPr/>
                </a:tc>
                <a:extLst>
                  <a:ext uri="{0D108BD9-81ED-4DB2-BD59-A6C34878D82A}">
                    <a16:rowId xmlns:a16="http://schemas.microsoft.com/office/drawing/2014/main" val="3296338010"/>
                  </a:ext>
                </a:extLst>
              </a:tr>
              <a:tr h="278447">
                <a:tc>
                  <a:txBody>
                    <a:bodyPr/>
                    <a:lstStyle/>
                    <a:p>
                      <a:r>
                        <a:rPr lang="en-US" sz="1600" dirty="0"/>
                        <a:t>001-01-001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Confirmed Overall Response</a:t>
                      </a:r>
                    </a:p>
                  </a:txBody>
                  <a:tcPr/>
                </a:tc>
                <a:tc>
                  <a:txBody>
                    <a:bodyPr/>
                    <a:lstStyle/>
                    <a:p>
                      <a:r>
                        <a:rPr lang="en-US" sz="1600" dirty="0"/>
                        <a:t>Cycle</a:t>
                      </a:r>
                      <a:r>
                        <a:rPr lang="en-US" sz="1600" baseline="0" dirty="0"/>
                        <a:t> 3</a:t>
                      </a:r>
                      <a:endParaRPr lang="en-US" sz="1600" dirty="0"/>
                    </a:p>
                  </a:txBody>
                  <a:tcPr/>
                </a:tc>
                <a:tc>
                  <a:txBody>
                    <a:bodyPr/>
                    <a:lstStyle/>
                    <a:p>
                      <a:r>
                        <a:rPr lang="en-US" sz="1600" dirty="0"/>
                        <a:t>SD</a:t>
                      </a:r>
                    </a:p>
                  </a:txBody>
                  <a:tcPr/>
                </a:tc>
                <a:extLst>
                  <a:ext uri="{0D108BD9-81ED-4DB2-BD59-A6C34878D82A}">
                    <a16:rowId xmlns:a16="http://schemas.microsoft.com/office/drawing/2014/main" val="2499146692"/>
                  </a:ext>
                </a:extLst>
              </a:tr>
              <a:tr h="278447">
                <a:tc>
                  <a:txBody>
                    <a:bodyPr/>
                    <a:lstStyle/>
                    <a:p>
                      <a:r>
                        <a:rPr lang="en-US" sz="1600" dirty="0"/>
                        <a:t>001-01-001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Confirmed Overall Response</a:t>
                      </a:r>
                    </a:p>
                  </a:txBody>
                  <a:tcPr/>
                </a:tc>
                <a:tc>
                  <a:txBody>
                    <a:bodyPr/>
                    <a:lstStyle/>
                    <a:p>
                      <a:r>
                        <a:rPr lang="en-US" sz="1600" dirty="0"/>
                        <a:t>Cycle</a:t>
                      </a:r>
                      <a:r>
                        <a:rPr lang="en-US" sz="1600" baseline="0" dirty="0"/>
                        <a:t> 4</a:t>
                      </a:r>
                      <a:endParaRPr lang="en-US" sz="1600" dirty="0"/>
                    </a:p>
                  </a:txBody>
                  <a:tcPr/>
                </a:tc>
                <a:tc>
                  <a:txBody>
                    <a:bodyPr/>
                    <a:lstStyle/>
                    <a:p>
                      <a:r>
                        <a:rPr lang="en-US" sz="1600" dirty="0"/>
                        <a:t>PD</a:t>
                      </a:r>
                    </a:p>
                  </a:txBody>
                  <a:tcPr/>
                </a:tc>
                <a:extLst>
                  <a:ext uri="{0D108BD9-81ED-4DB2-BD59-A6C34878D82A}">
                    <a16:rowId xmlns:a16="http://schemas.microsoft.com/office/drawing/2014/main" val="3925158928"/>
                  </a:ext>
                </a:extLst>
              </a:tr>
              <a:tr h="278447">
                <a:tc>
                  <a:txBody>
                    <a:bodyPr/>
                    <a:lstStyle/>
                    <a:p>
                      <a:r>
                        <a:rPr lang="en-US" sz="1600" dirty="0"/>
                        <a:t>001-01-001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Confirmed Overall Response</a:t>
                      </a:r>
                    </a:p>
                  </a:txBody>
                  <a:tcPr/>
                </a:tc>
                <a:tc>
                  <a:txBody>
                    <a:bodyPr/>
                    <a:lstStyle/>
                    <a:p>
                      <a:r>
                        <a:rPr lang="en-US" sz="1600" dirty="0"/>
                        <a:t>Cycle</a:t>
                      </a:r>
                      <a:r>
                        <a:rPr lang="en-US" sz="1600" baseline="0" dirty="0"/>
                        <a:t> 5</a:t>
                      </a:r>
                      <a:endParaRPr lang="en-US" sz="1600" dirty="0"/>
                    </a:p>
                  </a:txBody>
                  <a:tcPr/>
                </a:tc>
                <a:tc>
                  <a:txBody>
                    <a:bodyPr/>
                    <a:lstStyle/>
                    <a:p>
                      <a:endParaRPr lang="en-US" sz="1600" dirty="0"/>
                    </a:p>
                  </a:txBody>
                  <a:tcPr/>
                </a:tc>
                <a:extLst>
                  <a:ext uri="{0D108BD9-81ED-4DB2-BD59-A6C34878D82A}">
                    <a16:rowId xmlns:a16="http://schemas.microsoft.com/office/drawing/2014/main" val="3075241588"/>
                  </a:ext>
                </a:extLst>
              </a:tr>
            </a:tbl>
          </a:graphicData>
        </a:graphic>
      </p:graphicFrame>
    </p:spTree>
    <p:extLst>
      <p:ext uri="{BB962C8B-B14F-4D97-AF65-F5344CB8AC3E}">
        <p14:creationId xmlns:p14="http://schemas.microsoft.com/office/powerpoint/2010/main" val="24564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0058-8A6C-4926-8FC8-9EC9F9CAF30B}"/>
              </a:ext>
            </a:extLst>
          </p:cNvPr>
          <p:cNvSpPr>
            <a:spLocks noGrp="1"/>
          </p:cNvSpPr>
          <p:nvPr>
            <p:ph type="title"/>
          </p:nvPr>
        </p:nvSpPr>
        <p:spPr/>
        <p:txBody>
          <a:bodyPr/>
          <a:lstStyle/>
          <a:p>
            <a:r>
              <a:rPr lang="en-US" dirty="0"/>
              <a:t>Exercise : Review on RECIST 1.1</a:t>
            </a:r>
          </a:p>
        </p:txBody>
      </p:sp>
      <p:sp>
        <p:nvSpPr>
          <p:cNvPr id="4" name="Content Placeholder 3">
            <a:extLst>
              <a:ext uri="{FF2B5EF4-FFF2-40B4-BE49-F238E27FC236}">
                <a16:creationId xmlns:a16="http://schemas.microsoft.com/office/drawing/2014/main" id="{349ADB3E-D8BA-46B4-8F51-C7FCB080D17F}"/>
              </a:ext>
            </a:extLst>
          </p:cNvPr>
          <p:cNvSpPr>
            <a:spLocks noGrp="1"/>
          </p:cNvSpPr>
          <p:nvPr>
            <p:ph sz="half" idx="2"/>
          </p:nvPr>
        </p:nvSpPr>
        <p:spPr>
          <a:xfrm>
            <a:off x="7342545" y="1597163"/>
            <a:ext cx="4396339" cy="4200245"/>
          </a:xfrm>
        </p:spPr>
        <p:txBody>
          <a:bodyPr/>
          <a:lstStyle/>
          <a:p>
            <a:pPr marL="0" lvl="1">
              <a:spcBef>
                <a:spcPts val="600"/>
              </a:spcBef>
            </a:pPr>
            <a:r>
              <a:rPr lang="en-US" sz="2400" dirty="0"/>
              <a:t>Q: Patient has 12 tumor lesions at baseline.</a:t>
            </a:r>
          </a:p>
          <a:p>
            <a:pPr marL="0" lvl="1">
              <a:spcBef>
                <a:spcPts val="600"/>
              </a:spcBef>
            </a:pPr>
            <a:endParaRPr lang="en-US" sz="2400" dirty="0"/>
          </a:p>
          <a:p>
            <a:pPr marL="0" lvl="1">
              <a:spcBef>
                <a:spcPts val="600"/>
              </a:spcBef>
            </a:pPr>
            <a:r>
              <a:rPr lang="en-US" sz="2400" dirty="0"/>
              <a:t>What are target lesions?</a:t>
            </a:r>
          </a:p>
          <a:p>
            <a:pPr marL="0" lvl="1">
              <a:spcBef>
                <a:spcPts val="600"/>
              </a:spcBef>
            </a:pPr>
            <a:r>
              <a:rPr lang="en-US" sz="2400" dirty="0"/>
              <a:t>What are not target lesions?</a:t>
            </a:r>
          </a:p>
          <a:p>
            <a:pPr marL="0" lvl="1">
              <a:spcBef>
                <a:spcPts val="600"/>
              </a:spcBef>
            </a:pPr>
            <a:r>
              <a:rPr lang="en-US" sz="2400" dirty="0"/>
              <a:t>Sum of diameter?</a:t>
            </a:r>
          </a:p>
          <a:p>
            <a:endParaRPr lang="en-US" dirty="0"/>
          </a:p>
        </p:txBody>
      </p:sp>
      <p:graphicFrame>
        <p:nvGraphicFramePr>
          <p:cNvPr id="7" name="Table 6">
            <a:extLst>
              <a:ext uri="{FF2B5EF4-FFF2-40B4-BE49-F238E27FC236}">
                <a16:creationId xmlns:a16="http://schemas.microsoft.com/office/drawing/2014/main" id="{5B7EE6E9-B03A-4015-86A5-A907245CB891}"/>
              </a:ext>
            </a:extLst>
          </p:cNvPr>
          <p:cNvGraphicFramePr>
            <a:graphicFrameLocks noGrp="1"/>
          </p:cNvGraphicFramePr>
          <p:nvPr/>
        </p:nvGraphicFramePr>
        <p:xfrm>
          <a:off x="895345" y="1003149"/>
          <a:ext cx="5200655" cy="5090160"/>
        </p:xfrm>
        <a:graphic>
          <a:graphicData uri="http://schemas.openxmlformats.org/drawingml/2006/table">
            <a:tbl>
              <a:tblPr firstRow="1" bandRow="1">
                <a:tableStyleId>{5C22544A-7EE6-4342-B048-85BDC9FD1C3A}</a:tableStyleId>
              </a:tblPr>
              <a:tblGrid>
                <a:gridCol w="1143162">
                  <a:extLst>
                    <a:ext uri="{9D8B030D-6E8A-4147-A177-3AD203B41FA5}">
                      <a16:colId xmlns:a16="http://schemas.microsoft.com/office/drawing/2014/main" val="2761283988"/>
                    </a:ext>
                  </a:extLst>
                </a:gridCol>
                <a:gridCol w="2544456">
                  <a:extLst>
                    <a:ext uri="{9D8B030D-6E8A-4147-A177-3AD203B41FA5}">
                      <a16:colId xmlns:a16="http://schemas.microsoft.com/office/drawing/2014/main" val="2275757948"/>
                    </a:ext>
                  </a:extLst>
                </a:gridCol>
                <a:gridCol w="1513037">
                  <a:extLst>
                    <a:ext uri="{9D8B030D-6E8A-4147-A177-3AD203B41FA5}">
                      <a16:colId xmlns:a16="http://schemas.microsoft.com/office/drawing/2014/main" val="2921814294"/>
                    </a:ext>
                  </a:extLst>
                </a:gridCol>
              </a:tblGrid>
              <a:tr h="370840">
                <a:tc>
                  <a:txBody>
                    <a:bodyPr/>
                    <a:lstStyle/>
                    <a:p>
                      <a:r>
                        <a:rPr lang="en-US" dirty="0">
                          <a:solidFill>
                            <a:schemeClr val="tx1"/>
                          </a:solidFill>
                        </a:rPr>
                        <a:t>Tumor Lesions</a:t>
                      </a:r>
                    </a:p>
                  </a:txBody>
                  <a:tcPr/>
                </a:tc>
                <a:tc>
                  <a:txBody>
                    <a:bodyPr/>
                    <a:lstStyle/>
                    <a:p>
                      <a:r>
                        <a:rPr lang="en-US" dirty="0">
                          <a:solidFill>
                            <a:schemeClr val="tx1"/>
                          </a:solidFill>
                        </a:rPr>
                        <a:t>Measurement</a:t>
                      </a:r>
                    </a:p>
                  </a:txBody>
                  <a:tcPr/>
                </a:tc>
                <a:tc>
                  <a:txBody>
                    <a:bodyPr/>
                    <a:lstStyle/>
                    <a:p>
                      <a:r>
                        <a:rPr lang="en-US" dirty="0">
                          <a:solidFill>
                            <a:schemeClr val="tx1"/>
                          </a:solidFill>
                        </a:rPr>
                        <a:t>location</a:t>
                      </a:r>
                    </a:p>
                  </a:txBody>
                  <a:tcPr/>
                </a:tc>
                <a:extLst>
                  <a:ext uri="{0D108BD9-81ED-4DB2-BD59-A6C34878D82A}">
                    <a16:rowId xmlns:a16="http://schemas.microsoft.com/office/drawing/2014/main" val="3041420545"/>
                  </a:ext>
                </a:extLst>
              </a:tr>
              <a:tr h="370840">
                <a:tc>
                  <a:txBody>
                    <a:bodyPr/>
                    <a:lstStyle/>
                    <a:p>
                      <a:r>
                        <a:rPr lang="en-US" dirty="0">
                          <a:latin typeface="+mn-lt"/>
                        </a:rPr>
                        <a:t>01</a:t>
                      </a:r>
                    </a:p>
                  </a:txBody>
                  <a:tcPr/>
                </a:tc>
                <a:tc>
                  <a:txBody>
                    <a:bodyPr/>
                    <a:lstStyle/>
                    <a:p>
                      <a:r>
                        <a:rPr lang="en-US" dirty="0">
                          <a:latin typeface="+mn-lt"/>
                        </a:rPr>
                        <a:t>23</a:t>
                      </a:r>
                    </a:p>
                  </a:txBody>
                  <a:tcPr/>
                </a:tc>
                <a:tc>
                  <a:txBody>
                    <a:bodyPr/>
                    <a:lstStyle/>
                    <a:p>
                      <a:r>
                        <a:rPr lang="en-US" dirty="0"/>
                        <a:t>Lung</a:t>
                      </a:r>
                    </a:p>
                  </a:txBody>
                  <a:tcPr/>
                </a:tc>
                <a:extLst>
                  <a:ext uri="{0D108BD9-81ED-4DB2-BD59-A6C34878D82A}">
                    <a16:rowId xmlns:a16="http://schemas.microsoft.com/office/drawing/2014/main" val="2168682870"/>
                  </a:ext>
                </a:extLst>
              </a:tr>
              <a:tr h="370840">
                <a:tc>
                  <a:txBody>
                    <a:bodyPr/>
                    <a:lstStyle/>
                    <a:p>
                      <a:r>
                        <a:rPr lang="en-US" dirty="0">
                          <a:latin typeface="+mn-lt"/>
                        </a:rPr>
                        <a:t>02</a:t>
                      </a:r>
                    </a:p>
                  </a:txBody>
                  <a:tcPr/>
                </a:tc>
                <a:tc>
                  <a:txBody>
                    <a:bodyPr/>
                    <a:lstStyle/>
                    <a:p>
                      <a:r>
                        <a:rPr lang="en-US" dirty="0">
                          <a:latin typeface="+mn-lt"/>
                        </a:rPr>
                        <a:t>15</a:t>
                      </a:r>
                    </a:p>
                  </a:txBody>
                  <a:tcPr/>
                </a:tc>
                <a:tc>
                  <a:txBody>
                    <a:bodyPr/>
                    <a:lstStyle/>
                    <a:p>
                      <a:r>
                        <a:rPr lang="en-US" dirty="0"/>
                        <a:t>Lung</a:t>
                      </a:r>
                    </a:p>
                  </a:txBody>
                  <a:tcPr/>
                </a:tc>
                <a:extLst>
                  <a:ext uri="{0D108BD9-81ED-4DB2-BD59-A6C34878D82A}">
                    <a16:rowId xmlns:a16="http://schemas.microsoft.com/office/drawing/2014/main" val="1037781326"/>
                  </a:ext>
                </a:extLst>
              </a:tr>
              <a:tr h="370840">
                <a:tc>
                  <a:txBody>
                    <a:bodyPr/>
                    <a:lstStyle/>
                    <a:p>
                      <a:r>
                        <a:rPr lang="en-US" dirty="0">
                          <a:latin typeface="+mn-lt"/>
                        </a:rPr>
                        <a:t>03</a:t>
                      </a:r>
                    </a:p>
                  </a:txBody>
                  <a:tcPr/>
                </a:tc>
                <a:tc>
                  <a:txBody>
                    <a:bodyPr/>
                    <a:lstStyle/>
                    <a:p>
                      <a:r>
                        <a:rPr lang="en-US" dirty="0">
                          <a:latin typeface="+mn-lt"/>
                        </a:rPr>
                        <a:t>16</a:t>
                      </a:r>
                    </a:p>
                  </a:txBody>
                  <a:tcPr/>
                </a:tc>
                <a:tc>
                  <a:txBody>
                    <a:bodyPr/>
                    <a:lstStyle/>
                    <a:p>
                      <a:r>
                        <a:rPr lang="en-US" dirty="0"/>
                        <a:t>Lung</a:t>
                      </a:r>
                    </a:p>
                  </a:txBody>
                  <a:tcPr/>
                </a:tc>
                <a:extLst>
                  <a:ext uri="{0D108BD9-81ED-4DB2-BD59-A6C34878D82A}">
                    <a16:rowId xmlns:a16="http://schemas.microsoft.com/office/drawing/2014/main" val="1153616184"/>
                  </a:ext>
                </a:extLst>
              </a:tr>
              <a:tr h="370840">
                <a:tc>
                  <a:txBody>
                    <a:bodyPr/>
                    <a:lstStyle/>
                    <a:p>
                      <a:r>
                        <a:rPr lang="en-US" dirty="0">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Non-measurable</a:t>
                      </a:r>
                    </a:p>
                  </a:txBody>
                  <a:tcPr/>
                </a:tc>
                <a:tc>
                  <a:txBody>
                    <a:bodyPr/>
                    <a:lstStyle/>
                    <a:p>
                      <a:r>
                        <a:rPr lang="en-US" dirty="0"/>
                        <a:t>Lung</a:t>
                      </a:r>
                    </a:p>
                  </a:txBody>
                  <a:tcPr/>
                </a:tc>
                <a:extLst>
                  <a:ext uri="{0D108BD9-81ED-4DB2-BD59-A6C34878D82A}">
                    <a16:rowId xmlns:a16="http://schemas.microsoft.com/office/drawing/2014/main" val="1293743201"/>
                  </a:ext>
                </a:extLst>
              </a:tr>
              <a:tr h="370840">
                <a:tc>
                  <a:txBody>
                    <a:bodyPr/>
                    <a:lstStyle/>
                    <a:p>
                      <a:r>
                        <a:rPr lang="en-US"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16</a:t>
                      </a:r>
                    </a:p>
                  </a:txBody>
                  <a:tcPr/>
                </a:tc>
                <a:tc>
                  <a:txBody>
                    <a:bodyPr/>
                    <a:lstStyle/>
                    <a:p>
                      <a:r>
                        <a:rPr lang="en-US" dirty="0"/>
                        <a:t>Liver</a:t>
                      </a:r>
                    </a:p>
                  </a:txBody>
                  <a:tcPr/>
                </a:tc>
                <a:extLst>
                  <a:ext uri="{0D108BD9-81ED-4DB2-BD59-A6C34878D82A}">
                    <a16:rowId xmlns:a16="http://schemas.microsoft.com/office/drawing/2014/main" val="2156542835"/>
                  </a:ext>
                </a:extLst>
              </a:tr>
              <a:tr h="370840">
                <a:tc>
                  <a:txBody>
                    <a:bodyPr/>
                    <a:lstStyle/>
                    <a:p>
                      <a:r>
                        <a:rPr lang="en-US" dirty="0">
                          <a:latin typeface="+mn-lt"/>
                        </a:rPr>
                        <a:t>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11</a:t>
                      </a:r>
                    </a:p>
                  </a:txBody>
                  <a:tcPr/>
                </a:tc>
                <a:tc>
                  <a:txBody>
                    <a:bodyPr/>
                    <a:lstStyle/>
                    <a:p>
                      <a:r>
                        <a:rPr lang="en-US" dirty="0"/>
                        <a:t>Liver</a:t>
                      </a:r>
                    </a:p>
                  </a:txBody>
                  <a:tcPr/>
                </a:tc>
                <a:extLst>
                  <a:ext uri="{0D108BD9-81ED-4DB2-BD59-A6C34878D82A}">
                    <a16:rowId xmlns:a16="http://schemas.microsoft.com/office/drawing/2014/main" val="1252810120"/>
                  </a:ext>
                </a:extLst>
              </a:tr>
              <a:tr h="370840">
                <a:tc>
                  <a:txBody>
                    <a:bodyPr/>
                    <a:lstStyle/>
                    <a:p>
                      <a:r>
                        <a:rPr lang="en-US" dirty="0">
                          <a:latin typeface="+mn-lt"/>
                        </a:rPr>
                        <a:t>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Non-measurable</a:t>
                      </a:r>
                    </a:p>
                  </a:txBody>
                  <a:tcPr/>
                </a:tc>
                <a:tc>
                  <a:txBody>
                    <a:bodyPr/>
                    <a:lstStyle/>
                    <a:p>
                      <a:r>
                        <a:rPr lang="en-US" dirty="0"/>
                        <a:t>Liver</a:t>
                      </a:r>
                    </a:p>
                  </a:txBody>
                  <a:tcPr/>
                </a:tc>
                <a:extLst>
                  <a:ext uri="{0D108BD9-81ED-4DB2-BD59-A6C34878D82A}">
                    <a16:rowId xmlns:a16="http://schemas.microsoft.com/office/drawing/2014/main" val="2605489667"/>
                  </a:ext>
                </a:extLst>
              </a:tr>
              <a:tr h="370840">
                <a:tc>
                  <a:txBody>
                    <a:bodyPr/>
                    <a:lstStyle/>
                    <a:p>
                      <a:r>
                        <a:rPr lang="en-US" dirty="0">
                          <a:latin typeface="+mn-lt"/>
                        </a:rPr>
                        <a:t>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Non-measurable</a:t>
                      </a:r>
                    </a:p>
                  </a:txBody>
                  <a:tcPr/>
                </a:tc>
                <a:tc>
                  <a:txBody>
                    <a:bodyPr/>
                    <a:lstStyle/>
                    <a:p>
                      <a:r>
                        <a:rPr lang="en-US" dirty="0"/>
                        <a:t>Liver</a:t>
                      </a:r>
                    </a:p>
                  </a:txBody>
                  <a:tcPr/>
                </a:tc>
                <a:extLst>
                  <a:ext uri="{0D108BD9-81ED-4DB2-BD59-A6C34878D82A}">
                    <a16:rowId xmlns:a16="http://schemas.microsoft.com/office/drawing/2014/main" val="3210086579"/>
                  </a:ext>
                </a:extLst>
              </a:tr>
              <a:tr h="370840">
                <a:tc>
                  <a:txBody>
                    <a:bodyPr/>
                    <a:lstStyle/>
                    <a:p>
                      <a:r>
                        <a:rPr lang="en-US" dirty="0">
                          <a:latin typeface="+mn-lt"/>
                        </a:rPr>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15</a:t>
                      </a:r>
                    </a:p>
                  </a:txBody>
                  <a:tcPr/>
                </a:tc>
                <a:tc>
                  <a:txBody>
                    <a:bodyPr/>
                    <a:lstStyle/>
                    <a:p>
                      <a:r>
                        <a:rPr lang="en-US" dirty="0"/>
                        <a:t>Prostate</a:t>
                      </a:r>
                    </a:p>
                  </a:txBody>
                  <a:tcPr/>
                </a:tc>
                <a:extLst>
                  <a:ext uri="{0D108BD9-81ED-4DB2-BD59-A6C34878D82A}">
                    <a16:rowId xmlns:a16="http://schemas.microsoft.com/office/drawing/2014/main" val="1950281762"/>
                  </a:ext>
                </a:extLst>
              </a:tr>
              <a:tr h="370840">
                <a:tc>
                  <a:txBody>
                    <a:bodyPr/>
                    <a:lstStyle/>
                    <a:p>
                      <a:r>
                        <a:rPr lang="en-US" dirty="0">
                          <a:latin typeface="+mn-lt"/>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14</a:t>
                      </a:r>
                    </a:p>
                  </a:txBody>
                  <a:tcPr/>
                </a:tc>
                <a:tc>
                  <a:txBody>
                    <a:bodyPr/>
                    <a:lstStyle/>
                    <a:p>
                      <a:r>
                        <a:rPr lang="en-US" dirty="0"/>
                        <a:t>Prostate</a:t>
                      </a:r>
                    </a:p>
                  </a:txBody>
                  <a:tcPr/>
                </a:tc>
                <a:extLst>
                  <a:ext uri="{0D108BD9-81ED-4DB2-BD59-A6C34878D82A}">
                    <a16:rowId xmlns:a16="http://schemas.microsoft.com/office/drawing/2014/main" val="3793371473"/>
                  </a:ext>
                </a:extLst>
              </a:tr>
              <a:tr h="370840">
                <a:tc>
                  <a:txBody>
                    <a:bodyPr/>
                    <a:lstStyle/>
                    <a:p>
                      <a:r>
                        <a:rPr lang="en-US" dirty="0">
                          <a:latin typeface="+mn-lt"/>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11</a:t>
                      </a:r>
                    </a:p>
                  </a:txBody>
                  <a:tcPr/>
                </a:tc>
                <a:tc>
                  <a:txBody>
                    <a:bodyPr/>
                    <a:lstStyle/>
                    <a:p>
                      <a:r>
                        <a:rPr lang="en-US" dirty="0"/>
                        <a:t>Prostate</a:t>
                      </a:r>
                    </a:p>
                  </a:txBody>
                  <a:tcPr/>
                </a:tc>
                <a:extLst>
                  <a:ext uri="{0D108BD9-81ED-4DB2-BD59-A6C34878D82A}">
                    <a16:rowId xmlns:a16="http://schemas.microsoft.com/office/drawing/2014/main" val="1138233779"/>
                  </a:ext>
                </a:extLst>
              </a:tr>
              <a:tr h="370840">
                <a:tc>
                  <a:txBody>
                    <a:bodyPr/>
                    <a:lstStyle/>
                    <a:p>
                      <a:r>
                        <a:rPr lang="en-US" dirty="0">
                          <a:latin typeface="+mn-lt"/>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Non-measurable</a:t>
                      </a:r>
                    </a:p>
                  </a:txBody>
                  <a:tcPr/>
                </a:tc>
                <a:tc>
                  <a:txBody>
                    <a:bodyPr/>
                    <a:lstStyle/>
                    <a:p>
                      <a:r>
                        <a:rPr lang="en-US" dirty="0"/>
                        <a:t>Prostate</a:t>
                      </a:r>
                    </a:p>
                  </a:txBody>
                  <a:tcPr/>
                </a:tc>
                <a:extLst>
                  <a:ext uri="{0D108BD9-81ED-4DB2-BD59-A6C34878D82A}">
                    <a16:rowId xmlns:a16="http://schemas.microsoft.com/office/drawing/2014/main" val="3089734161"/>
                  </a:ext>
                </a:extLst>
              </a:tr>
            </a:tbl>
          </a:graphicData>
        </a:graphic>
      </p:graphicFrame>
    </p:spTree>
    <p:extLst>
      <p:ext uri="{BB962C8B-B14F-4D97-AF65-F5344CB8AC3E}">
        <p14:creationId xmlns:p14="http://schemas.microsoft.com/office/powerpoint/2010/main" val="3018211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786625" y="4639002"/>
            <a:ext cx="9981989" cy="1024531"/>
          </a:xfrm>
        </p:spPr>
        <p:txBody>
          <a:bodyPr/>
          <a:lstStyle/>
          <a:p>
            <a:r>
              <a:rPr lang="en-US" dirty="0"/>
              <a:t>Oncology specific CDISC Standards</a:t>
            </a:r>
          </a:p>
        </p:txBody>
      </p:sp>
    </p:spTree>
    <p:extLst>
      <p:ext uri="{BB962C8B-B14F-4D97-AF65-F5344CB8AC3E}">
        <p14:creationId xmlns:p14="http://schemas.microsoft.com/office/powerpoint/2010/main" val="4048973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353D-82F0-4299-A687-50A36985C7A6}"/>
              </a:ext>
            </a:extLst>
          </p:cNvPr>
          <p:cNvSpPr>
            <a:spLocks noGrp="1"/>
          </p:cNvSpPr>
          <p:nvPr>
            <p:ph type="title"/>
          </p:nvPr>
        </p:nvSpPr>
        <p:spPr>
          <a:xfrm>
            <a:off x="333831" y="173324"/>
            <a:ext cx="11174186" cy="590931"/>
          </a:xfrm>
        </p:spPr>
        <p:txBody>
          <a:bodyPr/>
          <a:lstStyle/>
          <a:p>
            <a:r>
              <a:rPr lang="en-US" dirty="0"/>
              <a:t>CDISC Oncology Specific Standards</a:t>
            </a:r>
          </a:p>
        </p:txBody>
      </p:sp>
      <p:sp>
        <p:nvSpPr>
          <p:cNvPr id="3" name="Content Placeholder 2">
            <a:extLst>
              <a:ext uri="{FF2B5EF4-FFF2-40B4-BE49-F238E27FC236}">
                <a16:creationId xmlns:a16="http://schemas.microsoft.com/office/drawing/2014/main" id="{B22A5F7F-70E1-4E84-BF00-5D858DBC7A07}"/>
              </a:ext>
            </a:extLst>
          </p:cNvPr>
          <p:cNvSpPr>
            <a:spLocks noGrp="1"/>
          </p:cNvSpPr>
          <p:nvPr>
            <p:ph idx="1"/>
          </p:nvPr>
        </p:nvSpPr>
        <p:spPr>
          <a:xfrm>
            <a:off x="462993" y="896898"/>
            <a:ext cx="11045023" cy="6045440"/>
          </a:xfrm>
        </p:spPr>
        <p:txBody>
          <a:bodyPr>
            <a:normAutofit lnSpcReduction="10000"/>
          </a:bodyPr>
          <a:lstStyle/>
          <a:p>
            <a:pPr marL="342900" lvl="1" indent="-457200">
              <a:lnSpc>
                <a:spcPct val="110000"/>
              </a:lnSpc>
              <a:spcBef>
                <a:spcPts val="0"/>
              </a:spcBef>
              <a:spcAft>
                <a:spcPts val="600"/>
              </a:spcAft>
            </a:pPr>
            <a:r>
              <a:rPr lang="en-US" sz="2000" dirty="0"/>
              <a:t>SDTM</a:t>
            </a:r>
          </a:p>
          <a:p>
            <a:pPr marL="800100" lvl="2" indent="-457200">
              <a:lnSpc>
                <a:spcPct val="110000"/>
              </a:lnSpc>
              <a:spcBef>
                <a:spcPts val="0"/>
              </a:spcBef>
              <a:spcAft>
                <a:spcPts val="600"/>
              </a:spcAft>
            </a:pPr>
            <a:r>
              <a:rPr lang="en-US" sz="2000" dirty="0"/>
              <a:t>TU : Tumor Identification</a:t>
            </a:r>
          </a:p>
          <a:p>
            <a:pPr marL="800100" lvl="2" indent="-457200">
              <a:lnSpc>
                <a:spcPct val="110000"/>
              </a:lnSpc>
              <a:spcBef>
                <a:spcPts val="0"/>
              </a:spcBef>
              <a:spcAft>
                <a:spcPts val="600"/>
              </a:spcAft>
            </a:pPr>
            <a:r>
              <a:rPr lang="en-US" sz="2000" dirty="0"/>
              <a:t>TR : Tumor Results</a:t>
            </a:r>
          </a:p>
          <a:p>
            <a:pPr marL="800100" lvl="2" indent="-457200">
              <a:lnSpc>
                <a:spcPct val="110000"/>
              </a:lnSpc>
              <a:spcBef>
                <a:spcPts val="0"/>
              </a:spcBef>
              <a:spcAft>
                <a:spcPts val="600"/>
              </a:spcAft>
            </a:pPr>
            <a:r>
              <a:rPr lang="en-US" sz="2000" dirty="0"/>
              <a:t>RS : Response</a:t>
            </a:r>
          </a:p>
          <a:p>
            <a:pPr marL="800100" lvl="2" indent="-457200">
              <a:lnSpc>
                <a:spcPct val="110000"/>
              </a:lnSpc>
              <a:spcBef>
                <a:spcPts val="0"/>
              </a:spcBef>
              <a:spcAft>
                <a:spcPts val="600"/>
              </a:spcAft>
            </a:pPr>
            <a:endParaRPr lang="en-US" sz="2000" dirty="0"/>
          </a:p>
          <a:p>
            <a:pPr marL="342900" lvl="1" indent="-457200">
              <a:lnSpc>
                <a:spcPct val="110000"/>
              </a:lnSpc>
              <a:spcBef>
                <a:spcPts val="0"/>
              </a:spcBef>
              <a:spcAft>
                <a:spcPts val="600"/>
              </a:spcAft>
            </a:pPr>
            <a:r>
              <a:rPr lang="en-US" sz="2000" dirty="0"/>
              <a:t>ADaM</a:t>
            </a:r>
          </a:p>
          <a:p>
            <a:pPr marL="800100" lvl="2" indent="-457200">
              <a:lnSpc>
                <a:spcPct val="110000"/>
              </a:lnSpc>
              <a:spcBef>
                <a:spcPts val="0"/>
              </a:spcBef>
              <a:spcAft>
                <a:spcPts val="600"/>
              </a:spcAft>
            </a:pPr>
            <a:r>
              <a:rPr lang="en-US" sz="2000" dirty="0"/>
              <a:t>-TTE : Time to Event Analysis Datasets</a:t>
            </a:r>
          </a:p>
          <a:p>
            <a:pPr lvl="1">
              <a:lnSpc>
                <a:spcPct val="110000"/>
              </a:lnSpc>
              <a:spcBef>
                <a:spcPts val="0"/>
              </a:spcBef>
              <a:spcAft>
                <a:spcPts val="600"/>
              </a:spcAft>
            </a:pPr>
            <a:endParaRPr lang="en-US" sz="2000" dirty="0"/>
          </a:p>
          <a:p>
            <a:pPr marL="457200" indent="-457200">
              <a:lnSpc>
                <a:spcPct val="110000"/>
              </a:lnSpc>
              <a:spcBef>
                <a:spcPts val="0"/>
              </a:spcBef>
              <a:spcAft>
                <a:spcPts val="600"/>
              </a:spcAft>
            </a:pPr>
            <a:r>
              <a:rPr lang="en-US" sz="2000" dirty="0"/>
              <a:t>CT</a:t>
            </a:r>
          </a:p>
          <a:p>
            <a:pPr marL="800100" lvl="2" indent="-457200">
              <a:lnSpc>
                <a:spcPct val="110000"/>
              </a:lnSpc>
              <a:spcBef>
                <a:spcPts val="0"/>
              </a:spcBef>
              <a:spcAft>
                <a:spcPts val="600"/>
              </a:spcAft>
            </a:pPr>
            <a:r>
              <a:rPr lang="en-US" sz="2000" dirty="0"/>
              <a:t>Response Criteria : </a:t>
            </a:r>
          </a:p>
          <a:p>
            <a:pPr marL="1257300" lvl="3" indent="-457200">
              <a:lnSpc>
                <a:spcPct val="110000"/>
              </a:lnSpc>
              <a:spcBef>
                <a:spcPts val="0"/>
              </a:spcBef>
              <a:spcAft>
                <a:spcPts val="600"/>
              </a:spcAft>
            </a:pPr>
            <a:r>
              <a:rPr lang="en-US" sz="2000" dirty="0"/>
              <a:t>CR(Complete Response)</a:t>
            </a:r>
          </a:p>
          <a:p>
            <a:pPr marL="1257300" lvl="3" indent="-457200">
              <a:lnSpc>
                <a:spcPct val="110000"/>
              </a:lnSpc>
              <a:spcBef>
                <a:spcPts val="0"/>
              </a:spcBef>
              <a:spcAft>
                <a:spcPts val="600"/>
              </a:spcAft>
            </a:pPr>
            <a:r>
              <a:rPr lang="en-US" sz="2000" dirty="0"/>
              <a:t>PR(Partial Response)</a:t>
            </a:r>
          </a:p>
          <a:p>
            <a:pPr marL="1257300" lvl="3" indent="-457200">
              <a:lnSpc>
                <a:spcPct val="110000"/>
              </a:lnSpc>
              <a:spcBef>
                <a:spcPts val="0"/>
              </a:spcBef>
              <a:spcAft>
                <a:spcPts val="600"/>
              </a:spcAft>
            </a:pPr>
            <a:r>
              <a:rPr lang="en-US" sz="2000" dirty="0"/>
              <a:t>PD(Progressive Disease)</a:t>
            </a:r>
          </a:p>
          <a:p>
            <a:pPr marL="1257300" lvl="3" indent="-457200">
              <a:lnSpc>
                <a:spcPct val="110000"/>
              </a:lnSpc>
              <a:spcBef>
                <a:spcPts val="0"/>
              </a:spcBef>
              <a:spcAft>
                <a:spcPts val="600"/>
              </a:spcAft>
            </a:pPr>
            <a:r>
              <a:rPr lang="en-US" sz="2000" dirty="0"/>
              <a:t>SD(Stable Disease)</a:t>
            </a:r>
          </a:p>
          <a:p>
            <a:pPr marL="1257300" lvl="3" indent="-457200">
              <a:lnSpc>
                <a:spcPct val="110000"/>
              </a:lnSpc>
              <a:spcBef>
                <a:spcPts val="0"/>
              </a:spcBef>
              <a:spcAft>
                <a:spcPts val="600"/>
              </a:spcAft>
            </a:pPr>
            <a:r>
              <a:rPr lang="en-US" sz="2000" dirty="0"/>
              <a:t>irCR, irPR, irPD, irSD</a:t>
            </a:r>
          </a:p>
          <a:p>
            <a:endParaRPr lang="en-US" sz="600" dirty="0"/>
          </a:p>
        </p:txBody>
      </p:sp>
    </p:spTree>
    <p:extLst>
      <p:ext uri="{BB962C8B-B14F-4D97-AF65-F5344CB8AC3E}">
        <p14:creationId xmlns:p14="http://schemas.microsoft.com/office/powerpoint/2010/main" val="1451061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E586-3F0C-4275-956D-2009FBC2767A}"/>
              </a:ext>
            </a:extLst>
          </p:cNvPr>
          <p:cNvSpPr>
            <a:spLocks noGrp="1"/>
          </p:cNvSpPr>
          <p:nvPr>
            <p:ph type="title"/>
          </p:nvPr>
        </p:nvSpPr>
        <p:spPr>
          <a:xfrm>
            <a:off x="333831" y="173324"/>
            <a:ext cx="11174186" cy="590931"/>
          </a:xfrm>
        </p:spPr>
        <p:txBody>
          <a:bodyPr/>
          <a:lstStyle/>
          <a:p>
            <a:r>
              <a:rPr lang="en-US" dirty="0"/>
              <a:t>CDISC Oncology Specific Standards</a:t>
            </a:r>
          </a:p>
        </p:txBody>
      </p:sp>
      <p:sp>
        <p:nvSpPr>
          <p:cNvPr id="3" name="Content Placeholder 2">
            <a:extLst>
              <a:ext uri="{FF2B5EF4-FFF2-40B4-BE49-F238E27FC236}">
                <a16:creationId xmlns:a16="http://schemas.microsoft.com/office/drawing/2014/main" id="{5AE095BF-2D84-4523-A2A4-FD138FD2768E}"/>
              </a:ext>
            </a:extLst>
          </p:cNvPr>
          <p:cNvSpPr>
            <a:spLocks noGrp="1"/>
          </p:cNvSpPr>
          <p:nvPr>
            <p:ph idx="1"/>
          </p:nvPr>
        </p:nvSpPr>
        <p:spPr>
          <a:xfrm>
            <a:off x="144757" y="1126746"/>
            <a:ext cx="10325071" cy="5594730"/>
          </a:xfrm>
        </p:spPr>
        <p:txBody>
          <a:bodyPr>
            <a:normAutofit fontScale="92500" lnSpcReduction="20000"/>
          </a:bodyPr>
          <a:lstStyle/>
          <a:p>
            <a:pPr marL="457200" indent="-457200">
              <a:spcBef>
                <a:spcPts val="600"/>
              </a:spcBef>
            </a:pPr>
            <a:r>
              <a:rPr lang="en-US" sz="2400" dirty="0"/>
              <a:t>CT</a:t>
            </a:r>
          </a:p>
          <a:p>
            <a:pPr marL="800100" lvl="2" indent="-457200">
              <a:spcBef>
                <a:spcPts val="600"/>
              </a:spcBef>
            </a:pPr>
            <a:r>
              <a:rPr lang="en-US" sz="2400" dirty="0"/>
              <a:t>Tumor Measurements : </a:t>
            </a:r>
          </a:p>
          <a:p>
            <a:pPr marL="1257300" lvl="3" indent="-457200">
              <a:spcBef>
                <a:spcPts val="600"/>
              </a:spcBef>
            </a:pPr>
            <a:r>
              <a:rPr lang="en-US" sz="2400" dirty="0"/>
              <a:t>LDIAM(Longest Diameter)</a:t>
            </a:r>
          </a:p>
          <a:p>
            <a:pPr marL="1257300" lvl="3" indent="-457200">
              <a:spcBef>
                <a:spcPts val="600"/>
              </a:spcBef>
            </a:pPr>
            <a:r>
              <a:rPr lang="en-US" sz="2400" dirty="0"/>
              <a:t>SUMDIA(Sum of Diameter)</a:t>
            </a:r>
          </a:p>
          <a:p>
            <a:pPr marL="1257300" lvl="3" indent="-457200">
              <a:spcBef>
                <a:spcPts val="600"/>
              </a:spcBef>
            </a:pPr>
            <a:r>
              <a:rPr lang="en-US" sz="2400" dirty="0"/>
              <a:t>LPERP(Longest Perpendicular)</a:t>
            </a:r>
          </a:p>
          <a:p>
            <a:pPr marL="1257300" lvl="3" indent="-457200">
              <a:spcBef>
                <a:spcPts val="600"/>
              </a:spcBef>
            </a:pPr>
            <a:r>
              <a:rPr lang="en-US" sz="2400" dirty="0"/>
              <a:t>AREA(Area)</a:t>
            </a:r>
          </a:p>
          <a:p>
            <a:pPr marL="1257300" lvl="3" indent="-457200">
              <a:spcBef>
                <a:spcPts val="600"/>
              </a:spcBef>
            </a:pPr>
            <a:r>
              <a:rPr lang="en-US" sz="2400" dirty="0"/>
              <a:t>SUMAREA(Sum of Area; Sum of Products of Perpendicular Diameters)</a:t>
            </a:r>
          </a:p>
          <a:p>
            <a:pPr marL="1257300" lvl="3" indent="-457200">
              <a:spcBef>
                <a:spcPts val="600"/>
              </a:spcBef>
            </a:pPr>
            <a:r>
              <a:rPr lang="en-US" sz="2400" dirty="0"/>
              <a:t>TUMSTATE(Tumor State)</a:t>
            </a:r>
          </a:p>
          <a:p>
            <a:pPr marL="800100" lvl="2" indent="-457200">
              <a:spcBef>
                <a:spcPts val="600"/>
              </a:spcBef>
            </a:pPr>
            <a:r>
              <a:rPr lang="en-US" sz="2400" dirty="0"/>
              <a:t>Response : </a:t>
            </a:r>
          </a:p>
          <a:p>
            <a:pPr marL="1257300" lvl="3" indent="-457200">
              <a:spcBef>
                <a:spcPts val="600"/>
              </a:spcBef>
            </a:pPr>
            <a:r>
              <a:rPr lang="en-US" sz="2400" dirty="0"/>
              <a:t>TRGRESP(Target Response)</a:t>
            </a:r>
          </a:p>
          <a:p>
            <a:pPr marL="1257300" lvl="3" indent="-457200">
              <a:spcBef>
                <a:spcPts val="600"/>
              </a:spcBef>
            </a:pPr>
            <a:r>
              <a:rPr lang="en-US" sz="2400" dirty="0"/>
              <a:t>NTRGRESP (Non-Target Response)</a:t>
            </a:r>
          </a:p>
          <a:p>
            <a:pPr marL="1257300" lvl="3" indent="-457200">
              <a:spcBef>
                <a:spcPts val="600"/>
              </a:spcBef>
            </a:pPr>
            <a:r>
              <a:rPr lang="en-US" sz="2400" dirty="0"/>
              <a:t>NEWLPROG(New Lesion Progression)</a:t>
            </a:r>
          </a:p>
          <a:p>
            <a:pPr marL="1257300" lvl="3" indent="-457200">
              <a:spcBef>
                <a:spcPts val="600"/>
              </a:spcBef>
            </a:pPr>
            <a:r>
              <a:rPr lang="en-US" sz="2400" dirty="0"/>
              <a:t>OVRLRESP(Overall Response)</a:t>
            </a:r>
          </a:p>
          <a:p>
            <a:pPr marL="1257300" lvl="3" indent="-457200">
              <a:spcBef>
                <a:spcPts val="600"/>
              </a:spcBef>
            </a:pPr>
            <a:r>
              <a:rPr lang="en-US" sz="2400" dirty="0"/>
              <a:t>BESTRESP(Best Response)</a:t>
            </a:r>
          </a:p>
          <a:p>
            <a:endParaRPr lang="en-US" dirty="0"/>
          </a:p>
        </p:txBody>
      </p:sp>
    </p:spTree>
    <p:extLst>
      <p:ext uri="{BB962C8B-B14F-4D97-AF65-F5344CB8AC3E}">
        <p14:creationId xmlns:p14="http://schemas.microsoft.com/office/powerpoint/2010/main" val="1925978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8D05-D29B-4E56-803D-F124634F4B03}"/>
              </a:ext>
            </a:extLst>
          </p:cNvPr>
          <p:cNvSpPr>
            <a:spLocks noGrp="1"/>
          </p:cNvSpPr>
          <p:nvPr>
            <p:ph type="title"/>
          </p:nvPr>
        </p:nvSpPr>
        <p:spPr>
          <a:xfrm>
            <a:off x="508907" y="146350"/>
            <a:ext cx="11174186" cy="590931"/>
          </a:xfrm>
        </p:spPr>
        <p:txBody>
          <a:bodyPr/>
          <a:lstStyle/>
          <a:p>
            <a:r>
              <a:rPr lang="en-US" dirty="0"/>
              <a:t>SDTM TU (Tumor Identification) </a:t>
            </a:r>
          </a:p>
        </p:txBody>
      </p:sp>
      <p:sp>
        <p:nvSpPr>
          <p:cNvPr id="3" name="Content Placeholder 2">
            <a:extLst>
              <a:ext uri="{FF2B5EF4-FFF2-40B4-BE49-F238E27FC236}">
                <a16:creationId xmlns:a16="http://schemas.microsoft.com/office/drawing/2014/main" id="{25AC9593-C22D-4E2D-B35C-1EBA0F31AB81}"/>
              </a:ext>
            </a:extLst>
          </p:cNvPr>
          <p:cNvSpPr>
            <a:spLocks noGrp="1"/>
          </p:cNvSpPr>
          <p:nvPr>
            <p:ph idx="1"/>
          </p:nvPr>
        </p:nvSpPr>
        <p:spPr>
          <a:xfrm>
            <a:off x="198024" y="974362"/>
            <a:ext cx="10579904" cy="5441822"/>
          </a:xfrm>
        </p:spPr>
        <p:txBody>
          <a:bodyPr>
            <a:normAutofit fontScale="85000" lnSpcReduction="20000"/>
          </a:bodyPr>
          <a:lstStyle/>
          <a:p>
            <a:pPr marL="457200" indent="-457200">
              <a:lnSpc>
                <a:spcPct val="120000"/>
              </a:lnSpc>
              <a:spcBef>
                <a:spcPts val="0"/>
              </a:spcBef>
              <a:spcAft>
                <a:spcPts val="600"/>
              </a:spcAft>
            </a:pPr>
            <a:r>
              <a:rPr lang="en-US" sz="2400" dirty="0"/>
              <a:t>SDTM domain that identifies the tumor. </a:t>
            </a:r>
          </a:p>
          <a:p>
            <a:pPr marL="457200" indent="-457200">
              <a:lnSpc>
                <a:spcPct val="120000"/>
              </a:lnSpc>
              <a:spcBef>
                <a:spcPts val="0"/>
              </a:spcBef>
              <a:spcAft>
                <a:spcPts val="600"/>
              </a:spcAft>
            </a:pPr>
            <a:r>
              <a:rPr lang="en-US" sz="2400" dirty="0"/>
              <a:t>Main variables in TU</a:t>
            </a:r>
          </a:p>
          <a:p>
            <a:pPr marL="914400" lvl="1" indent="-457200">
              <a:lnSpc>
                <a:spcPct val="120000"/>
              </a:lnSpc>
              <a:spcBef>
                <a:spcPts val="0"/>
              </a:spcBef>
              <a:spcAft>
                <a:spcPts val="600"/>
              </a:spcAft>
            </a:pPr>
            <a:r>
              <a:rPr lang="en-US" sz="2400" dirty="0"/>
              <a:t>TULINKID (Link ID) – link with TR.TRLINKID</a:t>
            </a:r>
          </a:p>
          <a:p>
            <a:pPr marL="914400" lvl="1" indent="-457200">
              <a:lnSpc>
                <a:spcPct val="120000"/>
              </a:lnSpc>
              <a:spcBef>
                <a:spcPts val="0"/>
              </a:spcBef>
              <a:spcAft>
                <a:spcPts val="600"/>
              </a:spcAft>
            </a:pPr>
            <a:r>
              <a:rPr lang="en-US" sz="2400" dirty="0"/>
              <a:t>TUTESTCD (Tumor Identification Short Name)</a:t>
            </a:r>
          </a:p>
          <a:p>
            <a:pPr marL="914400" lvl="1" indent="-457200">
              <a:lnSpc>
                <a:spcPct val="120000"/>
              </a:lnSpc>
              <a:spcBef>
                <a:spcPts val="0"/>
              </a:spcBef>
              <a:spcAft>
                <a:spcPts val="600"/>
              </a:spcAft>
            </a:pPr>
            <a:r>
              <a:rPr lang="en-US" sz="2400" dirty="0"/>
              <a:t>TUTEST (Tumor Identification Test Name)</a:t>
            </a:r>
          </a:p>
          <a:p>
            <a:pPr marL="1371600" lvl="2" indent="-457200">
              <a:lnSpc>
                <a:spcPct val="120000"/>
              </a:lnSpc>
              <a:spcBef>
                <a:spcPts val="0"/>
              </a:spcBef>
              <a:spcAft>
                <a:spcPts val="600"/>
              </a:spcAft>
            </a:pPr>
            <a:r>
              <a:rPr lang="en-US" sz="2400" dirty="0"/>
              <a:t>TUMIDENT – Tumor Identification</a:t>
            </a:r>
          </a:p>
          <a:p>
            <a:pPr marL="1371600" lvl="2" indent="-457200">
              <a:lnSpc>
                <a:spcPct val="120000"/>
              </a:lnSpc>
              <a:spcBef>
                <a:spcPts val="0"/>
              </a:spcBef>
              <a:spcAft>
                <a:spcPts val="600"/>
              </a:spcAft>
            </a:pPr>
            <a:r>
              <a:rPr lang="en-US" sz="2400" dirty="0"/>
              <a:t>TUSPLIT – Tumor Split</a:t>
            </a:r>
          </a:p>
          <a:p>
            <a:pPr marL="1371600" lvl="2" indent="-457200">
              <a:lnSpc>
                <a:spcPct val="120000"/>
              </a:lnSpc>
              <a:spcBef>
                <a:spcPts val="0"/>
              </a:spcBef>
              <a:spcAft>
                <a:spcPts val="600"/>
              </a:spcAft>
            </a:pPr>
            <a:r>
              <a:rPr lang="en-US" sz="2400" dirty="0"/>
              <a:t>TUMERGE – Tumor Merged</a:t>
            </a:r>
          </a:p>
          <a:p>
            <a:pPr marL="914400" lvl="1" indent="-457200">
              <a:lnSpc>
                <a:spcPct val="120000"/>
              </a:lnSpc>
              <a:spcBef>
                <a:spcPts val="0"/>
              </a:spcBef>
              <a:spcAft>
                <a:spcPts val="600"/>
              </a:spcAft>
            </a:pPr>
            <a:r>
              <a:rPr lang="en-US" sz="2400" dirty="0"/>
              <a:t>TUORRES (Tumor Identification Result) – TARGET, NON-TARGET, NEW</a:t>
            </a:r>
          </a:p>
          <a:p>
            <a:pPr marL="914400" lvl="1" indent="-457200">
              <a:lnSpc>
                <a:spcPct val="120000"/>
              </a:lnSpc>
              <a:spcBef>
                <a:spcPts val="0"/>
              </a:spcBef>
              <a:spcAft>
                <a:spcPts val="600"/>
              </a:spcAft>
            </a:pPr>
            <a:r>
              <a:rPr lang="en-US" sz="2400" dirty="0"/>
              <a:t>TULOC (Location of the Tumor)</a:t>
            </a:r>
          </a:p>
          <a:p>
            <a:pPr marL="914400" lvl="1" indent="-457200">
              <a:lnSpc>
                <a:spcPct val="120000"/>
              </a:lnSpc>
              <a:spcBef>
                <a:spcPts val="0"/>
              </a:spcBef>
              <a:spcAft>
                <a:spcPts val="600"/>
              </a:spcAft>
            </a:pPr>
            <a:r>
              <a:rPr lang="en-US" sz="2400" dirty="0"/>
              <a:t>TUMETHOD (Method of Identification)</a:t>
            </a:r>
          </a:p>
          <a:p>
            <a:pPr marL="914400" lvl="1" indent="-457200">
              <a:lnSpc>
                <a:spcPct val="120000"/>
              </a:lnSpc>
              <a:spcBef>
                <a:spcPts val="0"/>
              </a:spcBef>
              <a:spcAft>
                <a:spcPts val="600"/>
              </a:spcAft>
            </a:pPr>
            <a:r>
              <a:rPr lang="en-US" sz="2400" dirty="0"/>
              <a:t>TUEVAL (Evaluator)</a:t>
            </a:r>
          </a:p>
          <a:p>
            <a:pPr marL="914400" lvl="1" indent="-457200">
              <a:lnSpc>
                <a:spcPct val="120000"/>
              </a:lnSpc>
              <a:spcBef>
                <a:spcPts val="0"/>
              </a:spcBef>
              <a:spcAft>
                <a:spcPts val="600"/>
              </a:spcAft>
            </a:pPr>
            <a:r>
              <a:rPr lang="en-US" sz="2400" dirty="0"/>
              <a:t>VISITNUM</a:t>
            </a:r>
          </a:p>
          <a:p>
            <a:pPr marL="914400" lvl="1" indent="-457200">
              <a:lnSpc>
                <a:spcPct val="120000"/>
              </a:lnSpc>
              <a:spcBef>
                <a:spcPts val="0"/>
              </a:spcBef>
              <a:spcAft>
                <a:spcPts val="600"/>
              </a:spcAft>
            </a:pPr>
            <a:r>
              <a:rPr lang="en-US" sz="2400" dirty="0"/>
              <a:t>TUDTC</a:t>
            </a:r>
          </a:p>
        </p:txBody>
      </p:sp>
    </p:spTree>
    <p:extLst>
      <p:ext uri="{BB962C8B-B14F-4D97-AF65-F5344CB8AC3E}">
        <p14:creationId xmlns:p14="http://schemas.microsoft.com/office/powerpoint/2010/main" val="1147648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BB7D-DEE8-418E-B66C-1D18912ABF47}"/>
              </a:ext>
            </a:extLst>
          </p:cNvPr>
          <p:cNvSpPr>
            <a:spLocks noGrp="1"/>
          </p:cNvSpPr>
          <p:nvPr>
            <p:ph type="title"/>
          </p:nvPr>
        </p:nvSpPr>
        <p:spPr>
          <a:xfrm>
            <a:off x="118239" y="146351"/>
            <a:ext cx="11174186" cy="590931"/>
          </a:xfrm>
        </p:spPr>
        <p:txBody>
          <a:bodyPr/>
          <a:lstStyle/>
          <a:p>
            <a:r>
              <a:rPr lang="en-US" dirty="0"/>
              <a:t>SDTM TU (Tumor Identification)</a:t>
            </a:r>
          </a:p>
        </p:txBody>
      </p:sp>
      <p:sp>
        <p:nvSpPr>
          <p:cNvPr id="3" name="Content Placeholder 2">
            <a:extLst>
              <a:ext uri="{FF2B5EF4-FFF2-40B4-BE49-F238E27FC236}">
                <a16:creationId xmlns:a16="http://schemas.microsoft.com/office/drawing/2014/main" id="{DCC08EEC-191E-473B-8712-BB610F6F31A7}"/>
              </a:ext>
            </a:extLst>
          </p:cNvPr>
          <p:cNvSpPr>
            <a:spLocks noGrp="1"/>
          </p:cNvSpPr>
          <p:nvPr>
            <p:ph idx="1"/>
          </p:nvPr>
        </p:nvSpPr>
        <p:spPr>
          <a:xfrm>
            <a:off x="198023" y="899410"/>
            <a:ext cx="11014619" cy="5958590"/>
          </a:xfrm>
        </p:spPr>
        <p:txBody>
          <a:bodyPr>
            <a:normAutofit fontScale="85000" lnSpcReduction="20000"/>
          </a:bodyPr>
          <a:lstStyle/>
          <a:p>
            <a:pPr marL="457200" indent="-457200">
              <a:lnSpc>
                <a:spcPct val="120000"/>
              </a:lnSpc>
              <a:spcBef>
                <a:spcPts val="0"/>
              </a:spcBef>
              <a:spcAft>
                <a:spcPts val="600"/>
              </a:spcAft>
            </a:pPr>
            <a:r>
              <a:rPr lang="en-US" sz="2700" dirty="0"/>
              <a:t>Permissible variables in TU</a:t>
            </a:r>
          </a:p>
          <a:p>
            <a:pPr marL="914400" lvl="1" indent="-457200">
              <a:lnSpc>
                <a:spcPct val="120000"/>
              </a:lnSpc>
              <a:spcBef>
                <a:spcPts val="0"/>
              </a:spcBef>
              <a:spcAft>
                <a:spcPts val="600"/>
              </a:spcAft>
            </a:pPr>
            <a:r>
              <a:rPr lang="en-US" sz="2300" dirty="0"/>
              <a:t>TUGRPID (Group ID) – used to link together a block of related records within a subject</a:t>
            </a:r>
          </a:p>
          <a:p>
            <a:pPr marL="914400" lvl="1" indent="-457200">
              <a:lnSpc>
                <a:spcPct val="120000"/>
              </a:lnSpc>
              <a:spcBef>
                <a:spcPts val="0"/>
              </a:spcBef>
              <a:spcAft>
                <a:spcPts val="600"/>
              </a:spcAft>
            </a:pPr>
            <a:r>
              <a:rPr lang="en-US" sz="2300" dirty="0"/>
              <a:t>TUREFID (Reference ID) – internal or external identifier. Ex. Medical image ID number</a:t>
            </a:r>
          </a:p>
          <a:p>
            <a:pPr marL="914400" lvl="1" indent="-457200">
              <a:lnSpc>
                <a:spcPct val="120000"/>
              </a:lnSpc>
              <a:spcBef>
                <a:spcPts val="0"/>
              </a:spcBef>
              <a:spcAft>
                <a:spcPts val="600"/>
              </a:spcAft>
            </a:pPr>
            <a:r>
              <a:rPr lang="en-US" sz="2300" dirty="0"/>
              <a:t>TUSPID (Sponsor ID) – sponsor-defined identifier</a:t>
            </a:r>
          </a:p>
          <a:p>
            <a:pPr marL="914400" lvl="1" indent="-457200">
              <a:lnSpc>
                <a:spcPct val="120000"/>
              </a:lnSpc>
              <a:spcBef>
                <a:spcPts val="0"/>
              </a:spcBef>
              <a:spcAft>
                <a:spcPts val="600"/>
              </a:spcAft>
            </a:pPr>
            <a:r>
              <a:rPr lang="en-US" sz="2300" dirty="0"/>
              <a:t>TUSTRESC (Tumor Identification Result Std. Format)</a:t>
            </a:r>
          </a:p>
          <a:p>
            <a:pPr marL="914400" lvl="1" indent="-457200">
              <a:lnSpc>
                <a:spcPct val="120000"/>
              </a:lnSpc>
              <a:spcBef>
                <a:spcPts val="0"/>
              </a:spcBef>
              <a:spcAft>
                <a:spcPts val="600"/>
              </a:spcAft>
            </a:pPr>
            <a:r>
              <a:rPr lang="en-US" sz="2300" dirty="0"/>
              <a:t>TUCAT (Category for Tumor Identification)</a:t>
            </a:r>
          </a:p>
          <a:p>
            <a:pPr marL="914400" lvl="1" indent="-457200">
              <a:lnSpc>
                <a:spcPct val="120000"/>
              </a:lnSpc>
              <a:spcBef>
                <a:spcPts val="0"/>
              </a:spcBef>
              <a:spcAft>
                <a:spcPts val="600"/>
              </a:spcAft>
            </a:pPr>
            <a:r>
              <a:rPr lang="en-US" sz="2300" dirty="0"/>
              <a:t>TUSCAT (Sub-category for Tumor Identification)</a:t>
            </a:r>
          </a:p>
          <a:p>
            <a:pPr marL="914400" lvl="1" indent="-457200">
              <a:lnSpc>
                <a:spcPct val="120000"/>
              </a:lnSpc>
              <a:spcBef>
                <a:spcPts val="0"/>
              </a:spcBef>
              <a:spcAft>
                <a:spcPts val="600"/>
              </a:spcAft>
            </a:pPr>
            <a:r>
              <a:rPr lang="en-US" sz="2300" dirty="0"/>
              <a:t>TUNAM (Vendor Name)</a:t>
            </a:r>
          </a:p>
          <a:p>
            <a:pPr marL="914400" lvl="1" indent="-457200">
              <a:lnSpc>
                <a:spcPct val="120000"/>
              </a:lnSpc>
              <a:spcBef>
                <a:spcPts val="0"/>
              </a:spcBef>
              <a:spcAft>
                <a:spcPts val="600"/>
              </a:spcAft>
            </a:pPr>
            <a:r>
              <a:rPr lang="en-US" sz="2300" dirty="0"/>
              <a:t>TULAT (Laterality) –  Ex. LEFT, RIGHT, BILATERAL </a:t>
            </a:r>
          </a:p>
          <a:p>
            <a:pPr marL="914400" lvl="1" indent="-457200">
              <a:lnSpc>
                <a:spcPct val="120000"/>
              </a:lnSpc>
              <a:spcBef>
                <a:spcPts val="0"/>
              </a:spcBef>
              <a:spcAft>
                <a:spcPts val="600"/>
              </a:spcAft>
            </a:pPr>
            <a:r>
              <a:rPr lang="en-US" sz="2300" dirty="0"/>
              <a:t>TUDIR (Directionality) – Ex. UPPER, INTERIOR</a:t>
            </a:r>
          </a:p>
          <a:p>
            <a:pPr marL="914400" lvl="1" indent="-457200">
              <a:lnSpc>
                <a:spcPct val="120000"/>
              </a:lnSpc>
              <a:spcBef>
                <a:spcPts val="0"/>
              </a:spcBef>
              <a:spcAft>
                <a:spcPts val="600"/>
              </a:spcAft>
            </a:pPr>
            <a:r>
              <a:rPr lang="en-US" sz="2300" dirty="0"/>
              <a:t>TUPORTOT (Portion or Totality) – Ex. ENTIRE, SINGLE, SEGMENT, MULTIPLIE</a:t>
            </a:r>
          </a:p>
          <a:p>
            <a:pPr marL="914400" lvl="1" indent="-457200">
              <a:lnSpc>
                <a:spcPct val="120000"/>
              </a:lnSpc>
              <a:spcBef>
                <a:spcPts val="0"/>
              </a:spcBef>
              <a:spcAft>
                <a:spcPts val="600"/>
              </a:spcAft>
            </a:pPr>
            <a:r>
              <a:rPr lang="en-US" sz="2300" dirty="0"/>
              <a:t>TUEVALID (Evaluator Identifier)</a:t>
            </a:r>
          </a:p>
          <a:p>
            <a:pPr marL="914400" lvl="1" indent="-457200">
              <a:lnSpc>
                <a:spcPct val="120000"/>
              </a:lnSpc>
              <a:spcBef>
                <a:spcPts val="0"/>
              </a:spcBef>
              <a:spcAft>
                <a:spcPts val="600"/>
              </a:spcAft>
            </a:pPr>
            <a:r>
              <a:rPr lang="en-US" sz="2300" dirty="0"/>
              <a:t>TUACPTFL (Accepted Record Flag) – for accepted assessment. </a:t>
            </a:r>
          </a:p>
          <a:p>
            <a:endParaRPr lang="en-US" dirty="0"/>
          </a:p>
        </p:txBody>
      </p:sp>
    </p:spTree>
    <p:extLst>
      <p:ext uri="{BB962C8B-B14F-4D97-AF65-F5344CB8AC3E}">
        <p14:creationId xmlns:p14="http://schemas.microsoft.com/office/powerpoint/2010/main" val="258791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6E33-3F64-4D99-8114-C040AD00909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D5160E9-16E7-4C32-8343-9D856D0B2DE0}"/>
              </a:ext>
            </a:extLst>
          </p:cNvPr>
          <p:cNvSpPr>
            <a:spLocks noGrp="1"/>
          </p:cNvSpPr>
          <p:nvPr>
            <p:ph idx="1"/>
          </p:nvPr>
        </p:nvSpPr>
        <p:spPr>
          <a:xfrm>
            <a:off x="405736" y="1154243"/>
            <a:ext cx="10866867" cy="5081665"/>
          </a:xfrm>
        </p:spPr>
        <p:txBody>
          <a:bodyPr>
            <a:normAutofit fontScale="70000" lnSpcReduction="20000"/>
          </a:bodyPr>
          <a:lstStyle/>
          <a:p>
            <a:pPr marL="365760" indent="-365760">
              <a:spcBef>
                <a:spcPts val="600"/>
              </a:spcBef>
            </a:pPr>
            <a:r>
              <a:rPr lang="en-US" sz="2800" dirty="0"/>
              <a:t>Introduction of Oncology</a:t>
            </a:r>
          </a:p>
          <a:p>
            <a:pPr marL="365760" indent="-365760">
              <a:spcBef>
                <a:spcPts val="600"/>
              </a:spcBef>
            </a:pPr>
            <a:r>
              <a:rPr lang="en-US" sz="2800" dirty="0"/>
              <a:t>Oncology Subtypes – Solid Tumor, Lymphoma, Leukemia</a:t>
            </a:r>
          </a:p>
          <a:p>
            <a:pPr marL="365760" indent="-365760">
              <a:spcBef>
                <a:spcPts val="600"/>
              </a:spcBef>
            </a:pPr>
            <a:r>
              <a:rPr lang="en-US" sz="2800" dirty="0"/>
              <a:t>Response Criteria – RECIST, irRC, Cheson, IWCLL</a:t>
            </a:r>
          </a:p>
          <a:p>
            <a:pPr marL="365760" indent="-365760">
              <a:spcBef>
                <a:spcPts val="600"/>
              </a:spcBef>
            </a:pPr>
            <a:r>
              <a:rPr lang="en-US" sz="2800" dirty="0"/>
              <a:t>Solid Tumor - RECIST 1.1 and data collections</a:t>
            </a:r>
          </a:p>
          <a:p>
            <a:pPr marL="365760" indent="-365760">
              <a:spcBef>
                <a:spcPts val="600"/>
              </a:spcBef>
            </a:pPr>
            <a:r>
              <a:rPr lang="en-US" sz="2800" dirty="0"/>
              <a:t>Oncology-specific CDISC Standards (SDTM, ADaM, CT) </a:t>
            </a:r>
          </a:p>
          <a:p>
            <a:pPr marL="365760" indent="-365760">
              <a:spcBef>
                <a:spcPts val="600"/>
              </a:spcBef>
            </a:pPr>
            <a:r>
              <a:rPr lang="en-US" sz="2800" dirty="0"/>
              <a:t>Immunotherapy – </a:t>
            </a:r>
            <a:r>
              <a:rPr lang="en-US" sz="2800" dirty="0" err="1"/>
              <a:t>irRC</a:t>
            </a:r>
            <a:r>
              <a:rPr lang="en-US" sz="2800" dirty="0"/>
              <a:t>, data collection and CDISC</a:t>
            </a:r>
          </a:p>
          <a:p>
            <a:pPr marL="365760" indent="-365760">
              <a:spcBef>
                <a:spcPts val="600"/>
              </a:spcBef>
            </a:pPr>
            <a:r>
              <a:rPr lang="en-US" sz="2800" dirty="0"/>
              <a:t>Lymphoma – Cheson, data collections and CDISC</a:t>
            </a:r>
          </a:p>
          <a:p>
            <a:pPr marL="365760" indent="-365760">
              <a:spcBef>
                <a:spcPts val="600"/>
              </a:spcBef>
            </a:pPr>
            <a:r>
              <a:rPr lang="en-US" sz="2800" dirty="0"/>
              <a:t>Leukemia – IWCLL, data collections and CDISC</a:t>
            </a:r>
          </a:p>
          <a:p>
            <a:pPr marL="365760" indent="-365760">
              <a:spcBef>
                <a:spcPts val="600"/>
              </a:spcBef>
            </a:pPr>
            <a:r>
              <a:rPr lang="en-US" sz="2800" dirty="0"/>
              <a:t>Oncology-specific Analysis (ORR, OS, PFS, Kaplan Meier Curve)</a:t>
            </a:r>
          </a:p>
          <a:p>
            <a:pPr marL="365760" indent="-365760">
              <a:spcBef>
                <a:spcPts val="600"/>
              </a:spcBef>
            </a:pPr>
            <a:r>
              <a:rPr lang="en-US" sz="2800" dirty="0"/>
              <a:t>End to End Standards-driven Oncology Studies</a:t>
            </a:r>
          </a:p>
          <a:p>
            <a:pPr marL="365760" indent="-365760">
              <a:spcBef>
                <a:spcPts val="600"/>
              </a:spcBef>
            </a:pPr>
            <a:r>
              <a:rPr lang="en-US" sz="2800" dirty="0"/>
              <a:t>Conclusion</a:t>
            </a:r>
          </a:p>
        </p:txBody>
      </p:sp>
    </p:spTree>
    <p:extLst>
      <p:ext uri="{BB962C8B-B14F-4D97-AF65-F5344CB8AC3E}">
        <p14:creationId xmlns:p14="http://schemas.microsoft.com/office/powerpoint/2010/main" val="3021607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E57A-5472-4302-81EA-AA4B721FFBC1}"/>
              </a:ext>
            </a:extLst>
          </p:cNvPr>
          <p:cNvSpPr>
            <a:spLocks noGrp="1"/>
          </p:cNvSpPr>
          <p:nvPr>
            <p:ph type="title"/>
          </p:nvPr>
        </p:nvSpPr>
        <p:spPr>
          <a:xfrm>
            <a:off x="198023" y="196633"/>
            <a:ext cx="9404723" cy="774917"/>
          </a:xfrm>
        </p:spPr>
        <p:txBody>
          <a:bodyPr/>
          <a:lstStyle/>
          <a:p>
            <a:r>
              <a:rPr lang="en-US" dirty="0"/>
              <a:t>SDTM TU Example </a:t>
            </a:r>
          </a:p>
        </p:txBody>
      </p:sp>
      <p:graphicFrame>
        <p:nvGraphicFramePr>
          <p:cNvPr id="5" name="Content Placeholder 7">
            <a:extLst>
              <a:ext uri="{FF2B5EF4-FFF2-40B4-BE49-F238E27FC236}">
                <a16:creationId xmlns:a16="http://schemas.microsoft.com/office/drawing/2014/main" id="{6F99F941-863B-4718-8622-24DDA62927F6}"/>
              </a:ext>
            </a:extLst>
          </p:cNvPr>
          <p:cNvGraphicFramePr>
            <a:graphicFrameLocks/>
          </p:cNvGraphicFramePr>
          <p:nvPr/>
        </p:nvGraphicFramePr>
        <p:xfrm>
          <a:off x="340347" y="826921"/>
          <a:ext cx="11167670" cy="5204158"/>
        </p:xfrm>
        <a:graphic>
          <a:graphicData uri="http://schemas.openxmlformats.org/drawingml/2006/table">
            <a:tbl>
              <a:tblPr firstRow="1" bandRow="1">
                <a:tableStyleId>{5C22544A-7EE6-4342-B048-85BDC9FD1C3A}</a:tableStyleId>
              </a:tblPr>
              <a:tblGrid>
                <a:gridCol w="1886096">
                  <a:extLst>
                    <a:ext uri="{9D8B030D-6E8A-4147-A177-3AD203B41FA5}">
                      <a16:colId xmlns:a16="http://schemas.microsoft.com/office/drawing/2014/main" val="20001"/>
                    </a:ext>
                  </a:extLst>
                </a:gridCol>
                <a:gridCol w="1886096">
                  <a:extLst>
                    <a:ext uri="{9D8B030D-6E8A-4147-A177-3AD203B41FA5}">
                      <a16:colId xmlns:a16="http://schemas.microsoft.com/office/drawing/2014/main" val="20002"/>
                    </a:ext>
                  </a:extLst>
                </a:gridCol>
                <a:gridCol w="2734130">
                  <a:extLst>
                    <a:ext uri="{9D8B030D-6E8A-4147-A177-3AD203B41FA5}">
                      <a16:colId xmlns:a16="http://schemas.microsoft.com/office/drawing/2014/main" val="20003"/>
                    </a:ext>
                  </a:extLst>
                </a:gridCol>
                <a:gridCol w="2371091">
                  <a:extLst>
                    <a:ext uri="{9D8B030D-6E8A-4147-A177-3AD203B41FA5}">
                      <a16:colId xmlns:a16="http://schemas.microsoft.com/office/drawing/2014/main" val="20004"/>
                    </a:ext>
                  </a:extLst>
                </a:gridCol>
                <a:gridCol w="2290257">
                  <a:extLst>
                    <a:ext uri="{9D8B030D-6E8A-4147-A177-3AD203B41FA5}">
                      <a16:colId xmlns:a16="http://schemas.microsoft.com/office/drawing/2014/main" val="2341440279"/>
                    </a:ext>
                  </a:extLst>
                </a:gridCol>
              </a:tblGrid>
              <a:tr h="430918">
                <a:tc>
                  <a:txBody>
                    <a:bodyPr/>
                    <a:lstStyle/>
                    <a:p>
                      <a:r>
                        <a:rPr lang="en-US" sz="2000" dirty="0">
                          <a:solidFill>
                            <a:schemeClr val="tx1"/>
                          </a:solidFill>
                        </a:rPr>
                        <a:t>TULINKID</a:t>
                      </a:r>
                    </a:p>
                  </a:txBody>
                  <a:tcPr/>
                </a:tc>
                <a:tc>
                  <a:txBody>
                    <a:bodyPr/>
                    <a:lstStyle/>
                    <a:p>
                      <a:r>
                        <a:rPr lang="en-US" sz="2000" dirty="0">
                          <a:solidFill>
                            <a:schemeClr val="tx1"/>
                          </a:solidFill>
                        </a:rPr>
                        <a:t>TUTESTCD</a:t>
                      </a:r>
                    </a:p>
                  </a:txBody>
                  <a:tcPr/>
                </a:tc>
                <a:tc>
                  <a:txBody>
                    <a:bodyPr/>
                    <a:lstStyle/>
                    <a:p>
                      <a:r>
                        <a:rPr lang="en-US" sz="2000" dirty="0">
                          <a:solidFill>
                            <a:schemeClr val="tx1"/>
                          </a:solidFill>
                        </a:rPr>
                        <a:t>TUTEST</a:t>
                      </a:r>
                    </a:p>
                  </a:txBody>
                  <a:tcPr/>
                </a:tc>
                <a:tc>
                  <a:txBody>
                    <a:bodyPr/>
                    <a:lstStyle/>
                    <a:p>
                      <a:r>
                        <a:rPr lang="en-US" sz="2000" dirty="0">
                          <a:solidFill>
                            <a:schemeClr val="tx1"/>
                          </a:solidFill>
                        </a:rPr>
                        <a:t>TUORRES</a:t>
                      </a:r>
                    </a:p>
                  </a:txBody>
                  <a:tcPr/>
                </a:tc>
                <a:tc>
                  <a:txBody>
                    <a:bodyPr/>
                    <a:lstStyle/>
                    <a:p>
                      <a:r>
                        <a:rPr lang="en-US" sz="2000" dirty="0">
                          <a:solidFill>
                            <a:schemeClr val="tx1"/>
                          </a:solidFill>
                        </a:rPr>
                        <a:t>VISIT</a:t>
                      </a:r>
                    </a:p>
                  </a:txBody>
                  <a:tcPr/>
                </a:tc>
                <a:extLst>
                  <a:ext uri="{0D108BD9-81ED-4DB2-BD59-A6C34878D82A}">
                    <a16:rowId xmlns:a16="http://schemas.microsoft.com/office/drawing/2014/main" val="10000"/>
                  </a:ext>
                </a:extLst>
              </a:tr>
              <a:tr h="397770">
                <a:tc>
                  <a:txBody>
                    <a:bodyPr/>
                    <a:lstStyle/>
                    <a:p>
                      <a:r>
                        <a:rPr lang="en-US" sz="1800" dirty="0"/>
                        <a:t>T01</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r>
                        <a:rPr lang="en-US" sz="1800" dirty="0">
                          <a:latin typeface="+mn-lt"/>
                        </a:rPr>
                        <a:t>Screening</a:t>
                      </a:r>
                    </a:p>
                  </a:txBody>
                  <a:tcPr/>
                </a:tc>
                <a:extLst>
                  <a:ext uri="{0D108BD9-81ED-4DB2-BD59-A6C34878D82A}">
                    <a16:rowId xmlns:a16="http://schemas.microsoft.com/office/drawing/2014/main" val="10001"/>
                  </a:ext>
                </a:extLst>
              </a:tr>
              <a:tr h="397770">
                <a:tc>
                  <a:txBody>
                    <a:bodyPr/>
                    <a:lstStyle/>
                    <a:p>
                      <a:r>
                        <a:rPr lang="en-US" sz="1800" dirty="0"/>
                        <a:t>T02</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2"/>
                  </a:ext>
                </a:extLst>
              </a:tr>
              <a:tr h="397770">
                <a:tc>
                  <a:txBody>
                    <a:bodyPr/>
                    <a:lstStyle/>
                    <a:p>
                      <a:r>
                        <a:rPr lang="en-US" sz="1800" dirty="0"/>
                        <a:t>T03</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3"/>
                  </a:ext>
                </a:extLst>
              </a:tr>
              <a:tr h="397770">
                <a:tc>
                  <a:txBody>
                    <a:bodyPr/>
                    <a:lstStyle/>
                    <a:p>
                      <a:r>
                        <a:rPr lang="en-US" sz="1800" dirty="0"/>
                        <a:t>T04</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941788486"/>
                  </a:ext>
                </a:extLst>
              </a:tr>
              <a:tr h="397770">
                <a:tc>
                  <a:txBody>
                    <a:bodyPr/>
                    <a:lstStyle/>
                    <a:p>
                      <a:r>
                        <a:rPr lang="en-US" sz="1800" dirty="0"/>
                        <a:t>NT01</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NON-TARGET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4"/>
                  </a:ext>
                </a:extLst>
              </a:tr>
              <a:tr h="397770">
                <a:tc>
                  <a:txBody>
                    <a:bodyPr/>
                    <a:lstStyle/>
                    <a:p>
                      <a:r>
                        <a:rPr lang="en-US" sz="1800" dirty="0"/>
                        <a:t>NT02</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NON-TARGET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5"/>
                  </a:ext>
                </a:extLst>
              </a:tr>
              <a:tr h="397770">
                <a:tc>
                  <a:txBody>
                    <a:bodyPr/>
                    <a:lstStyle/>
                    <a:p>
                      <a:r>
                        <a:rPr lang="en-US" sz="1800" dirty="0"/>
                        <a:t>NT03</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NON-TARGET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6"/>
                  </a:ext>
                </a:extLst>
              </a:tr>
              <a:tr h="397770">
                <a:tc>
                  <a:txBody>
                    <a:bodyPr/>
                    <a:lstStyle/>
                    <a:p>
                      <a:r>
                        <a:rPr lang="en-US" sz="1800" dirty="0"/>
                        <a:t>T04.01</a:t>
                      </a:r>
                    </a:p>
                  </a:txBody>
                  <a:tcPr/>
                </a:tc>
                <a:tc>
                  <a:txBody>
                    <a:bodyPr/>
                    <a:lstStyle/>
                    <a:p>
                      <a:r>
                        <a:rPr lang="en-US" sz="1800" dirty="0"/>
                        <a:t>TUSPLIT</a:t>
                      </a:r>
                    </a:p>
                  </a:txBody>
                  <a:tcPr/>
                </a:tc>
                <a:tc>
                  <a:txBody>
                    <a:bodyPr/>
                    <a:lstStyle/>
                    <a:p>
                      <a:r>
                        <a:rPr lang="en-US" sz="1800" dirty="0"/>
                        <a:t>Tumor Split</a:t>
                      </a:r>
                    </a:p>
                  </a:txBody>
                  <a:tcPr/>
                </a:tc>
                <a:tc>
                  <a:txBody>
                    <a:bodyPr/>
                    <a:lstStyle/>
                    <a:p>
                      <a:r>
                        <a:rPr lang="en-US" sz="1800" dirty="0"/>
                        <a:t>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3315543886"/>
                  </a:ext>
                </a:extLst>
              </a:tr>
              <a:tr h="397770">
                <a:tc>
                  <a:txBody>
                    <a:bodyPr/>
                    <a:lstStyle/>
                    <a:p>
                      <a:r>
                        <a:rPr lang="en-US" sz="1800" dirty="0"/>
                        <a:t>T04.02</a:t>
                      </a:r>
                    </a:p>
                  </a:txBody>
                  <a:tcPr/>
                </a:tc>
                <a:tc>
                  <a:txBody>
                    <a:bodyPr/>
                    <a:lstStyle/>
                    <a:p>
                      <a:r>
                        <a:rPr lang="en-US" sz="1800" dirty="0"/>
                        <a:t>TUSPLIT</a:t>
                      </a:r>
                    </a:p>
                  </a:txBody>
                  <a:tcPr/>
                </a:tc>
                <a:tc>
                  <a:txBody>
                    <a:bodyPr/>
                    <a:lstStyle/>
                    <a:p>
                      <a:r>
                        <a:rPr lang="en-US" sz="1800" dirty="0"/>
                        <a:t>Tumor Split</a:t>
                      </a:r>
                    </a:p>
                  </a:txBody>
                  <a:tcPr/>
                </a:tc>
                <a:tc>
                  <a:txBody>
                    <a:bodyPr/>
                    <a:lstStyle/>
                    <a:p>
                      <a:r>
                        <a:rPr lang="en-US" sz="1800" dirty="0"/>
                        <a:t>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1359251791"/>
                  </a:ext>
                </a:extLst>
              </a:tr>
              <a:tr h="397770">
                <a:tc>
                  <a:txBody>
                    <a:bodyPr/>
                    <a:lstStyle/>
                    <a:p>
                      <a:r>
                        <a:rPr lang="en-US" sz="1800" dirty="0"/>
                        <a:t>….</a:t>
                      </a:r>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85167034"/>
                  </a:ext>
                </a:extLst>
              </a:tr>
              <a:tr h="397770">
                <a:tc>
                  <a:txBody>
                    <a:bodyPr/>
                    <a:lstStyle/>
                    <a:p>
                      <a:r>
                        <a:rPr lang="en-US" sz="1800" dirty="0"/>
                        <a:t>T02/T03</a:t>
                      </a:r>
                    </a:p>
                  </a:txBody>
                  <a:tcPr/>
                </a:tc>
                <a:tc>
                  <a:txBody>
                    <a:bodyPr/>
                    <a:lstStyle/>
                    <a:p>
                      <a:r>
                        <a:rPr lang="en-US" sz="1800" dirty="0"/>
                        <a:t>TUMERGE</a:t>
                      </a:r>
                    </a:p>
                  </a:txBody>
                  <a:tcPr/>
                </a:tc>
                <a:tc>
                  <a:txBody>
                    <a:bodyPr/>
                    <a:lstStyle/>
                    <a:p>
                      <a:r>
                        <a:rPr lang="en-US" sz="1800" dirty="0"/>
                        <a:t>Tumor Merged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3515434077"/>
                  </a:ext>
                </a:extLst>
              </a:tr>
              <a:tr h="397770">
                <a:tc>
                  <a:txBody>
                    <a:bodyPr/>
                    <a:lstStyle/>
                    <a:p>
                      <a:r>
                        <a:rPr lang="en-US" sz="1800" dirty="0"/>
                        <a:t>NEW01</a:t>
                      </a:r>
                    </a:p>
                  </a:txBody>
                  <a:tcPr/>
                </a:tc>
                <a:tc>
                  <a:txBody>
                    <a:bodyPr/>
                    <a:lstStyle/>
                    <a:p>
                      <a:r>
                        <a:rPr lang="en-US" sz="1800" dirty="0"/>
                        <a:t>TUMIDENT</a:t>
                      </a:r>
                    </a:p>
                  </a:txBody>
                  <a:tcPr/>
                </a:tc>
                <a:tc>
                  <a:txBody>
                    <a:bodyPr/>
                    <a:lstStyle/>
                    <a:p>
                      <a:r>
                        <a:rPr lang="en-US" sz="1800" dirty="0"/>
                        <a:t>Tumor Identification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3938173125"/>
                  </a:ext>
                </a:extLst>
              </a:tr>
            </a:tbl>
          </a:graphicData>
        </a:graphic>
      </p:graphicFrame>
    </p:spTree>
    <p:extLst>
      <p:ext uri="{BB962C8B-B14F-4D97-AF65-F5344CB8AC3E}">
        <p14:creationId xmlns:p14="http://schemas.microsoft.com/office/powerpoint/2010/main" val="3041112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E199-575E-468F-8233-FBECD4CCBEB4}"/>
              </a:ext>
            </a:extLst>
          </p:cNvPr>
          <p:cNvSpPr>
            <a:spLocks noGrp="1"/>
          </p:cNvSpPr>
          <p:nvPr>
            <p:ph type="title"/>
          </p:nvPr>
        </p:nvSpPr>
        <p:spPr>
          <a:xfrm>
            <a:off x="419681" y="173325"/>
            <a:ext cx="11174186" cy="590931"/>
          </a:xfrm>
        </p:spPr>
        <p:txBody>
          <a:bodyPr/>
          <a:lstStyle/>
          <a:p>
            <a:r>
              <a:rPr lang="en-US" dirty="0"/>
              <a:t>SDTM TR (Tumor Results) </a:t>
            </a:r>
          </a:p>
        </p:txBody>
      </p:sp>
      <p:sp>
        <p:nvSpPr>
          <p:cNvPr id="3" name="Content Placeholder 2">
            <a:extLst>
              <a:ext uri="{FF2B5EF4-FFF2-40B4-BE49-F238E27FC236}">
                <a16:creationId xmlns:a16="http://schemas.microsoft.com/office/drawing/2014/main" id="{575B49D3-EB94-45B0-B675-1F74BDA23EE4}"/>
              </a:ext>
            </a:extLst>
          </p:cNvPr>
          <p:cNvSpPr>
            <a:spLocks noGrp="1"/>
          </p:cNvSpPr>
          <p:nvPr>
            <p:ph idx="1"/>
          </p:nvPr>
        </p:nvSpPr>
        <p:spPr>
          <a:xfrm>
            <a:off x="198023" y="809468"/>
            <a:ext cx="11309993" cy="5579741"/>
          </a:xfrm>
        </p:spPr>
        <p:txBody>
          <a:bodyPr>
            <a:normAutofit fontScale="77500" lnSpcReduction="20000"/>
          </a:bodyPr>
          <a:lstStyle/>
          <a:p>
            <a:pPr marL="457200" indent="-457200">
              <a:lnSpc>
                <a:spcPct val="120000"/>
              </a:lnSpc>
              <a:spcBef>
                <a:spcPts val="0"/>
              </a:spcBef>
              <a:spcAft>
                <a:spcPts val="600"/>
              </a:spcAft>
            </a:pPr>
            <a:r>
              <a:rPr lang="en-US" sz="2400" dirty="0"/>
              <a:t>SDTM domain that collects quantitative measurements and qualitative assessments of the tumor identified in TU domains.  </a:t>
            </a:r>
          </a:p>
          <a:p>
            <a:pPr marL="457200" indent="-457200">
              <a:lnSpc>
                <a:spcPct val="120000"/>
              </a:lnSpc>
              <a:spcBef>
                <a:spcPts val="0"/>
              </a:spcBef>
              <a:spcAft>
                <a:spcPts val="600"/>
              </a:spcAft>
            </a:pPr>
            <a:r>
              <a:rPr lang="en-US" sz="2400" dirty="0"/>
              <a:t>Main variables in TR</a:t>
            </a:r>
          </a:p>
          <a:p>
            <a:pPr marL="914400" lvl="1" indent="-457200">
              <a:lnSpc>
                <a:spcPct val="120000"/>
              </a:lnSpc>
              <a:spcBef>
                <a:spcPts val="0"/>
              </a:spcBef>
              <a:spcAft>
                <a:spcPts val="600"/>
              </a:spcAft>
            </a:pPr>
            <a:r>
              <a:rPr lang="en-US" sz="2000" dirty="0"/>
              <a:t>TRLINKID (Link ID) – link with TU.TULINKID </a:t>
            </a:r>
          </a:p>
          <a:p>
            <a:pPr marL="914400" lvl="1" indent="-457200">
              <a:lnSpc>
                <a:spcPct val="120000"/>
              </a:lnSpc>
              <a:spcBef>
                <a:spcPts val="0"/>
              </a:spcBef>
              <a:spcAft>
                <a:spcPts val="600"/>
              </a:spcAft>
            </a:pPr>
            <a:r>
              <a:rPr lang="en-US" sz="2000" dirty="0"/>
              <a:t>TRTESTCD (Tumor Assessment Short Name)</a:t>
            </a:r>
          </a:p>
          <a:p>
            <a:pPr marL="914400" lvl="1" indent="-457200">
              <a:lnSpc>
                <a:spcPct val="120000"/>
              </a:lnSpc>
              <a:spcBef>
                <a:spcPts val="0"/>
              </a:spcBef>
              <a:spcAft>
                <a:spcPts val="600"/>
              </a:spcAft>
            </a:pPr>
            <a:r>
              <a:rPr lang="en-US" sz="2000" dirty="0"/>
              <a:t>TRTEST (Tumor Assessment Test Name)</a:t>
            </a:r>
          </a:p>
          <a:p>
            <a:pPr marL="1371600" lvl="2" indent="-457200">
              <a:lnSpc>
                <a:spcPct val="120000"/>
              </a:lnSpc>
              <a:spcBef>
                <a:spcPts val="0"/>
              </a:spcBef>
              <a:spcAft>
                <a:spcPts val="600"/>
              </a:spcAft>
            </a:pPr>
            <a:r>
              <a:rPr lang="en-US" sz="2000" dirty="0"/>
              <a:t>LDIAM – Longest Diameter</a:t>
            </a:r>
          </a:p>
          <a:p>
            <a:pPr marL="1371600" lvl="2" indent="-457200">
              <a:lnSpc>
                <a:spcPct val="120000"/>
              </a:lnSpc>
              <a:spcBef>
                <a:spcPts val="0"/>
              </a:spcBef>
              <a:spcAft>
                <a:spcPts val="600"/>
              </a:spcAft>
            </a:pPr>
            <a:r>
              <a:rPr lang="en-US" sz="2000" dirty="0"/>
              <a:t>SUMDIAM – Sum of Diameter</a:t>
            </a:r>
          </a:p>
          <a:p>
            <a:pPr marL="1371600" lvl="2" indent="-457200">
              <a:lnSpc>
                <a:spcPct val="120000"/>
              </a:lnSpc>
              <a:spcBef>
                <a:spcPts val="0"/>
              </a:spcBef>
              <a:spcAft>
                <a:spcPts val="600"/>
              </a:spcAft>
            </a:pPr>
            <a:r>
              <a:rPr lang="en-US" sz="2000" dirty="0"/>
              <a:t>TUMSTATE – Tumor State (PRESENT, ABSENT, UNEQUIVOCAL PROGRESSION)</a:t>
            </a:r>
          </a:p>
          <a:p>
            <a:pPr marL="1371600" lvl="2" indent="-457200">
              <a:lnSpc>
                <a:spcPct val="120000"/>
              </a:lnSpc>
              <a:spcBef>
                <a:spcPts val="0"/>
              </a:spcBef>
              <a:spcAft>
                <a:spcPts val="600"/>
              </a:spcAft>
            </a:pPr>
            <a:r>
              <a:rPr lang="en-US" sz="2000" dirty="0"/>
              <a:t>AREA – Area</a:t>
            </a:r>
          </a:p>
          <a:p>
            <a:pPr marL="1371600" lvl="2" indent="-457200">
              <a:lnSpc>
                <a:spcPct val="120000"/>
              </a:lnSpc>
              <a:spcBef>
                <a:spcPts val="0"/>
              </a:spcBef>
              <a:spcAft>
                <a:spcPts val="600"/>
              </a:spcAft>
            </a:pPr>
            <a:r>
              <a:rPr lang="en-US" sz="2000" dirty="0"/>
              <a:t>SUMAREA – Sum of Area</a:t>
            </a:r>
          </a:p>
          <a:p>
            <a:pPr marL="914400" lvl="1" indent="-457200">
              <a:lnSpc>
                <a:spcPct val="120000"/>
              </a:lnSpc>
              <a:spcBef>
                <a:spcPts val="0"/>
              </a:spcBef>
              <a:spcAft>
                <a:spcPts val="600"/>
              </a:spcAft>
            </a:pPr>
            <a:r>
              <a:rPr lang="en-US" sz="2000" dirty="0"/>
              <a:t>TRORRES / TRORRESU / TRSTRESN / TRSTRESC (Tumor Result)</a:t>
            </a:r>
          </a:p>
          <a:p>
            <a:pPr marL="914400" lvl="1" indent="-457200">
              <a:lnSpc>
                <a:spcPct val="120000"/>
              </a:lnSpc>
              <a:spcBef>
                <a:spcPts val="0"/>
              </a:spcBef>
              <a:spcAft>
                <a:spcPts val="600"/>
              </a:spcAft>
            </a:pPr>
            <a:r>
              <a:rPr lang="en-US" sz="2000" dirty="0"/>
              <a:t>TULOC (Location of the Tumor)</a:t>
            </a:r>
          </a:p>
          <a:p>
            <a:pPr marL="914400" lvl="1" indent="-457200">
              <a:lnSpc>
                <a:spcPct val="120000"/>
              </a:lnSpc>
              <a:spcBef>
                <a:spcPts val="0"/>
              </a:spcBef>
              <a:spcAft>
                <a:spcPts val="600"/>
              </a:spcAft>
            </a:pPr>
            <a:r>
              <a:rPr lang="en-US" sz="2000" dirty="0"/>
              <a:t>TRMETHOD (Method of Identification)</a:t>
            </a:r>
          </a:p>
          <a:p>
            <a:pPr marL="914400" lvl="1" indent="-457200">
              <a:lnSpc>
                <a:spcPct val="120000"/>
              </a:lnSpc>
              <a:spcBef>
                <a:spcPts val="0"/>
              </a:spcBef>
              <a:spcAft>
                <a:spcPts val="600"/>
              </a:spcAft>
            </a:pPr>
            <a:r>
              <a:rPr lang="en-US" sz="2000" dirty="0"/>
              <a:t>TREVAL (Evaluator)</a:t>
            </a:r>
          </a:p>
          <a:p>
            <a:pPr marL="914400" lvl="1" indent="-457200">
              <a:lnSpc>
                <a:spcPct val="120000"/>
              </a:lnSpc>
              <a:spcBef>
                <a:spcPts val="0"/>
              </a:spcBef>
              <a:spcAft>
                <a:spcPts val="600"/>
              </a:spcAft>
            </a:pPr>
            <a:r>
              <a:rPr lang="en-US" sz="2000" dirty="0"/>
              <a:t>VISITNUM</a:t>
            </a:r>
          </a:p>
          <a:p>
            <a:pPr marL="914400" lvl="1" indent="-457200">
              <a:lnSpc>
                <a:spcPct val="120000"/>
              </a:lnSpc>
              <a:spcBef>
                <a:spcPts val="0"/>
              </a:spcBef>
              <a:spcAft>
                <a:spcPts val="600"/>
              </a:spcAft>
            </a:pPr>
            <a:r>
              <a:rPr lang="en-US" sz="2000" dirty="0"/>
              <a:t>TRDTC</a:t>
            </a:r>
          </a:p>
        </p:txBody>
      </p:sp>
    </p:spTree>
    <p:extLst>
      <p:ext uri="{BB962C8B-B14F-4D97-AF65-F5344CB8AC3E}">
        <p14:creationId xmlns:p14="http://schemas.microsoft.com/office/powerpoint/2010/main" val="4119370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90D1-DE3D-42B0-A3DD-1DDEA66791E7}"/>
              </a:ext>
            </a:extLst>
          </p:cNvPr>
          <p:cNvSpPr>
            <a:spLocks noGrp="1"/>
          </p:cNvSpPr>
          <p:nvPr>
            <p:ph type="title"/>
          </p:nvPr>
        </p:nvSpPr>
        <p:spPr/>
        <p:txBody>
          <a:bodyPr/>
          <a:lstStyle/>
          <a:p>
            <a:r>
              <a:rPr lang="en-US" dirty="0"/>
              <a:t>SDTM TR (Tumor Result)</a:t>
            </a:r>
          </a:p>
        </p:txBody>
      </p:sp>
      <p:sp>
        <p:nvSpPr>
          <p:cNvPr id="3" name="Content Placeholder 2">
            <a:extLst>
              <a:ext uri="{FF2B5EF4-FFF2-40B4-BE49-F238E27FC236}">
                <a16:creationId xmlns:a16="http://schemas.microsoft.com/office/drawing/2014/main" id="{60B8EEF5-478D-4796-AD6E-3A2D99EF2F1F}"/>
              </a:ext>
            </a:extLst>
          </p:cNvPr>
          <p:cNvSpPr>
            <a:spLocks noGrp="1"/>
          </p:cNvSpPr>
          <p:nvPr>
            <p:ph idx="1"/>
          </p:nvPr>
        </p:nvSpPr>
        <p:spPr>
          <a:xfrm>
            <a:off x="198024" y="1124263"/>
            <a:ext cx="9654346" cy="4402478"/>
          </a:xfrm>
        </p:spPr>
        <p:txBody>
          <a:bodyPr/>
          <a:lstStyle/>
          <a:p>
            <a:pPr marL="457200" indent="-457200">
              <a:spcBef>
                <a:spcPts val="600"/>
              </a:spcBef>
            </a:pPr>
            <a:r>
              <a:rPr lang="en-US" sz="2200" dirty="0"/>
              <a:t>Permissible variables in TR</a:t>
            </a:r>
          </a:p>
          <a:p>
            <a:pPr marL="914400" lvl="1" indent="-457200">
              <a:spcBef>
                <a:spcPts val="600"/>
              </a:spcBef>
            </a:pPr>
            <a:r>
              <a:rPr lang="en-US" sz="2200" dirty="0"/>
              <a:t>TRGRPID (Group ID)</a:t>
            </a:r>
          </a:p>
          <a:p>
            <a:pPr marL="914400" lvl="1" indent="-457200">
              <a:spcBef>
                <a:spcPts val="600"/>
              </a:spcBef>
            </a:pPr>
            <a:r>
              <a:rPr lang="en-US" sz="2200" dirty="0"/>
              <a:t>TRREFID (Reference ID)</a:t>
            </a:r>
          </a:p>
          <a:p>
            <a:pPr marL="914400" lvl="1" indent="-457200">
              <a:spcBef>
                <a:spcPts val="600"/>
              </a:spcBef>
            </a:pPr>
            <a:r>
              <a:rPr lang="en-US" sz="2200" dirty="0"/>
              <a:t>TRSPID (Sponsor ID)</a:t>
            </a:r>
          </a:p>
          <a:p>
            <a:pPr marL="914400" lvl="1" indent="-457200">
              <a:spcBef>
                <a:spcPts val="600"/>
              </a:spcBef>
            </a:pPr>
            <a:r>
              <a:rPr lang="en-US" sz="2200" dirty="0"/>
              <a:t>TRSTAT (Completion Status)</a:t>
            </a:r>
          </a:p>
          <a:p>
            <a:pPr marL="914400" lvl="1" indent="-457200">
              <a:spcBef>
                <a:spcPts val="600"/>
              </a:spcBef>
            </a:pPr>
            <a:r>
              <a:rPr lang="en-US" sz="2200" dirty="0"/>
              <a:t>TRREASND (Reason Tumor Measurement Not Performed)</a:t>
            </a:r>
          </a:p>
          <a:p>
            <a:pPr marL="914400" lvl="1" indent="-457200">
              <a:spcBef>
                <a:spcPts val="600"/>
              </a:spcBef>
            </a:pPr>
            <a:r>
              <a:rPr lang="en-US" sz="2200" dirty="0"/>
              <a:t>TRNAM (Vendor Name)</a:t>
            </a:r>
          </a:p>
          <a:p>
            <a:pPr marL="914400" lvl="1" indent="-457200">
              <a:spcBef>
                <a:spcPts val="600"/>
              </a:spcBef>
            </a:pPr>
            <a:r>
              <a:rPr lang="en-US" sz="2200" dirty="0"/>
              <a:t>TREVALID (Evaluator Identifier)</a:t>
            </a:r>
          </a:p>
          <a:p>
            <a:pPr marL="914400" lvl="1" indent="-457200">
              <a:spcBef>
                <a:spcPts val="600"/>
              </a:spcBef>
            </a:pPr>
            <a:r>
              <a:rPr lang="en-US" sz="2200" dirty="0"/>
              <a:t>TRACPTFL (Accepted Record Flag) – for accepted assessment. </a:t>
            </a:r>
          </a:p>
          <a:p>
            <a:endParaRPr lang="en-US" dirty="0"/>
          </a:p>
        </p:txBody>
      </p:sp>
    </p:spTree>
    <p:extLst>
      <p:ext uri="{BB962C8B-B14F-4D97-AF65-F5344CB8AC3E}">
        <p14:creationId xmlns:p14="http://schemas.microsoft.com/office/powerpoint/2010/main" val="643866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4C60-6352-429C-A18B-63FA71108801}"/>
              </a:ext>
            </a:extLst>
          </p:cNvPr>
          <p:cNvSpPr>
            <a:spLocks noGrp="1"/>
          </p:cNvSpPr>
          <p:nvPr>
            <p:ph type="title"/>
          </p:nvPr>
        </p:nvSpPr>
        <p:spPr>
          <a:xfrm>
            <a:off x="333831" y="303421"/>
            <a:ext cx="11174186" cy="590931"/>
          </a:xfrm>
        </p:spPr>
        <p:txBody>
          <a:bodyPr/>
          <a:lstStyle/>
          <a:p>
            <a:r>
              <a:rPr lang="en-US" dirty="0"/>
              <a:t>SDTM TR Example</a:t>
            </a:r>
          </a:p>
        </p:txBody>
      </p:sp>
      <p:graphicFrame>
        <p:nvGraphicFramePr>
          <p:cNvPr id="5" name="Content Placeholder 7">
            <a:extLst>
              <a:ext uri="{FF2B5EF4-FFF2-40B4-BE49-F238E27FC236}">
                <a16:creationId xmlns:a16="http://schemas.microsoft.com/office/drawing/2014/main" id="{23E6CC26-D0C5-4CFC-B4C5-583D4C2A25D8}"/>
              </a:ext>
            </a:extLst>
          </p:cNvPr>
          <p:cNvGraphicFramePr>
            <a:graphicFrameLocks/>
          </p:cNvGraphicFramePr>
          <p:nvPr/>
        </p:nvGraphicFramePr>
        <p:xfrm>
          <a:off x="407827" y="896898"/>
          <a:ext cx="10848025" cy="5489766"/>
        </p:xfrm>
        <a:graphic>
          <a:graphicData uri="http://schemas.openxmlformats.org/drawingml/2006/table">
            <a:tbl>
              <a:tblPr firstRow="1" bandRow="1">
                <a:tableStyleId>{5C22544A-7EE6-4342-B048-85BDC9FD1C3A}</a:tableStyleId>
              </a:tblPr>
              <a:tblGrid>
                <a:gridCol w="1276668">
                  <a:extLst>
                    <a:ext uri="{9D8B030D-6E8A-4147-A177-3AD203B41FA5}">
                      <a16:colId xmlns:a16="http://schemas.microsoft.com/office/drawing/2014/main" val="20000"/>
                    </a:ext>
                  </a:extLst>
                </a:gridCol>
                <a:gridCol w="13385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241743">
                  <a:extLst>
                    <a:ext uri="{9D8B030D-6E8A-4147-A177-3AD203B41FA5}">
                      <a16:colId xmlns:a16="http://schemas.microsoft.com/office/drawing/2014/main" val="20003"/>
                    </a:ext>
                  </a:extLst>
                </a:gridCol>
                <a:gridCol w="1975168">
                  <a:extLst>
                    <a:ext uri="{9D8B030D-6E8A-4147-A177-3AD203B41FA5}">
                      <a16:colId xmlns:a16="http://schemas.microsoft.com/office/drawing/2014/main" val="20004"/>
                    </a:ext>
                  </a:extLst>
                </a:gridCol>
                <a:gridCol w="1171893">
                  <a:extLst>
                    <a:ext uri="{9D8B030D-6E8A-4147-A177-3AD203B41FA5}">
                      <a16:colId xmlns:a16="http://schemas.microsoft.com/office/drawing/2014/main" val="20006"/>
                    </a:ext>
                  </a:extLst>
                </a:gridCol>
                <a:gridCol w="1317943">
                  <a:extLst>
                    <a:ext uri="{9D8B030D-6E8A-4147-A177-3AD203B41FA5}">
                      <a16:colId xmlns:a16="http://schemas.microsoft.com/office/drawing/2014/main" val="20007"/>
                    </a:ext>
                  </a:extLst>
                </a:gridCol>
                <a:gridCol w="1352550">
                  <a:extLst>
                    <a:ext uri="{9D8B030D-6E8A-4147-A177-3AD203B41FA5}">
                      <a16:colId xmlns:a16="http://schemas.microsoft.com/office/drawing/2014/main" val="20008"/>
                    </a:ext>
                  </a:extLst>
                </a:gridCol>
              </a:tblGrid>
              <a:tr h="408767">
                <a:tc>
                  <a:txBody>
                    <a:bodyPr/>
                    <a:lstStyle/>
                    <a:p>
                      <a:r>
                        <a:rPr lang="en-US" sz="1800" dirty="0">
                          <a:solidFill>
                            <a:sysClr val="windowText" lastClr="000000"/>
                          </a:solidFill>
                          <a:latin typeface="+mn-lt"/>
                        </a:rPr>
                        <a:t>USUBJID</a:t>
                      </a:r>
                    </a:p>
                  </a:txBody>
                  <a:tcPr/>
                </a:tc>
                <a:tc>
                  <a:txBody>
                    <a:bodyPr/>
                    <a:lstStyle/>
                    <a:p>
                      <a:r>
                        <a:rPr lang="en-US" sz="1800" dirty="0">
                          <a:solidFill>
                            <a:sysClr val="windowText" lastClr="000000"/>
                          </a:solidFill>
                          <a:latin typeface="+mn-lt"/>
                        </a:rPr>
                        <a:t>TRGRID</a:t>
                      </a:r>
                    </a:p>
                  </a:txBody>
                  <a:tcPr/>
                </a:tc>
                <a:tc>
                  <a:txBody>
                    <a:bodyPr/>
                    <a:lstStyle/>
                    <a:p>
                      <a:r>
                        <a:rPr lang="en-US" sz="1800" dirty="0">
                          <a:solidFill>
                            <a:sysClr val="windowText" lastClr="000000"/>
                          </a:solidFill>
                          <a:latin typeface="+mn-lt"/>
                        </a:rPr>
                        <a:t>TRLINKID</a:t>
                      </a:r>
                    </a:p>
                  </a:txBody>
                  <a:tcPr/>
                </a:tc>
                <a:tc>
                  <a:txBody>
                    <a:bodyPr/>
                    <a:lstStyle/>
                    <a:p>
                      <a:r>
                        <a:rPr lang="en-US" sz="1800" dirty="0">
                          <a:solidFill>
                            <a:sysClr val="windowText" lastClr="000000"/>
                          </a:solidFill>
                          <a:latin typeface="+mn-lt"/>
                        </a:rPr>
                        <a:t>TRTESTCD</a:t>
                      </a:r>
                    </a:p>
                  </a:txBody>
                  <a:tcPr/>
                </a:tc>
                <a:tc>
                  <a:txBody>
                    <a:bodyPr/>
                    <a:lstStyle/>
                    <a:p>
                      <a:r>
                        <a:rPr lang="en-US" sz="1800" dirty="0">
                          <a:solidFill>
                            <a:sysClr val="windowText" lastClr="000000"/>
                          </a:solidFill>
                          <a:latin typeface="+mn-lt"/>
                        </a:rPr>
                        <a:t>TRTEST</a:t>
                      </a:r>
                    </a:p>
                  </a:txBody>
                  <a:tcPr/>
                </a:tc>
                <a:tc>
                  <a:txBody>
                    <a:bodyPr/>
                    <a:lstStyle/>
                    <a:p>
                      <a:r>
                        <a:rPr lang="en-US" sz="1800" dirty="0">
                          <a:solidFill>
                            <a:sysClr val="windowText" lastClr="000000"/>
                          </a:solidFill>
                          <a:latin typeface="+mn-lt"/>
                        </a:rPr>
                        <a:t>TRORRES</a:t>
                      </a:r>
                    </a:p>
                  </a:txBody>
                  <a:tcPr/>
                </a:tc>
                <a:tc>
                  <a:txBody>
                    <a:bodyPr/>
                    <a:lstStyle/>
                    <a:p>
                      <a:r>
                        <a:rPr lang="en-US" sz="1800" dirty="0">
                          <a:solidFill>
                            <a:sysClr val="windowText" lastClr="000000"/>
                          </a:solidFill>
                          <a:latin typeface="+mn-lt"/>
                        </a:rPr>
                        <a:t>TRORRESU</a:t>
                      </a:r>
                    </a:p>
                  </a:txBody>
                  <a:tcPr/>
                </a:tc>
                <a:tc>
                  <a:txBody>
                    <a:bodyPr/>
                    <a:lstStyle/>
                    <a:p>
                      <a:r>
                        <a:rPr lang="en-US" sz="1800" dirty="0">
                          <a:solidFill>
                            <a:sysClr val="windowText" lastClr="000000"/>
                          </a:solidFill>
                          <a:latin typeface="+mn-lt"/>
                        </a:rPr>
                        <a:t>VISIT</a:t>
                      </a:r>
                    </a:p>
                  </a:txBody>
                  <a:tcPr/>
                </a:tc>
                <a:extLst>
                  <a:ext uri="{0D108BD9-81ED-4DB2-BD59-A6C34878D82A}">
                    <a16:rowId xmlns:a16="http://schemas.microsoft.com/office/drawing/2014/main" val="10000"/>
                  </a:ext>
                </a:extLst>
              </a:tr>
              <a:tr h="305481">
                <a:tc>
                  <a:txBody>
                    <a:bodyPr/>
                    <a:lstStyle/>
                    <a:p>
                      <a:r>
                        <a:rPr lang="en-US" sz="1600" dirty="0">
                          <a:latin typeface="+mn-lt"/>
                        </a:rPr>
                        <a:t>001-02-001</a:t>
                      </a:r>
                    </a:p>
                  </a:txBody>
                  <a:tcPr/>
                </a:tc>
                <a:tc>
                  <a:txBody>
                    <a:bodyPr/>
                    <a:lstStyle/>
                    <a:p>
                      <a:r>
                        <a:rPr lang="en-US" sz="1600" dirty="0">
                          <a:latin typeface="+mn-lt"/>
                        </a:rPr>
                        <a:t>Target</a:t>
                      </a:r>
                    </a:p>
                  </a:txBody>
                  <a:tcPr/>
                </a:tc>
                <a:tc>
                  <a:txBody>
                    <a:bodyPr/>
                    <a:lstStyle/>
                    <a:p>
                      <a:r>
                        <a:rPr lang="en-US" sz="1600" dirty="0">
                          <a:latin typeface="+mn-lt"/>
                        </a:rPr>
                        <a:t>T01</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23</a:t>
                      </a:r>
                    </a:p>
                  </a:txBody>
                  <a:tcPr/>
                </a:tc>
                <a:tc>
                  <a:txBody>
                    <a:bodyPr/>
                    <a:lstStyle/>
                    <a:p>
                      <a:r>
                        <a:rPr lang="en-US" sz="1600" dirty="0">
                          <a:latin typeface="+mn-lt"/>
                        </a:rPr>
                        <a:t>mm</a:t>
                      </a:r>
                    </a:p>
                  </a:txBody>
                  <a:tcPr/>
                </a:tc>
                <a:tc>
                  <a:txBody>
                    <a:bodyPr/>
                    <a:lstStyle/>
                    <a:p>
                      <a:r>
                        <a:rPr lang="en-US" sz="1600" dirty="0">
                          <a:latin typeface="+mn-lt"/>
                        </a:rPr>
                        <a:t>Screening</a:t>
                      </a:r>
                    </a:p>
                  </a:txBody>
                  <a:tcPr/>
                </a:tc>
                <a:extLst>
                  <a:ext uri="{0D108BD9-81ED-4DB2-BD59-A6C34878D82A}">
                    <a16:rowId xmlns:a16="http://schemas.microsoft.com/office/drawing/2014/main" val="10001"/>
                  </a:ext>
                </a:extLst>
              </a:tr>
              <a:tr h="305481">
                <a:tc>
                  <a:txBody>
                    <a:bodyPr/>
                    <a:lstStyle/>
                    <a:p>
                      <a:r>
                        <a:rPr lang="en-US" sz="1600" dirty="0">
                          <a:latin typeface="+mn-lt"/>
                        </a:rPr>
                        <a:t>001-02-001</a:t>
                      </a:r>
                    </a:p>
                  </a:txBody>
                  <a:tcPr/>
                </a:tc>
                <a:tc>
                  <a:txBody>
                    <a:bodyPr/>
                    <a:lstStyle/>
                    <a:p>
                      <a:r>
                        <a:rPr lang="en-US" sz="1600" dirty="0">
                          <a:latin typeface="+mn-lt"/>
                        </a:rPr>
                        <a:t>Target</a:t>
                      </a:r>
                    </a:p>
                  </a:txBody>
                  <a:tcPr/>
                </a:tc>
                <a:tc>
                  <a:txBody>
                    <a:bodyPr/>
                    <a:lstStyle/>
                    <a:p>
                      <a:r>
                        <a:rPr lang="en-US" sz="1600" dirty="0">
                          <a:latin typeface="+mn-lt"/>
                        </a:rPr>
                        <a:t>T02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22</a:t>
                      </a:r>
                    </a:p>
                  </a:txBody>
                  <a:tcPr/>
                </a:tc>
                <a:tc>
                  <a:txBody>
                    <a:bodyPr/>
                    <a:lstStyle/>
                    <a:p>
                      <a:r>
                        <a:rPr lang="en-US" sz="1600" dirty="0">
                          <a:latin typeface="+mn-lt"/>
                        </a:rPr>
                        <a:t>mm</a:t>
                      </a:r>
                    </a:p>
                  </a:txBody>
                  <a:tcPr/>
                </a:tc>
                <a:tc>
                  <a:txBody>
                    <a:bodyPr/>
                    <a:lstStyle/>
                    <a:p>
                      <a:r>
                        <a:rPr lang="en-US" sz="1600" dirty="0">
                          <a:latin typeface="+mn-lt"/>
                        </a:rPr>
                        <a:t>Screening</a:t>
                      </a:r>
                    </a:p>
                  </a:txBody>
                  <a:tcPr/>
                </a:tc>
                <a:extLst>
                  <a:ext uri="{0D108BD9-81ED-4DB2-BD59-A6C34878D82A}">
                    <a16:rowId xmlns:a16="http://schemas.microsoft.com/office/drawing/2014/main" val="10002"/>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Target</a:t>
                      </a:r>
                    </a:p>
                  </a:txBody>
                  <a:tcPr/>
                </a:tc>
                <a:tc>
                  <a:txBody>
                    <a:bodyPr/>
                    <a:lstStyle/>
                    <a:p>
                      <a:r>
                        <a:rPr lang="en-US" sz="1600" dirty="0">
                          <a:latin typeface="+mn-lt"/>
                        </a:rPr>
                        <a:t>T03</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25</a:t>
                      </a:r>
                    </a:p>
                  </a:txBody>
                  <a:tcPr/>
                </a:tc>
                <a:tc>
                  <a:txBody>
                    <a:bodyPr/>
                    <a:lstStyle/>
                    <a:p>
                      <a:r>
                        <a:rPr lang="en-US" sz="1600" dirty="0">
                          <a:latin typeface="+mn-lt"/>
                        </a:rPr>
                        <a:t>mm</a:t>
                      </a:r>
                    </a:p>
                  </a:txBody>
                  <a:tcPr/>
                </a:tc>
                <a:tc>
                  <a:txBody>
                    <a:bodyPr/>
                    <a:lstStyle/>
                    <a:p>
                      <a:r>
                        <a:rPr lang="en-US" sz="1600" dirty="0">
                          <a:latin typeface="+mn-lt"/>
                        </a:rPr>
                        <a:t>Screening</a:t>
                      </a:r>
                    </a:p>
                  </a:txBody>
                  <a:tcPr/>
                </a:tc>
                <a:extLst>
                  <a:ext uri="{0D108BD9-81ED-4DB2-BD59-A6C34878D82A}">
                    <a16:rowId xmlns:a16="http://schemas.microsoft.com/office/drawing/2014/main" val="10003"/>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solidFill>
                      <a:schemeClr val="accent3">
                        <a:lumMod val="40000"/>
                        <a:lumOff val="60000"/>
                      </a:schemeClr>
                    </a:solidFill>
                  </a:tcPr>
                </a:tc>
                <a:tc>
                  <a:txBody>
                    <a:bodyPr/>
                    <a:lstStyle/>
                    <a:p>
                      <a:r>
                        <a:rPr lang="en-US" sz="1600" dirty="0">
                          <a:latin typeface="+mn-lt"/>
                        </a:rPr>
                        <a:t>Target</a:t>
                      </a:r>
                    </a:p>
                  </a:txBody>
                  <a:tcPr>
                    <a:solidFill>
                      <a:schemeClr val="accent3">
                        <a:lumMod val="40000"/>
                        <a:lumOff val="60000"/>
                      </a:schemeClr>
                    </a:solidFill>
                  </a:tcPr>
                </a:tc>
                <a:tc>
                  <a:txBody>
                    <a:bodyPr/>
                    <a:lstStyle/>
                    <a:p>
                      <a:endParaRPr lang="en-US" sz="1600" dirty="0">
                        <a:latin typeface="+mn-lt"/>
                      </a:endParaRPr>
                    </a:p>
                  </a:txBody>
                  <a:tcPr>
                    <a:solidFill>
                      <a:schemeClr val="accent3">
                        <a:lumMod val="40000"/>
                        <a:lumOff val="60000"/>
                      </a:schemeClr>
                    </a:solidFill>
                  </a:tcPr>
                </a:tc>
                <a:tc>
                  <a:txBody>
                    <a:bodyPr/>
                    <a:lstStyle/>
                    <a:p>
                      <a:r>
                        <a:rPr lang="en-US" sz="1600" dirty="0">
                          <a:latin typeface="+mn-lt"/>
                        </a:rPr>
                        <a:t>SUMDIAM</a:t>
                      </a:r>
                    </a:p>
                  </a:txBody>
                  <a:tcPr>
                    <a:solidFill>
                      <a:schemeClr val="accent3">
                        <a:lumMod val="40000"/>
                        <a:lumOff val="60000"/>
                      </a:schemeClr>
                    </a:solidFill>
                  </a:tcPr>
                </a:tc>
                <a:tc>
                  <a:txBody>
                    <a:bodyPr/>
                    <a:lstStyle/>
                    <a:p>
                      <a:r>
                        <a:rPr lang="en-US" sz="1600" dirty="0">
                          <a:latin typeface="+mn-lt"/>
                        </a:rPr>
                        <a:t>Sum of </a:t>
                      </a:r>
                      <a:r>
                        <a:rPr lang="en-US" sz="1600" baseline="0" dirty="0">
                          <a:latin typeface="+mn-lt"/>
                        </a:rPr>
                        <a:t>Diameter</a:t>
                      </a:r>
                      <a:endParaRPr lang="en-US" sz="1600" dirty="0">
                        <a:latin typeface="+mn-lt"/>
                      </a:endParaRPr>
                    </a:p>
                  </a:txBody>
                  <a:tcPr>
                    <a:solidFill>
                      <a:schemeClr val="accent3">
                        <a:lumMod val="40000"/>
                        <a:lumOff val="60000"/>
                      </a:schemeClr>
                    </a:solidFill>
                  </a:tcPr>
                </a:tc>
                <a:tc>
                  <a:txBody>
                    <a:bodyPr/>
                    <a:lstStyle/>
                    <a:p>
                      <a:r>
                        <a:rPr lang="en-US" sz="1600" dirty="0">
                          <a:latin typeface="+mn-lt"/>
                        </a:rPr>
                        <a:t>70</a:t>
                      </a:r>
                    </a:p>
                  </a:txBody>
                  <a:tcPr>
                    <a:solidFill>
                      <a:schemeClr val="accent3">
                        <a:lumMod val="40000"/>
                        <a:lumOff val="60000"/>
                      </a:schemeClr>
                    </a:solidFill>
                  </a:tcPr>
                </a:tc>
                <a:tc>
                  <a:txBody>
                    <a:bodyPr/>
                    <a:lstStyle/>
                    <a:p>
                      <a:r>
                        <a:rPr lang="en-US" sz="1600" dirty="0">
                          <a:latin typeface="+mn-lt"/>
                        </a:rPr>
                        <a:t>mm</a:t>
                      </a:r>
                    </a:p>
                  </a:txBody>
                  <a:tcPr>
                    <a:solidFill>
                      <a:schemeClr val="accent3">
                        <a:lumMod val="40000"/>
                        <a:lumOff val="60000"/>
                      </a:schemeClr>
                    </a:solidFill>
                  </a:tcPr>
                </a:tc>
                <a:tc>
                  <a:txBody>
                    <a:bodyPr/>
                    <a:lstStyle/>
                    <a:p>
                      <a:r>
                        <a:rPr lang="en-US" sz="1600" dirty="0">
                          <a:latin typeface="+mn-lt"/>
                        </a:rPr>
                        <a:t>Screening</a:t>
                      </a:r>
                    </a:p>
                  </a:txBody>
                  <a:tcPr>
                    <a:solidFill>
                      <a:schemeClr val="accent3">
                        <a:lumMod val="40000"/>
                        <a:lumOff val="60000"/>
                      </a:schemeClr>
                    </a:solidFill>
                  </a:tcPr>
                </a:tc>
                <a:extLst>
                  <a:ext uri="{0D108BD9-81ED-4DB2-BD59-A6C34878D82A}">
                    <a16:rowId xmlns:a16="http://schemas.microsoft.com/office/drawing/2014/main" val="10004"/>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Non-Target</a:t>
                      </a:r>
                    </a:p>
                  </a:txBody>
                  <a:tcPr/>
                </a:tc>
                <a:tc>
                  <a:txBody>
                    <a:bodyPr/>
                    <a:lstStyle/>
                    <a:p>
                      <a:r>
                        <a:rPr lang="en-US" sz="1600" dirty="0">
                          <a:latin typeface="+mn-lt"/>
                        </a:rPr>
                        <a:t>NT01</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PRESENT</a:t>
                      </a:r>
                    </a:p>
                  </a:txBody>
                  <a:tcPr/>
                </a:tc>
                <a:tc>
                  <a:txBody>
                    <a:bodyPr/>
                    <a:lstStyle/>
                    <a:p>
                      <a:endParaRPr lang="en-US" sz="1600" dirty="0">
                        <a:latin typeface="+mn-lt"/>
                      </a:endParaRPr>
                    </a:p>
                  </a:txBody>
                  <a:tcPr/>
                </a:tc>
                <a:tc>
                  <a:txBody>
                    <a:bodyPr/>
                    <a:lstStyle/>
                    <a:p>
                      <a:r>
                        <a:rPr lang="en-US" sz="1600" dirty="0">
                          <a:latin typeface="+mn-lt"/>
                        </a:rPr>
                        <a:t>Screening</a:t>
                      </a:r>
                    </a:p>
                  </a:txBody>
                  <a:tcPr/>
                </a:tc>
                <a:extLst>
                  <a:ext uri="{0D108BD9-81ED-4DB2-BD59-A6C34878D82A}">
                    <a16:rowId xmlns:a16="http://schemas.microsoft.com/office/drawing/2014/main" val="10005"/>
                  </a:ext>
                </a:extLst>
              </a:tr>
              <a:tr h="332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Non-Target</a:t>
                      </a:r>
                    </a:p>
                  </a:txBody>
                  <a:tcPr/>
                </a:tc>
                <a:tc>
                  <a:txBody>
                    <a:bodyPr/>
                    <a:lstStyle/>
                    <a:p>
                      <a:r>
                        <a:rPr lang="en-US" sz="1600" dirty="0">
                          <a:latin typeface="+mn-lt"/>
                        </a:rPr>
                        <a:t>NT02</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PRESENT</a:t>
                      </a:r>
                    </a:p>
                  </a:txBody>
                  <a:tcPr/>
                </a:tc>
                <a:tc>
                  <a:txBody>
                    <a:bodyPr/>
                    <a:lstStyle/>
                    <a:p>
                      <a:endParaRPr lang="en-US" sz="1600" dirty="0">
                        <a:latin typeface="+mn-lt"/>
                      </a:endParaRPr>
                    </a:p>
                  </a:txBody>
                  <a:tcPr/>
                </a:tc>
                <a:tc>
                  <a:txBody>
                    <a:bodyPr/>
                    <a:lstStyle/>
                    <a:p>
                      <a:r>
                        <a:rPr lang="en-US" sz="1600" dirty="0">
                          <a:latin typeface="+mn-lt"/>
                        </a:rPr>
                        <a:t>Screening</a:t>
                      </a:r>
                    </a:p>
                  </a:txBody>
                  <a:tcPr/>
                </a:tc>
                <a:extLst>
                  <a:ext uri="{0D108BD9-81ED-4DB2-BD59-A6C34878D82A}">
                    <a16:rowId xmlns:a16="http://schemas.microsoft.com/office/drawing/2014/main" val="10006"/>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Target</a:t>
                      </a:r>
                    </a:p>
                  </a:txBody>
                  <a:tcPr/>
                </a:tc>
                <a:tc>
                  <a:txBody>
                    <a:bodyPr/>
                    <a:lstStyle/>
                    <a:p>
                      <a:r>
                        <a:rPr lang="en-US" sz="1600" dirty="0">
                          <a:latin typeface="+mn-lt"/>
                        </a:rPr>
                        <a:t>T01</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22</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777292765"/>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Target</a:t>
                      </a:r>
                    </a:p>
                  </a:txBody>
                  <a:tcPr/>
                </a:tc>
                <a:tc>
                  <a:txBody>
                    <a:bodyPr/>
                    <a:lstStyle/>
                    <a:p>
                      <a:r>
                        <a:rPr lang="en-US" sz="1600" dirty="0">
                          <a:latin typeface="+mn-lt"/>
                        </a:rPr>
                        <a:t>T02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25</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2101404912"/>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Target</a:t>
                      </a:r>
                    </a:p>
                  </a:txBody>
                  <a:tcPr/>
                </a:tc>
                <a:tc>
                  <a:txBody>
                    <a:bodyPr/>
                    <a:lstStyle/>
                    <a:p>
                      <a:r>
                        <a:rPr lang="en-US" sz="1600" dirty="0">
                          <a:latin typeface="+mn-lt"/>
                        </a:rPr>
                        <a:t>T03</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10007"/>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Target</a:t>
                      </a:r>
                    </a:p>
                  </a:txBody>
                  <a:tcPr/>
                </a:tc>
                <a:tc>
                  <a:txBody>
                    <a:bodyPr/>
                    <a:lstStyle/>
                    <a:p>
                      <a:r>
                        <a:rPr lang="en-US" sz="1600" dirty="0">
                          <a:latin typeface="+mn-lt"/>
                        </a:rPr>
                        <a:t>T03.01</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15</a:t>
                      </a:r>
                    </a:p>
                  </a:txBody>
                  <a:tcPr/>
                </a:tc>
                <a:tc>
                  <a:txBody>
                    <a:bodyPr/>
                    <a:lstStyle/>
                    <a:p>
                      <a:r>
                        <a:rPr lang="en-US" sz="1600" dirty="0">
                          <a:latin typeface="+mn-lt"/>
                        </a:rPr>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2629212941"/>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Target</a:t>
                      </a:r>
                    </a:p>
                  </a:txBody>
                  <a:tcPr/>
                </a:tc>
                <a:tc>
                  <a:txBody>
                    <a:bodyPr/>
                    <a:lstStyle/>
                    <a:p>
                      <a:r>
                        <a:rPr lang="en-US" sz="1600" dirty="0">
                          <a:latin typeface="+mn-lt"/>
                        </a:rPr>
                        <a:t>T03.02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17</a:t>
                      </a:r>
                    </a:p>
                  </a:txBody>
                  <a:tcPr/>
                </a:tc>
                <a:tc>
                  <a:txBody>
                    <a:bodyPr/>
                    <a:lstStyle/>
                    <a:p>
                      <a:r>
                        <a:rPr lang="en-US" sz="1600" dirty="0">
                          <a:latin typeface="+mn-lt"/>
                        </a:rPr>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3077556187"/>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solidFill>
                      <a:schemeClr val="accent3">
                        <a:lumMod val="40000"/>
                        <a:lumOff val="60000"/>
                      </a:schemeClr>
                    </a:solidFill>
                  </a:tcPr>
                </a:tc>
                <a:tc>
                  <a:txBody>
                    <a:bodyPr/>
                    <a:lstStyle/>
                    <a:p>
                      <a:r>
                        <a:rPr lang="en-US" sz="1600" dirty="0">
                          <a:latin typeface="+mn-lt"/>
                        </a:rPr>
                        <a:t>Target</a:t>
                      </a:r>
                    </a:p>
                  </a:txBody>
                  <a:tcPr>
                    <a:solidFill>
                      <a:schemeClr val="accent3">
                        <a:lumMod val="40000"/>
                        <a:lumOff val="60000"/>
                      </a:schemeClr>
                    </a:solidFill>
                  </a:tcPr>
                </a:tc>
                <a:tc>
                  <a:txBody>
                    <a:bodyPr/>
                    <a:lstStyle/>
                    <a:p>
                      <a:endParaRPr lang="en-US" sz="1600" dirty="0">
                        <a:latin typeface="+mn-lt"/>
                      </a:endParaRPr>
                    </a:p>
                  </a:txBody>
                  <a:tcPr>
                    <a:solidFill>
                      <a:schemeClr val="accent3">
                        <a:lumMod val="40000"/>
                        <a:lumOff val="60000"/>
                      </a:schemeClr>
                    </a:solidFill>
                  </a:tcPr>
                </a:tc>
                <a:tc>
                  <a:txBody>
                    <a:bodyPr/>
                    <a:lstStyle/>
                    <a:p>
                      <a:r>
                        <a:rPr lang="en-US" sz="1600" dirty="0">
                          <a:latin typeface="+mn-lt"/>
                        </a:rPr>
                        <a:t>SUMDIAM</a:t>
                      </a:r>
                    </a:p>
                  </a:txBody>
                  <a:tcPr>
                    <a:solidFill>
                      <a:schemeClr val="accent3">
                        <a:lumMod val="40000"/>
                        <a:lumOff val="60000"/>
                      </a:schemeClr>
                    </a:solidFill>
                  </a:tcPr>
                </a:tc>
                <a:tc>
                  <a:txBody>
                    <a:bodyPr/>
                    <a:lstStyle/>
                    <a:p>
                      <a:r>
                        <a:rPr lang="en-US" sz="1600" dirty="0">
                          <a:latin typeface="+mn-lt"/>
                        </a:rPr>
                        <a:t>Sum of </a:t>
                      </a:r>
                      <a:r>
                        <a:rPr lang="en-US" sz="1600" baseline="0" dirty="0">
                          <a:latin typeface="+mn-lt"/>
                        </a:rPr>
                        <a:t>Diameter</a:t>
                      </a:r>
                      <a:endParaRPr lang="en-US" sz="1600" dirty="0">
                        <a:latin typeface="+mn-lt"/>
                      </a:endParaRPr>
                    </a:p>
                  </a:txBody>
                  <a:tcPr>
                    <a:solidFill>
                      <a:schemeClr val="accent3">
                        <a:lumMod val="40000"/>
                        <a:lumOff val="60000"/>
                      </a:schemeClr>
                    </a:solidFill>
                  </a:tcPr>
                </a:tc>
                <a:tc>
                  <a:txBody>
                    <a:bodyPr/>
                    <a:lstStyle/>
                    <a:p>
                      <a:r>
                        <a:rPr lang="en-US" sz="1600" dirty="0">
                          <a:latin typeface="+mn-lt"/>
                        </a:rPr>
                        <a:t>79</a:t>
                      </a:r>
                    </a:p>
                  </a:txBody>
                  <a:tcPr>
                    <a:solidFill>
                      <a:schemeClr val="accent3">
                        <a:lumMod val="40000"/>
                        <a:lumOff val="60000"/>
                      </a:schemeClr>
                    </a:solidFill>
                  </a:tcPr>
                </a:tc>
                <a:tc>
                  <a:txBody>
                    <a:bodyPr/>
                    <a:lstStyle/>
                    <a:p>
                      <a:r>
                        <a:rPr lang="en-US" sz="1600" dirty="0">
                          <a:latin typeface="+mn-lt"/>
                        </a:rPr>
                        <a:t>mm</a:t>
                      </a:r>
                    </a:p>
                  </a:txBody>
                  <a:tcPr>
                    <a:solidFill>
                      <a:schemeClr val="accent3">
                        <a:lumMod val="40000"/>
                        <a:lumOff val="60000"/>
                      </a:schemeClr>
                    </a:solidFill>
                  </a:tcPr>
                </a:tc>
                <a:tc>
                  <a:txBody>
                    <a:bodyPr/>
                    <a:lstStyle/>
                    <a:p>
                      <a:r>
                        <a:rPr lang="en-US" sz="1600" dirty="0">
                          <a:latin typeface="+mn-lt"/>
                        </a:rPr>
                        <a:t>Cycle 1</a:t>
                      </a:r>
                    </a:p>
                  </a:txBody>
                  <a:tcPr>
                    <a:solidFill>
                      <a:schemeClr val="accent3">
                        <a:lumMod val="40000"/>
                        <a:lumOff val="60000"/>
                      </a:schemeClr>
                    </a:solidFill>
                  </a:tcPr>
                </a:tc>
                <a:extLst>
                  <a:ext uri="{0D108BD9-81ED-4DB2-BD59-A6C34878D82A}">
                    <a16:rowId xmlns:a16="http://schemas.microsoft.com/office/drawing/2014/main" val="2261895494"/>
                  </a:ext>
                </a:extLst>
              </a:tr>
              <a:tr h="321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solidFill>
                      <a:schemeClr val="accent4">
                        <a:lumMod val="60000"/>
                        <a:lumOff val="40000"/>
                      </a:schemeClr>
                    </a:solidFill>
                  </a:tcPr>
                </a:tc>
                <a:tc>
                  <a:txBody>
                    <a:bodyPr/>
                    <a:lstStyle/>
                    <a:p>
                      <a:r>
                        <a:rPr lang="en-US" sz="1600" dirty="0">
                          <a:latin typeface="+mn-lt"/>
                        </a:rPr>
                        <a:t>New</a:t>
                      </a:r>
                    </a:p>
                  </a:txBody>
                  <a:tcPr>
                    <a:solidFill>
                      <a:schemeClr val="accent4">
                        <a:lumMod val="60000"/>
                        <a:lumOff val="40000"/>
                      </a:schemeClr>
                    </a:solidFill>
                  </a:tcPr>
                </a:tc>
                <a:tc>
                  <a:txBody>
                    <a:bodyPr/>
                    <a:lstStyle/>
                    <a:p>
                      <a:r>
                        <a:rPr lang="en-US" sz="1600" dirty="0">
                          <a:latin typeface="+mn-lt"/>
                        </a:rPr>
                        <a:t>NEW01</a:t>
                      </a:r>
                    </a:p>
                  </a:txBody>
                  <a:tcPr>
                    <a:solidFill>
                      <a:schemeClr val="accent4">
                        <a:lumMod val="60000"/>
                        <a:lumOff val="40000"/>
                      </a:schemeClr>
                    </a:solidFill>
                  </a:tcPr>
                </a:tc>
                <a:tc>
                  <a:txBody>
                    <a:bodyPr/>
                    <a:lstStyle/>
                    <a:p>
                      <a:r>
                        <a:rPr lang="en-US" sz="1600" dirty="0">
                          <a:latin typeface="+mn-lt"/>
                        </a:rPr>
                        <a:t>TUMSTATE</a:t>
                      </a:r>
                    </a:p>
                  </a:txBody>
                  <a:tcPr>
                    <a:solidFill>
                      <a:schemeClr val="accent4">
                        <a:lumMod val="60000"/>
                        <a:lumOff val="40000"/>
                      </a:schemeClr>
                    </a:solidFill>
                  </a:tcPr>
                </a:tc>
                <a:tc>
                  <a:txBody>
                    <a:bodyPr/>
                    <a:lstStyle/>
                    <a:p>
                      <a:r>
                        <a:rPr lang="en-US" sz="1600" dirty="0">
                          <a:latin typeface="+mn-lt"/>
                        </a:rPr>
                        <a:t>Tumor</a:t>
                      </a:r>
                      <a:r>
                        <a:rPr lang="en-US" sz="1600" baseline="0" dirty="0">
                          <a:latin typeface="+mn-lt"/>
                        </a:rPr>
                        <a:t> State</a:t>
                      </a:r>
                      <a:endParaRPr lang="en-US" sz="1600" dirty="0">
                        <a:latin typeface="+mn-lt"/>
                      </a:endParaRPr>
                    </a:p>
                  </a:txBody>
                  <a:tcPr>
                    <a:solidFill>
                      <a:schemeClr val="accent4">
                        <a:lumMod val="60000"/>
                        <a:lumOff val="40000"/>
                      </a:schemeClr>
                    </a:solidFill>
                  </a:tcPr>
                </a:tc>
                <a:tc>
                  <a:txBody>
                    <a:bodyPr/>
                    <a:lstStyle/>
                    <a:p>
                      <a:r>
                        <a:rPr lang="en-US" sz="1600" dirty="0">
                          <a:latin typeface="+mn-lt"/>
                        </a:rPr>
                        <a:t>PRESENT</a:t>
                      </a:r>
                    </a:p>
                  </a:txBody>
                  <a:tcPr>
                    <a:solidFill>
                      <a:schemeClr val="accent4">
                        <a:lumMod val="60000"/>
                        <a:lumOff val="40000"/>
                      </a:schemeClr>
                    </a:solidFill>
                  </a:tcPr>
                </a:tc>
                <a:tc>
                  <a:txBody>
                    <a:bodyPr/>
                    <a:lstStyle/>
                    <a:p>
                      <a:endParaRPr lang="en-US" sz="1600" dirty="0">
                        <a:latin typeface="+mn-lt"/>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solidFill>
                      <a:schemeClr val="accent4">
                        <a:lumMod val="60000"/>
                        <a:lumOff val="40000"/>
                      </a:schemeClr>
                    </a:solidFill>
                  </a:tcPr>
                </a:tc>
                <a:extLst>
                  <a:ext uri="{0D108BD9-81ED-4DB2-BD59-A6C34878D82A}">
                    <a16:rowId xmlns:a16="http://schemas.microsoft.com/office/drawing/2014/main" val="3580557699"/>
                  </a:ext>
                </a:extLst>
              </a:tr>
              <a:tr h="3054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Non-Target</a:t>
                      </a:r>
                    </a:p>
                  </a:txBody>
                  <a:tcPr/>
                </a:tc>
                <a:tc>
                  <a:txBody>
                    <a:bodyPr/>
                    <a:lstStyle/>
                    <a:p>
                      <a:r>
                        <a:rPr lang="en-US" sz="1600" dirty="0">
                          <a:latin typeface="+mn-lt"/>
                        </a:rPr>
                        <a:t>NT01</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PRESENT</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3078278131"/>
                  </a:ext>
                </a:extLst>
              </a:tr>
              <a:tr h="387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001-02-001</a:t>
                      </a:r>
                    </a:p>
                  </a:txBody>
                  <a:tcPr/>
                </a:tc>
                <a:tc>
                  <a:txBody>
                    <a:bodyPr/>
                    <a:lstStyle/>
                    <a:p>
                      <a:r>
                        <a:rPr lang="en-US" sz="1600" dirty="0">
                          <a:latin typeface="+mn-lt"/>
                        </a:rPr>
                        <a:t>Non-Target</a:t>
                      </a:r>
                    </a:p>
                  </a:txBody>
                  <a:tcPr/>
                </a:tc>
                <a:tc>
                  <a:txBody>
                    <a:bodyPr/>
                    <a:lstStyle/>
                    <a:p>
                      <a:r>
                        <a:rPr lang="en-US" sz="1600" dirty="0">
                          <a:latin typeface="+mn-lt"/>
                        </a:rPr>
                        <a:t>NT02</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ABSENT</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extLst>
                  <a:ext uri="{0D108BD9-81ED-4DB2-BD59-A6C34878D82A}">
                    <a16:rowId xmlns:a16="http://schemas.microsoft.com/office/drawing/2014/main" val="928791926"/>
                  </a:ext>
                </a:extLst>
              </a:tr>
            </a:tbl>
          </a:graphicData>
        </a:graphic>
      </p:graphicFrame>
    </p:spTree>
    <p:extLst>
      <p:ext uri="{BB962C8B-B14F-4D97-AF65-F5344CB8AC3E}">
        <p14:creationId xmlns:p14="http://schemas.microsoft.com/office/powerpoint/2010/main" val="123169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6FED-C270-4794-A09F-16065CCDA82E}"/>
              </a:ext>
            </a:extLst>
          </p:cNvPr>
          <p:cNvSpPr>
            <a:spLocks noGrp="1"/>
          </p:cNvSpPr>
          <p:nvPr>
            <p:ph type="title"/>
          </p:nvPr>
        </p:nvSpPr>
        <p:spPr>
          <a:xfrm>
            <a:off x="183745" y="117512"/>
            <a:ext cx="9404723" cy="702553"/>
          </a:xfrm>
        </p:spPr>
        <p:txBody>
          <a:bodyPr/>
          <a:lstStyle/>
          <a:p>
            <a:r>
              <a:rPr lang="en-US" dirty="0"/>
              <a:t>SDTM RS (Disease Response)</a:t>
            </a:r>
          </a:p>
        </p:txBody>
      </p:sp>
      <p:sp>
        <p:nvSpPr>
          <p:cNvPr id="3" name="Content Placeholder 2">
            <a:extLst>
              <a:ext uri="{FF2B5EF4-FFF2-40B4-BE49-F238E27FC236}">
                <a16:creationId xmlns:a16="http://schemas.microsoft.com/office/drawing/2014/main" id="{ABCCF8D8-DC51-496B-A8F0-2889724350FC}"/>
              </a:ext>
            </a:extLst>
          </p:cNvPr>
          <p:cNvSpPr>
            <a:spLocks noGrp="1"/>
          </p:cNvSpPr>
          <p:nvPr>
            <p:ph idx="1"/>
          </p:nvPr>
        </p:nvSpPr>
        <p:spPr>
          <a:xfrm>
            <a:off x="183745" y="740048"/>
            <a:ext cx="12008255" cy="5900449"/>
          </a:xfrm>
        </p:spPr>
        <p:txBody>
          <a:bodyPr>
            <a:noAutofit/>
          </a:bodyPr>
          <a:lstStyle/>
          <a:p>
            <a:pPr marL="457200" indent="-457200">
              <a:spcBef>
                <a:spcPts val="0"/>
              </a:spcBef>
              <a:spcAft>
                <a:spcPts val="600"/>
              </a:spcAft>
            </a:pPr>
            <a:r>
              <a:rPr lang="en-US" sz="2000" dirty="0"/>
              <a:t>SDTM domain that indicates the response evaluation determined from data in TR domain.  </a:t>
            </a:r>
          </a:p>
          <a:p>
            <a:pPr marL="457200" indent="-457200">
              <a:spcBef>
                <a:spcPts val="0"/>
              </a:spcBef>
              <a:spcAft>
                <a:spcPts val="600"/>
              </a:spcAft>
            </a:pPr>
            <a:r>
              <a:rPr lang="en-US" sz="2000" dirty="0"/>
              <a:t>Main variables in RS</a:t>
            </a:r>
          </a:p>
          <a:p>
            <a:pPr marL="914400" lvl="1" indent="-457200">
              <a:spcBef>
                <a:spcPts val="0"/>
              </a:spcBef>
              <a:spcAft>
                <a:spcPts val="600"/>
              </a:spcAft>
            </a:pPr>
            <a:r>
              <a:rPr lang="en-US" sz="1800" dirty="0"/>
              <a:t>RSTESTCD (Assessment Short Name)</a:t>
            </a:r>
          </a:p>
          <a:p>
            <a:pPr marL="914400" lvl="1" indent="-457200">
              <a:spcBef>
                <a:spcPts val="0"/>
              </a:spcBef>
              <a:spcAft>
                <a:spcPts val="600"/>
              </a:spcAft>
            </a:pPr>
            <a:r>
              <a:rPr lang="en-US" sz="1800" dirty="0"/>
              <a:t>RSTEST (Response Assessment Test Name)</a:t>
            </a:r>
          </a:p>
          <a:p>
            <a:pPr marL="1371600" lvl="2" indent="-457200">
              <a:spcBef>
                <a:spcPts val="0"/>
              </a:spcBef>
              <a:spcAft>
                <a:spcPts val="600"/>
              </a:spcAft>
            </a:pPr>
            <a:r>
              <a:rPr lang="en-US" sz="2000" dirty="0"/>
              <a:t>TRGRESP – Target Response</a:t>
            </a:r>
          </a:p>
          <a:p>
            <a:pPr marL="1371600" lvl="2" indent="-457200">
              <a:spcBef>
                <a:spcPts val="0"/>
              </a:spcBef>
              <a:spcAft>
                <a:spcPts val="600"/>
              </a:spcAft>
            </a:pPr>
            <a:r>
              <a:rPr lang="en-US" sz="2000" dirty="0"/>
              <a:t>NTRGRESP – Non-target Response</a:t>
            </a:r>
          </a:p>
          <a:p>
            <a:pPr marL="1371600" lvl="2" indent="-457200">
              <a:spcBef>
                <a:spcPts val="0"/>
              </a:spcBef>
              <a:spcAft>
                <a:spcPts val="600"/>
              </a:spcAft>
            </a:pPr>
            <a:r>
              <a:rPr lang="en-US" sz="2000" dirty="0"/>
              <a:t>NEWLPROG – New Lesion Progression</a:t>
            </a:r>
          </a:p>
          <a:p>
            <a:pPr marL="1371600" lvl="2" indent="-457200">
              <a:spcBef>
                <a:spcPts val="0"/>
              </a:spcBef>
              <a:spcAft>
                <a:spcPts val="600"/>
              </a:spcAft>
            </a:pPr>
            <a:r>
              <a:rPr lang="en-US" sz="2000" dirty="0"/>
              <a:t>OVRLRESP – Overall Response</a:t>
            </a:r>
          </a:p>
          <a:p>
            <a:pPr marL="914400" lvl="1" indent="-457200">
              <a:spcBef>
                <a:spcPts val="0"/>
              </a:spcBef>
              <a:spcAft>
                <a:spcPts val="600"/>
              </a:spcAft>
            </a:pPr>
            <a:r>
              <a:rPr lang="en-US" sz="1800" dirty="0"/>
              <a:t>RSORRES (Response Assessment)</a:t>
            </a:r>
          </a:p>
          <a:p>
            <a:pPr marL="1371600" lvl="2" indent="-457200">
              <a:spcBef>
                <a:spcPts val="0"/>
              </a:spcBef>
              <a:spcAft>
                <a:spcPts val="600"/>
              </a:spcAft>
            </a:pPr>
            <a:r>
              <a:rPr lang="en-US" sz="2000" dirty="0"/>
              <a:t>CR (Complete Response)</a:t>
            </a:r>
          </a:p>
          <a:p>
            <a:pPr marL="1371600" lvl="2" indent="-457200">
              <a:spcBef>
                <a:spcPts val="0"/>
              </a:spcBef>
              <a:spcAft>
                <a:spcPts val="600"/>
              </a:spcAft>
            </a:pPr>
            <a:r>
              <a:rPr lang="en-US" sz="2000" dirty="0"/>
              <a:t>PR (Partial Response)</a:t>
            </a:r>
          </a:p>
          <a:p>
            <a:pPr marL="1371600" lvl="2" indent="-457200">
              <a:spcBef>
                <a:spcPts val="0"/>
              </a:spcBef>
              <a:spcAft>
                <a:spcPts val="600"/>
              </a:spcAft>
            </a:pPr>
            <a:r>
              <a:rPr lang="en-US" sz="2000" dirty="0"/>
              <a:t>SD (Stable Disease)</a:t>
            </a:r>
          </a:p>
          <a:p>
            <a:pPr marL="1371600" lvl="2" indent="-457200">
              <a:spcBef>
                <a:spcPts val="0"/>
              </a:spcBef>
              <a:spcAft>
                <a:spcPts val="600"/>
              </a:spcAft>
            </a:pPr>
            <a:r>
              <a:rPr lang="en-US" sz="2000" dirty="0"/>
              <a:t>PD (Progressive Disease)</a:t>
            </a:r>
          </a:p>
          <a:p>
            <a:pPr marL="914400" lvl="1" indent="-457200">
              <a:spcBef>
                <a:spcPts val="0"/>
              </a:spcBef>
              <a:spcAft>
                <a:spcPts val="600"/>
              </a:spcAft>
            </a:pPr>
            <a:r>
              <a:rPr lang="en-US" sz="1800" dirty="0"/>
              <a:t>RSEVAL (Evaluator)</a:t>
            </a:r>
          </a:p>
          <a:p>
            <a:pPr marL="914400" lvl="1" indent="-457200">
              <a:spcBef>
                <a:spcPts val="0"/>
              </a:spcBef>
              <a:spcAft>
                <a:spcPts val="600"/>
              </a:spcAft>
            </a:pPr>
            <a:r>
              <a:rPr lang="en-US" sz="1800" dirty="0"/>
              <a:t>VISITNUM</a:t>
            </a:r>
          </a:p>
          <a:p>
            <a:pPr marL="914400" lvl="1" indent="-457200">
              <a:spcBef>
                <a:spcPts val="0"/>
              </a:spcBef>
              <a:spcAft>
                <a:spcPts val="600"/>
              </a:spcAft>
            </a:pPr>
            <a:r>
              <a:rPr lang="en-US" sz="1800" dirty="0"/>
              <a:t>RSDTC</a:t>
            </a:r>
            <a:endParaRPr lang="en-US" dirty="0"/>
          </a:p>
        </p:txBody>
      </p:sp>
    </p:spTree>
    <p:extLst>
      <p:ext uri="{BB962C8B-B14F-4D97-AF65-F5344CB8AC3E}">
        <p14:creationId xmlns:p14="http://schemas.microsoft.com/office/powerpoint/2010/main" val="226937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147B-DDF5-47B6-9BC4-48B237338C9A}"/>
              </a:ext>
            </a:extLst>
          </p:cNvPr>
          <p:cNvSpPr>
            <a:spLocks noGrp="1"/>
          </p:cNvSpPr>
          <p:nvPr>
            <p:ph type="title"/>
          </p:nvPr>
        </p:nvSpPr>
        <p:spPr>
          <a:xfrm>
            <a:off x="333831" y="371596"/>
            <a:ext cx="11174186" cy="590931"/>
          </a:xfrm>
        </p:spPr>
        <p:txBody>
          <a:bodyPr/>
          <a:lstStyle/>
          <a:p>
            <a:r>
              <a:rPr lang="en-US" dirty="0"/>
              <a:t>SDTM RS (Disease Response)</a:t>
            </a:r>
          </a:p>
        </p:txBody>
      </p:sp>
      <p:sp>
        <p:nvSpPr>
          <p:cNvPr id="3" name="Content Placeholder 2">
            <a:extLst>
              <a:ext uri="{FF2B5EF4-FFF2-40B4-BE49-F238E27FC236}">
                <a16:creationId xmlns:a16="http://schemas.microsoft.com/office/drawing/2014/main" id="{CCD82339-FF4F-464F-BB9F-7DD151B7331F}"/>
              </a:ext>
            </a:extLst>
          </p:cNvPr>
          <p:cNvSpPr>
            <a:spLocks noGrp="1"/>
          </p:cNvSpPr>
          <p:nvPr>
            <p:ph idx="1"/>
          </p:nvPr>
        </p:nvSpPr>
        <p:spPr>
          <a:xfrm>
            <a:off x="867728" y="1195556"/>
            <a:ext cx="10120062" cy="4995382"/>
          </a:xfrm>
        </p:spPr>
        <p:txBody>
          <a:bodyPr>
            <a:normAutofit fontScale="85000" lnSpcReduction="20000"/>
          </a:bodyPr>
          <a:lstStyle/>
          <a:p>
            <a:pPr marL="457200" indent="-457200">
              <a:spcBef>
                <a:spcPts val="600"/>
              </a:spcBef>
            </a:pPr>
            <a:r>
              <a:rPr lang="en-US" sz="2800" dirty="0"/>
              <a:t>Permissible variables in RS</a:t>
            </a:r>
          </a:p>
          <a:p>
            <a:pPr marL="914400" lvl="1" indent="-457200">
              <a:spcBef>
                <a:spcPts val="600"/>
              </a:spcBef>
            </a:pPr>
            <a:r>
              <a:rPr lang="en-US" sz="2400" dirty="0"/>
              <a:t>RSGRPID (Group ID)</a:t>
            </a:r>
          </a:p>
          <a:p>
            <a:pPr marL="914400" lvl="1" indent="-457200">
              <a:spcBef>
                <a:spcPts val="600"/>
              </a:spcBef>
            </a:pPr>
            <a:r>
              <a:rPr lang="en-US" sz="2400" dirty="0"/>
              <a:t>RSREFID (Reference ID)</a:t>
            </a:r>
          </a:p>
          <a:p>
            <a:pPr marL="914400" lvl="1" indent="-457200">
              <a:spcBef>
                <a:spcPts val="600"/>
              </a:spcBef>
            </a:pPr>
            <a:r>
              <a:rPr lang="en-US" sz="2400" dirty="0"/>
              <a:t>RSSPID (Sponsor ID)</a:t>
            </a:r>
          </a:p>
          <a:p>
            <a:pPr marL="914400" lvl="1" indent="-457200">
              <a:spcBef>
                <a:spcPts val="600"/>
              </a:spcBef>
            </a:pPr>
            <a:r>
              <a:rPr lang="en-US" sz="2400" dirty="0"/>
              <a:t>RSCAT (Category for Response Assessment)</a:t>
            </a:r>
          </a:p>
          <a:p>
            <a:pPr marL="914400" lvl="1" indent="-457200">
              <a:spcBef>
                <a:spcPts val="600"/>
              </a:spcBef>
            </a:pPr>
            <a:r>
              <a:rPr lang="en-US" sz="2400" dirty="0"/>
              <a:t>RSSTAT (Completion Status)</a:t>
            </a:r>
          </a:p>
          <a:p>
            <a:pPr marL="914400" lvl="1" indent="-457200">
              <a:spcBef>
                <a:spcPts val="600"/>
              </a:spcBef>
            </a:pPr>
            <a:r>
              <a:rPr lang="en-US" sz="2400" dirty="0"/>
              <a:t>RSREASND (Reason Tumor Measurement Not Performed)</a:t>
            </a:r>
          </a:p>
          <a:p>
            <a:pPr marL="914400" lvl="1" indent="-457200">
              <a:spcBef>
                <a:spcPts val="600"/>
              </a:spcBef>
            </a:pPr>
            <a:r>
              <a:rPr lang="en-US" sz="2400" dirty="0"/>
              <a:t>RSNAM (Vendor Name)</a:t>
            </a:r>
          </a:p>
          <a:p>
            <a:pPr marL="914400" lvl="1" indent="-457200">
              <a:spcBef>
                <a:spcPts val="600"/>
              </a:spcBef>
            </a:pPr>
            <a:r>
              <a:rPr lang="en-US" sz="2400" dirty="0"/>
              <a:t>RSEVALID (Evaluator Identifier)</a:t>
            </a:r>
          </a:p>
          <a:p>
            <a:pPr marL="914400" lvl="1" indent="-457200">
              <a:spcBef>
                <a:spcPts val="600"/>
              </a:spcBef>
            </a:pPr>
            <a:r>
              <a:rPr lang="en-US" sz="2400" dirty="0"/>
              <a:t>RSACPTFL (Accepted Record Flag) – for accepted assessment. </a:t>
            </a:r>
          </a:p>
          <a:p>
            <a:endParaRPr lang="en-US" sz="2800" dirty="0"/>
          </a:p>
        </p:txBody>
      </p:sp>
    </p:spTree>
    <p:extLst>
      <p:ext uri="{BB962C8B-B14F-4D97-AF65-F5344CB8AC3E}">
        <p14:creationId xmlns:p14="http://schemas.microsoft.com/office/powerpoint/2010/main" val="326824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E4B7-E782-4722-AB02-E32C7F765C2F}"/>
              </a:ext>
            </a:extLst>
          </p:cNvPr>
          <p:cNvSpPr>
            <a:spLocks noGrp="1"/>
          </p:cNvSpPr>
          <p:nvPr>
            <p:ph type="title"/>
          </p:nvPr>
        </p:nvSpPr>
        <p:spPr>
          <a:xfrm>
            <a:off x="198023" y="196633"/>
            <a:ext cx="11165394" cy="1400530"/>
          </a:xfrm>
        </p:spPr>
        <p:txBody>
          <a:bodyPr/>
          <a:lstStyle/>
          <a:p>
            <a:r>
              <a:rPr lang="en-US" dirty="0"/>
              <a:t>Data Collection and its SDTM in Solid Tumor using RECIST</a:t>
            </a:r>
          </a:p>
        </p:txBody>
      </p:sp>
      <p:grpSp>
        <p:nvGrpSpPr>
          <p:cNvPr id="5" name="Group 4">
            <a:extLst>
              <a:ext uri="{FF2B5EF4-FFF2-40B4-BE49-F238E27FC236}">
                <a16:creationId xmlns:a16="http://schemas.microsoft.com/office/drawing/2014/main" id="{17BB526B-9C47-4865-A5AC-8EE9E37C6B5F}"/>
              </a:ext>
            </a:extLst>
          </p:cNvPr>
          <p:cNvGrpSpPr/>
          <p:nvPr/>
        </p:nvGrpSpPr>
        <p:grpSpPr>
          <a:xfrm>
            <a:off x="4842079" y="4047195"/>
            <a:ext cx="2500122" cy="2311226"/>
            <a:chOff x="2948178" y="2924539"/>
            <a:chExt cx="2180844" cy="2180844"/>
          </a:xfrm>
          <a:solidFill>
            <a:schemeClr val="accent1"/>
          </a:solidFill>
        </p:grpSpPr>
        <p:sp>
          <p:nvSpPr>
            <p:cNvPr id="18" name="Oval 17">
              <a:extLst>
                <a:ext uri="{FF2B5EF4-FFF2-40B4-BE49-F238E27FC236}">
                  <a16:creationId xmlns:a16="http://schemas.microsoft.com/office/drawing/2014/main" id="{A92FAABB-B9A9-4416-B94E-190A40B4CB39}"/>
                </a:ext>
              </a:extLst>
            </p:cNvPr>
            <p:cNvSpPr/>
            <p:nvPr/>
          </p:nvSpPr>
          <p:spPr>
            <a:xfrm>
              <a:off x="2948178" y="2924539"/>
              <a:ext cx="2180844" cy="2180844"/>
            </a:xfrm>
            <a:prstGeom prst="ellipse">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Oval 4">
              <a:extLst>
                <a:ext uri="{FF2B5EF4-FFF2-40B4-BE49-F238E27FC236}">
                  <a16:creationId xmlns:a16="http://schemas.microsoft.com/office/drawing/2014/main" id="{AD185F96-F643-4ADA-90C8-FCC9A337DAF1}"/>
                </a:ext>
              </a:extLst>
            </p:cNvPr>
            <p:cNvSpPr txBox="1"/>
            <p:nvPr/>
          </p:nvSpPr>
          <p:spPr>
            <a:xfrm>
              <a:off x="3267555" y="3243916"/>
              <a:ext cx="1542090" cy="1542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Response (RS)</a:t>
              </a:r>
            </a:p>
          </p:txBody>
        </p:sp>
      </p:grpSp>
      <p:sp>
        <p:nvSpPr>
          <p:cNvPr id="6" name="Arrow: Left 5">
            <a:extLst>
              <a:ext uri="{FF2B5EF4-FFF2-40B4-BE49-F238E27FC236}">
                <a16:creationId xmlns:a16="http://schemas.microsoft.com/office/drawing/2014/main" id="{5CC77B94-E42F-4BBD-AE9A-50DFCCD34E97}"/>
              </a:ext>
            </a:extLst>
          </p:cNvPr>
          <p:cNvSpPr/>
          <p:nvPr/>
        </p:nvSpPr>
        <p:spPr>
          <a:xfrm rot="12900000">
            <a:off x="3306910" y="3586347"/>
            <a:ext cx="1980533" cy="621540"/>
          </a:xfrm>
          <a:prstGeom prst="leftArrow">
            <a:avLst>
              <a:gd name="adj1" fmla="val 60000"/>
              <a:gd name="adj2" fmla="val 50000"/>
            </a:avLst>
          </a:pr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hueOff val="0"/>
              <a:satOff val="0"/>
              <a:lumOff val="0"/>
              <a:alphaOff val="0"/>
            </a:schemeClr>
          </a:fontRef>
        </p:style>
      </p:sp>
      <p:grpSp>
        <p:nvGrpSpPr>
          <p:cNvPr id="7" name="Group 6">
            <a:extLst>
              <a:ext uri="{FF2B5EF4-FFF2-40B4-BE49-F238E27FC236}">
                <a16:creationId xmlns:a16="http://schemas.microsoft.com/office/drawing/2014/main" id="{CDB30DC4-C392-4215-A4B4-609648356A18}"/>
              </a:ext>
            </a:extLst>
          </p:cNvPr>
          <p:cNvGrpSpPr/>
          <p:nvPr/>
        </p:nvGrpSpPr>
        <p:grpSpPr>
          <a:xfrm>
            <a:off x="2450097" y="2500403"/>
            <a:ext cx="2071801" cy="1657441"/>
            <a:chOff x="392697" y="1358697"/>
            <a:chExt cx="2071801" cy="1657441"/>
          </a:xfrm>
        </p:grpSpPr>
        <p:sp>
          <p:nvSpPr>
            <p:cNvPr id="16" name="Rectangle: Rounded Corners 15">
              <a:extLst>
                <a:ext uri="{FF2B5EF4-FFF2-40B4-BE49-F238E27FC236}">
                  <a16:creationId xmlns:a16="http://schemas.microsoft.com/office/drawing/2014/main" id="{B18671B6-7792-4755-84BB-080AFA8F2337}"/>
                </a:ext>
              </a:extLst>
            </p:cNvPr>
            <p:cNvSpPr/>
            <p:nvPr/>
          </p:nvSpPr>
          <p:spPr>
            <a:xfrm>
              <a:off x="392697" y="1358697"/>
              <a:ext cx="2071801" cy="1657441"/>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7" name="Rectangle: Rounded Corners 7">
              <a:extLst>
                <a:ext uri="{FF2B5EF4-FFF2-40B4-BE49-F238E27FC236}">
                  <a16:creationId xmlns:a16="http://schemas.microsoft.com/office/drawing/2014/main" id="{9945B128-64F2-4326-BB86-3F7383EF89C9}"/>
                </a:ext>
              </a:extLst>
            </p:cNvPr>
            <p:cNvSpPr txBox="1"/>
            <p:nvPr/>
          </p:nvSpPr>
          <p:spPr>
            <a:xfrm>
              <a:off x="441242" y="1407242"/>
              <a:ext cx="1974711" cy="15603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Target lesions assessment (TR)</a:t>
              </a:r>
            </a:p>
          </p:txBody>
        </p:sp>
      </p:grpSp>
      <p:sp>
        <p:nvSpPr>
          <p:cNvPr id="8" name="Arrow: Left 7">
            <a:extLst>
              <a:ext uri="{FF2B5EF4-FFF2-40B4-BE49-F238E27FC236}">
                <a16:creationId xmlns:a16="http://schemas.microsoft.com/office/drawing/2014/main" id="{F40C8AEF-7674-486C-BC49-7ED9971E2AD9}"/>
              </a:ext>
            </a:extLst>
          </p:cNvPr>
          <p:cNvSpPr/>
          <p:nvPr/>
        </p:nvSpPr>
        <p:spPr>
          <a:xfrm rot="16200000">
            <a:off x="5105733" y="2649939"/>
            <a:ext cx="1980533" cy="621540"/>
          </a:xfrm>
          <a:prstGeom prst="leftArrow">
            <a:avLst>
              <a:gd name="adj1" fmla="val 60000"/>
              <a:gd name="adj2" fmla="val 50000"/>
            </a:avLst>
          </a:prstGeom>
        </p:spPr>
        <p:style>
          <a:lnRef idx="0">
            <a:schemeClr val="lt1">
              <a:hueOff val="0"/>
              <a:satOff val="0"/>
              <a:lumOff val="0"/>
              <a:alphaOff val="0"/>
            </a:schemeClr>
          </a:lnRef>
          <a:fillRef idx="1">
            <a:schemeClr val="accent3">
              <a:hueOff val="-858055"/>
              <a:satOff val="-11908"/>
              <a:lumOff val="-3530"/>
              <a:alphaOff val="0"/>
            </a:schemeClr>
          </a:fillRef>
          <a:effectRef idx="0">
            <a:schemeClr val="accent3">
              <a:hueOff val="-858055"/>
              <a:satOff val="-11908"/>
              <a:lumOff val="-3530"/>
              <a:alphaOff val="0"/>
            </a:schemeClr>
          </a:effectRef>
          <a:fontRef idx="minor">
            <a:schemeClr val="lt1">
              <a:hueOff val="0"/>
              <a:satOff val="0"/>
              <a:lumOff val="0"/>
              <a:alphaOff val="0"/>
            </a:schemeClr>
          </a:fontRef>
        </p:style>
      </p:sp>
      <p:grpSp>
        <p:nvGrpSpPr>
          <p:cNvPr id="9" name="Group 8">
            <a:extLst>
              <a:ext uri="{FF2B5EF4-FFF2-40B4-BE49-F238E27FC236}">
                <a16:creationId xmlns:a16="http://schemas.microsoft.com/office/drawing/2014/main" id="{2CC2535D-93EB-4E47-BE26-E48A67859356}"/>
              </a:ext>
            </a:extLst>
          </p:cNvPr>
          <p:cNvGrpSpPr/>
          <p:nvPr/>
        </p:nvGrpSpPr>
        <p:grpSpPr>
          <a:xfrm>
            <a:off x="5060099" y="1141722"/>
            <a:ext cx="2071801" cy="1657441"/>
            <a:chOff x="3002699" y="16"/>
            <a:chExt cx="2071801" cy="1657441"/>
          </a:xfrm>
        </p:grpSpPr>
        <p:sp>
          <p:nvSpPr>
            <p:cNvPr id="14" name="Rectangle: Rounded Corners 13">
              <a:extLst>
                <a:ext uri="{FF2B5EF4-FFF2-40B4-BE49-F238E27FC236}">
                  <a16:creationId xmlns:a16="http://schemas.microsoft.com/office/drawing/2014/main" id="{16C06158-8BE1-4BC9-B468-32A598F4E8E4}"/>
                </a:ext>
              </a:extLst>
            </p:cNvPr>
            <p:cNvSpPr/>
            <p:nvPr/>
          </p:nvSpPr>
          <p:spPr>
            <a:xfrm>
              <a:off x="3002699" y="16"/>
              <a:ext cx="2071801" cy="1657441"/>
            </a:xfrm>
            <a:prstGeom prst="roundRect">
              <a:avLst>
                <a:gd name="adj" fmla="val 10000"/>
              </a:avLst>
            </a:prstGeom>
          </p:spPr>
          <p:style>
            <a:lnRef idx="2">
              <a:schemeClr val="lt1">
                <a:hueOff val="0"/>
                <a:satOff val="0"/>
                <a:lumOff val="0"/>
                <a:alphaOff val="0"/>
              </a:schemeClr>
            </a:lnRef>
            <a:fillRef idx="1">
              <a:schemeClr val="accent3">
                <a:hueOff val="-858055"/>
                <a:satOff val="-11908"/>
                <a:lumOff val="-3530"/>
                <a:alphaOff val="0"/>
              </a:schemeClr>
            </a:fillRef>
            <a:effectRef idx="0">
              <a:schemeClr val="accent3">
                <a:hueOff val="-858055"/>
                <a:satOff val="-11908"/>
                <a:lumOff val="-3530"/>
                <a:alphaOff val="0"/>
              </a:schemeClr>
            </a:effectRef>
            <a:fontRef idx="minor">
              <a:schemeClr val="lt1"/>
            </a:fontRef>
          </p:style>
        </p:sp>
        <p:sp>
          <p:nvSpPr>
            <p:cNvPr id="15" name="Rectangle: Rounded Corners 10">
              <a:extLst>
                <a:ext uri="{FF2B5EF4-FFF2-40B4-BE49-F238E27FC236}">
                  <a16:creationId xmlns:a16="http://schemas.microsoft.com/office/drawing/2014/main" id="{478AB359-4F8A-4F85-AB11-F85ECE258281}"/>
                </a:ext>
              </a:extLst>
            </p:cNvPr>
            <p:cNvSpPr txBox="1"/>
            <p:nvPr/>
          </p:nvSpPr>
          <p:spPr>
            <a:xfrm>
              <a:off x="3051244" y="48561"/>
              <a:ext cx="1974711" cy="15603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Non-target lesions assessment (TR)</a:t>
              </a:r>
            </a:p>
          </p:txBody>
        </p:sp>
      </p:grpSp>
      <p:sp>
        <p:nvSpPr>
          <p:cNvPr id="10" name="Arrow: Left 9">
            <a:extLst>
              <a:ext uri="{FF2B5EF4-FFF2-40B4-BE49-F238E27FC236}">
                <a16:creationId xmlns:a16="http://schemas.microsoft.com/office/drawing/2014/main" id="{3D7F65D1-F03C-4217-B0F0-AA0BDD2C11D3}"/>
              </a:ext>
            </a:extLst>
          </p:cNvPr>
          <p:cNvSpPr/>
          <p:nvPr/>
        </p:nvSpPr>
        <p:spPr>
          <a:xfrm rot="19500000">
            <a:off x="6904556" y="3586347"/>
            <a:ext cx="1980533" cy="621540"/>
          </a:xfrm>
          <a:prstGeom prst="leftArrow">
            <a:avLst>
              <a:gd name="adj1" fmla="val 60000"/>
              <a:gd name="adj2" fmla="val 50000"/>
            </a:avLst>
          </a:prstGeom>
        </p:spPr>
        <p:style>
          <a:lnRef idx="0">
            <a:schemeClr val="lt1">
              <a:hueOff val="0"/>
              <a:satOff val="0"/>
              <a:lumOff val="0"/>
              <a:alphaOff val="0"/>
            </a:schemeClr>
          </a:lnRef>
          <a:fillRef idx="1">
            <a:schemeClr val="accent3">
              <a:hueOff val="-1716109"/>
              <a:satOff val="-23817"/>
              <a:lumOff val="-7060"/>
              <a:alphaOff val="0"/>
            </a:schemeClr>
          </a:fillRef>
          <a:effectRef idx="0">
            <a:schemeClr val="accent3">
              <a:hueOff val="-1716109"/>
              <a:satOff val="-23817"/>
              <a:lumOff val="-7060"/>
              <a:alphaOff val="0"/>
            </a:schemeClr>
          </a:effectRef>
          <a:fontRef idx="minor">
            <a:schemeClr val="lt1">
              <a:hueOff val="0"/>
              <a:satOff val="0"/>
              <a:lumOff val="0"/>
              <a:alphaOff val="0"/>
            </a:schemeClr>
          </a:fontRef>
        </p:style>
      </p:sp>
      <p:grpSp>
        <p:nvGrpSpPr>
          <p:cNvPr id="11" name="Group 10">
            <a:extLst>
              <a:ext uri="{FF2B5EF4-FFF2-40B4-BE49-F238E27FC236}">
                <a16:creationId xmlns:a16="http://schemas.microsoft.com/office/drawing/2014/main" id="{7BC28025-BCF8-40AE-87AD-97AAF7CD9C52}"/>
              </a:ext>
            </a:extLst>
          </p:cNvPr>
          <p:cNvGrpSpPr/>
          <p:nvPr/>
        </p:nvGrpSpPr>
        <p:grpSpPr>
          <a:xfrm>
            <a:off x="7670101" y="2500403"/>
            <a:ext cx="2071801" cy="1657441"/>
            <a:chOff x="5612701" y="1358697"/>
            <a:chExt cx="2071801" cy="1657441"/>
          </a:xfrm>
        </p:grpSpPr>
        <p:sp>
          <p:nvSpPr>
            <p:cNvPr id="12" name="Rectangle: Rounded Corners 11">
              <a:extLst>
                <a:ext uri="{FF2B5EF4-FFF2-40B4-BE49-F238E27FC236}">
                  <a16:creationId xmlns:a16="http://schemas.microsoft.com/office/drawing/2014/main" id="{1B62295C-68C8-4FBA-B149-8A1FCAFFF6FB}"/>
                </a:ext>
              </a:extLst>
            </p:cNvPr>
            <p:cNvSpPr/>
            <p:nvPr/>
          </p:nvSpPr>
          <p:spPr>
            <a:xfrm>
              <a:off x="5612701" y="1358697"/>
              <a:ext cx="2071801" cy="1657441"/>
            </a:xfrm>
            <a:prstGeom prst="roundRect">
              <a:avLst>
                <a:gd name="adj" fmla="val 10000"/>
              </a:avLst>
            </a:prstGeom>
          </p:spPr>
          <p:style>
            <a:lnRef idx="2">
              <a:schemeClr val="lt1">
                <a:hueOff val="0"/>
                <a:satOff val="0"/>
                <a:lumOff val="0"/>
                <a:alphaOff val="0"/>
              </a:schemeClr>
            </a:lnRef>
            <a:fillRef idx="1">
              <a:schemeClr val="accent3">
                <a:hueOff val="-1716109"/>
                <a:satOff val="-23817"/>
                <a:lumOff val="-7060"/>
                <a:alphaOff val="0"/>
              </a:schemeClr>
            </a:fillRef>
            <a:effectRef idx="0">
              <a:schemeClr val="accent3">
                <a:hueOff val="-1716109"/>
                <a:satOff val="-23817"/>
                <a:lumOff val="-7060"/>
                <a:alphaOff val="0"/>
              </a:schemeClr>
            </a:effectRef>
            <a:fontRef idx="minor">
              <a:schemeClr val="lt1"/>
            </a:fontRef>
          </p:style>
        </p:sp>
        <p:sp>
          <p:nvSpPr>
            <p:cNvPr id="13" name="Rectangle: Rounded Corners 13">
              <a:extLst>
                <a:ext uri="{FF2B5EF4-FFF2-40B4-BE49-F238E27FC236}">
                  <a16:creationId xmlns:a16="http://schemas.microsoft.com/office/drawing/2014/main" id="{658B631F-8543-4EFC-BE74-C8A53A86B341}"/>
                </a:ext>
              </a:extLst>
            </p:cNvPr>
            <p:cNvSpPr txBox="1"/>
            <p:nvPr/>
          </p:nvSpPr>
          <p:spPr>
            <a:xfrm>
              <a:off x="5661246" y="1407242"/>
              <a:ext cx="1974711" cy="15603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New lesions (TR)</a:t>
              </a:r>
            </a:p>
          </p:txBody>
        </p:sp>
      </p:grpSp>
    </p:spTree>
    <p:extLst>
      <p:ext uri="{BB962C8B-B14F-4D97-AF65-F5344CB8AC3E}">
        <p14:creationId xmlns:p14="http://schemas.microsoft.com/office/powerpoint/2010/main" val="69112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9E3C-DD90-4C90-8F9F-E697590E2470}"/>
              </a:ext>
            </a:extLst>
          </p:cNvPr>
          <p:cNvSpPr>
            <a:spLocks noGrp="1"/>
          </p:cNvSpPr>
          <p:nvPr>
            <p:ph type="title"/>
          </p:nvPr>
        </p:nvSpPr>
        <p:spPr>
          <a:xfrm>
            <a:off x="198023" y="196633"/>
            <a:ext cx="9404723" cy="700265"/>
          </a:xfrm>
        </p:spPr>
        <p:txBody>
          <a:bodyPr/>
          <a:lstStyle/>
          <a:p>
            <a:r>
              <a:rPr lang="en-US" dirty="0"/>
              <a:t>SDTM RS Example</a:t>
            </a:r>
          </a:p>
        </p:txBody>
      </p:sp>
      <p:graphicFrame>
        <p:nvGraphicFramePr>
          <p:cNvPr id="5" name="Content Placeholder 7">
            <a:extLst>
              <a:ext uri="{FF2B5EF4-FFF2-40B4-BE49-F238E27FC236}">
                <a16:creationId xmlns:a16="http://schemas.microsoft.com/office/drawing/2014/main" id="{3B9F3A35-2592-4F66-B45D-F5B5D4C86D33}"/>
              </a:ext>
            </a:extLst>
          </p:cNvPr>
          <p:cNvGraphicFramePr>
            <a:graphicFrameLocks/>
          </p:cNvGraphicFramePr>
          <p:nvPr/>
        </p:nvGraphicFramePr>
        <p:xfrm>
          <a:off x="1238250" y="896898"/>
          <a:ext cx="9404723" cy="5212080"/>
        </p:xfrm>
        <a:graphic>
          <a:graphicData uri="http://schemas.openxmlformats.org/drawingml/2006/table">
            <a:tbl>
              <a:tblPr firstRow="1" bandRow="1">
                <a:tableStyleId>{5C22544A-7EE6-4342-B048-85BDC9FD1C3A}</a:tableStyleId>
              </a:tblPr>
              <a:tblGrid>
                <a:gridCol w="1244793">
                  <a:extLst>
                    <a:ext uri="{9D8B030D-6E8A-4147-A177-3AD203B41FA5}">
                      <a16:colId xmlns:a16="http://schemas.microsoft.com/office/drawing/2014/main" val="20000"/>
                    </a:ext>
                  </a:extLst>
                </a:gridCol>
                <a:gridCol w="1443239">
                  <a:extLst>
                    <a:ext uri="{9D8B030D-6E8A-4147-A177-3AD203B41FA5}">
                      <a16:colId xmlns:a16="http://schemas.microsoft.com/office/drawing/2014/main" val="20001"/>
                    </a:ext>
                  </a:extLst>
                </a:gridCol>
                <a:gridCol w="2345262">
                  <a:extLst>
                    <a:ext uri="{9D8B030D-6E8A-4147-A177-3AD203B41FA5}">
                      <a16:colId xmlns:a16="http://schemas.microsoft.com/office/drawing/2014/main" val="20002"/>
                    </a:ext>
                  </a:extLst>
                </a:gridCol>
                <a:gridCol w="1316955">
                  <a:extLst>
                    <a:ext uri="{9D8B030D-6E8A-4147-A177-3AD203B41FA5}">
                      <a16:colId xmlns:a16="http://schemas.microsoft.com/office/drawing/2014/main" val="20003"/>
                    </a:ext>
                  </a:extLst>
                </a:gridCol>
                <a:gridCol w="2045186">
                  <a:extLst>
                    <a:ext uri="{9D8B030D-6E8A-4147-A177-3AD203B41FA5}">
                      <a16:colId xmlns:a16="http://schemas.microsoft.com/office/drawing/2014/main" val="20004"/>
                    </a:ext>
                  </a:extLst>
                </a:gridCol>
                <a:gridCol w="1009288">
                  <a:extLst>
                    <a:ext uri="{9D8B030D-6E8A-4147-A177-3AD203B41FA5}">
                      <a16:colId xmlns:a16="http://schemas.microsoft.com/office/drawing/2014/main" val="20005"/>
                    </a:ext>
                  </a:extLst>
                </a:gridCol>
              </a:tblGrid>
              <a:tr h="0">
                <a:tc>
                  <a:txBody>
                    <a:bodyPr/>
                    <a:lstStyle/>
                    <a:p>
                      <a:r>
                        <a:rPr lang="en-US" sz="1600" dirty="0">
                          <a:solidFill>
                            <a:schemeClr val="tx1"/>
                          </a:solidFill>
                        </a:rPr>
                        <a:t>USUBJID</a:t>
                      </a:r>
                    </a:p>
                  </a:txBody>
                  <a:tcPr/>
                </a:tc>
                <a:tc>
                  <a:txBody>
                    <a:bodyPr/>
                    <a:lstStyle/>
                    <a:p>
                      <a:r>
                        <a:rPr lang="en-US" sz="1600" dirty="0">
                          <a:solidFill>
                            <a:schemeClr val="tx1"/>
                          </a:solidFill>
                        </a:rPr>
                        <a:t>RSTESTCD</a:t>
                      </a:r>
                    </a:p>
                  </a:txBody>
                  <a:tcPr/>
                </a:tc>
                <a:tc>
                  <a:txBody>
                    <a:bodyPr/>
                    <a:lstStyle/>
                    <a:p>
                      <a:r>
                        <a:rPr lang="en-US" sz="1600" dirty="0">
                          <a:solidFill>
                            <a:schemeClr val="tx1"/>
                          </a:solidFill>
                        </a:rPr>
                        <a:t>RSTEST</a:t>
                      </a:r>
                    </a:p>
                  </a:txBody>
                  <a:tcPr/>
                </a:tc>
                <a:tc>
                  <a:txBody>
                    <a:bodyPr/>
                    <a:lstStyle/>
                    <a:p>
                      <a:r>
                        <a:rPr lang="en-US" sz="1600" dirty="0">
                          <a:solidFill>
                            <a:schemeClr val="tx1"/>
                          </a:solidFill>
                        </a:rPr>
                        <a:t>RSCAT</a:t>
                      </a:r>
                    </a:p>
                  </a:txBody>
                  <a:tcPr/>
                </a:tc>
                <a:tc>
                  <a:txBody>
                    <a:bodyPr/>
                    <a:lstStyle/>
                    <a:p>
                      <a:r>
                        <a:rPr lang="en-US" sz="1600" dirty="0">
                          <a:solidFill>
                            <a:schemeClr val="tx1"/>
                          </a:solidFill>
                        </a:rPr>
                        <a:t>RSORRES</a:t>
                      </a:r>
                    </a:p>
                  </a:txBody>
                  <a:tcPr/>
                </a:tc>
                <a:tc>
                  <a:txBody>
                    <a:bodyPr/>
                    <a:lstStyle/>
                    <a:p>
                      <a:r>
                        <a:rPr lang="en-US" sz="1600" dirty="0">
                          <a:solidFill>
                            <a:schemeClr val="tx1"/>
                          </a:solidFill>
                        </a:rPr>
                        <a:t>VISIT</a:t>
                      </a:r>
                    </a:p>
                  </a:txBody>
                  <a:tcPr/>
                </a:tc>
                <a:extLst>
                  <a:ext uri="{0D108BD9-81ED-4DB2-BD59-A6C34878D82A}">
                    <a16:rowId xmlns:a16="http://schemas.microsoft.com/office/drawing/2014/main" val="10000"/>
                  </a:ext>
                </a:extLst>
              </a:tr>
              <a:tr h="278447">
                <a:tc>
                  <a:txBody>
                    <a:bodyPr/>
                    <a:lstStyle/>
                    <a:p>
                      <a:r>
                        <a:rPr lang="en-US" sz="1400" dirty="0"/>
                        <a:t>001-01-001</a:t>
                      </a:r>
                    </a:p>
                  </a:txBody>
                  <a:tcPr/>
                </a:tc>
                <a:tc>
                  <a:txBody>
                    <a:bodyPr/>
                    <a:lstStyle/>
                    <a:p>
                      <a:r>
                        <a:rPr lang="en-US" sz="1400" dirty="0"/>
                        <a:t>TRGRESP</a:t>
                      </a:r>
                    </a:p>
                  </a:txBody>
                  <a:tcPr/>
                </a:tc>
                <a:tc>
                  <a:txBody>
                    <a:bodyPr/>
                    <a:lstStyle/>
                    <a:p>
                      <a:r>
                        <a:rPr lang="en-US" sz="1400" dirty="0"/>
                        <a:t>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PR</a:t>
                      </a:r>
                    </a:p>
                  </a:txBody>
                  <a:tcPr>
                    <a:solidFill>
                      <a:schemeClr val="accent3">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1"/>
                  </a:ext>
                </a:extLst>
              </a:tr>
              <a:tr h="278447">
                <a:tc>
                  <a:txBody>
                    <a:bodyPr/>
                    <a:lstStyle/>
                    <a:p>
                      <a:r>
                        <a:rPr lang="en-US" sz="1400" dirty="0"/>
                        <a:t>001-01-001</a:t>
                      </a:r>
                    </a:p>
                  </a:txBody>
                  <a:tcPr/>
                </a:tc>
                <a:tc>
                  <a:txBody>
                    <a:bodyPr/>
                    <a:lstStyle/>
                    <a:p>
                      <a:r>
                        <a:rPr lang="en-US" sz="1400" dirty="0"/>
                        <a:t>NTRGRESP</a:t>
                      </a:r>
                    </a:p>
                  </a:txBody>
                  <a:tcPr/>
                </a:tc>
                <a:tc>
                  <a:txBody>
                    <a:bodyPr/>
                    <a:lstStyle/>
                    <a:p>
                      <a:r>
                        <a:rPr lang="en-US" sz="1400" dirty="0"/>
                        <a:t>Non-target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NonCR/NonPD</a:t>
                      </a:r>
                    </a:p>
                  </a:txBody>
                  <a:tcPr>
                    <a:solidFill>
                      <a:schemeClr val="accent3">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2"/>
                  </a:ext>
                </a:extLst>
              </a:tr>
              <a:tr h="278447">
                <a:tc>
                  <a:txBody>
                    <a:bodyPr/>
                    <a:lstStyle/>
                    <a:p>
                      <a:r>
                        <a:rPr lang="en-US" sz="1400" dirty="0"/>
                        <a:t>001-01-001</a:t>
                      </a:r>
                    </a:p>
                  </a:txBody>
                  <a:tcPr/>
                </a:tc>
                <a:tc>
                  <a:txBody>
                    <a:bodyPr/>
                    <a:lstStyle/>
                    <a:p>
                      <a:r>
                        <a:rPr lang="en-US" sz="1400" dirty="0"/>
                        <a:t>NEWLPROG</a:t>
                      </a:r>
                    </a:p>
                  </a:txBody>
                  <a:tcPr/>
                </a:tc>
                <a:tc>
                  <a:txBody>
                    <a:bodyPr/>
                    <a:lstStyle/>
                    <a:p>
                      <a:r>
                        <a:rPr lang="en-US" sz="1400" dirty="0"/>
                        <a:t>New</a:t>
                      </a:r>
                      <a:r>
                        <a:rPr lang="en-US" sz="1400" baseline="0" dirty="0"/>
                        <a:t> Lesion Progression</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N</a:t>
                      </a:r>
                    </a:p>
                  </a:txBody>
                  <a:tcPr>
                    <a:solidFill>
                      <a:schemeClr val="accent3">
                        <a:lumMod val="40000"/>
                        <a:lumOff val="6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3"/>
                  </a:ext>
                </a:extLst>
              </a:tr>
              <a:tr h="278447">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PR</a:t>
                      </a:r>
                    </a:p>
                  </a:txBody>
                  <a:tcPr>
                    <a:solidFill>
                      <a:schemeClr val="accent6">
                        <a:lumMod val="60000"/>
                        <a:lumOff val="40000"/>
                      </a:schemeClr>
                    </a:solidFill>
                  </a:tcPr>
                </a:tc>
                <a:tc>
                  <a:txBody>
                    <a:bodyPr/>
                    <a:lstStyle/>
                    <a:p>
                      <a:r>
                        <a:rPr lang="en-US" sz="1400" dirty="0"/>
                        <a:t>Cycle</a:t>
                      </a:r>
                      <a:r>
                        <a:rPr lang="en-US" sz="1400" baseline="0" dirty="0"/>
                        <a:t> 1</a:t>
                      </a:r>
                      <a:endParaRPr lang="en-US" sz="1400" dirty="0"/>
                    </a:p>
                  </a:txBody>
                  <a:tcPr/>
                </a:tc>
                <a:extLst>
                  <a:ext uri="{0D108BD9-81ED-4DB2-BD59-A6C34878D82A}">
                    <a16:rowId xmlns:a16="http://schemas.microsoft.com/office/drawing/2014/main" val="10004"/>
                  </a:ext>
                </a:extLst>
              </a:tr>
              <a:tr h="278447">
                <a:tc>
                  <a:txBody>
                    <a:bodyPr/>
                    <a:lstStyle/>
                    <a:p>
                      <a:r>
                        <a:rPr lang="en-US" sz="1400" dirty="0"/>
                        <a:t>001-01-001</a:t>
                      </a:r>
                    </a:p>
                  </a:txBody>
                  <a:tcPr/>
                </a:tc>
                <a:tc>
                  <a:txBody>
                    <a:bodyPr/>
                    <a:lstStyle/>
                    <a:p>
                      <a:r>
                        <a:rPr lang="en-US" sz="1400" dirty="0"/>
                        <a:t>TRGRESP</a:t>
                      </a:r>
                    </a:p>
                  </a:txBody>
                  <a:tcPr/>
                </a:tc>
                <a:tc>
                  <a:txBody>
                    <a:bodyPr/>
                    <a:lstStyle/>
                    <a:p>
                      <a:r>
                        <a:rPr lang="en-US" sz="1400" dirty="0"/>
                        <a:t>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SD</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5"/>
                  </a:ext>
                </a:extLst>
              </a:tr>
              <a:tr h="278447">
                <a:tc>
                  <a:txBody>
                    <a:bodyPr/>
                    <a:lstStyle/>
                    <a:p>
                      <a:r>
                        <a:rPr lang="en-US" sz="1400" dirty="0"/>
                        <a:t>001-01-001</a:t>
                      </a:r>
                    </a:p>
                  </a:txBody>
                  <a:tcPr/>
                </a:tc>
                <a:tc>
                  <a:txBody>
                    <a:bodyPr/>
                    <a:lstStyle/>
                    <a:p>
                      <a:r>
                        <a:rPr lang="en-US" sz="1400" dirty="0"/>
                        <a:t>NTRGRESP</a:t>
                      </a:r>
                    </a:p>
                  </a:txBody>
                  <a:tcPr/>
                </a:tc>
                <a:tc>
                  <a:txBody>
                    <a:bodyPr/>
                    <a:lstStyle/>
                    <a:p>
                      <a:r>
                        <a:rPr lang="en-US" sz="1400" dirty="0"/>
                        <a:t>Non-target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NonCR/NonPD</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6"/>
                  </a:ext>
                </a:extLst>
              </a:tr>
              <a:tr h="278447">
                <a:tc>
                  <a:txBody>
                    <a:bodyPr/>
                    <a:lstStyle/>
                    <a:p>
                      <a:r>
                        <a:rPr lang="en-US" sz="1400" dirty="0"/>
                        <a:t>001-01-001</a:t>
                      </a:r>
                    </a:p>
                  </a:txBody>
                  <a:tcPr/>
                </a:tc>
                <a:tc>
                  <a:txBody>
                    <a:bodyPr/>
                    <a:lstStyle/>
                    <a:p>
                      <a:r>
                        <a:rPr lang="en-US" sz="1400" dirty="0"/>
                        <a:t>NEWLPROG</a:t>
                      </a:r>
                    </a:p>
                  </a:txBody>
                  <a:tcPr/>
                </a:tc>
                <a:tc>
                  <a:txBody>
                    <a:bodyPr/>
                    <a:lstStyle/>
                    <a:p>
                      <a:r>
                        <a:rPr lang="en-US" sz="1400" dirty="0"/>
                        <a:t>New</a:t>
                      </a:r>
                      <a:r>
                        <a:rPr lang="en-US" sz="1400" baseline="0" dirty="0"/>
                        <a:t> Lesion Progression</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Y</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7"/>
                  </a:ext>
                </a:extLst>
              </a:tr>
              <a:tr h="278447">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PD</a:t>
                      </a:r>
                    </a:p>
                  </a:txBody>
                  <a:tcPr/>
                </a:tc>
                <a:tc>
                  <a:txBody>
                    <a:bodyPr/>
                    <a:lstStyle/>
                    <a:p>
                      <a:r>
                        <a:rPr lang="en-US" sz="1400" dirty="0"/>
                        <a:t>Cycle</a:t>
                      </a:r>
                      <a:r>
                        <a:rPr lang="en-US" sz="1400" baseline="0" dirty="0"/>
                        <a:t> 2</a:t>
                      </a:r>
                      <a:endParaRPr lang="en-US" sz="1400" dirty="0"/>
                    </a:p>
                  </a:txBody>
                  <a:tcPr/>
                </a:tc>
                <a:extLst>
                  <a:ext uri="{0D108BD9-81ED-4DB2-BD59-A6C34878D82A}">
                    <a16:rowId xmlns:a16="http://schemas.microsoft.com/office/drawing/2014/main" val="10008"/>
                  </a:ext>
                </a:extLst>
              </a:tr>
              <a:tr h="278447">
                <a:tc>
                  <a:txBody>
                    <a:bodyPr/>
                    <a:lstStyle/>
                    <a:p>
                      <a:r>
                        <a:rPr lang="en-US" sz="1400" dirty="0"/>
                        <a:t>001-01-001</a:t>
                      </a:r>
                    </a:p>
                  </a:txBody>
                  <a:tcPr/>
                </a:tc>
                <a:tc>
                  <a:txBody>
                    <a:bodyPr/>
                    <a:lstStyle/>
                    <a:p>
                      <a:r>
                        <a:rPr lang="en-US" sz="1400" dirty="0"/>
                        <a:t>TRGRESP</a:t>
                      </a:r>
                    </a:p>
                  </a:txBody>
                  <a:tcPr/>
                </a:tc>
                <a:tc>
                  <a:txBody>
                    <a:bodyPr/>
                    <a:lstStyle/>
                    <a:p>
                      <a:r>
                        <a:rPr lang="en-US" sz="1400" dirty="0"/>
                        <a:t>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PD</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09"/>
                  </a:ext>
                </a:extLst>
              </a:tr>
              <a:tr h="278447">
                <a:tc>
                  <a:txBody>
                    <a:bodyPr/>
                    <a:lstStyle/>
                    <a:p>
                      <a:r>
                        <a:rPr lang="en-US" sz="1400" dirty="0"/>
                        <a:t>001-01-001</a:t>
                      </a:r>
                    </a:p>
                  </a:txBody>
                  <a:tcPr/>
                </a:tc>
                <a:tc>
                  <a:txBody>
                    <a:bodyPr/>
                    <a:lstStyle/>
                    <a:p>
                      <a:r>
                        <a:rPr lang="en-US" sz="1400" dirty="0"/>
                        <a:t>NTRGRESP</a:t>
                      </a:r>
                    </a:p>
                  </a:txBody>
                  <a:tcPr/>
                </a:tc>
                <a:tc>
                  <a:txBody>
                    <a:bodyPr/>
                    <a:lstStyle/>
                    <a:p>
                      <a:r>
                        <a:rPr lang="en-US" sz="1400" dirty="0"/>
                        <a:t>Non-target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NonCR/NonPD</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10"/>
                  </a:ext>
                </a:extLst>
              </a:tr>
              <a:tr h="278447">
                <a:tc>
                  <a:txBody>
                    <a:bodyPr/>
                    <a:lstStyle/>
                    <a:p>
                      <a:r>
                        <a:rPr lang="en-US" sz="1400" dirty="0"/>
                        <a:t>001-01-001</a:t>
                      </a:r>
                    </a:p>
                  </a:txBody>
                  <a:tcPr/>
                </a:tc>
                <a:tc>
                  <a:txBody>
                    <a:bodyPr/>
                    <a:lstStyle/>
                    <a:p>
                      <a:r>
                        <a:rPr lang="en-US" sz="1400" dirty="0"/>
                        <a:t>NEWLPROG</a:t>
                      </a:r>
                    </a:p>
                  </a:txBody>
                  <a:tcPr/>
                </a:tc>
                <a:tc>
                  <a:txBody>
                    <a:bodyPr/>
                    <a:lstStyle/>
                    <a:p>
                      <a:r>
                        <a:rPr lang="en-US" sz="1400" dirty="0"/>
                        <a:t>New</a:t>
                      </a:r>
                      <a:r>
                        <a:rPr lang="en-US" sz="1400" baseline="0" dirty="0"/>
                        <a:t> Lesion Progression</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N</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11"/>
                  </a:ext>
                </a:extLst>
              </a:tr>
              <a:tr h="278447">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PD</a:t>
                      </a:r>
                    </a:p>
                  </a:txBody>
                  <a:tcPr/>
                </a:tc>
                <a:tc>
                  <a:txBody>
                    <a:bodyPr/>
                    <a:lstStyle/>
                    <a:p>
                      <a:r>
                        <a:rPr lang="en-US" sz="1400" dirty="0"/>
                        <a:t>Cycle</a:t>
                      </a:r>
                      <a:r>
                        <a:rPr lang="en-US" sz="1400" baseline="0" dirty="0"/>
                        <a:t> 3</a:t>
                      </a:r>
                      <a:endParaRPr lang="en-US" sz="1400" dirty="0"/>
                    </a:p>
                  </a:txBody>
                  <a:tcPr/>
                </a:tc>
                <a:extLst>
                  <a:ext uri="{0D108BD9-81ED-4DB2-BD59-A6C34878D82A}">
                    <a16:rowId xmlns:a16="http://schemas.microsoft.com/office/drawing/2014/main" val="10012"/>
                  </a:ext>
                </a:extLst>
              </a:tr>
              <a:tr h="278447">
                <a:tc>
                  <a:txBody>
                    <a:bodyPr/>
                    <a:lstStyle/>
                    <a:p>
                      <a:r>
                        <a:rPr lang="en-US" sz="1400" dirty="0"/>
                        <a:t>001-01-001</a:t>
                      </a:r>
                    </a:p>
                  </a:txBody>
                  <a:tcPr/>
                </a:tc>
                <a:tc>
                  <a:txBody>
                    <a:bodyPr/>
                    <a:lstStyle/>
                    <a:p>
                      <a:r>
                        <a:rPr lang="en-US" sz="1400" dirty="0"/>
                        <a:t>TRGRESP</a:t>
                      </a:r>
                    </a:p>
                  </a:txBody>
                  <a:tcPr/>
                </a:tc>
                <a:tc>
                  <a:txBody>
                    <a:bodyPr/>
                    <a:lstStyle/>
                    <a:p>
                      <a:r>
                        <a:rPr lang="en-US" sz="1400" dirty="0"/>
                        <a:t>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CR</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3"/>
                  </a:ext>
                </a:extLst>
              </a:tr>
              <a:tr h="278447">
                <a:tc>
                  <a:txBody>
                    <a:bodyPr/>
                    <a:lstStyle/>
                    <a:p>
                      <a:r>
                        <a:rPr lang="en-US" sz="1400" dirty="0"/>
                        <a:t>001-01-001</a:t>
                      </a:r>
                    </a:p>
                  </a:txBody>
                  <a:tcPr/>
                </a:tc>
                <a:tc>
                  <a:txBody>
                    <a:bodyPr/>
                    <a:lstStyle/>
                    <a:p>
                      <a:r>
                        <a:rPr lang="en-US" sz="1400" dirty="0"/>
                        <a:t>NTRGRESP</a:t>
                      </a:r>
                    </a:p>
                  </a:txBody>
                  <a:tcPr/>
                </a:tc>
                <a:tc>
                  <a:txBody>
                    <a:bodyPr/>
                    <a:lstStyle/>
                    <a:p>
                      <a:r>
                        <a:rPr lang="en-US" sz="1400" dirty="0"/>
                        <a:t>Non-target Response</a:t>
                      </a:r>
                    </a:p>
                  </a:txBody>
                  <a:tcPr/>
                </a:tc>
                <a:tc>
                  <a:txBody>
                    <a:bodyPr/>
                    <a:lstStyle/>
                    <a:p>
                      <a:r>
                        <a:rPr lang="en-US" sz="1400" dirty="0"/>
                        <a:t>RECIST</a:t>
                      </a:r>
                      <a:r>
                        <a:rPr lang="en-US" sz="1400" baseline="0" dirty="0"/>
                        <a:t> 1.1</a:t>
                      </a:r>
                      <a:endParaRPr lang="en-US" sz="1400" dirty="0"/>
                    </a:p>
                  </a:txBody>
                  <a:tcPr/>
                </a:tc>
                <a:tc>
                  <a:txBody>
                    <a:bodyPr/>
                    <a:lstStyle/>
                    <a:p>
                      <a:r>
                        <a:rPr lang="en-US" sz="1400" dirty="0"/>
                        <a:t>CR</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4"/>
                  </a:ext>
                </a:extLst>
              </a:tr>
              <a:tr h="278447">
                <a:tc>
                  <a:txBody>
                    <a:bodyPr/>
                    <a:lstStyle/>
                    <a:p>
                      <a:r>
                        <a:rPr lang="en-US" sz="1400" dirty="0"/>
                        <a:t>001-01-001</a:t>
                      </a:r>
                    </a:p>
                  </a:txBody>
                  <a:tcPr/>
                </a:tc>
                <a:tc>
                  <a:txBody>
                    <a:bodyPr/>
                    <a:lstStyle/>
                    <a:p>
                      <a:r>
                        <a:rPr lang="en-US" sz="1400" dirty="0"/>
                        <a:t>NEWLPROG</a:t>
                      </a:r>
                    </a:p>
                  </a:txBody>
                  <a:tcPr/>
                </a:tc>
                <a:tc>
                  <a:txBody>
                    <a:bodyPr/>
                    <a:lstStyle/>
                    <a:p>
                      <a:r>
                        <a:rPr lang="en-US" sz="1400" dirty="0"/>
                        <a:t>New</a:t>
                      </a:r>
                      <a:r>
                        <a:rPr lang="en-US" sz="1400" baseline="0" dirty="0"/>
                        <a:t> Lesion Progression</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N</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5"/>
                  </a:ext>
                </a:extLst>
              </a:tr>
              <a:tr h="278447">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RECIST</a:t>
                      </a:r>
                      <a:r>
                        <a:rPr lang="en-US" sz="1400" baseline="0" dirty="0"/>
                        <a:t> 1.1</a:t>
                      </a:r>
                      <a:endParaRPr lang="en-US" sz="1400" dirty="0"/>
                    </a:p>
                  </a:txBody>
                  <a:tcPr/>
                </a:tc>
                <a:tc>
                  <a:txBody>
                    <a:bodyPr/>
                    <a:lstStyle/>
                    <a:p>
                      <a:r>
                        <a:rPr lang="en-US" sz="1400" dirty="0"/>
                        <a:t>CR</a:t>
                      </a:r>
                    </a:p>
                  </a:txBody>
                  <a:tcPr/>
                </a:tc>
                <a:tc>
                  <a:txBody>
                    <a:bodyPr/>
                    <a:lstStyle/>
                    <a:p>
                      <a:r>
                        <a:rPr lang="en-US" sz="1400" dirty="0"/>
                        <a:t>Cycle</a:t>
                      </a:r>
                      <a:r>
                        <a:rPr lang="en-US" sz="1400" baseline="0" dirty="0"/>
                        <a:t> 4</a:t>
                      </a:r>
                      <a:endParaRPr lang="en-US" sz="1400" dirty="0"/>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285924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4CB3-D7DC-4F6E-B10E-6BDB293D6EF5}"/>
              </a:ext>
            </a:extLst>
          </p:cNvPr>
          <p:cNvSpPr>
            <a:spLocks noGrp="1"/>
          </p:cNvSpPr>
          <p:nvPr>
            <p:ph type="title"/>
          </p:nvPr>
        </p:nvSpPr>
        <p:spPr/>
        <p:txBody>
          <a:bodyPr/>
          <a:lstStyle/>
          <a:p>
            <a:r>
              <a:rPr lang="en-US" dirty="0"/>
              <a:t>Ex. SDTM TU at Screening</a:t>
            </a:r>
          </a:p>
        </p:txBody>
      </p:sp>
      <p:sp>
        <p:nvSpPr>
          <p:cNvPr id="3" name="Content Placeholder 2">
            <a:extLst>
              <a:ext uri="{FF2B5EF4-FFF2-40B4-BE49-F238E27FC236}">
                <a16:creationId xmlns:a16="http://schemas.microsoft.com/office/drawing/2014/main" id="{35832E79-33F1-459C-A0FF-10395EE7C331}"/>
              </a:ext>
            </a:extLst>
          </p:cNvPr>
          <p:cNvSpPr>
            <a:spLocks noGrp="1"/>
          </p:cNvSpPr>
          <p:nvPr>
            <p:ph idx="1"/>
          </p:nvPr>
        </p:nvSpPr>
        <p:spPr>
          <a:xfrm>
            <a:off x="338090" y="4420707"/>
            <a:ext cx="7306894" cy="1500407"/>
          </a:xfrm>
        </p:spPr>
        <p:txBody>
          <a:bodyPr>
            <a:normAutofit/>
          </a:bodyPr>
          <a:lstStyle/>
          <a:p>
            <a:pPr marL="0" indent="0">
              <a:spcBef>
                <a:spcPts val="600"/>
              </a:spcBef>
              <a:buNone/>
            </a:pPr>
            <a:r>
              <a:rPr lang="en-US" sz="2400" dirty="0"/>
              <a:t>Key points to note: </a:t>
            </a:r>
          </a:p>
          <a:p>
            <a:pPr>
              <a:spcBef>
                <a:spcPts val="600"/>
              </a:spcBef>
            </a:pPr>
            <a:r>
              <a:rPr lang="en-US" dirty="0"/>
              <a:t>Subject 001 has 3 targets and 3 non-targets at screening</a:t>
            </a:r>
          </a:p>
          <a:p>
            <a:pPr>
              <a:spcBef>
                <a:spcPts val="600"/>
              </a:spcBef>
            </a:pPr>
            <a:r>
              <a:rPr lang="en-US" dirty="0"/>
              <a:t>TU.TULINKID is connected TR.TRLINKID using RELREC.</a:t>
            </a:r>
          </a:p>
        </p:txBody>
      </p:sp>
      <p:graphicFrame>
        <p:nvGraphicFramePr>
          <p:cNvPr id="6" name="Content Placeholder 7">
            <a:extLst>
              <a:ext uri="{FF2B5EF4-FFF2-40B4-BE49-F238E27FC236}">
                <a16:creationId xmlns:a16="http://schemas.microsoft.com/office/drawing/2014/main" id="{DDA0C146-6E47-46A2-968E-D303C379F1D2}"/>
              </a:ext>
            </a:extLst>
          </p:cNvPr>
          <p:cNvGraphicFramePr>
            <a:graphicFrameLocks/>
          </p:cNvGraphicFramePr>
          <p:nvPr/>
        </p:nvGraphicFramePr>
        <p:xfrm>
          <a:off x="198023" y="1308748"/>
          <a:ext cx="11993978" cy="2651760"/>
        </p:xfrm>
        <a:graphic>
          <a:graphicData uri="http://schemas.openxmlformats.org/drawingml/2006/table">
            <a:tbl>
              <a:tblPr firstRow="1" bandRow="1">
                <a:tableStyleId>{5C22544A-7EE6-4342-B048-85BDC9FD1C3A}</a:tableStyleId>
              </a:tblPr>
              <a:tblGrid>
                <a:gridCol w="1341949">
                  <a:extLst>
                    <a:ext uri="{9D8B030D-6E8A-4147-A177-3AD203B41FA5}">
                      <a16:colId xmlns:a16="http://schemas.microsoft.com/office/drawing/2014/main" val="20000"/>
                    </a:ext>
                  </a:extLst>
                </a:gridCol>
                <a:gridCol w="1082030">
                  <a:extLst>
                    <a:ext uri="{9D8B030D-6E8A-4147-A177-3AD203B41FA5}">
                      <a16:colId xmlns:a16="http://schemas.microsoft.com/office/drawing/2014/main" val="20001"/>
                    </a:ext>
                  </a:extLst>
                </a:gridCol>
                <a:gridCol w="1227731">
                  <a:extLst>
                    <a:ext uri="{9D8B030D-6E8A-4147-A177-3AD203B41FA5}">
                      <a16:colId xmlns:a16="http://schemas.microsoft.com/office/drawing/2014/main" val="20002"/>
                    </a:ext>
                  </a:extLst>
                </a:gridCol>
                <a:gridCol w="2140657">
                  <a:extLst>
                    <a:ext uri="{9D8B030D-6E8A-4147-A177-3AD203B41FA5}">
                      <a16:colId xmlns:a16="http://schemas.microsoft.com/office/drawing/2014/main" val="20003"/>
                    </a:ext>
                  </a:extLst>
                </a:gridCol>
                <a:gridCol w="1606730">
                  <a:extLst>
                    <a:ext uri="{9D8B030D-6E8A-4147-A177-3AD203B41FA5}">
                      <a16:colId xmlns:a16="http://schemas.microsoft.com/office/drawing/2014/main" val="20004"/>
                    </a:ext>
                  </a:extLst>
                </a:gridCol>
                <a:gridCol w="1551314">
                  <a:extLst>
                    <a:ext uri="{9D8B030D-6E8A-4147-A177-3AD203B41FA5}">
                      <a16:colId xmlns:a16="http://schemas.microsoft.com/office/drawing/2014/main" val="20005"/>
                    </a:ext>
                  </a:extLst>
                </a:gridCol>
                <a:gridCol w="1586956">
                  <a:extLst>
                    <a:ext uri="{9D8B030D-6E8A-4147-A177-3AD203B41FA5}">
                      <a16:colId xmlns:a16="http://schemas.microsoft.com/office/drawing/2014/main" val="20006"/>
                    </a:ext>
                  </a:extLst>
                </a:gridCol>
                <a:gridCol w="1456611">
                  <a:extLst>
                    <a:ext uri="{9D8B030D-6E8A-4147-A177-3AD203B41FA5}">
                      <a16:colId xmlns:a16="http://schemas.microsoft.com/office/drawing/2014/main" val="2341440279"/>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TULINKID</a:t>
                      </a:r>
                    </a:p>
                  </a:txBody>
                  <a:tcPr/>
                </a:tc>
                <a:tc>
                  <a:txBody>
                    <a:bodyPr/>
                    <a:lstStyle/>
                    <a:p>
                      <a:r>
                        <a:rPr lang="en-US" sz="1800" dirty="0">
                          <a:solidFill>
                            <a:sysClr val="windowText" lastClr="000000"/>
                          </a:solidFill>
                        </a:rPr>
                        <a:t>TUTESTCD</a:t>
                      </a:r>
                    </a:p>
                  </a:txBody>
                  <a:tcPr/>
                </a:tc>
                <a:tc>
                  <a:txBody>
                    <a:bodyPr/>
                    <a:lstStyle/>
                    <a:p>
                      <a:r>
                        <a:rPr lang="en-US" sz="1800" dirty="0">
                          <a:solidFill>
                            <a:sysClr val="windowText" lastClr="000000"/>
                          </a:solidFill>
                        </a:rPr>
                        <a:t>TUTEST</a:t>
                      </a:r>
                    </a:p>
                  </a:txBody>
                  <a:tcPr/>
                </a:tc>
                <a:tc>
                  <a:txBody>
                    <a:bodyPr/>
                    <a:lstStyle/>
                    <a:p>
                      <a:r>
                        <a:rPr lang="en-US" sz="1800" dirty="0">
                          <a:solidFill>
                            <a:sysClr val="windowText" lastClr="000000"/>
                          </a:solidFill>
                        </a:rPr>
                        <a:t>TUORRES</a:t>
                      </a:r>
                    </a:p>
                  </a:txBody>
                  <a:tcPr/>
                </a:tc>
                <a:tc>
                  <a:txBody>
                    <a:bodyPr/>
                    <a:lstStyle/>
                    <a:p>
                      <a:r>
                        <a:rPr lang="en-US" sz="1800" dirty="0">
                          <a:solidFill>
                            <a:sysClr val="windowText" lastClr="000000"/>
                          </a:solidFill>
                        </a:rPr>
                        <a:t>TULOC</a:t>
                      </a:r>
                    </a:p>
                  </a:txBody>
                  <a:tcPr/>
                </a:tc>
                <a:tc>
                  <a:txBody>
                    <a:bodyPr/>
                    <a:lstStyle/>
                    <a:p>
                      <a:r>
                        <a:rPr lang="en-US" sz="1800" dirty="0">
                          <a:solidFill>
                            <a:sysClr val="windowText" lastClr="000000"/>
                          </a:solidFill>
                        </a:rPr>
                        <a:t>TUMETHOD</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T01</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TARGET</a:t>
                      </a:r>
                    </a:p>
                  </a:txBody>
                  <a:tcPr/>
                </a:tc>
                <a:tc>
                  <a:txBody>
                    <a:bodyPr/>
                    <a:lstStyle/>
                    <a:p>
                      <a:r>
                        <a:rPr lang="en-US" sz="1600" dirty="0"/>
                        <a:t>ABDOMEN</a:t>
                      </a:r>
                    </a:p>
                  </a:txBody>
                  <a:tcPr/>
                </a:tc>
                <a:tc>
                  <a:txBody>
                    <a:bodyPr/>
                    <a:lstStyle/>
                    <a:p>
                      <a:r>
                        <a:rPr lang="en-US" sz="1600" dirty="0"/>
                        <a:t>CT SCAN</a:t>
                      </a:r>
                    </a:p>
                  </a:txBody>
                  <a:tcPr/>
                </a:tc>
                <a:tc>
                  <a:txBody>
                    <a:bodyPr/>
                    <a:lstStyle/>
                    <a:p>
                      <a:r>
                        <a:rPr lang="en-US" sz="1600" dirty="0">
                          <a:latin typeface="+mn-lt"/>
                        </a:rPr>
                        <a:t>Screening</a:t>
                      </a:r>
                    </a:p>
                  </a:txBody>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t>T02</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TARGET</a:t>
                      </a:r>
                    </a:p>
                  </a:txBody>
                  <a:tcPr/>
                </a:tc>
                <a:tc>
                  <a:txBody>
                    <a:bodyPr/>
                    <a:lstStyle/>
                    <a:p>
                      <a:r>
                        <a:rPr lang="en-US" sz="1600" dirty="0"/>
                        <a:t>ABDOMEN</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T03</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TARGET</a:t>
                      </a:r>
                    </a:p>
                  </a:txBody>
                  <a:tcPr/>
                </a:tc>
                <a:tc>
                  <a:txBody>
                    <a:bodyPr/>
                    <a:lstStyle/>
                    <a:p>
                      <a:r>
                        <a:rPr lang="en-US" sz="1600" dirty="0"/>
                        <a:t>THYROID</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t>NT01</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NON-TARGET</a:t>
                      </a:r>
                    </a:p>
                  </a:txBody>
                  <a:tcPr/>
                </a:tc>
                <a:tc>
                  <a:txBody>
                    <a:bodyPr/>
                    <a:lstStyle/>
                    <a:p>
                      <a:r>
                        <a:rPr lang="en-US" sz="1600" dirty="0"/>
                        <a:t>LIVER</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t>NT02</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NON-TARGET</a:t>
                      </a:r>
                    </a:p>
                  </a:txBody>
                  <a:tcPr/>
                </a:tc>
                <a:tc>
                  <a:txBody>
                    <a:bodyPr/>
                    <a:lstStyle/>
                    <a:p>
                      <a:r>
                        <a:rPr lang="en-US" sz="1600" dirty="0"/>
                        <a:t>KIDNEY</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NT03</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NON-TARGET</a:t>
                      </a:r>
                    </a:p>
                  </a:txBody>
                  <a:tcPr/>
                </a:tc>
                <a:tc>
                  <a:txBody>
                    <a:bodyPr/>
                    <a:lstStyle/>
                    <a:p>
                      <a:r>
                        <a:rPr lang="en-US" sz="1600" dirty="0"/>
                        <a:t>SPLEEN</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Screening</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626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A648-D3D8-44CD-B166-01FDC338EDFF}"/>
              </a:ext>
            </a:extLst>
          </p:cNvPr>
          <p:cNvSpPr>
            <a:spLocks noGrp="1"/>
          </p:cNvSpPr>
          <p:nvPr>
            <p:ph type="title"/>
          </p:nvPr>
        </p:nvSpPr>
        <p:spPr>
          <a:xfrm>
            <a:off x="198023" y="196633"/>
            <a:ext cx="9404723" cy="584530"/>
          </a:xfrm>
        </p:spPr>
        <p:txBody>
          <a:bodyPr/>
          <a:lstStyle/>
          <a:p>
            <a:r>
              <a:rPr lang="en-US" dirty="0"/>
              <a:t>Ex. SDTM TR at Screening</a:t>
            </a:r>
          </a:p>
        </p:txBody>
      </p:sp>
      <p:sp>
        <p:nvSpPr>
          <p:cNvPr id="3" name="Content Placeholder 2">
            <a:extLst>
              <a:ext uri="{FF2B5EF4-FFF2-40B4-BE49-F238E27FC236}">
                <a16:creationId xmlns:a16="http://schemas.microsoft.com/office/drawing/2014/main" id="{68799633-1B82-4306-A9EF-129563108333}"/>
              </a:ext>
            </a:extLst>
          </p:cNvPr>
          <p:cNvSpPr>
            <a:spLocks noGrp="1"/>
          </p:cNvSpPr>
          <p:nvPr>
            <p:ph idx="1"/>
          </p:nvPr>
        </p:nvSpPr>
        <p:spPr>
          <a:xfrm>
            <a:off x="222249" y="4792644"/>
            <a:ext cx="8457056" cy="1596565"/>
          </a:xfrm>
        </p:spPr>
        <p:txBody>
          <a:bodyPr>
            <a:normAutofit/>
          </a:bodyPr>
          <a:lstStyle/>
          <a:p>
            <a:pPr marL="0" indent="0">
              <a:spcBef>
                <a:spcPts val="600"/>
              </a:spcBef>
              <a:buNone/>
            </a:pPr>
            <a:r>
              <a:rPr lang="en-US" sz="2400" dirty="0"/>
              <a:t>Key points to note: </a:t>
            </a:r>
          </a:p>
          <a:p>
            <a:pPr>
              <a:spcBef>
                <a:spcPts val="600"/>
              </a:spcBef>
            </a:pPr>
            <a:r>
              <a:rPr lang="en-US" dirty="0"/>
              <a:t>Sum of diameter was collected </a:t>
            </a:r>
          </a:p>
          <a:p>
            <a:pPr>
              <a:spcBef>
                <a:spcPts val="600"/>
              </a:spcBef>
            </a:pPr>
            <a:r>
              <a:rPr lang="en-US" dirty="0"/>
              <a:t>Target lesions were measured quantitatively and non-target qualitatively</a:t>
            </a:r>
          </a:p>
        </p:txBody>
      </p:sp>
      <p:graphicFrame>
        <p:nvGraphicFramePr>
          <p:cNvPr id="6" name="Content Placeholder 7">
            <a:extLst>
              <a:ext uri="{FF2B5EF4-FFF2-40B4-BE49-F238E27FC236}">
                <a16:creationId xmlns:a16="http://schemas.microsoft.com/office/drawing/2014/main" id="{FAF2EC38-7647-4CDC-90F0-71F28E79A39D}"/>
              </a:ext>
            </a:extLst>
          </p:cNvPr>
          <p:cNvGraphicFramePr>
            <a:graphicFrameLocks/>
          </p:cNvGraphicFramePr>
          <p:nvPr/>
        </p:nvGraphicFramePr>
        <p:xfrm>
          <a:off x="198023" y="1013125"/>
          <a:ext cx="11771728" cy="3779520"/>
        </p:xfrm>
        <a:graphic>
          <a:graphicData uri="http://schemas.openxmlformats.org/drawingml/2006/table">
            <a:tbl>
              <a:tblPr firstRow="1" bandRow="1">
                <a:tableStyleId>{5C22544A-7EE6-4342-B048-85BDC9FD1C3A}</a:tableStyleId>
              </a:tblPr>
              <a:tblGrid>
                <a:gridCol w="1435904">
                  <a:extLst>
                    <a:ext uri="{9D8B030D-6E8A-4147-A177-3AD203B41FA5}">
                      <a16:colId xmlns:a16="http://schemas.microsoft.com/office/drawing/2014/main" val="20000"/>
                    </a:ext>
                  </a:extLst>
                </a:gridCol>
                <a:gridCol w="1207474">
                  <a:extLst>
                    <a:ext uri="{9D8B030D-6E8A-4147-A177-3AD203B41FA5}">
                      <a16:colId xmlns:a16="http://schemas.microsoft.com/office/drawing/2014/main" val="20001"/>
                    </a:ext>
                  </a:extLst>
                </a:gridCol>
                <a:gridCol w="1323838">
                  <a:extLst>
                    <a:ext uri="{9D8B030D-6E8A-4147-A177-3AD203B41FA5}">
                      <a16:colId xmlns:a16="http://schemas.microsoft.com/office/drawing/2014/main" val="20002"/>
                    </a:ext>
                  </a:extLst>
                </a:gridCol>
                <a:gridCol w="1400848">
                  <a:extLst>
                    <a:ext uri="{9D8B030D-6E8A-4147-A177-3AD203B41FA5}">
                      <a16:colId xmlns:a16="http://schemas.microsoft.com/office/drawing/2014/main" val="20003"/>
                    </a:ext>
                  </a:extLst>
                </a:gridCol>
                <a:gridCol w="2228246">
                  <a:extLst>
                    <a:ext uri="{9D8B030D-6E8A-4147-A177-3AD203B41FA5}">
                      <a16:colId xmlns:a16="http://schemas.microsoft.com/office/drawing/2014/main" val="20004"/>
                    </a:ext>
                  </a:extLst>
                </a:gridCol>
                <a:gridCol w="1322048">
                  <a:extLst>
                    <a:ext uri="{9D8B030D-6E8A-4147-A177-3AD203B41FA5}">
                      <a16:colId xmlns:a16="http://schemas.microsoft.com/office/drawing/2014/main" val="20006"/>
                    </a:ext>
                  </a:extLst>
                </a:gridCol>
                <a:gridCol w="1486811">
                  <a:extLst>
                    <a:ext uri="{9D8B030D-6E8A-4147-A177-3AD203B41FA5}">
                      <a16:colId xmlns:a16="http://schemas.microsoft.com/office/drawing/2014/main" val="20007"/>
                    </a:ext>
                  </a:extLst>
                </a:gridCol>
                <a:gridCol w="1366559">
                  <a:extLst>
                    <a:ext uri="{9D8B030D-6E8A-4147-A177-3AD203B41FA5}">
                      <a16:colId xmlns:a16="http://schemas.microsoft.com/office/drawing/2014/main" val="20008"/>
                    </a:ext>
                  </a:extLst>
                </a:gridCol>
              </a:tblGrid>
              <a:tr h="370840">
                <a:tc>
                  <a:txBody>
                    <a:bodyPr/>
                    <a:lstStyle/>
                    <a:p>
                      <a:r>
                        <a:rPr lang="en-US" sz="2000" dirty="0">
                          <a:solidFill>
                            <a:sysClr val="windowText" lastClr="000000"/>
                          </a:solidFill>
                        </a:rPr>
                        <a:t>USUBJID</a:t>
                      </a:r>
                    </a:p>
                  </a:txBody>
                  <a:tcPr/>
                </a:tc>
                <a:tc>
                  <a:txBody>
                    <a:bodyPr/>
                    <a:lstStyle/>
                    <a:p>
                      <a:r>
                        <a:rPr lang="en-US" sz="2000" dirty="0">
                          <a:solidFill>
                            <a:sysClr val="windowText" lastClr="000000"/>
                          </a:solidFill>
                        </a:rPr>
                        <a:t>TRGRID</a:t>
                      </a:r>
                    </a:p>
                  </a:txBody>
                  <a:tcPr/>
                </a:tc>
                <a:tc>
                  <a:txBody>
                    <a:bodyPr/>
                    <a:lstStyle/>
                    <a:p>
                      <a:r>
                        <a:rPr lang="en-US" sz="2000" dirty="0">
                          <a:solidFill>
                            <a:sysClr val="windowText" lastClr="000000"/>
                          </a:solidFill>
                        </a:rPr>
                        <a:t>TRLINKID</a:t>
                      </a:r>
                    </a:p>
                  </a:txBody>
                  <a:tcPr/>
                </a:tc>
                <a:tc>
                  <a:txBody>
                    <a:bodyPr/>
                    <a:lstStyle/>
                    <a:p>
                      <a:r>
                        <a:rPr lang="en-US" sz="2000" dirty="0">
                          <a:solidFill>
                            <a:sysClr val="windowText" lastClr="000000"/>
                          </a:solidFill>
                        </a:rPr>
                        <a:t>TRTESTCD</a:t>
                      </a:r>
                    </a:p>
                  </a:txBody>
                  <a:tcPr/>
                </a:tc>
                <a:tc>
                  <a:txBody>
                    <a:bodyPr/>
                    <a:lstStyle/>
                    <a:p>
                      <a:r>
                        <a:rPr lang="en-US" sz="2000" dirty="0">
                          <a:solidFill>
                            <a:sysClr val="windowText" lastClr="000000"/>
                          </a:solidFill>
                        </a:rPr>
                        <a:t>TRTEST</a:t>
                      </a:r>
                    </a:p>
                  </a:txBody>
                  <a:tcPr/>
                </a:tc>
                <a:tc>
                  <a:txBody>
                    <a:bodyPr/>
                    <a:lstStyle/>
                    <a:p>
                      <a:r>
                        <a:rPr lang="en-US" sz="2000" dirty="0">
                          <a:solidFill>
                            <a:sysClr val="windowText" lastClr="000000"/>
                          </a:solidFill>
                        </a:rPr>
                        <a:t>TRORRES</a:t>
                      </a:r>
                    </a:p>
                  </a:txBody>
                  <a:tcPr/>
                </a:tc>
                <a:tc>
                  <a:txBody>
                    <a:bodyPr/>
                    <a:lstStyle/>
                    <a:p>
                      <a:r>
                        <a:rPr lang="en-US" sz="2000" dirty="0">
                          <a:solidFill>
                            <a:sysClr val="windowText" lastClr="000000"/>
                          </a:solidFill>
                        </a:rPr>
                        <a:t>TRORRESU</a:t>
                      </a:r>
                    </a:p>
                  </a:txBody>
                  <a:tcPr/>
                </a:tc>
                <a:tc>
                  <a:txBody>
                    <a:bodyPr/>
                    <a:lstStyle/>
                    <a:p>
                      <a:r>
                        <a:rPr lang="en-US" sz="20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800" dirty="0"/>
                        <a:t>001-01-001</a:t>
                      </a:r>
                    </a:p>
                  </a:txBody>
                  <a:tcPr/>
                </a:tc>
                <a:tc>
                  <a:txBody>
                    <a:bodyPr/>
                    <a:lstStyle/>
                    <a:p>
                      <a:r>
                        <a:rPr lang="en-US" sz="1800" dirty="0"/>
                        <a:t>Target</a:t>
                      </a:r>
                    </a:p>
                  </a:txBody>
                  <a:tcPr/>
                </a:tc>
                <a:tc>
                  <a:txBody>
                    <a:bodyPr/>
                    <a:lstStyle/>
                    <a:p>
                      <a:r>
                        <a:rPr lang="en-US" sz="1800" dirty="0"/>
                        <a:t>T01</a:t>
                      </a:r>
                    </a:p>
                  </a:txBody>
                  <a:tcPr/>
                </a:tc>
                <a:tc>
                  <a:txBody>
                    <a:bodyPr/>
                    <a:lstStyle/>
                    <a:p>
                      <a:r>
                        <a:rPr lang="en-US" sz="1800" dirty="0"/>
                        <a:t>LDIAM</a:t>
                      </a:r>
                    </a:p>
                  </a:txBody>
                  <a:tcPr/>
                </a:tc>
                <a:tc>
                  <a:txBody>
                    <a:bodyPr/>
                    <a:lstStyle/>
                    <a:p>
                      <a:r>
                        <a:rPr lang="en-US" sz="1800" dirty="0"/>
                        <a:t>Longest</a:t>
                      </a:r>
                      <a:r>
                        <a:rPr lang="en-US" sz="1800" baseline="0" dirty="0"/>
                        <a:t> Diameter</a:t>
                      </a:r>
                      <a:endParaRPr lang="en-US" sz="1800" dirty="0"/>
                    </a:p>
                  </a:txBody>
                  <a:tcPr/>
                </a:tc>
                <a:tc>
                  <a:txBody>
                    <a:bodyPr/>
                    <a:lstStyle/>
                    <a:p>
                      <a:r>
                        <a:rPr lang="en-US" sz="1800" dirty="0"/>
                        <a:t>23</a:t>
                      </a:r>
                    </a:p>
                  </a:txBody>
                  <a:tcPr/>
                </a:tc>
                <a:tc>
                  <a:txBody>
                    <a:bodyPr/>
                    <a:lstStyle/>
                    <a:p>
                      <a:r>
                        <a:rPr lang="en-US" sz="1800" dirty="0"/>
                        <a:t>mm</a:t>
                      </a:r>
                    </a:p>
                  </a:txBody>
                  <a:tcPr/>
                </a:tc>
                <a:tc>
                  <a:txBody>
                    <a:bodyPr/>
                    <a:lstStyle/>
                    <a:p>
                      <a:r>
                        <a:rPr lang="en-US" sz="1800" dirty="0"/>
                        <a:t>Screening</a:t>
                      </a:r>
                    </a:p>
                  </a:txBody>
                  <a:tcPr/>
                </a:tc>
                <a:extLst>
                  <a:ext uri="{0D108BD9-81ED-4DB2-BD59-A6C34878D82A}">
                    <a16:rowId xmlns:a16="http://schemas.microsoft.com/office/drawing/2014/main" val="10001"/>
                  </a:ext>
                </a:extLst>
              </a:tr>
              <a:tr h="278447">
                <a:tc>
                  <a:txBody>
                    <a:bodyPr/>
                    <a:lstStyle/>
                    <a:p>
                      <a:r>
                        <a:rPr lang="en-US" sz="1800" dirty="0"/>
                        <a:t>001-01-001</a:t>
                      </a:r>
                    </a:p>
                  </a:txBody>
                  <a:tcPr/>
                </a:tc>
                <a:tc>
                  <a:txBody>
                    <a:bodyPr/>
                    <a:lstStyle/>
                    <a:p>
                      <a:r>
                        <a:rPr lang="en-US" sz="1800" dirty="0"/>
                        <a:t>Target</a:t>
                      </a:r>
                    </a:p>
                  </a:txBody>
                  <a:tcPr/>
                </a:tc>
                <a:tc>
                  <a:txBody>
                    <a:bodyPr/>
                    <a:lstStyle/>
                    <a:p>
                      <a:r>
                        <a:rPr lang="en-US" sz="1800" dirty="0"/>
                        <a:t>T02</a:t>
                      </a:r>
                    </a:p>
                  </a:txBody>
                  <a:tcPr/>
                </a:tc>
                <a:tc>
                  <a:txBody>
                    <a:bodyPr/>
                    <a:lstStyle/>
                    <a:p>
                      <a:r>
                        <a:rPr lang="en-US" sz="1800" dirty="0"/>
                        <a:t>LDIAM</a:t>
                      </a:r>
                    </a:p>
                  </a:txBody>
                  <a:tcPr/>
                </a:tc>
                <a:tc>
                  <a:txBody>
                    <a:bodyPr/>
                    <a:lstStyle/>
                    <a:p>
                      <a:r>
                        <a:rPr lang="en-US" sz="1800" dirty="0"/>
                        <a:t>Longest</a:t>
                      </a:r>
                      <a:r>
                        <a:rPr lang="en-US" sz="1800" baseline="0" dirty="0"/>
                        <a:t> Diameter</a:t>
                      </a:r>
                      <a:endParaRPr lang="en-US" sz="1800" dirty="0"/>
                    </a:p>
                  </a:txBody>
                  <a:tcPr/>
                </a:tc>
                <a:tc>
                  <a:txBody>
                    <a:bodyPr/>
                    <a:lstStyle/>
                    <a:p>
                      <a:r>
                        <a:rPr lang="en-US" sz="1800" dirty="0"/>
                        <a:t>22</a:t>
                      </a:r>
                    </a:p>
                  </a:txBody>
                  <a:tcPr/>
                </a:tc>
                <a:tc>
                  <a:txBody>
                    <a:bodyPr/>
                    <a:lstStyle/>
                    <a:p>
                      <a:r>
                        <a:rPr lang="en-US" sz="1800" dirty="0"/>
                        <a:t>mm</a:t>
                      </a:r>
                    </a:p>
                  </a:txBody>
                  <a:tcPr/>
                </a:tc>
                <a:tc>
                  <a:txBody>
                    <a:bodyPr/>
                    <a:lstStyle/>
                    <a:p>
                      <a:r>
                        <a:rPr lang="en-US" sz="1800" dirty="0"/>
                        <a:t>Screening</a:t>
                      </a:r>
                    </a:p>
                  </a:txBody>
                  <a:tcPr/>
                </a:tc>
                <a:extLst>
                  <a:ext uri="{0D108BD9-81ED-4DB2-BD59-A6C34878D82A}">
                    <a16:rowId xmlns:a16="http://schemas.microsoft.com/office/drawing/2014/main" val="10002"/>
                  </a:ext>
                </a:extLst>
              </a:tr>
              <a:tr h="278447">
                <a:tc>
                  <a:txBody>
                    <a:bodyPr/>
                    <a:lstStyle/>
                    <a:p>
                      <a:r>
                        <a:rPr lang="en-US" sz="1800" dirty="0"/>
                        <a:t>001-01-001</a:t>
                      </a:r>
                    </a:p>
                  </a:txBody>
                  <a:tcPr/>
                </a:tc>
                <a:tc>
                  <a:txBody>
                    <a:bodyPr/>
                    <a:lstStyle/>
                    <a:p>
                      <a:r>
                        <a:rPr lang="en-US" sz="1800" dirty="0"/>
                        <a:t>Target</a:t>
                      </a:r>
                    </a:p>
                  </a:txBody>
                  <a:tcPr/>
                </a:tc>
                <a:tc>
                  <a:txBody>
                    <a:bodyPr/>
                    <a:lstStyle/>
                    <a:p>
                      <a:r>
                        <a:rPr lang="en-US" sz="1800" dirty="0"/>
                        <a:t>T03</a:t>
                      </a:r>
                    </a:p>
                  </a:txBody>
                  <a:tcPr/>
                </a:tc>
                <a:tc>
                  <a:txBody>
                    <a:bodyPr/>
                    <a:lstStyle/>
                    <a:p>
                      <a:r>
                        <a:rPr lang="en-US" sz="1800" dirty="0"/>
                        <a:t>LDIAM</a:t>
                      </a:r>
                    </a:p>
                  </a:txBody>
                  <a:tcPr/>
                </a:tc>
                <a:tc>
                  <a:txBody>
                    <a:bodyPr/>
                    <a:lstStyle/>
                    <a:p>
                      <a:r>
                        <a:rPr lang="en-US" sz="1800" dirty="0"/>
                        <a:t>Longest</a:t>
                      </a:r>
                      <a:r>
                        <a:rPr lang="en-US" sz="1800" baseline="0" dirty="0"/>
                        <a:t> Diameter</a:t>
                      </a:r>
                      <a:endParaRPr lang="en-US" sz="1800" dirty="0"/>
                    </a:p>
                  </a:txBody>
                  <a:tcPr/>
                </a:tc>
                <a:tc>
                  <a:txBody>
                    <a:bodyPr/>
                    <a:lstStyle/>
                    <a:p>
                      <a:r>
                        <a:rPr lang="en-US" sz="1800" dirty="0"/>
                        <a:t>25</a:t>
                      </a:r>
                    </a:p>
                  </a:txBody>
                  <a:tcPr/>
                </a:tc>
                <a:tc>
                  <a:txBody>
                    <a:bodyPr/>
                    <a:lstStyle/>
                    <a:p>
                      <a:r>
                        <a:rPr lang="en-US" sz="1800" dirty="0"/>
                        <a:t>mm</a:t>
                      </a:r>
                    </a:p>
                  </a:txBody>
                  <a:tcPr/>
                </a:tc>
                <a:tc>
                  <a:txBody>
                    <a:bodyPr/>
                    <a:lstStyle/>
                    <a:p>
                      <a:r>
                        <a:rPr lang="en-US" sz="1800" dirty="0"/>
                        <a:t>Screening</a:t>
                      </a:r>
                    </a:p>
                  </a:txBody>
                  <a:tcPr/>
                </a:tc>
                <a:extLst>
                  <a:ext uri="{0D108BD9-81ED-4DB2-BD59-A6C34878D82A}">
                    <a16:rowId xmlns:a16="http://schemas.microsoft.com/office/drawing/2014/main" val="10003"/>
                  </a:ext>
                </a:extLst>
              </a:tr>
              <a:tr h="278447">
                <a:tc>
                  <a:txBody>
                    <a:bodyPr/>
                    <a:lstStyle/>
                    <a:p>
                      <a:r>
                        <a:rPr lang="en-US" sz="1800" dirty="0"/>
                        <a:t>001-01-001</a:t>
                      </a:r>
                    </a:p>
                  </a:txBody>
                  <a:tcPr>
                    <a:solidFill>
                      <a:schemeClr val="accent3">
                        <a:lumMod val="40000"/>
                        <a:lumOff val="60000"/>
                      </a:schemeClr>
                    </a:solidFill>
                  </a:tcPr>
                </a:tc>
                <a:tc>
                  <a:txBody>
                    <a:bodyPr/>
                    <a:lstStyle/>
                    <a:p>
                      <a:r>
                        <a:rPr lang="en-US" sz="1800" dirty="0"/>
                        <a:t>Target</a:t>
                      </a:r>
                    </a:p>
                  </a:txBody>
                  <a:tcPr>
                    <a:solidFill>
                      <a:schemeClr val="accent3">
                        <a:lumMod val="40000"/>
                        <a:lumOff val="60000"/>
                      </a:schemeClr>
                    </a:solidFill>
                  </a:tcPr>
                </a:tc>
                <a:tc>
                  <a:txBody>
                    <a:bodyPr/>
                    <a:lstStyle/>
                    <a:p>
                      <a:endParaRPr lang="en-US" sz="1800" dirty="0"/>
                    </a:p>
                  </a:txBody>
                  <a:tcPr>
                    <a:solidFill>
                      <a:schemeClr val="accent3">
                        <a:lumMod val="40000"/>
                        <a:lumOff val="60000"/>
                      </a:schemeClr>
                    </a:solidFill>
                  </a:tcPr>
                </a:tc>
                <a:tc>
                  <a:txBody>
                    <a:bodyPr/>
                    <a:lstStyle/>
                    <a:p>
                      <a:r>
                        <a:rPr lang="en-US" sz="1800" dirty="0"/>
                        <a:t>SUMDIAM</a:t>
                      </a:r>
                    </a:p>
                  </a:txBody>
                  <a:tcPr>
                    <a:solidFill>
                      <a:schemeClr val="accent3">
                        <a:lumMod val="40000"/>
                        <a:lumOff val="60000"/>
                      </a:schemeClr>
                    </a:solidFill>
                  </a:tcPr>
                </a:tc>
                <a:tc>
                  <a:txBody>
                    <a:bodyPr/>
                    <a:lstStyle/>
                    <a:p>
                      <a:r>
                        <a:rPr lang="en-US" sz="1800" dirty="0"/>
                        <a:t>Sum of </a:t>
                      </a:r>
                      <a:r>
                        <a:rPr lang="en-US" sz="1800" baseline="0" dirty="0"/>
                        <a:t>Diameter</a:t>
                      </a:r>
                      <a:endParaRPr lang="en-US" sz="1800" dirty="0"/>
                    </a:p>
                  </a:txBody>
                  <a:tcPr>
                    <a:solidFill>
                      <a:schemeClr val="accent3">
                        <a:lumMod val="40000"/>
                        <a:lumOff val="60000"/>
                      </a:schemeClr>
                    </a:solidFill>
                  </a:tcPr>
                </a:tc>
                <a:tc>
                  <a:txBody>
                    <a:bodyPr/>
                    <a:lstStyle/>
                    <a:p>
                      <a:r>
                        <a:rPr lang="en-US" sz="1800" dirty="0"/>
                        <a:t>70</a:t>
                      </a:r>
                    </a:p>
                  </a:txBody>
                  <a:tcPr>
                    <a:solidFill>
                      <a:schemeClr val="accent3">
                        <a:lumMod val="40000"/>
                        <a:lumOff val="60000"/>
                      </a:schemeClr>
                    </a:solidFill>
                  </a:tcPr>
                </a:tc>
                <a:tc>
                  <a:txBody>
                    <a:bodyPr/>
                    <a:lstStyle/>
                    <a:p>
                      <a:r>
                        <a:rPr lang="en-US" sz="1800" dirty="0"/>
                        <a:t>mm</a:t>
                      </a:r>
                    </a:p>
                  </a:txBody>
                  <a:tcPr>
                    <a:solidFill>
                      <a:schemeClr val="accent3">
                        <a:lumMod val="40000"/>
                        <a:lumOff val="60000"/>
                      </a:schemeClr>
                    </a:solidFill>
                  </a:tcPr>
                </a:tc>
                <a:tc>
                  <a:txBody>
                    <a:bodyPr/>
                    <a:lstStyle/>
                    <a:p>
                      <a:r>
                        <a:rPr lang="en-US" sz="1800" dirty="0"/>
                        <a:t>Screening</a:t>
                      </a:r>
                    </a:p>
                  </a:txBody>
                  <a:tcPr>
                    <a:solidFill>
                      <a:schemeClr val="accent3">
                        <a:lumMod val="40000"/>
                        <a:lumOff val="60000"/>
                      </a:schemeClr>
                    </a:solidFill>
                  </a:tcPr>
                </a:tc>
                <a:extLst>
                  <a:ext uri="{0D108BD9-81ED-4DB2-BD59-A6C34878D82A}">
                    <a16:rowId xmlns:a16="http://schemas.microsoft.com/office/drawing/2014/main" val="10004"/>
                  </a:ext>
                </a:extLst>
              </a:tr>
              <a:tr h="278447">
                <a:tc>
                  <a:txBody>
                    <a:bodyPr/>
                    <a:lstStyle/>
                    <a:p>
                      <a:r>
                        <a:rPr lang="en-US" sz="1800" dirty="0"/>
                        <a:t>001-01-001</a:t>
                      </a:r>
                    </a:p>
                  </a:txBody>
                  <a:tcPr/>
                </a:tc>
                <a:tc>
                  <a:txBody>
                    <a:bodyPr/>
                    <a:lstStyle/>
                    <a:p>
                      <a:r>
                        <a:rPr lang="en-US" sz="1800" dirty="0"/>
                        <a:t>Non-Target</a:t>
                      </a:r>
                    </a:p>
                  </a:txBody>
                  <a:tcPr/>
                </a:tc>
                <a:tc>
                  <a:txBody>
                    <a:bodyPr/>
                    <a:lstStyle/>
                    <a:p>
                      <a:r>
                        <a:rPr lang="en-US" sz="1800" dirty="0"/>
                        <a:t>NT01</a:t>
                      </a:r>
                    </a:p>
                  </a:txBody>
                  <a:tcPr/>
                </a:tc>
                <a:tc>
                  <a:txBody>
                    <a:bodyPr/>
                    <a:lstStyle/>
                    <a:p>
                      <a:r>
                        <a:rPr lang="en-US" sz="1800" dirty="0"/>
                        <a:t>TUMSTATE</a:t>
                      </a:r>
                    </a:p>
                  </a:txBody>
                  <a:tcPr/>
                </a:tc>
                <a:tc>
                  <a:txBody>
                    <a:bodyPr/>
                    <a:lstStyle/>
                    <a:p>
                      <a:r>
                        <a:rPr lang="en-US" sz="1800" dirty="0"/>
                        <a:t>Tumor</a:t>
                      </a:r>
                      <a:r>
                        <a:rPr lang="en-US" sz="1800" baseline="0" dirty="0"/>
                        <a:t> State</a:t>
                      </a:r>
                      <a:endParaRPr lang="en-US" sz="1800" dirty="0"/>
                    </a:p>
                  </a:txBody>
                  <a:tcPr/>
                </a:tc>
                <a:tc>
                  <a:txBody>
                    <a:bodyPr/>
                    <a:lstStyle/>
                    <a:p>
                      <a:r>
                        <a:rPr lang="en-US" sz="1800" dirty="0"/>
                        <a:t>PRESENT</a:t>
                      </a:r>
                    </a:p>
                  </a:txBody>
                  <a:tcPr/>
                </a:tc>
                <a:tc>
                  <a:txBody>
                    <a:bodyPr/>
                    <a:lstStyle/>
                    <a:p>
                      <a:endParaRPr lang="en-US" sz="1800" dirty="0"/>
                    </a:p>
                  </a:txBody>
                  <a:tcPr/>
                </a:tc>
                <a:tc>
                  <a:txBody>
                    <a:bodyPr/>
                    <a:lstStyle/>
                    <a:p>
                      <a:r>
                        <a:rPr lang="en-US" sz="1800" dirty="0"/>
                        <a:t>Screening</a:t>
                      </a:r>
                    </a:p>
                  </a:txBody>
                  <a:tcPr/>
                </a:tc>
                <a:extLst>
                  <a:ext uri="{0D108BD9-81ED-4DB2-BD59-A6C34878D82A}">
                    <a16:rowId xmlns:a16="http://schemas.microsoft.com/office/drawing/2014/main" val="10005"/>
                  </a:ext>
                </a:extLst>
              </a:tr>
              <a:tr h="278447">
                <a:tc>
                  <a:txBody>
                    <a:bodyPr/>
                    <a:lstStyle/>
                    <a:p>
                      <a:r>
                        <a:rPr lang="en-US" sz="1800" dirty="0"/>
                        <a:t>001-01-001</a:t>
                      </a:r>
                    </a:p>
                  </a:txBody>
                  <a:tcPr/>
                </a:tc>
                <a:tc>
                  <a:txBody>
                    <a:bodyPr/>
                    <a:lstStyle/>
                    <a:p>
                      <a:r>
                        <a:rPr lang="en-US" sz="1800" dirty="0"/>
                        <a:t>Non-Target</a:t>
                      </a:r>
                    </a:p>
                  </a:txBody>
                  <a:tcPr/>
                </a:tc>
                <a:tc>
                  <a:txBody>
                    <a:bodyPr/>
                    <a:lstStyle/>
                    <a:p>
                      <a:r>
                        <a:rPr lang="en-US" sz="1800" dirty="0"/>
                        <a:t>NT02</a:t>
                      </a:r>
                    </a:p>
                  </a:txBody>
                  <a:tcPr/>
                </a:tc>
                <a:tc>
                  <a:txBody>
                    <a:bodyPr/>
                    <a:lstStyle/>
                    <a:p>
                      <a:r>
                        <a:rPr lang="en-US" sz="1800" dirty="0"/>
                        <a:t>TUMSTATE</a:t>
                      </a:r>
                    </a:p>
                  </a:txBody>
                  <a:tcPr/>
                </a:tc>
                <a:tc>
                  <a:txBody>
                    <a:bodyPr/>
                    <a:lstStyle/>
                    <a:p>
                      <a:r>
                        <a:rPr lang="en-US" sz="1800" dirty="0"/>
                        <a:t>Tumor</a:t>
                      </a:r>
                      <a:r>
                        <a:rPr lang="en-US" sz="1800" baseline="0" dirty="0"/>
                        <a:t> State</a:t>
                      </a:r>
                      <a:endParaRPr lang="en-US" sz="1800" dirty="0"/>
                    </a:p>
                  </a:txBody>
                  <a:tcPr/>
                </a:tc>
                <a:tc>
                  <a:txBody>
                    <a:bodyPr/>
                    <a:lstStyle/>
                    <a:p>
                      <a:r>
                        <a:rPr lang="en-US" sz="1800" dirty="0"/>
                        <a:t>PRESENT</a:t>
                      </a:r>
                    </a:p>
                  </a:txBody>
                  <a:tcPr/>
                </a:tc>
                <a:tc>
                  <a:txBody>
                    <a:bodyPr/>
                    <a:lstStyle/>
                    <a:p>
                      <a:endParaRPr lang="en-US" sz="1800" dirty="0"/>
                    </a:p>
                  </a:txBody>
                  <a:tcPr/>
                </a:tc>
                <a:tc>
                  <a:txBody>
                    <a:bodyPr/>
                    <a:lstStyle/>
                    <a:p>
                      <a:r>
                        <a:rPr lang="en-US" sz="1800" dirty="0"/>
                        <a:t>Screening</a:t>
                      </a:r>
                    </a:p>
                  </a:txBody>
                  <a:tcPr/>
                </a:tc>
                <a:extLst>
                  <a:ext uri="{0D108BD9-81ED-4DB2-BD59-A6C34878D82A}">
                    <a16:rowId xmlns:a16="http://schemas.microsoft.com/office/drawing/2014/main" val="10006"/>
                  </a:ext>
                </a:extLst>
              </a:tr>
              <a:tr h="278447">
                <a:tc>
                  <a:txBody>
                    <a:bodyPr/>
                    <a:lstStyle/>
                    <a:p>
                      <a:r>
                        <a:rPr lang="en-US" sz="1800" dirty="0"/>
                        <a:t>001-01-001</a:t>
                      </a:r>
                    </a:p>
                  </a:txBody>
                  <a:tcPr/>
                </a:tc>
                <a:tc>
                  <a:txBody>
                    <a:bodyPr/>
                    <a:lstStyle/>
                    <a:p>
                      <a:r>
                        <a:rPr lang="en-US" sz="1800" dirty="0"/>
                        <a:t>Non-Target</a:t>
                      </a:r>
                    </a:p>
                  </a:txBody>
                  <a:tcPr/>
                </a:tc>
                <a:tc>
                  <a:txBody>
                    <a:bodyPr/>
                    <a:lstStyle/>
                    <a:p>
                      <a:r>
                        <a:rPr lang="en-US" sz="1800" dirty="0"/>
                        <a:t>NT03</a:t>
                      </a:r>
                    </a:p>
                  </a:txBody>
                  <a:tcPr/>
                </a:tc>
                <a:tc>
                  <a:txBody>
                    <a:bodyPr/>
                    <a:lstStyle/>
                    <a:p>
                      <a:r>
                        <a:rPr lang="en-US" sz="1800" dirty="0"/>
                        <a:t>TUMSTATE</a:t>
                      </a:r>
                    </a:p>
                  </a:txBody>
                  <a:tcPr/>
                </a:tc>
                <a:tc>
                  <a:txBody>
                    <a:bodyPr/>
                    <a:lstStyle/>
                    <a:p>
                      <a:r>
                        <a:rPr lang="en-US" sz="1800" dirty="0"/>
                        <a:t>Tumor</a:t>
                      </a:r>
                      <a:r>
                        <a:rPr lang="en-US" sz="1800" baseline="0" dirty="0"/>
                        <a:t> State</a:t>
                      </a:r>
                      <a:endParaRPr lang="en-US" sz="1800" dirty="0"/>
                    </a:p>
                  </a:txBody>
                  <a:tcPr/>
                </a:tc>
                <a:tc>
                  <a:txBody>
                    <a:bodyPr/>
                    <a:lstStyle/>
                    <a:p>
                      <a:r>
                        <a:rPr lang="en-US" sz="1800" dirty="0"/>
                        <a:t>PRESENT</a:t>
                      </a:r>
                    </a:p>
                  </a:txBody>
                  <a:tcPr/>
                </a:tc>
                <a:tc>
                  <a:txBody>
                    <a:bodyPr/>
                    <a:lstStyle/>
                    <a:p>
                      <a:endParaRPr lang="en-US" sz="1800" dirty="0"/>
                    </a:p>
                  </a:txBody>
                  <a:tcPr/>
                </a:tc>
                <a:tc>
                  <a:txBody>
                    <a:bodyPr/>
                    <a:lstStyle/>
                    <a:p>
                      <a:r>
                        <a:rPr lang="en-US" sz="1800" dirty="0"/>
                        <a:t>Screening</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9425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7572-A9FA-44FA-92E1-7A15F19667F6}"/>
              </a:ext>
            </a:extLst>
          </p:cNvPr>
          <p:cNvSpPr>
            <a:spLocks noGrp="1"/>
          </p:cNvSpPr>
          <p:nvPr>
            <p:ph type="title"/>
          </p:nvPr>
        </p:nvSpPr>
        <p:spPr>
          <a:xfrm>
            <a:off x="333831" y="204078"/>
            <a:ext cx="11174186" cy="590931"/>
          </a:xfrm>
        </p:spPr>
        <p:txBody>
          <a:bodyPr/>
          <a:lstStyle/>
          <a:p>
            <a:r>
              <a:rPr lang="en-US" dirty="0"/>
              <a:t>Cancer Facts</a:t>
            </a:r>
          </a:p>
        </p:txBody>
      </p:sp>
      <p:sp>
        <p:nvSpPr>
          <p:cNvPr id="3" name="Content Placeholder 2">
            <a:extLst>
              <a:ext uri="{FF2B5EF4-FFF2-40B4-BE49-F238E27FC236}">
                <a16:creationId xmlns:a16="http://schemas.microsoft.com/office/drawing/2014/main" id="{09FC6D15-D484-451C-A03A-C3DA5981F42E}"/>
              </a:ext>
            </a:extLst>
          </p:cNvPr>
          <p:cNvSpPr>
            <a:spLocks noGrp="1"/>
          </p:cNvSpPr>
          <p:nvPr>
            <p:ph idx="1"/>
          </p:nvPr>
        </p:nvSpPr>
        <p:spPr>
          <a:xfrm>
            <a:off x="146179" y="1055210"/>
            <a:ext cx="11756572" cy="5334000"/>
          </a:xfrm>
        </p:spPr>
        <p:txBody>
          <a:bodyPr>
            <a:normAutofit fontScale="85000" lnSpcReduction="20000"/>
          </a:bodyPr>
          <a:lstStyle/>
          <a:p>
            <a:pPr marL="365760" indent="-365760">
              <a:spcBef>
                <a:spcPts val="600"/>
              </a:spcBef>
            </a:pPr>
            <a:r>
              <a:rPr lang="en-US" sz="2800" dirty="0"/>
              <a:t>The word ‘cancer’ is related to the Greek word “crab” because its finger-like projections were similar to the shape of the crab</a:t>
            </a:r>
          </a:p>
          <a:p>
            <a:pPr marL="365760" indent="-365760">
              <a:spcBef>
                <a:spcPts val="600"/>
              </a:spcBef>
            </a:pPr>
            <a:r>
              <a:rPr lang="en-US" sz="2800" dirty="0"/>
              <a:t>In 2010, the economic cost of the disease worldwide was estimated at $1.16 trillion.</a:t>
            </a:r>
          </a:p>
          <a:p>
            <a:pPr marL="365760" indent="-365760">
              <a:spcBef>
                <a:spcPts val="600"/>
              </a:spcBef>
            </a:pPr>
            <a:r>
              <a:rPr lang="en-US" sz="2800" dirty="0"/>
              <a:t>One in eight deaths in the world are due to cancer.</a:t>
            </a:r>
          </a:p>
          <a:p>
            <a:pPr marL="365760" indent="-365760">
              <a:spcBef>
                <a:spcPts val="600"/>
              </a:spcBef>
            </a:pPr>
            <a:r>
              <a:rPr lang="en-US" sz="2800" dirty="0"/>
              <a:t>Cancer is the leading cause of death in developed countries.</a:t>
            </a:r>
          </a:p>
          <a:p>
            <a:pPr marL="365760" indent="-365760">
              <a:spcBef>
                <a:spcPts val="600"/>
              </a:spcBef>
            </a:pPr>
            <a:r>
              <a:rPr lang="en-US" sz="2800" dirty="0"/>
              <a:t>WHO predicts new cancer cases of 14 million in 2012 to 22 million in 2030 and cancer deaths from 8.2 million a year to 13 million annually.</a:t>
            </a:r>
          </a:p>
          <a:p>
            <a:pPr marL="365760" indent="-365760">
              <a:spcBef>
                <a:spcPts val="600"/>
              </a:spcBef>
            </a:pPr>
            <a:r>
              <a:rPr lang="en-US" sz="2800" dirty="0"/>
              <a:t>There are 28 million cancer survivors worldwide.</a:t>
            </a:r>
          </a:p>
          <a:p>
            <a:pPr marL="365760" indent="-365760">
              <a:spcBef>
                <a:spcPts val="600"/>
              </a:spcBef>
            </a:pPr>
            <a:r>
              <a:rPr lang="en-US" sz="2800" dirty="0"/>
              <a:t>Men who have never married are up to 35% more likely to die from cancer than those who are married. In terms of surviving cancer, women also benefited from being married, but to a lesser extent.</a:t>
            </a:r>
          </a:p>
          <a:p>
            <a:endParaRPr lang="en-US" sz="2800" dirty="0"/>
          </a:p>
        </p:txBody>
      </p:sp>
    </p:spTree>
    <p:extLst>
      <p:ext uri="{BB962C8B-B14F-4D97-AF65-F5344CB8AC3E}">
        <p14:creationId xmlns:p14="http://schemas.microsoft.com/office/powerpoint/2010/main" val="646929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F25D-5F6C-4439-929F-BEB2A95A1C74}"/>
              </a:ext>
            </a:extLst>
          </p:cNvPr>
          <p:cNvSpPr>
            <a:spLocks noGrp="1"/>
          </p:cNvSpPr>
          <p:nvPr>
            <p:ph type="title"/>
          </p:nvPr>
        </p:nvSpPr>
        <p:spPr/>
        <p:txBody>
          <a:bodyPr/>
          <a:lstStyle/>
          <a:p>
            <a:r>
              <a:rPr lang="en-US" dirty="0"/>
              <a:t>Ex. SDTM TU at Cycle 1</a:t>
            </a:r>
          </a:p>
        </p:txBody>
      </p:sp>
      <p:sp>
        <p:nvSpPr>
          <p:cNvPr id="3" name="Content Placeholder 2">
            <a:extLst>
              <a:ext uri="{FF2B5EF4-FFF2-40B4-BE49-F238E27FC236}">
                <a16:creationId xmlns:a16="http://schemas.microsoft.com/office/drawing/2014/main" id="{30EAC9BF-373D-4494-BD90-817C44A304B4}"/>
              </a:ext>
            </a:extLst>
          </p:cNvPr>
          <p:cNvSpPr>
            <a:spLocks noGrp="1"/>
          </p:cNvSpPr>
          <p:nvPr>
            <p:ph idx="1"/>
          </p:nvPr>
        </p:nvSpPr>
        <p:spPr>
          <a:xfrm>
            <a:off x="417936" y="4395894"/>
            <a:ext cx="7735463" cy="1993316"/>
          </a:xfrm>
        </p:spPr>
        <p:txBody>
          <a:bodyPr>
            <a:normAutofit lnSpcReduction="10000"/>
          </a:bodyPr>
          <a:lstStyle/>
          <a:p>
            <a:pPr marL="0" indent="0">
              <a:spcBef>
                <a:spcPts val="600"/>
              </a:spcBef>
              <a:buNone/>
            </a:pPr>
            <a:r>
              <a:rPr lang="en-US" sz="2400" dirty="0">
                <a:cs typeface="Calibri" pitchFamily="34" charset="0"/>
              </a:rPr>
              <a:t>Key points to note:</a:t>
            </a:r>
          </a:p>
          <a:p>
            <a:pPr lvl="1">
              <a:spcBef>
                <a:spcPts val="600"/>
              </a:spcBef>
            </a:pPr>
            <a:r>
              <a:rPr lang="en-US" sz="2400" dirty="0">
                <a:cs typeface="Calibri" pitchFamily="34" charset="0"/>
              </a:rPr>
              <a:t> </a:t>
            </a:r>
            <a:r>
              <a:rPr lang="en-US" sz="2000" dirty="0">
                <a:cs typeface="Calibri" pitchFamily="34" charset="0"/>
              </a:rPr>
              <a:t>Subject 001 has 3 targets and 3 non-targets at Cycle 1</a:t>
            </a:r>
          </a:p>
          <a:p>
            <a:pPr lvl="1">
              <a:spcBef>
                <a:spcPts val="600"/>
              </a:spcBef>
            </a:pPr>
            <a:r>
              <a:rPr lang="en-US" sz="2000" dirty="0">
                <a:cs typeface="Calibri" pitchFamily="34" charset="0"/>
              </a:rPr>
              <a:t> TU.TULINKID is connected TR.TRLINKID using RELREC.</a:t>
            </a:r>
          </a:p>
          <a:p>
            <a:pPr lvl="1">
              <a:spcBef>
                <a:spcPts val="600"/>
              </a:spcBef>
            </a:pPr>
            <a:r>
              <a:rPr lang="en-US" sz="2000" dirty="0">
                <a:cs typeface="Calibri" pitchFamily="34" charset="0"/>
              </a:rPr>
              <a:t> Q: Any changes from screening?</a:t>
            </a:r>
          </a:p>
        </p:txBody>
      </p:sp>
      <p:graphicFrame>
        <p:nvGraphicFramePr>
          <p:cNvPr id="6" name="Content Placeholder 7">
            <a:extLst>
              <a:ext uri="{FF2B5EF4-FFF2-40B4-BE49-F238E27FC236}">
                <a16:creationId xmlns:a16="http://schemas.microsoft.com/office/drawing/2014/main" id="{6F2045B8-BD51-4775-9201-D54C50879708}"/>
              </a:ext>
            </a:extLst>
          </p:cNvPr>
          <p:cNvGraphicFramePr>
            <a:graphicFrameLocks/>
          </p:cNvGraphicFramePr>
          <p:nvPr/>
        </p:nvGraphicFramePr>
        <p:xfrm>
          <a:off x="305996" y="1455136"/>
          <a:ext cx="11580007" cy="2382520"/>
        </p:xfrm>
        <a:graphic>
          <a:graphicData uri="http://schemas.openxmlformats.org/drawingml/2006/table">
            <a:tbl>
              <a:tblPr firstRow="1" bandRow="1">
                <a:tableStyleId>{5C22544A-7EE6-4342-B048-85BDC9FD1C3A}</a:tableStyleId>
              </a:tblPr>
              <a:tblGrid>
                <a:gridCol w="1446609">
                  <a:extLst>
                    <a:ext uri="{9D8B030D-6E8A-4147-A177-3AD203B41FA5}">
                      <a16:colId xmlns:a16="http://schemas.microsoft.com/office/drawing/2014/main" val="20000"/>
                    </a:ext>
                  </a:extLst>
                </a:gridCol>
                <a:gridCol w="1132353">
                  <a:extLst>
                    <a:ext uri="{9D8B030D-6E8A-4147-A177-3AD203B41FA5}">
                      <a16:colId xmlns:a16="http://schemas.microsoft.com/office/drawing/2014/main" val="20001"/>
                    </a:ext>
                  </a:extLst>
                </a:gridCol>
                <a:gridCol w="1329217">
                  <a:extLst>
                    <a:ext uri="{9D8B030D-6E8A-4147-A177-3AD203B41FA5}">
                      <a16:colId xmlns:a16="http://schemas.microsoft.com/office/drawing/2014/main" val="20002"/>
                    </a:ext>
                  </a:extLst>
                </a:gridCol>
                <a:gridCol w="2245918">
                  <a:extLst>
                    <a:ext uri="{9D8B030D-6E8A-4147-A177-3AD203B41FA5}">
                      <a16:colId xmlns:a16="http://schemas.microsoft.com/office/drawing/2014/main" val="20003"/>
                    </a:ext>
                  </a:extLst>
                </a:gridCol>
                <a:gridCol w="1573177">
                  <a:extLst>
                    <a:ext uri="{9D8B030D-6E8A-4147-A177-3AD203B41FA5}">
                      <a16:colId xmlns:a16="http://schemas.microsoft.com/office/drawing/2014/main" val="20004"/>
                    </a:ext>
                  </a:extLst>
                </a:gridCol>
                <a:gridCol w="1329217">
                  <a:extLst>
                    <a:ext uri="{9D8B030D-6E8A-4147-A177-3AD203B41FA5}">
                      <a16:colId xmlns:a16="http://schemas.microsoft.com/office/drawing/2014/main" val="20005"/>
                    </a:ext>
                  </a:extLst>
                </a:gridCol>
                <a:gridCol w="1493706">
                  <a:extLst>
                    <a:ext uri="{9D8B030D-6E8A-4147-A177-3AD203B41FA5}">
                      <a16:colId xmlns:a16="http://schemas.microsoft.com/office/drawing/2014/main" val="20006"/>
                    </a:ext>
                  </a:extLst>
                </a:gridCol>
                <a:gridCol w="1029810">
                  <a:extLst>
                    <a:ext uri="{9D8B030D-6E8A-4147-A177-3AD203B41FA5}">
                      <a16:colId xmlns:a16="http://schemas.microsoft.com/office/drawing/2014/main" val="2341440279"/>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TULINKID</a:t>
                      </a:r>
                    </a:p>
                  </a:txBody>
                  <a:tcPr/>
                </a:tc>
                <a:tc>
                  <a:txBody>
                    <a:bodyPr/>
                    <a:lstStyle/>
                    <a:p>
                      <a:r>
                        <a:rPr lang="en-US" sz="1800" dirty="0">
                          <a:solidFill>
                            <a:sysClr val="windowText" lastClr="000000"/>
                          </a:solidFill>
                        </a:rPr>
                        <a:t>TUTESTCD</a:t>
                      </a:r>
                    </a:p>
                  </a:txBody>
                  <a:tcPr/>
                </a:tc>
                <a:tc>
                  <a:txBody>
                    <a:bodyPr/>
                    <a:lstStyle/>
                    <a:p>
                      <a:r>
                        <a:rPr lang="en-US" sz="1800" dirty="0">
                          <a:solidFill>
                            <a:sysClr val="windowText" lastClr="000000"/>
                          </a:solidFill>
                        </a:rPr>
                        <a:t>TUTEST</a:t>
                      </a:r>
                    </a:p>
                  </a:txBody>
                  <a:tcPr/>
                </a:tc>
                <a:tc>
                  <a:txBody>
                    <a:bodyPr/>
                    <a:lstStyle/>
                    <a:p>
                      <a:r>
                        <a:rPr lang="en-US" sz="1800" dirty="0">
                          <a:solidFill>
                            <a:sysClr val="windowText" lastClr="000000"/>
                          </a:solidFill>
                        </a:rPr>
                        <a:t>TUORRES</a:t>
                      </a:r>
                    </a:p>
                  </a:txBody>
                  <a:tcPr/>
                </a:tc>
                <a:tc>
                  <a:txBody>
                    <a:bodyPr/>
                    <a:lstStyle/>
                    <a:p>
                      <a:r>
                        <a:rPr lang="en-US" sz="1800" dirty="0">
                          <a:solidFill>
                            <a:sysClr val="windowText" lastClr="000000"/>
                          </a:solidFill>
                        </a:rPr>
                        <a:t>TULOC</a:t>
                      </a:r>
                    </a:p>
                  </a:txBody>
                  <a:tcPr/>
                </a:tc>
                <a:tc>
                  <a:txBody>
                    <a:bodyPr/>
                    <a:lstStyle/>
                    <a:p>
                      <a:r>
                        <a:rPr lang="en-US" sz="1800" dirty="0">
                          <a:solidFill>
                            <a:sysClr val="windowText" lastClr="000000"/>
                          </a:solidFill>
                        </a:rPr>
                        <a:t>TUMETHOD</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T01</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TARGET</a:t>
                      </a:r>
                    </a:p>
                  </a:txBody>
                  <a:tcPr/>
                </a:tc>
                <a:tc>
                  <a:txBody>
                    <a:bodyPr/>
                    <a:lstStyle/>
                    <a:p>
                      <a:r>
                        <a:rPr lang="en-US" sz="1600" dirty="0"/>
                        <a:t>ABDOMEN</a:t>
                      </a:r>
                    </a:p>
                  </a:txBody>
                  <a:tcPr/>
                </a:tc>
                <a:tc>
                  <a:txBody>
                    <a:bodyPr/>
                    <a:lstStyle/>
                    <a:p>
                      <a:r>
                        <a:rPr lang="en-US" sz="1600" dirty="0"/>
                        <a:t>CT SCAN</a:t>
                      </a:r>
                    </a:p>
                  </a:txBody>
                  <a:tcPr/>
                </a:tc>
                <a:tc>
                  <a:txBody>
                    <a:bodyPr/>
                    <a:lstStyle/>
                    <a:p>
                      <a:r>
                        <a:rPr lang="en-US" sz="1600" dirty="0"/>
                        <a:t>Cycle 1</a:t>
                      </a:r>
                    </a:p>
                  </a:txBody>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t>T02</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TARGET</a:t>
                      </a:r>
                    </a:p>
                  </a:txBody>
                  <a:tcPr/>
                </a:tc>
                <a:tc>
                  <a:txBody>
                    <a:bodyPr/>
                    <a:lstStyle/>
                    <a:p>
                      <a:r>
                        <a:rPr lang="en-US" sz="1600" dirty="0"/>
                        <a:t>ABDOMEN</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Cycle 1</a:t>
                      </a:r>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T03</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TARGET</a:t>
                      </a:r>
                    </a:p>
                  </a:txBody>
                  <a:tcPr/>
                </a:tc>
                <a:tc>
                  <a:txBody>
                    <a:bodyPr/>
                    <a:lstStyle/>
                    <a:p>
                      <a:r>
                        <a:rPr lang="en-US" sz="1600" dirty="0"/>
                        <a:t>THYROID</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Cycle 1</a:t>
                      </a:r>
                    </a:p>
                  </a:txBody>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t>NT01</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NON-TARGET</a:t>
                      </a:r>
                    </a:p>
                  </a:txBody>
                  <a:tcPr/>
                </a:tc>
                <a:tc>
                  <a:txBody>
                    <a:bodyPr/>
                    <a:lstStyle/>
                    <a:p>
                      <a:r>
                        <a:rPr lang="en-US" sz="1600" dirty="0"/>
                        <a:t>LIVER</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Cycle 1</a:t>
                      </a:r>
                    </a:p>
                  </a:txBody>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t>NT02</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NON-TARGET</a:t>
                      </a:r>
                    </a:p>
                  </a:txBody>
                  <a:tcPr/>
                </a:tc>
                <a:tc>
                  <a:txBody>
                    <a:bodyPr/>
                    <a:lstStyle/>
                    <a:p>
                      <a:r>
                        <a:rPr lang="en-US" sz="1600" dirty="0"/>
                        <a:t>KIDNEY</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Cycle 1</a:t>
                      </a:r>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NT03</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NON-TARGET</a:t>
                      </a:r>
                    </a:p>
                  </a:txBody>
                  <a:tcPr/>
                </a:tc>
                <a:tc>
                  <a:txBody>
                    <a:bodyPr/>
                    <a:lstStyle/>
                    <a:p>
                      <a:r>
                        <a:rPr lang="en-US" sz="1600" dirty="0"/>
                        <a:t>SPLEEN</a:t>
                      </a:r>
                    </a:p>
                  </a:txBody>
                  <a:tcPr/>
                </a:tc>
                <a:tc>
                  <a:txBody>
                    <a:bodyPr/>
                    <a:lstStyle/>
                    <a:p>
                      <a:r>
                        <a:rPr lang="en-US" sz="16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Cycle 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4421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1CF9-BA95-4470-AD6A-3C488ADA9D39}"/>
              </a:ext>
            </a:extLst>
          </p:cNvPr>
          <p:cNvSpPr>
            <a:spLocks noGrp="1"/>
          </p:cNvSpPr>
          <p:nvPr>
            <p:ph type="title"/>
          </p:nvPr>
        </p:nvSpPr>
        <p:spPr/>
        <p:txBody>
          <a:bodyPr/>
          <a:lstStyle/>
          <a:p>
            <a:r>
              <a:rPr lang="en-US" dirty="0"/>
              <a:t>Ex. SDTM TR at Cycle 1</a:t>
            </a:r>
          </a:p>
        </p:txBody>
      </p:sp>
      <p:sp>
        <p:nvSpPr>
          <p:cNvPr id="3" name="Content Placeholder 2">
            <a:extLst>
              <a:ext uri="{FF2B5EF4-FFF2-40B4-BE49-F238E27FC236}">
                <a16:creationId xmlns:a16="http://schemas.microsoft.com/office/drawing/2014/main" id="{73B65DBE-02F1-4DC2-81CD-91B55F02DF19}"/>
              </a:ext>
            </a:extLst>
          </p:cNvPr>
          <p:cNvSpPr>
            <a:spLocks noGrp="1"/>
          </p:cNvSpPr>
          <p:nvPr>
            <p:ph idx="1"/>
          </p:nvPr>
        </p:nvSpPr>
        <p:spPr>
          <a:xfrm>
            <a:off x="683982" y="4376906"/>
            <a:ext cx="7469417" cy="2344569"/>
          </a:xfrm>
        </p:spPr>
        <p:txBody>
          <a:bodyPr>
            <a:normAutofit/>
          </a:bodyPr>
          <a:lstStyle/>
          <a:p>
            <a:pPr marL="0" indent="0">
              <a:spcBef>
                <a:spcPts val="0"/>
              </a:spcBef>
              <a:spcAft>
                <a:spcPts val="600"/>
              </a:spcAft>
              <a:buNone/>
            </a:pPr>
            <a:r>
              <a:rPr lang="en-US" dirty="0">
                <a:cs typeface="Calibri" pitchFamily="34" charset="0"/>
              </a:rPr>
              <a:t>Key points to note:</a:t>
            </a:r>
          </a:p>
          <a:p>
            <a:pPr lvl="1">
              <a:spcBef>
                <a:spcPts val="0"/>
              </a:spcBef>
              <a:spcAft>
                <a:spcPts val="600"/>
              </a:spcAft>
            </a:pPr>
            <a:r>
              <a:rPr lang="en-US" sz="2000" dirty="0">
                <a:cs typeface="Calibri" pitchFamily="34" charset="0"/>
              </a:rPr>
              <a:t> </a:t>
            </a:r>
            <a:r>
              <a:rPr lang="en-US" dirty="0">
                <a:cs typeface="Calibri" pitchFamily="34" charset="0"/>
              </a:rPr>
              <a:t>Sum of Diameter changed from 70 mm to 35 mm</a:t>
            </a:r>
          </a:p>
          <a:p>
            <a:pPr lvl="1">
              <a:spcBef>
                <a:spcPts val="0"/>
              </a:spcBef>
              <a:spcAft>
                <a:spcPts val="600"/>
              </a:spcAft>
            </a:pPr>
            <a:r>
              <a:rPr lang="en-US" dirty="0">
                <a:cs typeface="Calibri" pitchFamily="34" charset="0"/>
              </a:rPr>
              <a:t> No changes in non-target.</a:t>
            </a:r>
          </a:p>
          <a:p>
            <a:pPr lvl="1">
              <a:spcBef>
                <a:spcPts val="0"/>
              </a:spcBef>
              <a:spcAft>
                <a:spcPts val="600"/>
              </a:spcAft>
            </a:pPr>
            <a:r>
              <a:rPr lang="en-US" dirty="0">
                <a:cs typeface="Calibri" pitchFamily="34" charset="0"/>
              </a:rPr>
              <a:t> No new lesions</a:t>
            </a:r>
          </a:p>
          <a:p>
            <a:pPr lvl="1">
              <a:spcBef>
                <a:spcPts val="0"/>
              </a:spcBef>
              <a:spcAft>
                <a:spcPts val="600"/>
              </a:spcAft>
            </a:pPr>
            <a:r>
              <a:rPr lang="en-US" dirty="0">
                <a:cs typeface="Calibri" pitchFamily="34" charset="0"/>
              </a:rPr>
              <a:t> Q: what is the response at Cycle 1?</a:t>
            </a:r>
          </a:p>
          <a:p>
            <a:endParaRPr lang="en-US" dirty="0"/>
          </a:p>
        </p:txBody>
      </p:sp>
      <p:graphicFrame>
        <p:nvGraphicFramePr>
          <p:cNvPr id="6" name="Content Placeholder 7">
            <a:extLst>
              <a:ext uri="{FF2B5EF4-FFF2-40B4-BE49-F238E27FC236}">
                <a16:creationId xmlns:a16="http://schemas.microsoft.com/office/drawing/2014/main" id="{C911019A-88AD-4B54-BC72-4E6429A4FDAF}"/>
              </a:ext>
            </a:extLst>
          </p:cNvPr>
          <p:cNvGraphicFramePr>
            <a:graphicFrameLocks/>
          </p:cNvGraphicFramePr>
          <p:nvPr/>
        </p:nvGraphicFramePr>
        <p:xfrm>
          <a:off x="855185" y="1484411"/>
          <a:ext cx="10481630" cy="2717800"/>
        </p:xfrm>
        <a:graphic>
          <a:graphicData uri="http://schemas.openxmlformats.org/drawingml/2006/table">
            <a:tbl>
              <a:tblPr firstRow="1" bandRow="1">
                <a:tableStyleId>{5C22544A-7EE6-4342-B048-85BDC9FD1C3A}</a:tableStyleId>
              </a:tblPr>
              <a:tblGrid>
                <a:gridCol w="1276668">
                  <a:extLst>
                    <a:ext uri="{9D8B030D-6E8A-4147-A177-3AD203B41FA5}">
                      <a16:colId xmlns:a16="http://schemas.microsoft.com/office/drawing/2014/main" val="20000"/>
                    </a:ext>
                  </a:extLst>
                </a:gridCol>
                <a:gridCol w="13385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241743">
                  <a:extLst>
                    <a:ext uri="{9D8B030D-6E8A-4147-A177-3AD203B41FA5}">
                      <a16:colId xmlns:a16="http://schemas.microsoft.com/office/drawing/2014/main" val="20003"/>
                    </a:ext>
                  </a:extLst>
                </a:gridCol>
                <a:gridCol w="1975168">
                  <a:extLst>
                    <a:ext uri="{9D8B030D-6E8A-4147-A177-3AD203B41FA5}">
                      <a16:colId xmlns:a16="http://schemas.microsoft.com/office/drawing/2014/main" val="20004"/>
                    </a:ext>
                  </a:extLst>
                </a:gridCol>
                <a:gridCol w="1171893">
                  <a:extLst>
                    <a:ext uri="{9D8B030D-6E8A-4147-A177-3AD203B41FA5}">
                      <a16:colId xmlns:a16="http://schemas.microsoft.com/office/drawing/2014/main" val="20006"/>
                    </a:ext>
                  </a:extLst>
                </a:gridCol>
                <a:gridCol w="1317943">
                  <a:extLst>
                    <a:ext uri="{9D8B030D-6E8A-4147-A177-3AD203B41FA5}">
                      <a16:colId xmlns:a16="http://schemas.microsoft.com/office/drawing/2014/main" val="20007"/>
                    </a:ext>
                  </a:extLst>
                </a:gridCol>
                <a:gridCol w="986155">
                  <a:extLst>
                    <a:ext uri="{9D8B030D-6E8A-4147-A177-3AD203B41FA5}">
                      <a16:colId xmlns:a16="http://schemas.microsoft.com/office/drawing/2014/main" val="20008"/>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TRGRID</a:t>
                      </a:r>
                    </a:p>
                  </a:txBody>
                  <a:tcPr/>
                </a:tc>
                <a:tc>
                  <a:txBody>
                    <a:bodyPr/>
                    <a:lstStyle/>
                    <a:p>
                      <a:r>
                        <a:rPr lang="en-US" sz="1800" dirty="0">
                          <a:solidFill>
                            <a:sysClr val="windowText" lastClr="000000"/>
                          </a:solidFill>
                        </a:rPr>
                        <a:t>TRLINKID</a:t>
                      </a:r>
                    </a:p>
                  </a:txBody>
                  <a:tcPr/>
                </a:tc>
                <a:tc>
                  <a:txBody>
                    <a:bodyPr/>
                    <a:lstStyle/>
                    <a:p>
                      <a:r>
                        <a:rPr lang="en-US" sz="1800" dirty="0">
                          <a:solidFill>
                            <a:sysClr val="windowText" lastClr="000000"/>
                          </a:solidFill>
                        </a:rPr>
                        <a:t>TRTESTCD</a:t>
                      </a:r>
                    </a:p>
                  </a:txBody>
                  <a:tcPr/>
                </a:tc>
                <a:tc>
                  <a:txBody>
                    <a:bodyPr/>
                    <a:lstStyle/>
                    <a:p>
                      <a:r>
                        <a:rPr lang="en-US" sz="1800" dirty="0">
                          <a:solidFill>
                            <a:sysClr val="windowText" lastClr="000000"/>
                          </a:solidFill>
                        </a:rPr>
                        <a:t>TRTEST</a:t>
                      </a:r>
                    </a:p>
                  </a:txBody>
                  <a:tcPr/>
                </a:tc>
                <a:tc>
                  <a:txBody>
                    <a:bodyPr/>
                    <a:lstStyle/>
                    <a:p>
                      <a:r>
                        <a:rPr lang="en-US" sz="1800" dirty="0">
                          <a:solidFill>
                            <a:sysClr val="windowText" lastClr="000000"/>
                          </a:solidFill>
                        </a:rPr>
                        <a:t>TRORRES</a:t>
                      </a:r>
                    </a:p>
                  </a:txBody>
                  <a:tcPr/>
                </a:tc>
                <a:tc>
                  <a:txBody>
                    <a:bodyPr/>
                    <a:lstStyle/>
                    <a:p>
                      <a:r>
                        <a:rPr lang="en-US" sz="1800" dirty="0">
                          <a:solidFill>
                            <a:sysClr val="windowText" lastClr="000000"/>
                          </a:solidFill>
                        </a:rPr>
                        <a:t>TRORRESU</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10</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T02</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10</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T03</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15</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3"/>
                  </a:ext>
                </a:extLst>
              </a:tr>
              <a:tr h="278447">
                <a:tc>
                  <a:txBody>
                    <a:bodyPr/>
                    <a:lstStyle/>
                    <a:p>
                      <a:r>
                        <a:rPr lang="en-US" sz="1600" dirty="0"/>
                        <a:t>001-01-001</a:t>
                      </a:r>
                    </a:p>
                  </a:txBody>
                  <a:tcPr>
                    <a:solidFill>
                      <a:schemeClr val="accent3">
                        <a:lumMod val="40000"/>
                        <a:lumOff val="60000"/>
                      </a:schemeClr>
                    </a:solidFill>
                  </a:tcPr>
                </a:tc>
                <a:tc>
                  <a:txBody>
                    <a:bodyPr/>
                    <a:lstStyle/>
                    <a:p>
                      <a:r>
                        <a:rPr lang="en-US" sz="1600" dirty="0"/>
                        <a:t>Target</a:t>
                      </a:r>
                    </a:p>
                  </a:txBody>
                  <a:tcPr>
                    <a:solidFill>
                      <a:schemeClr val="accent3">
                        <a:lumMod val="40000"/>
                        <a:lumOff val="60000"/>
                      </a:schemeClr>
                    </a:solidFill>
                  </a:tcPr>
                </a:tc>
                <a:tc>
                  <a:txBody>
                    <a:bodyPr/>
                    <a:lstStyle/>
                    <a:p>
                      <a:endParaRPr lang="en-US" sz="1600" dirty="0"/>
                    </a:p>
                  </a:txBody>
                  <a:tcPr>
                    <a:solidFill>
                      <a:schemeClr val="accent3">
                        <a:lumMod val="40000"/>
                        <a:lumOff val="60000"/>
                      </a:schemeClr>
                    </a:solidFill>
                  </a:tcPr>
                </a:tc>
                <a:tc>
                  <a:txBody>
                    <a:bodyPr/>
                    <a:lstStyle/>
                    <a:p>
                      <a:r>
                        <a:rPr lang="en-US" sz="1600" dirty="0"/>
                        <a:t>SUMDIAM</a:t>
                      </a:r>
                    </a:p>
                  </a:txBody>
                  <a:tcPr>
                    <a:solidFill>
                      <a:schemeClr val="accent3">
                        <a:lumMod val="40000"/>
                        <a:lumOff val="60000"/>
                      </a:schemeClr>
                    </a:solidFill>
                  </a:tcPr>
                </a:tc>
                <a:tc>
                  <a:txBody>
                    <a:bodyPr/>
                    <a:lstStyle/>
                    <a:p>
                      <a:r>
                        <a:rPr lang="en-US" sz="1600" dirty="0"/>
                        <a:t>Sum of </a:t>
                      </a:r>
                      <a:r>
                        <a:rPr lang="en-US" sz="1600" baseline="0" dirty="0"/>
                        <a:t>Diameter</a:t>
                      </a:r>
                      <a:endParaRPr lang="en-US" sz="1600" dirty="0"/>
                    </a:p>
                  </a:txBody>
                  <a:tcPr>
                    <a:solidFill>
                      <a:schemeClr val="accent3">
                        <a:lumMod val="40000"/>
                        <a:lumOff val="60000"/>
                      </a:schemeClr>
                    </a:solidFill>
                  </a:tcPr>
                </a:tc>
                <a:tc>
                  <a:txBody>
                    <a:bodyPr/>
                    <a:lstStyle/>
                    <a:p>
                      <a:r>
                        <a:rPr lang="en-US" sz="1600" dirty="0"/>
                        <a:t>35</a:t>
                      </a:r>
                    </a:p>
                  </a:txBody>
                  <a:tcPr>
                    <a:solidFill>
                      <a:schemeClr val="accent3">
                        <a:lumMod val="40000"/>
                        <a:lumOff val="60000"/>
                      </a:schemeClr>
                    </a:solidFill>
                  </a:tcPr>
                </a:tc>
                <a:tc>
                  <a:txBody>
                    <a:bodyPr/>
                    <a:lstStyle/>
                    <a:p>
                      <a:r>
                        <a:rPr lang="en-US" sz="1600" dirty="0"/>
                        <a:t>mm</a:t>
                      </a:r>
                    </a:p>
                  </a:txBody>
                  <a:tcPr>
                    <a:solidFill>
                      <a:schemeClr val="accent3">
                        <a:lumMod val="40000"/>
                        <a:lumOff val="60000"/>
                      </a:schemeClr>
                    </a:solidFill>
                  </a:tcPr>
                </a:tc>
                <a:tc>
                  <a:txBody>
                    <a:bodyPr/>
                    <a:lstStyle/>
                    <a:p>
                      <a:r>
                        <a:rPr lang="en-US" sz="1600" dirty="0"/>
                        <a:t>Cycle</a:t>
                      </a:r>
                      <a:r>
                        <a:rPr lang="en-US" sz="1600" baseline="0" dirty="0"/>
                        <a:t> 1</a:t>
                      </a:r>
                      <a:endParaRPr lang="en-US" sz="1600" dirty="0"/>
                    </a:p>
                  </a:txBody>
                  <a:tcPr>
                    <a:solidFill>
                      <a:schemeClr val="accent3">
                        <a:lumMod val="40000"/>
                        <a:lumOff val="60000"/>
                      </a:schemeClr>
                    </a:solidFill>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NT01</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PRESENT</a:t>
                      </a:r>
                    </a:p>
                  </a:txBody>
                  <a:tcPr/>
                </a:tc>
                <a:tc>
                  <a:txBody>
                    <a:bodyPr/>
                    <a:lstStyle/>
                    <a:p>
                      <a:endParaRPr lang="en-US" sz="1600" dirty="0"/>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NT02</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PRESENT</a:t>
                      </a:r>
                    </a:p>
                  </a:txBody>
                  <a:tcPr/>
                </a:tc>
                <a:tc>
                  <a:txBody>
                    <a:bodyPr/>
                    <a:lstStyle/>
                    <a:p>
                      <a:endParaRPr lang="en-US" sz="1600" dirty="0"/>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6"/>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NT03</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PRESENT</a:t>
                      </a:r>
                    </a:p>
                  </a:txBody>
                  <a:tcPr/>
                </a:tc>
                <a:tc>
                  <a:txBody>
                    <a:bodyPr/>
                    <a:lstStyle/>
                    <a:p>
                      <a:endParaRPr lang="en-US" sz="1600" dirty="0"/>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70152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ECF4-7870-4622-9BD9-7F52369200D6}"/>
              </a:ext>
            </a:extLst>
          </p:cNvPr>
          <p:cNvSpPr>
            <a:spLocks noGrp="1"/>
          </p:cNvSpPr>
          <p:nvPr>
            <p:ph type="title"/>
          </p:nvPr>
        </p:nvSpPr>
        <p:spPr>
          <a:xfrm>
            <a:off x="198023" y="196633"/>
            <a:ext cx="9404723" cy="813017"/>
          </a:xfrm>
        </p:spPr>
        <p:txBody>
          <a:bodyPr/>
          <a:lstStyle/>
          <a:p>
            <a:r>
              <a:rPr lang="en-US" dirty="0"/>
              <a:t>Ex. SDTM RS at Cycle 1</a:t>
            </a:r>
          </a:p>
        </p:txBody>
      </p:sp>
      <p:graphicFrame>
        <p:nvGraphicFramePr>
          <p:cNvPr id="5" name="Content Placeholder 7">
            <a:extLst>
              <a:ext uri="{FF2B5EF4-FFF2-40B4-BE49-F238E27FC236}">
                <a16:creationId xmlns:a16="http://schemas.microsoft.com/office/drawing/2014/main" id="{53739E5C-BDA3-4AA7-BCBA-A5E36A75B0B0}"/>
              </a:ext>
            </a:extLst>
          </p:cNvPr>
          <p:cNvGraphicFramePr>
            <a:graphicFrameLocks/>
          </p:cNvGraphicFramePr>
          <p:nvPr/>
        </p:nvGraphicFramePr>
        <p:xfrm>
          <a:off x="494675" y="1304144"/>
          <a:ext cx="11475076" cy="3135324"/>
        </p:xfrm>
        <a:graphic>
          <a:graphicData uri="http://schemas.openxmlformats.org/drawingml/2006/table">
            <a:tbl>
              <a:tblPr firstRow="1" bandRow="1">
                <a:tableStyleId>{5C22544A-7EE6-4342-B048-85BDC9FD1C3A}</a:tableStyleId>
              </a:tblPr>
              <a:tblGrid>
                <a:gridCol w="1538921">
                  <a:extLst>
                    <a:ext uri="{9D8B030D-6E8A-4147-A177-3AD203B41FA5}">
                      <a16:colId xmlns:a16="http://schemas.microsoft.com/office/drawing/2014/main" val="20000"/>
                    </a:ext>
                  </a:extLst>
                </a:gridCol>
                <a:gridCol w="1672141">
                  <a:extLst>
                    <a:ext uri="{9D8B030D-6E8A-4147-A177-3AD203B41FA5}">
                      <a16:colId xmlns:a16="http://schemas.microsoft.com/office/drawing/2014/main" val="20001"/>
                    </a:ext>
                  </a:extLst>
                </a:gridCol>
                <a:gridCol w="2991461">
                  <a:extLst>
                    <a:ext uri="{9D8B030D-6E8A-4147-A177-3AD203B41FA5}">
                      <a16:colId xmlns:a16="http://schemas.microsoft.com/office/drawing/2014/main" val="20002"/>
                    </a:ext>
                  </a:extLst>
                </a:gridCol>
                <a:gridCol w="1461566">
                  <a:extLst>
                    <a:ext uri="{9D8B030D-6E8A-4147-A177-3AD203B41FA5}">
                      <a16:colId xmlns:a16="http://schemas.microsoft.com/office/drawing/2014/main" val="20003"/>
                    </a:ext>
                  </a:extLst>
                </a:gridCol>
                <a:gridCol w="1465864">
                  <a:extLst>
                    <a:ext uri="{9D8B030D-6E8A-4147-A177-3AD203B41FA5}">
                      <a16:colId xmlns:a16="http://schemas.microsoft.com/office/drawing/2014/main" val="20004"/>
                    </a:ext>
                  </a:extLst>
                </a:gridCol>
                <a:gridCol w="1197271">
                  <a:extLst>
                    <a:ext uri="{9D8B030D-6E8A-4147-A177-3AD203B41FA5}">
                      <a16:colId xmlns:a16="http://schemas.microsoft.com/office/drawing/2014/main" val="20005"/>
                    </a:ext>
                  </a:extLst>
                </a:gridCol>
                <a:gridCol w="1147852">
                  <a:extLst>
                    <a:ext uri="{9D8B030D-6E8A-4147-A177-3AD203B41FA5}">
                      <a16:colId xmlns:a16="http://schemas.microsoft.com/office/drawing/2014/main" val="20007"/>
                    </a:ext>
                  </a:extLst>
                </a:gridCol>
              </a:tblGrid>
              <a:tr h="653100">
                <a:tc>
                  <a:txBody>
                    <a:bodyPr/>
                    <a:lstStyle/>
                    <a:p>
                      <a:r>
                        <a:rPr lang="en-US" sz="2400" dirty="0">
                          <a:solidFill>
                            <a:sysClr val="windowText" lastClr="000000"/>
                          </a:solidFill>
                        </a:rPr>
                        <a:t>USUBJID</a:t>
                      </a:r>
                    </a:p>
                  </a:txBody>
                  <a:tcPr/>
                </a:tc>
                <a:tc>
                  <a:txBody>
                    <a:bodyPr/>
                    <a:lstStyle/>
                    <a:p>
                      <a:r>
                        <a:rPr lang="en-US" sz="2400" dirty="0">
                          <a:solidFill>
                            <a:sysClr val="windowText" lastClr="000000"/>
                          </a:solidFill>
                        </a:rPr>
                        <a:t>RSTESTCD</a:t>
                      </a:r>
                    </a:p>
                  </a:txBody>
                  <a:tcPr/>
                </a:tc>
                <a:tc>
                  <a:txBody>
                    <a:bodyPr/>
                    <a:lstStyle/>
                    <a:p>
                      <a:r>
                        <a:rPr lang="en-US" sz="2400" dirty="0">
                          <a:solidFill>
                            <a:sysClr val="windowText" lastClr="000000"/>
                          </a:solidFill>
                        </a:rPr>
                        <a:t>RSTEST</a:t>
                      </a:r>
                    </a:p>
                  </a:txBody>
                  <a:tcPr/>
                </a:tc>
                <a:tc>
                  <a:txBody>
                    <a:bodyPr/>
                    <a:lstStyle/>
                    <a:p>
                      <a:r>
                        <a:rPr lang="en-US" sz="2400" dirty="0">
                          <a:solidFill>
                            <a:sysClr val="windowText" lastClr="000000"/>
                          </a:solidFill>
                        </a:rPr>
                        <a:t>RSCAT</a:t>
                      </a:r>
                    </a:p>
                  </a:txBody>
                  <a:tcPr/>
                </a:tc>
                <a:tc>
                  <a:txBody>
                    <a:bodyPr/>
                    <a:lstStyle/>
                    <a:p>
                      <a:r>
                        <a:rPr lang="en-US" sz="2400" dirty="0">
                          <a:solidFill>
                            <a:sysClr val="windowText" lastClr="000000"/>
                          </a:solidFill>
                        </a:rPr>
                        <a:t>RSORRES</a:t>
                      </a:r>
                    </a:p>
                  </a:txBody>
                  <a:tcPr/>
                </a:tc>
                <a:tc>
                  <a:txBody>
                    <a:bodyPr/>
                    <a:lstStyle/>
                    <a:p>
                      <a:r>
                        <a:rPr lang="en-US" sz="2400" dirty="0">
                          <a:solidFill>
                            <a:sysClr val="windowText" lastClr="000000"/>
                          </a:solidFill>
                        </a:rPr>
                        <a:t>VISIT</a:t>
                      </a:r>
                    </a:p>
                  </a:txBody>
                  <a:tcPr/>
                </a:tc>
                <a:tc>
                  <a:txBody>
                    <a:bodyPr/>
                    <a:lstStyle/>
                    <a:p>
                      <a:r>
                        <a:rPr lang="en-US" sz="2400" dirty="0">
                          <a:solidFill>
                            <a:sysClr val="windowText" lastClr="000000"/>
                          </a:solidFill>
                        </a:rPr>
                        <a:t>RSSEQ</a:t>
                      </a:r>
                    </a:p>
                  </a:txBody>
                  <a:tcPr/>
                </a:tc>
                <a:extLst>
                  <a:ext uri="{0D108BD9-81ED-4DB2-BD59-A6C34878D82A}">
                    <a16:rowId xmlns:a16="http://schemas.microsoft.com/office/drawing/2014/main" val="10000"/>
                  </a:ext>
                </a:extLst>
              </a:tr>
              <a:tr h="593728">
                <a:tc>
                  <a:txBody>
                    <a:bodyPr/>
                    <a:lstStyle/>
                    <a:p>
                      <a:r>
                        <a:rPr lang="en-US" sz="2000" dirty="0"/>
                        <a:t>001-01-001</a:t>
                      </a:r>
                    </a:p>
                  </a:txBody>
                  <a:tcPr/>
                </a:tc>
                <a:tc>
                  <a:txBody>
                    <a:bodyPr/>
                    <a:lstStyle/>
                    <a:p>
                      <a:r>
                        <a:rPr lang="en-US" sz="2000" dirty="0"/>
                        <a:t>TRGRESP</a:t>
                      </a:r>
                    </a:p>
                  </a:txBody>
                  <a:tcPr/>
                </a:tc>
                <a:tc>
                  <a:txBody>
                    <a:bodyPr/>
                    <a:lstStyle/>
                    <a:p>
                      <a:r>
                        <a:rPr lang="en-US" sz="2000" dirty="0"/>
                        <a:t>Target Response</a:t>
                      </a:r>
                    </a:p>
                  </a:txBody>
                  <a:tcPr/>
                </a:tc>
                <a:tc>
                  <a:txBody>
                    <a:bodyPr/>
                    <a:lstStyle/>
                    <a:p>
                      <a:r>
                        <a:rPr lang="en-US" sz="2000" dirty="0"/>
                        <a:t>RECIST</a:t>
                      </a:r>
                      <a:r>
                        <a:rPr lang="en-US" sz="2000" baseline="0" dirty="0"/>
                        <a:t> 1.1</a:t>
                      </a:r>
                      <a:endParaRPr lang="en-US" sz="2000" dirty="0"/>
                    </a:p>
                  </a:txBody>
                  <a:tcPr/>
                </a:tc>
                <a:tc>
                  <a:txBody>
                    <a:bodyPr/>
                    <a:lstStyle/>
                    <a:p>
                      <a:endParaRPr lang="en-US" sz="2000" dirty="0"/>
                    </a:p>
                  </a:txBody>
                  <a:tcPr>
                    <a:solidFill>
                      <a:schemeClr val="accent3">
                        <a:lumMod val="40000"/>
                        <a:lumOff val="60000"/>
                      </a:schemeClr>
                    </a:solidFill>
                  </a:tcPr>
                </a:tc>
                <a:tc>
                  <a:txBody>
                    <a:bodyPr/>
                    <a:lstStyle/>
                    <a:p>
                      <a:r>
                        <a:rPr lang="en-US" sz="2000" dirty="0"/>
                        <a:t>Cycle</a:t>
                      </a:r>
                      <a:r>
                        <a:rPr lang="en-US" sz="2000" baseline="0" dirty="0"/>
                        <a:t> 1</a:t>
                      </a:r>
                      <a:endParaRPr lang="en-US" sz="2000" dirty="0"/>
                    </a:p>
                  </a:txBody>
                  <a:tcPr/>
                </a:tc>
                <a:tc>
                  <a:txBody>
                    <a:bodyPr/>
                    <a:lstStyle/>
                    <a:p>
                      <a:r>
                        <a:rPr lang="en-US" sz="2000" dirty="0"/>
                        <a:t>1</a:t>
                      </a:r>
                    </a:p>
                  </a:txBody>
                  <a:tcPr/>
                </a:tc>
                <a:extLst>
                  <a:ext uri="{0D108BD9-81ED-4DB2-BD59-A6C34878D82A}">
                    <a16:rowId xmlns:a16="http://schemas.microsoft.com/office/drawing/2014/main" val="10001"/>
                  </a:ext>
                </a:extLst>
              </a:tr>
              <a:tr h="593728">
                <a:tc>
                  <a:txBody>
                    <a:bodyPr/>
                    <a:lstStyle/>
                    <a:p>
                      <a:r>
                        <a:rPr lang="en-US" sz="2000" dirty="0"/>
                        <a:t>001-01-001</a:t>
                      </a:r>
                    </a:p>
                  </a:txBody>
                  <a:tcPr/>
                </a:tc>
                <a:tc>
                  <a:txBody>
                    <a:bodyPr/>
                    <a:lstStyle/>
                    <a:p>
                      <a:r>
                        <a:rPr lang="en-US" sz="2000" dirty="0"/>
                        <a:t>NTRGRESP</a:t>
                      </a:r>
                    </a:p>
                  </a:txBody>
                  <a:tcPr/>
                </a:tc>
                <a:tc>
                  <a:txBody>
                    <a:bodyPr/>
                    <a:lstStyle/>
                    <a:p>
                      <a:r>
                        <a:rPr lang="en-US" sz="2000" dirty="0"/>
                        <a:t>Non-target Response</a:t>
                      </a:r>
                    </a:p>
                  </a:txBody>
                  <a:tcPr/>
                </a:tc>
                <a:tc>
                  <a:txBody>
                    <a:bodyPr/>
                    <a:lstStyle/>
                    <a:p>
                      <a:r>
                        <a:rPr lang="en-US" sz="2000" dirty="0"/>
                        <a:t>RECIST</a:t>
                      </a:r>
                      <a:r>
                        <a:rPr lang="en-US" sz="2000" baseline="0" dirty="0"/>
                        <a:t> 1.1</a:t>
                      </a:r>
                      <a:endParaRPr lang="en-US" sz="2000" dirty="0"/>
                    </a:p>
                  </a:txBody>
                  <a:tcPr/>
                </a:tc>
                <a:tc>
                  <a:txBody>
                    <a:bodyPr/>
                    <a:lstStyle/>
                    <a:p>
                      <a:endParaRPr lang="en-US" sz="2000" dirty="0"/>
                    </a:p>
                  </a:txBody>
                  <a:tcPr>
                    <a:solidFill>
                      <a:schemeClr val="accent3">
                        <a:lumMod val="40000"/>
                        <a:lumOff val="60000"/>
                      </a:schemeClr>
                    </a:solidFill>
                  </a:tcPr>
                </a:tc>
                <a:tc>
                  <a:txBody>
                    <a:bodyPr/>
                    <a:lstStyle/>
                    <a:p>
                      <a:r>
                        <a:rPr lang="en-US" sz="2000" dirty="0"/>
                        <a:t>Cycle</a:t>
                      </a:r>
                      <a:r>
                        <a:rPr lang="en-US" sz="2000" baseline="0" dirty="0"/>
                        <a:t> 1</a:t>
                      </a:r>
                      <a:endParaRPr lang="en-US" sz="2000" dirty="0"/>
                    </a:p>
                  </a:txBody>
                  <a:tcPr/>
                </a:tc>
                <a:tc>
                  <a:txBody>
                    <a:bodyPr/>
                    <a:lstStyle/>
                    <a:p>
                      <a:r>
                        <a:rPr lang="en-US" sz="2000" dirty="0"/>
                        <a:t>2</a:t>
                      </a:r>
                    </a:p>
                  </a:txBody>
                  <a:tcPr/>
                </a:tc>
                <a:extLst>
                  <a:ext uri="{0D108BD9-81ED-4DB2-BD59-A6C34878D82A}">
                    <a16:rowId xmlns:a16="http://schemas.microsoft.com/office/drawing/2014/main" val="10002"/>
                  </a:ext>
                </a:extLst>
              </a:tr>
              <a:tr h="593728">
                <a:tc>
                  <a:txBody>
                    <a:bodyPr/>
                    <a:lstStyle/>
                    <a:p>
                      <a:r>
                        <a:rPr lang="en-US" sz="2000" dirty="0"/>
                        <a:t>001-01-001</a:t>
                      </a:r>
                    </a:p>
                  </a:txBody>
                  <a:tcPr/>
                </a:tc>
                <a:tc>
                  <a:txBody>
                    <a:bodyPr/>
                    <a:lstStyle/>
                    <a:p>
                      <a:r>
                        <a:rPr lang="en-US" sz="2000" dirty="0"/>
                        <a:t>NEWLPROG</a:t>
                      </a:r>
                    </a:p>
                  </a:txBody>
                  <a:tcPr/>
                </a:tc>
                <a:tc>
                  <a:txBody>
                    <a:bodyPr/>
                    <a:lstStyle/>
                    <a:p>
                      <a:r>
                        <a:rPr lang="en-US" sz="2000" dirty="0"/>
                        <a:t>New</a:t>
                      </a:r>
                      <a:r>
                        <a:rPr lang="en-US" sz="2000" baseline="0" dirty="0"/>
                        <a:t> Lesion Progression</a:t>
                      </a:r>
                      <a:endParaRPr lang="en-US" sz="2000" dirty="0"/>
                    </a:p>
                  </a:txBody>
                  <a:tcPr/>
                </a:tc>
                <a:tc>
                  <a:txBody>
                    <a:bodyPr/>
                    <a:lstStyle/>
                    <a:p>
                      <a:r>
                        <a:rPr lang="en-US" sz="2000" dirty="0"/>
                        <a:t>RECIST</a:t>
                      </a:r>
                      <a:r>
                        <a:rPr lang="en-US" sz="2000" baseline="0" dirty="0"/>
                        <a:t> 1.1</a:t>
                      </a:r>
                      <a:endParaRPr lang="en-US" sz="2000" dirty="0"/>
                    </a:p>
                  </a:txBody>
                  <a:tcPr/>
                </a:tc>
                <a:tc>
                  <a:txBody>
                    <a:bodyPr/>
                    <a:lstStyle/>
                    <a:p>
                      <a:endParaRPr lang="en-US" sz="2000" dirty="0"/>
                    </a:p>
                  </a:txBody>
                  <a:tcPr>
                    <a:solidFill>
                      <a:schemeClr val="accent3">
                        <a:lumMod val="40000"/>
                        <a:lumOff val="60000"/>
                      </a:schemeClr>
                    </a:solidFill>
                  </a:tcPr>
                </a:tc>
                <a:tc>
                  <a:txBody>
                    <a:bodyPr/>
                    <a:lstStyle/>
                    <a:p>
                      <a:r>
                        <a:rPr lang="en-US" sz="2000" dirty="0"/>
                        <a:t>Cycle</a:t>
                      </a:r>
                      <a:r>
                        <a:rPr lang="en-US" sz="2000" baseline="0" dirty="0"/>
                        <a:t> 1</a:t>
                      </a:r>
                      <a:endParaRPr lang="en-US" sz="2000" dirty="0"/>
                    </a:p>
                  </a:txBody>
                  <a:tcPr/>
                </a:tc>
                <a:tc>
                  <a:txBody>
                    <a:bodyPr/>
                    <a:lstStyle/>
                    <a:p>
                      <a:r>
                        <a:rPr lang="en-US" sz="2000" dirty="0"/>
                        <a:t>3</a:t>
                      </a:r>
                    </a:p>
                  </a:txBody>
                  <a:tcPr/>
                </a:tc>
                <a:extLst>
                  <a:ext uri="{0D108BD9-81ED-4DB2-BD59-A6C34878D82A}">
                    <a16:rowId xmlns:a16="http://schemas.microsoft.com/office/drawing/2014/main" val="10003"/>
                  </a:ext>
                </a:extLst>
              </a:tr>
              <a:tr h="593728">
                <a:tc>
                  <a:txBody>
                    <a:bodyPr/>
                    <a:lstStyle/>
                    <a:p>
                      <a:r>
                        <a:rPr lang="en-US" sz="2000" dirty="0"/>
                        <a:t>001-01-001</a:t>
                      </a:r>
                    </a:p>
                  </a:txBody>
                  <a:tcPr/>
                </a:tc>
                <a:tc>
                  <a:txBody>
                    <a:bodyPr/>
                    <a:lstStyle/>
                    <a:p>
                      <a:r>
                        <a:rPr lang="en-US" sz="2000" dirty="0"/>
                        <a:t>OVRLRESP</a:t>
                      </a:r>
                    </a:p>
                  </a:txBody>
                  <a:tcPr/>
                </a:tc>
                <a:tc>
                  <a:txBody>
                    <a:bodyPr/>
                    <a:lstStyle/>
                    <a:p>
                      <a:r>
                        <a:rPr lang="en-US" sz="2000" dirty="0"/>
                        <a:t>Overall</a:t>
                      </a:r>
                      <a:r>
                        <a:rPr lang="en-US" sz="2000" baseline="0" dirty="0"/>
                        <a:t> Response</a:t>
                      </a:r>
                      <a:endParaRPr lang="en-US" sz="2000" dirty="0"/>
                    </a:p>
                  </a:txBody>
                  <a:tcPr/>
                </a:tc>
                <a:tc>
                  <a:txBody>
                    <a:bodyPr/>
                    <a:lstStyle/>
                    <a:p>
                      <a:r>
                        <a:rPr lang="en-US" sz="2000" dirty="0"/>
                        <a:t>RECIST</a:t>
                      </a:r>
                      <a:r>
                        <a:rPr lang="en-US" sz="2000" baseline="0" dirty="0"/>
                        <a:t> 1.1</a:t>
                      </a:r>
                      <a:endParaRPr lang="en-US" sz="2000" dirty="0"/>
                    </a:p>
                  </a:txBody>
                  <a:tcPr/>
                </a:tc>
                <a:tc>
                  <a:txBody>
                    <a:bodyPr/>
                    <a:lstStyle/>
                    <a:p>
                      <a:endParaRPr lang="en-US" sz="2000" dirty="0"/>
                    </a:p>
                  </a:txBody>
                  <a:tcPr>
                    <a:solidFill>
                      <a:schemeClr val="accent6">
                        <a:lumMod val="60000"/>
                        <a:lumOff val="40000"/>
                      </a:schemeClr>
                    </a:solidFill>
                  </a:tcPr>
                </a:tc>
                <a:tc>
                  <a:txBody>
                    <a:bodyPr/>
                    <a:lstStyle/>
                    <a:p>
                      <a:r>
                        <a:rPr lang="en-US" sz="2000" dirty="0"/>
                        <a:t>Cycle</a:t>
                      </a:r>
                      <a:r>
                        <a:rPr lang="en-US" sz="2000" baseline="0" dirty="0"/>
                        <a:t> 1</a:t>
                      </a:r>
                      <a:endParaRPr lang="en-US" sz="2000" dirty="0"/>
                    </a:p>
                  </a:txBody>
                  <a:tcPr/>
                </a:tc>
                <a:tc>
                  <a:txBody>
                    <a:bodyPr/>
                    <a:lstStyle/>
                    <a:p>
                      <a:r>
                        <a:rPr lang="en-US" sz="2000" dirty="0"/>
                        <a:t>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4932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4C51-8BB8-4AA2-AD8E-2AFEC2A63B66}"/>
              </a:ext>
            </a:extLst>
          </p:cNvPr>
          <p:cNvSpPr>
            <a:spLocks noGrp="1"/>
          </p:cNvSpPr>
          <p:nvPr>
            <p:ph type="title"/>
          </p:nvPr>
        </p:nvSpPr>
        <p:spPr>
          <a:xfrm>
            <a:off x="179984" y="229168"/>
            <a:ext cx="11174186" cy="590931"/>
          </a:xfrm>
        </p:spPr>
        <p:txBody>
          <a:bodyPr/>
          <a:lstStyle/>
          <a:p>
            <a:r>
              <a:rPr lang="en-US" dirty="0"/>
              <a:t>EX. SDTM TU at Cycle 2</a:t>
            </a:r>
          </a:p>
        </p:txBody>
      </p:sp>
      <p:sp>
        <p:nvSpPr>
          <p:cNvPr id="3" name="Content Placeholder 2">
            <a:extLst>
              <a:ext uri="{FF2B5EF4-FFF2-40B4-BE49-F238E27FC236}">
                <a16:creationId xmlns:a16="http://schemas.microsoft.com/office/drawing/2014/main" id="{5B7912CC-C10B-42F2-B00B-28B6FA879224}"/>
              </a:ext>
            </a:extLst>
          </p:cNvPr>
          <p:cNvSpPr>
            <a:spLocks noGrp="1"/>
          </p:cNvSpPr>
          <p:nvPr>
            <p:ph idx="1"/>
          </p:nvPr>
        </p:nvSpPr>
        <p:spPr>
          <a:xfrm>
            <a:off x="270616" y="5832968"/>
            <a:ext cx="4203729" cy="480844"/>
          </a:xfrm>
        </p:spPr>
        <p:txBody>
          <a:bodyPr/>
          <a:lstStyle/>
          <a:p>
            <a:pPr marL="0" indent="0">
              <a:buNone/>
            </a:pPr>
            <a:r>
              <a:rPr lang="en-US" dirty="0"/>
              <a:t>Split / Merging at Cycle 2</a:t>
            </a:r>
          </a:p>
        </p:txBody>
      </p:sp>
      <p:graphicFrame>
        <p:nvGraphicFramePr>
          <p:cNvPr id="6" name="Content Placeholder 7">
            <a:extLst>
              <a:ext uri="{FF2B5EF4-FFF2-40B4-BE49-F238E27FC236}">
                <a16:creationId xmlns:a16="http://schemas.microsoft.com/office/drawing/2014/main" id="{FD2407CD-4EC1-4698-BEAD-7391E1FBE8C2}"/>
              </a:ext>
            </a:extLst>
          </p:cNvPr>
          <p:cNvGraphicFramePr>
            <a:graphicFrameLocks/>
          </p:cNvGraphicFramePr>
          <p:nvPr/>
        </p:nvGraphicFramePr>
        <p:xfrm>
          <a:off x="270617" y="914756"/>
          <a:ext cx="11650765" cy="4815840"/>
        </p:xfrm>
        <a:graphic>
          <a:graphicData uri="http://schemas.openxmlformats.org/drawingml/2006/table">
            <a:tbl>
              <a:tblPr firstRow="1" bandRow="1">
                <a:tableStyleId>{5C22544A-7EE6-4342-B048-85BDC9FD1C3A}</a:tableStyleId>
              </a:tblPr>
              <a:tblGrid>
                <a:gridCol w="1408281">
                  <a:extLst>
                    <a:ext uri="{9D8B030D-6E8A-4147-A177-3AD203B41FA5}">
                      <a16:colId xmlns:a16="http://schemas.microsoft.com/office/drawing/2014/main" val="20000"/>
                    </a:ext>
                  </a:extLst>
                </a:gridCol>
                <a:gridCol w="1117009">
                  <a:extLst>
                    <a:ext uri="{9D8B030D-6E8A-4147-A177-3AD203B41FA5}">
                      <a16:colId xmlns:a16="http://schemas.microsoft.com/office/drawing/2014/main" val="20001"/>
                    </a:ext>
                  </a:extLst>
                </a:gridCol>
                <a:gridCol w="1301554">
                  <a:extLst>
                    <a:ext uri="{9D8B030D-6E8A-4147-A177-3AD203B41FA5}">
                      <a16:colId xmlns:a16="http://schemas.microsoft.com/office/drawing/2014/main" val="20002"/>
                    </a:ext>
                  </a:extLst>
                </a:gridCol>
                <a:gridCol w="2468231">
                  <a:extLst>
                    <a:ext uri="{9D8B030D-6E8A-4147-A177-3AD203B41FA5}">
                      <a16:colId xmlns:a16="http://schemas.microsoft.com/office/drawing/2014/main" val="20003"/>
                    </a:ext>
                  </a:extLst>
                </a:gridCol>
                <a:gridCol w="1120814">
                  <a:extLst>
                    <a:ext uri="{9D8B030D-6E8A-4147-A177-3AD203B41FA5}">
                      <a16:colId xmlns:a16="http://schemas.microsoft.com/office/drawing/2014/main" val="20004"/>
                    </a:ext>
                  </a:extLst>
                </a:gridCol>
                <a:gridCol w="1429770">
                  <a:extLst>
                    <a:ext uri="{9D8B030D-6E8A-4147-A177-3AD203B41FA5}">
                      <a16:colId xmlns:a16="http://schemas.microsoft.com/office/drawing/2014/main" val="20005"/>
                    </a:ext>
                  </a:extLst>
                </a:gridCol>
                <a:gridCol w="1462620">
                  <a:extLst>
                    <a:ext uri="{9D8B030D-6E8A-4147-A177-3AD203B41FA5}">
                      <a16:colId xmlns:a16="http://schemas.microsoft.com/office/drawing/2014/main" val="20006"/>
                    </a:ext>
                  </a:extLst>
                </a:gridCol>
                <a:gridCol w="1342486">
                  <a:extLst>
                    <a:ext uri="{9D8B030D-6E8A-4147-A177-3AD203B41FA5}">
                      <a16:colId xmlns:a16="http://schemas.microsoft.com/office/drawing/2014/main" val="2341440279"/>
                    </a:ext>
                  </a:extLst>
                </a:gridCol>
              </a:tblGrid>
              <a:tr h="442437">
                <a:tc>
                  <a:txBody>
                    <a:bodyPr/>
                    <a:lstStyle/>
                    <a:p>
                      <a:r>
                        <a:rPr lang="en-US" sz="2000" dirty="0">
                          <a:solidFill>
                            <a:sysClr val="windowText" lastClr="000000"/>
                          </a:solidFill>
                        </a:rPr>
                        <a:t>USUBJID</a:t>
                      </a:r>
                    </a:p>
                  </a:txBody>
                  <a:tcPr/>
                </a:tc>
                <a:tc>
                  <a:txBody>
                    <a:bodyPr/>
                    <a:lstStyle/>
                    <a:p>
                      <a:r>
                        <a:rPr lang="en-US" sz="2000" dirty="0">
                          <a:solidFill>
                            <a:sysClr val="windowText" lastClr="000000"/>
                          </a:solidFill>
                        </a:rPr>
                        <a:t>TULINKID</a:t>
                      </a:r>
                    </a:p>
                  </a:txBody>
                  <a:tcPr/>
                </a:tc>
                <a:tc>
                  <a:txBody>
                    <a:bodyPr/>
                    <a:lstStyle/>
                    <a:p>
                      <a:r>
                        <a:rPr lang="en-US" sz="2000" dirty="0">
                          <a:solidFill>
                            <a:sysClr val="windowText" lastClr="000000"/>
                          </a:solidFill>
                        </a:rPr>
                        <a:t>TUTESTCD</a:t>
                      </a:r>
                    </a:p>
                  </a:txBody>
                  <a:tcPr/>
                </a:tc>
                <a:tc>
                  <a:txBody>
                    <a:bodyPr/>
                    <a:lstStyle/>
                    <a:p>
                      <a:r>
                        <a:rPr lang="en-US" sz="2000" dirty="0">
                          <a:solidFill>
                            <a:sysClr val="windowText" lastClr="000000"/>
                          </a:solidFill>
                        </a:rPr>
                        <a:t>TUTEST</a:t>
                      </a:r>
                    </a:p>
                  </a:txBody>
                  <a:tcPr/>
                </a:tc>
                <a:tc>
                  <a:txBody>
                    <a:bodyPr/>
                    <a:lstStyle/>
                    <a:p>
                      <a:r>
                        <a:rPr lang="en-US" sz="2000" dirty="0">
                          <a:solidFill>
                            <a:sysClr val="windowText" lastClr="000000"/>
                          </a:solidFill>
                        </a:rPr>
                        <a:t>TUORRES</a:t>
                      </a:r>
                    </a:p>
                  </a:txBody>
                  <a:tcPr/>
                </a:tc>
                <a:tc>
                  <a:txBody>
                    <a:bodyPr/>
                    <a:lstStyle/>
                    <a:p>
                      <a:r>
                        <a:rPr lang="en-US" sz="2000" dirty="0">
                          <a:solidFill>
                            <a:sysClr val="windowText" lastClr="000000"/>
                          </a:solidFill>
                        </a:rPr>
                        <a:t>TULOC</a:t>
                      </a:r>
                    </a:p>
                  </a:txBody>
                  <a:tcPr/>
                </a:tc>
                <a:tc>
                  <a:txBody>
                    <a:bodyPr/>
                    <a:lstStyle/>
                    <a:p>
                      <a:r>
                        <a:rPr lang="en-US" sz="2000" dirty="0">
                          <a:solidFill>
                            <a:sysClr val="windowText" lastClr="000000"/>
                          </a:solidFill>
                        </a:rPr>
                        <a:t>TUMETHOD</a:t>
                      </a:r>
                    </a:p>
                  </a:txBody>
                  <a:tcPr/>
                </a:tc>
                <a:tc>
                  <a:txBody>
                    <a:bodyPr/>
                    <a:lstStyle/>
                    <a:p>
                      <a:r>
                        <a:rPr lang="en-US" sz="2000" dirty="0">
                          <a:solidFill>
                            <a:sysClr val="windowText" lastClr="000000"/>
                          </a:solidFill>
                        </a:rPr>
                        <a:t>VISIT</a:t>
                      </a:r>
                    </a:p>
                  </a:txBody>
                  <a:tcPr/>
                </a:tc>
                <a:extLst>
                  <a:ext uri="{0D108BD9-81ED-4DB2-BD59-A6C34878D82A}">
                    <a16:rowId xmlns:a16="http://schemas.microsoft.com/office/drawing/2014/main" val="10000"/>
                  </a:ext>
                </a:extLst>
              </a:tr>
              <a:tr h="363647">
                <a:tc>
                  <a:txBody>
                    <a:bodyPr/>
                    <a:lstStyle/>
                    <a:p>
                      <a:r>
                        <a:rPr lang="en-US" sz="1800" dirty="0"/>
                        <a:t>001-01-001</a:t>
                      </a:r>
                    </a:p>
                  </a:txBody>
                  <a:tcPr/>
                </a:tc>
                <a:tc>
                  <a:txBody>
                    <a:bodyPr/>
                    <a:lstStyle/>
                    <a:p>
                      <a:r>
                        <a:rPr lang="en-US" sz="1800" dirty="0"/>
                        <a:t>T01</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r>
                        <a:rPr lang="en-US" sz="1800" dirty="0"/>
                        <a:t>ABDOMEN</a:t>
                      </a:r>
                    </a:p>
                  </a:txBody>
                  <a:tcPr/>
                </a:tc>
                <a:tc>
                  <a:txBody>
                    <a:bodyPr/>
                    <a:lstStyle/>
                    <a:p>
                      <a:r>
                        <a:rPr lang="en-US" sz="1800" dirty="0"/>
                        <a:t>CT SCAN</a:t>
                      </a:r>
                    </a:p>
                  </a:txBody>
                  <a:tcPr/>
                </a:tc>
                <a:tc>
                  <a:txBody>
                    <a:bodyPr/>
                    <a:lstStyle/>
                    <a:p>
                      <a:r>
                        <a:rPr lang="en-US" sz="1800" dirty="0">
                          <a:latin typeface="+mn-lt"/>
                        </a:rPr>
                        <a:t>Cycle 2</a:t>
                      </a:r>
                    </a:p>
                  </a:txBody>
                  <a:tcPr/>
                </a:tc>
                <a:extLst>
                  <a:ext uri="{0D108BD9-81ED-4DB2-BD59-A6C34878D82A}">
                    <a16:rowId xmlns:a16="http://schemas.microsoft.com/office/drawing/2014/main" val="10001"/>
                  </a:ext>
                </a:extLst>
              </a:tr>
              <a:tr h="363647">
                <a:tc>
                  <a:txBody>
                    <a:bodyPr/>
                    <a:lstStyle/>
                    <a:p>
                      <a:r>
                        <a:rPr lang="en-US" sz="1800" dirty="0"/>
                        <a:t>001-01-001</a:t>
                      </a:r>
                    </a:p>
                  </a:txBody>
                  <a:tcPr/>
                </a:tc>
                <a:tc>
                  <a:txBody>
                    <a:bodyPr/>
                    <a:lstStyle/>
                    <a:p>
                      <a:r>
                        <a:rPr lang="en-US" sz="1800" dirty="0"/>
                        <a:t>T02</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r>
                        <a:rPr lang="en-US" sz="1800" dirty="0"/>
                        <a:t>ABDOMEN</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2"/>
                  </a:ext>
                </a:extLst>
              </a:tr>
              <a:tr h="363647">
                <a:tc>
                  <a:txBody>
                    <a:bodyPr/>
                    <a:lstStyle/>
                    <a:p>
                      <a:r>
                        <a:rPr lang="en-US" sz="1800" dirty="0"/>
                        <a:t>001-01-001</a:t>
                      </a:r>
                    </a:p>
                  </a:txBody>
                  <a:tcPr/>
                </a:tc>
                <a:tc>
                  <a:txBody>
                    <a:bodyPr/>
                    <a:lstStyle/>
                    <a:p>
                      <a:r>
                        <a:rPr lang="en-US" sz="1800" dirty="0"/>
                        <a:t>T03</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TARGET</a:t>
                      </a:r>
                    </a:p>
                  </a:txBody>
                  <a:tcPr/>
                </a:tc>
                <a:tc>
                  <a:txBody>
                    <a:bodyPr/>
                    <a:lstStyle/>
                    <a:p>
                      <a:r>
                        <a:rPr lang="en-US" sz="1800" dirty="0"/>
                        <a:t>THYROID</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3"/>
                  </a:ext>
                </a:extLst>
              </a:tr>
              <a:tr h="618200">
                <a:tc>
                  <a:txBody>
                    <a:bodyPr/>
                    <a:lstStyle/>
                    <a:p>
                      <a:r>
                        <a:rPr lang="en-US" sz="1800" dirty="0"/>
                        <a:t>001-01-001</a:t>
                      </a:r>
                    </a:p>
                  </a:txBody>
                  <a:tcPr/>
                </a:tc>
                <a:tc>
                  <a:txBody>
                    <a:bodyPr/>
                    <a:lstStyle/>
                    <a:p>
                      <a:r>
                        <a:rPr lang="en-US" sz="1800" dirty="0"/>
                        <a:t>NT01</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NON-TARGET</a:t>
                      </a:r>
                    </a:p>
                  </a:txBody>
                  <a:tcPr/>
                </a:tc>
                <a:tc>
                  <a:txBody>
                    <a:bodyPr/>
                    <a:lstStyle/>
                    <a:p>
                      <a:r>
                        <a:rPr lang="en-US" sz="1800" dirty="0"/>
                        <a:t>LIVER</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4"/>
                  </a:ext>
                </a:extLst>
              </a:tr>
              <a:tr h="618200">
                <a:tc>
                  <a:txBody>
                    <a:bodyPr/>
                    <a:lstStyle/>
                    <a:p>
                      <a:r>
                        <a:rPr lang="en-US" sz="1800" dirty="0"/>
                        <a:t>001-01-001</a:t>
                      </a:r>
                    </a:p>
                  </a:txBody>
                  <a:tcPr/>
                </a:tc>
                <a:tc>
                  <a:txBody>
                    <a:bodyPr/>
                    <a:lstStyle/>
                    <a:p>
                      <a:r>
                        <a:rPr lang="en-US" sz="1800" dirty="0"/>
                        <a:t>NT02</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NON-TARGET</a:t>
                      </a:r>
                    </a:p>
                  </a:txBody>
                  <a:tcPr/>
                </a:tc>
                <a:tc>
                  <a:txBody>
                    <a:bodyPr/>
                    <a:lstStyle/>
                    <a:p>
                      <a:r>
                        <a:rPr lang="en-US" sz="1800" dirty="0"/>
                        <a:t>KIDNEY</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5"/>
                  </a:ext>
                </a:extLst>
              </a:tr>
              <a:tr h="618200">
                <a:tc>
                  <a:txBody>
                    <a:bodyPr/>
                    <a:lstStyle/>
                    <a:p>
                      <a:r>
                        <a:rPr lang="en-US" sz="1800" dirty="0"/>
                        <a:t>001-01-001</a:t>
                      </a:r>
                    </a:p>
                  </a:txBody>
                  <a:tcPr/>
                </a:tc>
                <a:tc>
                  <a:txBody>
                    <a:bodyPr/>
                    <a:lstStyle/>
                    <a:p>
                      <a:r>
                        <a:rPr lang="en-US" sz="1800" dirty="0"/>
                        <a:t>NT03</a:t>
                      </a:r>
                    </a:p>
                  </a:txBody>
                  <a:tcPr/>
                </a:tc>
                <a:tc>
                  <a:txBody>
                    <a:bodyPr/>
                    <a:lstStyle/>
                    <a:p>
                      <a:r>
                        <a:rPr lang="en-US" sz="1800" dirty="0"/>
                        <a:t>TUMIDENT</a:t>
                      </a:r>
                    </a:p>
                  </a:txBody>
                  <a:tcPr/>
                </a:tc>
                <a:tc>
                  <a:txBody>
                    <a:bodyPr/>
                    <a:lstStyle/>
                    <a:p>
                      <a:r>
                        <a:rPr lang="en-US" sz="1800" dirty="0"/>
                        <a:t>Tumor Identification</a:t>
                      </a:r>
                    </a:p>
                  </a:txBody>
                  <a:tcPr/>
                </a:tc>
                <a:tc>
                  <a:txBody>
                    <a:bodyPr/>
                    <a:lstStyle/>
                    <a:p>
                      <a:r>
                        <a:rPr lang="en-US" sz="1800" dirty="0"/>
                        <a:t>NON-TARGET</a:t>
                      </a:r>
                    </a:p>
                  </a:txBody>
                  <a:tcPr/>
                </a:tc>
                <a:tc>
                  <a:txBody>
                    <a:bodyPr/>
                    <a:lstStyle/>
                    <a:p>
                      <a:r>
                        <a:rPr lang="en-US" sz="1800" dirty="0"/>
                        <a:t>SPLEEN</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6"/>
                  </a:ext>
                </a:extLst>
              </a:tr>
              <a:tr h="363647">
                <a:tc>
                  <a:txBody>
                    <a:bodyPr/>
                    <a:lstStyle/>
                    <a:p>
                      <a:r>
                        <a:rPr lang="en-US" sz="1800" dirty="0"/>
                        <a:t>001-01-001</a:t>
                      </a:r>
                    </a:p>
                  </a:txBody>
                  <a:tcPr/>
                </a:tc>
                <a:tc>
                  <a:txBody>
                    <a:bodyPr/>
                    <a:lstStyle/>
                    <a:p>
                      <a:r>
                        <a:rPr lang="en-US" sz="1800" dirty="0">
                          <a:highlight>
                            <a:srgbClr val="FFFF00"/>
                          </a:highlight>
                        </a:rPr>
                        <a:t>T03.1</a:t>
                      </a:r>
                    </a:p>
                  </a:txBody>
                  <a:tcPr/>
                </a:tc>
                <a:tc>
                  <a:txBody>
                    <a:bodyPr/>
                    <a:lstStyle/>
                    <a:p>
                      <a:r>
                        <a:rPr lang="en-US" sz="1800" dirty="0">
                          <a:highlight>
                            <a:srgbClr val="FFFF00"/>
                          </a:highlight>
                        </a:rPr>
                        <a:t>TUSPLIT</a:t>
                      </a:r>
                    </a:p>
                  </a:txBody>
                  <a:tcPr/>
                </a:tc>
                <a:tc>
                  <a:txBody>
                    <a:bodyPr/>
                    <a:lstStyle/>
                    <a:p>
                      <a:r>
                        <a:rPr lang="en-US" sz="1800" dirty="0">
                          <a:highlight>
                            <a:srgbClr val="FFFF00"/>
                          </a:highlight>
                        </a:rPr>
                        <a:t>Tumor Split</a:t>
                      </a:r>
                    </a:p>
                  </a:txBody>
                  <a:tcPr/>
                </a:tc>
                <a:tc>
                  <a:txBody>
                    <a:bodyPr/>
                    <a:lstStyle/>
                    <a:p>
                      <a:r>
                        <a:rPr lang="en-US" sz="1800" dirty="0"/>
                        <a:t>TARGET</a:t>
                      </a:r>
                    </a:p>
                  </a:txBody>
                  <a:tcPr/>
                </a:tc>
                <a:tc>
                  <a:txBody>
                    <a:bodyPr/>
                    <a:lstStyle/>
                    <a:p>
                      <a:r>
                        <a:rPr lang="en-US" sz="1800" dirty="0"/>
                        <a:t>THYROID</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2514934906"/>
                  </a:ext>
                </a:extLst>
              </a:tr>
              <a:tr h="363647">
                <a:tc>
                  <a:txBody>
                    <a:bodyPr/>
                    <a:lstStyle/>
                    <a:p>
                      <a:r>
                        <a:rPr lang="en-US" sz="1800" dirty="0"/>
                        <a:t>001-01-001</a:t>
                      </a:r>
                    </a:p>
                  </a:txBody>
                  <a:tcPr/>
                </a:tc>
                <a:tc>
                  <a:txBody>
                    <a:bodyPr/>
                    <a:lstStyle/>
                    <a:p>
                      <a:r>
                        <a:rPr lang="en-US" sz="1800" dirty="0">
                          <a:highlight>
                            <a:srgbClr val="FFFF00"/>
                          </a:highlight>
                        </a:rPr>
                        <a:t>T03.2</a:t>
                      </a:r>
                    </a:p>
                  </a:txBody>
                  <a:tcPr/>
                </a:tc>
                <a:tc>
                  <a:txBody>
                    <a:bodyPr/>
                    <a:lstStyle/>
                    <a:p>
                      <a:r>
                        <a:rPr lang="en-US" sz="1800" dirty="0">
                          <a:highlight>
                            <a:srgbClr val="FFFF00"/>
                          </a:highlight>
                        </a:rPr>
                        <a:t>TUSPLIT</a:t>
                      </a:r>
                    </a:p>
                  </a:txBody>
                  <a:tcPr/>
                </a:tc>
                <a:tc>
                  <a:txBody>
                    <a:bodyPr/>
                    <a:lstStyle/>
                    <a:p>
                      <a:r>
                        <a:rPr lang="en-US" sz="1800" dirty="0">
                          <a:highlight>
                            <a:srgbClr val="FFFF00"/>
                          </a:highlight>
                        </a:rPr>
                        <a:t>Tumor Split</a:t>
                      </a:r>
                    </a:p>
                  </a:txBody>
                  <a:tcPr/>
                </a:tc>
                <a:tc>
                  <a:txBody>
                    <a:bodyPr/>
                    <a:lstStyle/>
                    <a:p>
                      <a:r>
                        <a:rPr lang="en-US" sz="1800" dirty="0"/>
                        <a:t>TARGET</a:t>
                      </a:r>
                    </a:p>
                  </a:txBody>
                  <a:tcPr/>
                </a:tc>
                <a:tc>
                  <a:txBody>
                    <a:bodyPr/>
                    <a:lstStyle/>
                    <a:p>
                      <a:r>
                        <a:rPr lang="en-US" sz="1800" dirty="0"/>
                        <a:t>THYROID</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765180136"/>
                  </a:ext>
                </a:extLst>
              </a:tr>
              <a:tr h="363647">
                <a:tc>
                  <a:txBody>
                    <a:bodyPr/>
                    <a:lstStyle/>
                    <a:p>
                      <a:r>
                        <a:rPr lang="en-US" sz="1800" dirty="0"/>
                        <a:t>001-01-001</a:t>
                      </a:r>
                    </a:p>
                  </a:txBody>
                  <a:tcPr/>
                </a:tc>
                <a:tc>
                  <a:txBody>
                    <a:bodyPr/>
                    <a:lstStyle/>
                    <a:p>
                      <a:r>
                        <a:rPr lang="en-US" sz="1800" dirty="0">
                          <a:highlight>
                            <a:srgbClr val="FFFF00"/>
                          </a:highlight>
                        </a:rPr>
                        <a:t>T01/T02</a:t>
                      </a:r>
                    </a:p>
                  </a:txBody>
                  <a:tcPr/>
                </a:tc>
                <a:tc>
                  <a:txBody>
                    <a:bodyPr/>
                    <a:lstStyle/>
                    <a:p>
                      <a:r>
                        <a:rPr lang="en-US" sz="1800" dirty="0">
                          <a:highlight>
                            <a:srgbClr val="FFFF00"/>
                          </a:highlight>
                        </a:rPr>
                        <a:t>TUMERGE</a:t>
                      </a:r>
                    </a:p>
                  </a:txBody>
                  <a:tcPr/>
                </a:tc>
                <a:tc>
                  <a:txBody>
                    <a:bodyPr/>
                    <a:lstStyle/>
                    <a:p>
                      <a:r>
                        <a:rPr lang="en-US" sz="1800" dirty="0">
                          <a:highlight>
                            <a:srgbClr val="FFFF00"/>
                          </a:highlight>
                        </a:rPr>
                        <a:t>Tumor Merged</a:t>
                      </a:r>
                    </a:p>
                  </a:txBody>
                  <a:tcPr/>
                </a:tc>
                <a:tc>
                  <a:txBody>
                    <a:bodyPr/>
                    <a:lstStyle/>
                    <a:p>
                      <a:r>
                        <a:rPr lang="en-US" sz="1800" dirty="0"/>
                        <a:t>TARGET</a:t>
                      </a:r>
                    </a:p>
                  </a:txBody>
                  <a:tcPr/>
                </a:tc>
                <a:tc>
                  <a:txBody>
                    <a:bodyPr/>
                    <a:lstStyle/>
                    <a:p>
                      <a:r>
                        <a:rPr lang="en-US" sz="1800" dirty="0"/>
                        <a:t>ABDOMEN</a:t>
                      </a:r>
                    </a:p>
                  </a:txBody>
                  <a:tcPr/>
                </a:tc>
                <a:tc>
                  <a:txBody>
                    <a:bodyPr/>
                    <a:lstStyle/>
                    <a:p>
                      <a:r>
                        <a:rPr lang="en-US" sz="1800" dirty="0"/>
                        <a:t>CT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3724997228"/>
                  </a:ext>
                </a:extLst>
              </a:tr>
            </a:tbl>
          </a:graphicData>
        </a:graphic>
      </p:graphicFrame>
    </p:spTree>
    <p:extLst>
      <p:ext uri="{BB962C8B-B14F-4D97-AF65-F5344CB8AC3E}">
        <p14:creationId xmlns:p14="http://schemas.microsoft.com/office/powerpoint/2010/main" val="326339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0615-527A-426B-8471-DE5E8A04F2A4}"/>
              </a:ext>
            </a:extLst>
          </p:cNvPr>
          <p:cNvSpPr>
            <a:spLocks noGrp="1"/>
          </p:cNvSpPr>
          <p:nvPr>
            <p:ph type="title"/>
          </p:nvPr>
        </p:nvSpPr>
        <p:spPr>
          <a:xfrm>
            <a:off x="333831" y="305967"/>
            <a:ext cx="11174186" cy="590931"/>
          </a:xfrm>
        </p:spPr>
        <p:txBody>
          <a:bodyPr/>
          <a:lstStyle/>
          <a:p>
            <a:r>
              <a:rPr lang="en-US" dirty="0"/>
              <a:t>Ex. SDTM TR at Cycle 2</a:t>
            </a:r>
          </a:p>
        </p:txBody>
      </p:sp>
      <p:graphicFrame>
        <p:nvGraphicFramePr>
          <p:cNvPr id="5" name="Content Placeholder 7">
            <a:extLst>
              <a:ext uri="{FF2B5EF4-FFF2-40B4-BE49-F238E27FC236}">
                <a16:creationId xmlns:a16="http://schemas.microsoft.com/office/drawing/2014/main" id="{642DCAA9-4187-4F95-9857-E7BBFE46F35C}"/>
              </a:ext>
            </a:extLst>
          </p:cNvPr>
          <p:cNvGraphicFramePr>
            <a:graphicFrameLocks/>
          </p:cNvGraphicFramePr>
          <p:nvPr/>
        </p:nvGraphicFramePr>
        <p:xfrm>
          <a:off x="228066" y="896898"/>
          <a:ext cx="11741685" cy="5186680"/>
        </p:xfrm>
        <a:graphic>
          <a:graphicData uri="http://schemas.openxmlformats.org/drawingml/2006/table">
            <a:tbl>
              <a:tblPr firstRow="1" bandRow="1">
                <a:tableStyleId>{5C22544A-7EE6-4342-B048-85BDC9FD1C3A}</a:tableStyleId>
              </a:tblPr>
              <a:tblGrid>
                <a:gridCol w="1276668">
                  <a:extLst>
                    <a:ext uri="{9D8B030D-6E8A-4147-A177-3AD203B41FA5}">
                      <a16:colId xmlns:a16="http://schemas.microsoft.com/office/drawing/2014/main" val="20000"/>
                    </a:ext>
                  </a:extLst>
                </a:gridCol>
                <a:gridCol w="13385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241743">
                  <a:extLst>
                    <a:ext uri="{9D8B030D-6E8A-4147-A177-3AD203B41FA5}">
                      <a16:colId xmlns:a16="http://schemas.microsoft.com/office/drawing/2014/main" val="20003"/>
                    </a:ext>
                  </a:extLst>
                </a:gridCol>
                <a:gridCol w="1863305">
                  <a:extLst>
                    <a:ext uri="{9D8B030D-6E8A-4147-A177-3AD203B41FA5}">
                      <a16:colId xmlns:a16="http://schemas.microsoft.com/office/drawing/2014/main" val="20004"/>
                    </a:ext>
                  </a:extLst>
                </a:gridCol>
                <a:gridCol w="1171893">
                  <a:extLst>
                    <a:ext uri="{9D8B030D-6E8A-4147-A177-3AD203B41FA5}">
                      <a16:colId xmlns:a16="http://schemas.microsoft.com/office/drawing/2014/main" val="20006"/>
                    </a:ext>
                  </a:extLst>
                </a:gridCol>
                <a:gridCol w="1317943">
                  <a:extLst>
                    <a:ext uri="{9D8B030D-6E8A-4147-A177-3AD203B41FA5}">
                      <a16:colId xmlns:a16="http://schemas.microsoft.com/office/drawing/2014/main" val="20007"/>
                    </a:ext>
                  </a:extLst>
                </a:gridCol>
                <a:gridCol w="1371918">
                  <a:extLst>
                    <a:ext uri="{9D8B030D-6E8A-4147-A177-3AD203B41FA5}">
                      <a16:colId xmlns:a16="http://schemas.microsoft.com/office/drawing/2014/main" val="4118783271"/>
                    </a:ext>
                  </a:extLst>
                </a:gridCol>
                <a:gridCol w="986155">
                  <a:extLst>
                    <a:ext uri="{9D8B030D-6E8A-4147-A177-3AD203B41FA5}">
                      <a16:colId xmlns:a16="http://schemas.microsoft.com/office/drawing/2014/main" val="20008"/>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TRGRID</a:t>
                      </a:r>
                    </a:p>
                  </a:txBody>
                  <a:tcPr/>
                </a:tc>
                <a:tc>
                  <a:txBody>
                    <a:bodyPr/>
                    <a:lstStyle/>
                    <a:p>
                      <a:r>
                        <a:rPr lang="en-US" sz="1800" dirty="0">
                          <a:solidFill>
                            <a:sysClr val="windowText" lastClr="000000"/>
                          </a:solidFill>
                        </a:rPr>
                        <a:t>TRLINKID</a:t>
                      </a:r>
                    </a:p>
                  </a:txBody>
                  <a:tcPr/>
                </a:tc>
                <a:tc>
                  <a:txBody>
                    <a:bodyPr/>
                    <a:lstStyle/>
                    <a:p>
                      <a:r>
                        <a:rPr lang="en-US" sz="1800" dirty="0">
                          <a:solidFill>
                            <a:sysClr val="windowText" lastClr="000000"/>
                          </a:solidFill>
                        </a:rPr>
                        <a:t>TRTESTCD</a:t>
                      </a:r>
                    </a:p>
                  </a:txBody>
                  <a:tcPr/>
                </a:tc>
                <a:tc>
                  <a:txBody>
                    <a:bodyPr/>
                    <a:lstStyle/>
                    <a:p>
                      <a:r>
                        <a:rPr lang="en-US" sz="1800" dirty="0">
                          <a:solidFill>
                            <a:sysClr val="windowText" lastClr="000000"/>
                          </a:solidFill>
                        </a:rPr>
                        <a:t>TRTEST</a:t>
                      </a:r>
                    </a:p>
                  </a:txBody>
                  <a:tcPr/>
                </a:tc>
                <a:tc>
                  <a:txBody>
                    <a:bodyPr/>
                    <a:lstStyle/>
                    <a:p>
                      <a:r>
                        <a:rPr lang="en-US" sz="1800" dirty="0">
                          <a:solidFill>
                            <a:sysClr val="windowText" lastClr="000000"/>
                          </a:solidFill>
                        </a:rPr>
                        <a:t>TRORRES</a:t>
                      </a:r>
                    </a:p>
                  </a:txBody>
                  <a:tcPr/>
                </a:tc>
                <a:tc>
                  <a:txBody>
                    <a:bodyPr/>
                    <a:lstStyle/>
                    <a:p>
                      <a:r>
                        <a:rPr lang="en-US" sz="1800" dirty="0">
                          <a:solidFill>
                            <a:sysClr val="windowText" lastClr="000000"/>
                          </a:solidFill>
                        </a:rPr>
                        <a:t>TRORRESU</a:t>
                      </a:r>
                    </a:p>
                  </a:txBody>
                  <a:tcPr/>
                </a:tc>
                <a:tc>
                  <a:txBody>
                    <a:bodyPr/>
                    <a:lstStyle/>
                    <a:p>
                      <a:r>
                        <a:rPr lang="en-US" sz="1800" dirty="0">
                          <a:solidFill>
                            <a:sysClr val="windowText" lastClr="000000"/>
                          </a:solidFill>
                        </a:rPr>
                        <a:t>TRSTAT</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latin typeface="+mn-lt"/>
                        </a:rPr>
                        <a:t>Target</a:t>
                      </a:r>
                    </a:p>
                  </a:txBody>
                  <a:tcPr/>
                </a:tc>
                <a:tc>
                  <a:txBody>
                    <a:bodyPr/>
                    <a:lstStyle/>
                    <a:p>
                      <a:r>
                        <a:rPr lang="en-US" sz="1600" dirty="0">
                          <a:latin typeface="+mn-lt"/>
                        </a:rPr>
                        <a:t>T01</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r>
                        <a:rPr lang="en-US" sz="1600" dirty="0">
                          <a:latin typeface="+mn-lt"/>
                        </a:rPr>
                        <a:t>NOT DONE</a:t>
                      </a:r>
                    </a:p>
                  </a:txBody>
                  <a:tcPr/>
                </a:tc>
                <a:tc>
                  <a:txBody>
                    <a:bodyPr/>
                    <a:lstStyle/>
                    <a:p>
                      <a:r>
                        <a:rPr lang="en-US" sz="1600" dirty="0">
                          <a:latin typeface="+mn-lt"/>
                        </a:rPr>
                        <a:t>Cycle</a:t>
                      </a:r>
                      <a:r>
                        <a:rPr lang="en-US" sz="1600" baseline="0" dirty="0">
                          <a:latin typeface="+mn-lt"/>
                        </a:rPr>
                        <a:t> 2</a:t>
                      </a:r>
                      <a:endParaRPr lang="en-US" sz="1600" dirty="0">
                        <a:latin typeface="+mn-lt"/>
                      </a:endParaRPr>
                    </a:p>
                  </a:txBody>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latin typeface="+mn-lt"/>
                        </a:rPr>
                        <a:t>Target</a:t>
                      </a:r>
                    </a:p>
                  </a:txBody>
                  <a:tcPr/>
                </a:tc>
                <a:tc>
                  <a:txBody>
                    <a:bodyPr/>
                    <a:lstStyle/>
                    <a:p>
                      <a:r>
                        <a:rPr lang="en-US" sz="1600" dirty="0">
                          <a:latin typeface="+mn-lt"/>
                        </a:rPr>
                        <a:t>T02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NOT 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latin typeface="+mn-lt"/>
                        </a:rPr>
                        <a:t>Target</a:t>
                      </a:r>
                    </a:p>
                  </a:txBody>
                  <a:tcPr/>
                </a:tc>
                <a:tc>
                  <a:txBody>
                    <a:bodyPr/>
                    <a:lstStyle/>
                    <a:p>
                      <a:r>
                        <a:rPr lang="en-US" sz="1600" dirty="0">
                          <a:latin typeface="+mn-lt"/>
                        </a:rPr>
                        <a:t>T03</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NOT 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latin typeface="+mn-lt"/>
                        </a:rPr>
                        <a:t>Target</a:t>
                      </a:r>
                    </a:p>
                  </a:txBody>
                  <a:tcPr/>
                </a:tc>
                <a:tc>
                  <a:txBody>
                    <a:bodyPr/>
                    <a:lstStyle/>
                    <a:p>
                      <a:r>
                        <a:rPr lang="en-US" sz="1600" dirty="0">
                          <a:latin typeface="+mn-lt"/>
                        </a:rPr>
                        <a:t>T01/T02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25</a:t>
                      </a:r>
                    </a:p>
                  </a:txBody>
                  <a:tcPr/>
                </a:tc>
                <a:tc>
                  <a:txBody>
                    <a:bodyPr/>
                    <a:lstStyle/>
                    <a:p>
                      <a:r>
                        <a:rPr lang="en-US" sz="1600" dirty="0">
                          <a:latin typeface="+mn-lt"/>
                        </a:rPr>
                        <a:t>mm</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2194764599"/>
                  </a:ext>
                </a:extLst>
              </a:tr>
              <a:tr h="278447">
                <a:tc>
                  <a:txBody>
                    <a:bodyPr/>
                    <a:lstStyle/>
                    <a:p>
                      <a:r>
                        <a:rPr lang="en-US" sz="1600" dirty="0"/>
                        <a:t>001-01-001</a:t>
                      </a:r>
                    </a:p>
                  </a:txBody>
                  <a:tcPr/>
                </a:tc>
                <a:tc>
                  <a:txBody>
                    <a:bodyPr/>
                    <a:lstStyle/>
                    <a:p>
                      <a:r>
                        <a:rPr lang="en-US" sz="1600" dirty="0">
                          <a:latin typeface="+mn-lt"/>
                        </a:rPr>
                        <a:t>Target</a:t>
                      </a:r>
                    </a:p>
                  </a:txBody>
                  <a:tcPr/>
                </a:tc>
                <a:tc>
                  <a:txBody>
                    <a:bodyPr/>
                    <a:lstStyle/>
                    <a:p>
                      <a:r>
                        <a:rPr lang="en-US" sz="1600" dirty="0">
                          <a:latin typeface="+mn-lt"/>
                        </a:rPr>
                        <a:t>T03.1</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11</a:t>
                      </a:r>
                    </a:p>
                  </a:txBody>
                  <a:tcPr/>
                </a:tc>
                <a:tc>
                  <a:txBody>
                    <a:bodyPr/>
                    <a:lstStyle/>
                    <a:p>
                      <a:r>
                        <a:rPr lang="en-US" sz="1600" dirty="0">
                          <a:latin typeface="+mn-lt"/>
                        </a:rPr>
                        <a:t>mm</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62489238"/>
                  </a:ext>
                </a:extLst>
              </a:tr>
              <a:tr h="278447">
                <a:tc>
                  <a:txBody>
                    <a:bodyPr/>
                    <a:lstStyle/>
                    <a:p>
                      <a:r>
                        <a:rPr lang="en-US" sz="1600" dirty="0"/>
                        <a:t>001-01-001</a:t>
                      </a:r>
                    </a:p>
                  </a:txBody>
                  <a:tcPr/>
                </a:tc>
                <a:tc>
                  <a:txBody>
                    <a:bodyPr/>
                    <a:lstStyle/>
                    <a:p>
                      <a:r>
                        <a:rPr lang="en-US" sz="1600" dirty="0">
                          <a:latin typeface="+mn-lt"/>
                        </a:rPr>
                        <a:t>Target</a:t>
                      </a:r>
                    </a:p>
                  </a:txBody>
                  <a:tcPr/>
                </a:tc>
                <a:tc>
                  <a:txBody>
                    <a:bodyPr/>
                    <a:lstStyle/>
                    <a:p>
                      <a:r>
                        <a:rPr lang="en-US" sz="1600" dirty="0">
                          <a:latin typeface="+mn-lt"/>
                        </a:rPr>
                        <a:t>T03.2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12</a:t>
                      </a:r>
                    </a:p>
                  </a:txBody>
                  <a:tcPr/>
                </a:tc>
                <a:tc>
                  <a:txBody>
                    <a:bodyPr/>
                    <a:lstStyle/>
                    <a:p>
                      <a:r>
                        <a:rPr lang="en-US" sz="1600" dirty="0">
                          <a:latin typeface="+mn-lt"/>
                        </a:rPr>
                        <a:t>mm</a:t>
                      </a: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2202192240"/>
                  </a:ext>
                </a:extLst>
              </a:tr>
              <a:tr h="278447">
                <a:tc>
                  <a:txBody>
                    <a:bodyPr/>
                    <a:lstStyle/>
                    <a:p>
                      <a:r>
                        <a:rPr lang="en-US" sz="1600" dirty="0"/>
                        <a:t>001-01-001</a:t>
                      </a:r>
                    </a:p>
                  </a:txBody>
                  <a:tcPr>
                    <a:solidFill>
                      <a:schemeClr val="accent3">
                        <a:lumMod val="40000"/>
                        <a:lumOff val="60000"/>
                      </a:schemeClr>
                    </a:solidFill>
                  </a:tcPr>
                </a:tc>
                <a:tc>
                  <a:txBody>
                    <a:bodyPr/>
                    <a:lstStyle/>
                    <a:p>
                      <a:r>
                        <a:rPr lang="en-US" sz="1600" dirty="0">
                          <a:latin typeface="+mn-lt"/>
                        </a:rPr>
                        <a:t>Target</a:t>
                      </a:r>
                    </a:p>
                  </a:txBody>
                  <a:tcPr>
                    <a:solidFill>
                      <a:schemeClr val="accent3">
                        <a:lumMod val="40000"/>
                        <a:lumOff val="60000"/>
                      </a:schemeClr>
                    </a:solidFill>
                  </a:tcPr>
                </a:tc>
                <a:tc>
                  <a:txBody>
                    <a:bodyPr/>
                    <a:lstStyle/>
                    <a:p>
                      <a:endParaRPr lang="en-US" sz="1600" dirty="0">
                        <a:latin typeface="+mn-lt"/>
                      </a:endParaRPr>
                    </a:p>
                  </a:txBody>
                  <a:tcPr>
                    <a:solidFill>
                      <a:schemeClr val="accent3">
                        <a:lumMod val="40000"/>
                        <a:lumOff val="60000"/>
                      </a:schemeClr>
                    </a:solidFill>
                  </a:tcPr>
                </a:tc>
                <a:tc>
                  <a:txBody>
                    <a:bodyPr/>
                    <a:lstStyle/>
                    <a:p>
                      <a:r>
                        <a:rPr lang="en-US" sz="1600" dirty="0">
                          <a:latin typeface="+mn-lt"/>
                        </a:rPr>
                        <a:t>SUMDIAM</a:t>
                      </a:r>
                    </a:p>
                  </a:txBody>
                  <a:tcPr>
                    <a:solidFill>
                      <a:schemeClr val="accent3">
                        <a:lumMod val="40000"/>
                        <a:lumOff val="60000"/>
                      </a:schemeClr>
                    </a:solidFill>
                  </a:tcPr>
                </a:tc>
                <a:tc>
                  <a:txBody>
                    <a:bodyPr/>
                    <a:lstStyle/>
                    <a:p>
                      <a:r>
                        <a:rPr lang="en-US" sz="1600" dirty="0">
                          <a:latin typeface="+mn-lt"/>
                        </a:rPr>
                        <a:t>Sum of </a:t>
                      </a:r>
                      <a:r>
                        <a:rPr lang="en-US" sz="1600" baseline="0" dirty="0">
                          <a:latin typeface="+mn-lt"/>
                        </a:rPr>
                        <a:t>Diameter</a:t>
                      </a:r>
                      <a:endParaRPr lang="en-US" sz="1600" dirty="0">
                        <a:latin typeface="+mn-lt"/>
                      </a:endParaRPr>
                    </a:p>
                  </a:txBody>
                  <a:tcPr>
                    <a:solidFill>
                      <a:schemeClr val="accent3">
                        <a:lumMod val="40000"/>
                        <a:lumOff val="60000"/>
                      </a:schemeClr>
                    </a:solidFill>
                  </a:tcPr>
                </a:tc>
                <a:tc>
                  <a:txBody>
                    <a:bodyPr/>
                    <a:lstStyle/>
                    <a:p>
                      <a:r>
                        <a:rPr lang="en-US" sz="1600" dirty="0">
                          <a:latin typeface="+mn-lt"/>
                        </a:rPr>
                        <a:t>48</a:t>
                      </a:r>
                    </a:p>
                  </a:txBody>
                  <a:tcPr>
                    <a:solidFill>
                      <a:schemeClr val="accent3">
                        <a:lumMod val="40000"/>
                        <a:lumOff val="60000"/>
                      </a:schemeClr>
                    </a:solidFill>
                  </a:tcPr>
                </a:tc>
                <a:tc>
                  <a:txBody>
                    <a:bodyPr/>
                    <a:lstStyle/>
                    <a:p>
                      <a:r>
                        <a:rPr lang="en-US" sz="1600" dirty="0">
                          <a:latin typeface="+mn-lt"/>
                        </a:rPr>
                        <a:t>mm</a:t>
                      </a:r>
                    </a:p>
                  </a:txBody>
                  <a:tcPr>
                    <a:solidFill>
                      <a:schemeClr val="accent3">
                        <a:lumMod val="40000"/>
                        <a:lumOff val="60000"/>
                      </a:schemeClr>
                    </a:solidFill>
                  </a:tcPr>
                </a:tc>
                <a:tc>
                  <a:txBody>
                    <a:bodyPr/>
                    <a:lstStyle/>
                    <a:p>
                      <a:endParaRPr lang="en-US" sz="1600" dirty="0">
                        <a:latin typeface="+mn-lt"/>
                      </a:endParaRP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solidFill>
                      <a:schemeClr val="accent3">
                        <a:lumMod val="40000"/>
                        <a:lumOff val="60000"/>
                      </a:schemeClr>
                    </a:solidFill>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latin typeface="+mn-lt"/>
                        </a:rPr>
                        <a:t>Non-Target</a:t>
                      </a:r>
                    </a:p>
                  </a:txBody>
                  <a:tcPr/>
                </a:tc>
                <a:tc>
                  <a:txBody>
                    <a:bodyPr/>
                    <a:lstStyle/>
                    <a:p>
                      <a:r>
                        <a:rPr lang="en-US" sz="1600" dirty="0">
                          <a:latin typeface="+mn-lt"/>
                        </a:rPr>
                        <a:t>NT01</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PRESENT</a:t>
                      </a: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latin typeface="+mn-lt"/>
                        </a:rPr>
                        <a:t>Non-Target</a:t>
                      </a:r>
                    </a:p>
                  </a:txBody>
                  <a:tcPr/>
                </a:tc>
                <a:tc>
                  <a:txBody>
                    <a:bodyPr/>
                    <a:lstStyle/>
                    <a:p>
                      <a:r>
                        <a:rPr lang="en-US" sz="1600" dirty="0">
                          <a:latin typeface="+mn-lt"/>
                        </a:rPr>
                        <a:t>NT02</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PRESENT</a:t>
                      </a: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6"/>
                  </a:ext>
                </a:extLst>
              </a:tr>
              <a:tr h="278447">
                <a:tc>
                  <a:txBody>
                    <a:bodyPr/>
                    <a:lstStyle/>
                    <a:p>
                      <a:r>
                        <a:rPr lang="en-US" sz="1600" dirty="0"/>
                        <a:t>001-01-001</a:t>
                      </a:r>
                    </a:p>
                  </a:txBody>
                  <a:tcPr/>
                </a:tc>
                <a:tc>
                  <a:txBody>
                    <a:bodyPr/>
                    <a:lstStyle/>
                    <a:p>
                      <a:r>
                        <a:rPr lang="en-US" sz="1600" dirty="0">
                          <a:latin typeface="+mn-lt"/>
                        </a:rPr>
                        <a:t>Non-Target</a:t>
                      </a:r>
                    </a:p>
                  </a:txBody>
                  <a:tcPr/>
                </a:tc>
                <a:tc>
                  <a:txBody>
                    <a:bodyPr/>
                    <a:lstStyle/>
                    <a:p>
                      <a:r>
                        <a:rPr lang="en-US" sz="1600" dirty="0">
                          <a:latin typeface="+mn-lt"/>
                        </a:rPr>
                        <a:t>NT03</a:t>
                      </a:r>
                    </a:p>
                  </a:txBody>
                  <a:tcPr/>
                </a:tc>
                <a:tc>
                  <a:txBody>
                    <a:bodyPr/>
                    <a:lstStyle/>
                    <a:p>
                      <a:r>
                        <a:rPr lang="en-US" sz="1600" dirty="0">
                          <a:latin typeface="+mn-lt"/>
                        </a:rPr>
                        <a:t>TUMSTATE</a:t>
                      </a:r>
                    </a:p>
                  </a:txBody>
                  <a:tcPr/>
                </a:tc>
                <a:tc>
                  <a:txBody>
                    <a:bodyPr/>
                    <a:lstStyle/>
                    <a:p>
                      <a:r>
                        <a:rPr lang="en-US" sz="1600" dirty="0">
                          <a:latin typeface="+mn-lt"/>
                        </a:rPr>
                        <a:t>Tumor</a:t>
                      </a:r>
                      <a:r>
                        <a:rPr lang="en-US" sz="1600" baseline="0" dirty="0">
                          <a:latin typeface="+mn-lt"/>
                        </a:rPr>
                        <a:t> State</a:t>
                      </a:r>
                      <a:endParaRPr lang="en-US" sz="1600" dirty="0">
                        <a:latin typeface="+mn-lt"/>
                      </a:endParaRPr>
                    </a:p>
                  </a:txBody>
                  <a:tcPr/>
                </a:tc>
                <a:tc>
                  <a:txBody>
                    <a:bodyPr/>
                    <a:lstStyle/>
                    <a:p>
                      <a:r>
                        <a:rPr lang="en-US" sz="1600" dirty="0">
                          <a:latin typeface="+mn-lt"/>
                        </a:rPr>
                        <a:t>PRESENT</a:t>
                      </a: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2</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57349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CB02-E565-4864-A2F4-A8CB36528B1A}"/>
              </a:ext>
            </a:extLst>
          </p:cNvPr>
          <p:cNvSpPr>
            <a:spLocks noGrp="1"/>
          </p:cNvSpPr>
          <p:nvPr>
            <p:ph type="title"/>
          </p:nvPr>
        </p:nvSpPr>
        <p:spPr/>
        <p:txBody>
          <a:bodyPr/>
          <a:lstStyle/>
          <a:p>
            <a:r>
              <a:rPr lang="en-US" dirty="0"/>
              <a:t>Ex. SDTM RS at Cycle 2</a:t>
            </a:r>
          </a:p>
        </p:txBody>
      </p:sp>
      <p:graphicFrame>
        <p:nvGraphicFramePr>
          <p:cNvPr id="5" name="Content Placeholder 7">
            <a:extLst>
              <a:ext uri="{FF2B5EF4-FFF2-40B4-BE49-F238E27FC236}">
                <a16:creationId xmlns:a16="http://schemas.microsoft.com/office/drawing/2014/main" id="{DADBC049-4367-427D-AE09-F97F4A62BE3B}"/>
              </a:ext>
            </a:extLst>
          </p:cNvPr>
          <p:cNvGraphicFramePr>
            <a:graphicFrameLocks/>
          </p:cNvGraphicFramePr>
          <p:nvPr/>
        </p:nvGraphicFramePr>
        <p:xfrm>
          <a:off x="464695" y="1409074"/>
          <a:ext cx="11505056" cy="2893603"/>
        </p:xfrm>
        <a:graphic>
          <a:graphicData uri="http://schemas.openxmlformats.org/drawingml/2006/table">
            <a:tbl>
              <a:tblPr firstRow="1" bandRow="1">
                <a:tableStyleId>{5C22544A-7EE6-4342-B048-85BDC9FD1C3A}</a:tableStyleId>
              </a:tblPr>
              <a:tblGrid>
                <a:gridCol w="1364129">
                  <a:extLst>
                    <a:ext uri="{9D8B030D-6E8A-4147-A177-3AD203B41FA5}">
                      <a16:colId xmlns:a16="http://schemas.microsoft.com/office/drawing/2014/main" val="20000"/>
                    </a:ext>
                  </a:extLst>
                </a:gridCol>
                <a:gridCol w="1581600">
                  <a:extLst>
                    <a:ext uri="{9D8B030D-6E8A-4147-A177-3AD203B41FA5}">
                      <a16:colId xmlns:a16="http://schemas.microsoft.com/office/drawing/2014/main" val="20001"/>
                    </a:ext>
                  </a:extLst>
                </a:gridCol>
                <a:gridCol w="2723707">
                  <a:extLst>
                    <a:ext uri="{9D8B030D-6E8A-4147-A177-3AD203B41FA5}">
                      <a16:colId xmlns:a16="http://schemas.microsoft.com/office/drawing/2014/main" val="20002"/>
                    </a:ext>
                  </a:extLst>
                </a:gridCol>
                <a:gridCol w="1443209">
                  <a:extLst>
                    <a:ext uri="{9D8B030D-6E8A-4147-A177-3AD203B41FA5}">
                      <a16:colId xmlns:a16="http://schemas.microsoft.com/office/drawing/2014/main" val="20003"/>
                    </a:ext>
                  </a:extLst>
                </a:gridCol>
                <a:gridCol w="2241253">
                  <a:extLst>
                    <a:ext uri="{9D8B030D-6E8A-4147-A177-3AD203B41FA5}">
                      <a16:colId xmlns:a16="http://schemas.microsoft.com/office/drawing/2014/main" val="20004"/>
                    </a:ext>
                  </a:extLst>
                </a:gridCol>
                <a:gridCol w="1106046">
                  <a:extLst>
                    <a:ext uri="{9D8B030D-6E8A-4147-A177-3AD203B41FA5}">
                      <a16:colId xmlns:a16="http://schemas.microsoft.com/office/drawing/2014/main" val="20005"/>
                    </a:ext>
                  </a:extLst>
                </a:gridCol>
                <a:gridCol w="1045112">
                  <a:extLst>
                    <a:ext uri="{9D8B030D-6E8A-4147-A177-3AD203B41FA5}">
                      <a16:colId xmlns:a16="http://schemas.microsoft.com/office/drawing/2014/main" val="20007"/>
                    </a:ext>
                  </a:extLst>
                </a:gridCol>
              </a:tblGrid>
              <a:tr h="604603">
                <a:tc>
                  <a:txBody>
                    <a:bodyPr/>
                    <a:lstStyle/>
                    <a:p>
                      <a:r>
                        <a:rPr lang="en-US" sz="2000" dirty="0">
                          <a:solidFill>
                            <a:schemeClr val="tx1"/>
                          </a:solidFill>
                        </a:rPr>
                        <a:t>USUBJID</a:t>
                      </a:r>
                    </a:p>
                  </a:txBody>
                  <a:tcPr/>
                </a:tc>
                <a:tc>
                  <a:txBody>
                    <a:bodyPr/>
                    <a:lstStyle/>
                    <a:p>
                      <a:r>
                        <a:rPr lang="en-US" sz="2000" dirty="0">
                          <a:solidFill>
                            <a:schemeClr val="tx1"/>
                          </a:solidFill>
                        </a:rPr>
                        <a:t>RSTESTCD</a:t>
                      </a:r>
                    </a:p>
                  </a:txBody>
                  <a:tcPr/>
                </a:tc>
                <a:tc>
                  <a:txBody>
                    <a:bodyPr/>
                    <a:lstStyle/>
                    <a:p>
                      <a:r>
                        <a:rPr lang="en-US" sz="2000" dirty="0">
                          <a:solidFill>
                            <a:schemeClr val="tx1"/>
                          </a:solidFill>
                        </a:rPr>
                        <a:t>RSTEST</a:t>
                      </a:r>
                    </a:p>
                  </a:txBody>
                  <a:tcPr/>
                </a:tc>
                <a:tc>
                  <a:txBody>
                    <a:bodyPr/>
                    <a:lstStyle/>
                    <a:p>
                      <a:r>
                        <a:rPr lang="en-US" sz="2000" dirty="0">
                          <a:solidFill>
                            <a:schemeClr val="tx1"/>
                          </a:solidFill>
                        </a:rPr>
                        <a:t>RSCAT</a:t>
                      </a:r>
                    </a:p>
                  </a:txBody>
                  <a:tcPr/>
                </a:tc>
                <a:tc>
                  <a:txBody>
                    <a:bodyPr/>
                    <a:lstStyle/>
                    <a:p>
                      <a:r>
                        <a:rPr lang="en-US" sz="2000" dirty="0">
                          <a:solidFill>
                            <a:schemeClr val="tx1"/>
                          </a:solidFill>
                        </a:rPr>
                        <a:t>RSORRES</a:t>
                      </a:r>
                    </a:p>
                  </a:txBody>
                  <a:tcPr/>
                </a:tc>
                <a:tc>
                  <a:txBody>
                    <a:bodyPr/>
                    <a:lstStyle/>
                    <a:p>
                      <a:r>
                        <a:rPr lang="en-US" sz="2000" dirty="0">
                          <a:solidFill>
                            <a:schemeClr val="tx1"/>
                          </a:solidFill>
                        </a:rPr>
                        <a:t>VISIT</a:t>
                      </a:r>
                    </a:p>
                  </a:txBody>
                  <a:tcPr/>
                </a:tc>
                <a:tc>
                  <a:txBody>
                    <a:bodyPr/>
                    <a:lstStyle/>
                    <a:p>
                      <a:r>
                        <a:rPr lang="en-US" sz="2000" dirty="0">
                          <a:solidFill>
                            <a:schemeClr val="tx1"/>
                          </a:solidFill>
                        </a:rPr>
                        <a:t>RSSEQ</a:t>
                      </a:r>
                    </a:p>
                  </a:txBody>
                  <a:tcPr/>
                </a:tc>
                <a:extLst>
                  <a:ext uri="{0D108BD9-81ED-4DB2-BD59-A6C34878D82A}">
                    <a16:rowId xmlns:a16="http://schemas.microsoft.com/office/drawing/2014/main" val="10000"/>
                  </a:ext>
                </a:extLst>
              </a:tr>
              <a:tr h="549640">
                <a:tc>
                  <a:txBody>
                    <a:bodyPr/>
                    <a:lstStyle/>
                    <a:p>
                      <a:r>
                        <a:rPr lang="en-US" sz="1800" dirty="0"/>
                        <a:t>001-01-001</a:t>
                      </a:r>
                    </a:p>
                  </a:txBody>
                  <a:tcPr/>
                </a:tc>
                <a:tc>
                  <a:txBody>
                    <a:bodyPr/>
                    <a:lstStyle/>
                    <a:p>
                      <a:r>
                        <a:rPr lang="en-US" sz="1800" dirty="0"/>
                        <a:t>TRGRESP</a:t>
                      </a:r>
                    </a:p>
                  </a:txBody>
                  <a:tcPr/>
                </a:tc>
                <a:tc>
                  <a:txBody>
                    <a:bodyPr/>
                    <a:lstStyle/>
                    <a:p>
                      <a:r>
                        <a:rPr lang="en-US" sz="1800" dirty="0"/>
                        <a:t>Target Response</a:t>
                      </a:r>
                    </a:p>
                  </a:txBody>
                  <a:tcPr/>
                </a:tc>
                <a:tc>
                  <a:txBody>
                    <a:bodyPr/>
                    <a:lstStyle/>
                    <a:p>
                      <a:r>
                        <a:rPr lang="en-US" sz="1800" dirty="0">
                          <a:latin typeface="+mn-lt"/>
                        </a:rPr>
                        <a:t>RECIST</a:t>
                      </a:r>
                      <a:r>
                        <a:rPr lang="en-US" sz="1800" baseline="0" dirty="0">
                          <a:latin typeface="+mn-lt"/>
                        </a:rPr>
                        <a:t> 1.1</a:t>
                      </a:r>
                      <a:endParaRPr lang="en-US" sz="1800" dirty="0">
                        <a:latin typeface="+mn-lt"/>
                      </a:endParaRPr>
                    </a:p>
                  </a:txBody>
                  <a:tcPr/>
                </a:tc>
                <a:tc>
                  <a:txBody>
                    <a:bodyPr/>
                    <a:lstStyle/>
                    <a:p>
                      <a:endParaRPr lang="en-US" sz="1800" dirty="0">
                        <a:latin typeface="+mn-lt"/>
                      </a:endParaRPr>
                    </a:p>
                  </a:txBody>
                  <a:tcPr>
                    <a:solidFill>
                      <a:schemeClr val="accent3">
                        <a:lumMod val="40000"/>
                        <a:lumOff val="60000"/>
                      </a:schemeClr>
                    </a:solidFill>
                  </a:tcPr>
                </a:tc>
                <a:tc>
                  <a:txBody>
                    <a:bodyPr/>
                    <a:lstStyle/>
                    <a:p>
                      <a:r>
                        <a:rPr lang="en-US" sz="1800" dirty="0">
                          <a:latin typeface="+mn-lt"/>
                        </a:rPr>
                        <a:t>Cycle</a:t>
                      </a:r>
                      <a:r>
                        <a:rPr lang="en-US" sz="1800" baseline="0" dirty="0">
                          <a:latin typeface="+mn-lt"/>
                        </a:rPr>
                        <a:t> 2</a:t>
                      </a:r>
                      <a:endParaRPr lang="en-US" sz="1800" dirty="0">
                        <a:latin typeface="+mn-lt"/>
                      </a:endParaRPr>
                    </a:p>
                  </a:txBody>
                  <a:tcPr/>
                </a:tc>
                <a:tc>
                  <a:txBody>
                    <a:bodyPr/>
                    <a:lstStyle/>
                    <a:p>
                      <a:r>
                        <a:rPr lang="en-US" sz="1800" dirty="0">
                          <a:latin typeface="+mn-lt"/>
                        </a:rPr>
                        <a:t>1</a:t>
                      </a:r>
                    </a:p>
                  </a:txBody>
                  <a:tcPr/>
                </a:tc>
                <a:extLst>
                  <a:ext uri="{0D108BD9-81ED-4DB2-BD59-A6C34878D82A}">
                    <a16:rowId xmlns:a16="http://schemas.microsoft.com/office/drawing/2014/main" val="10001"/>
                  </a:ext>
                </a:extLst>
              </a:tr>
              <a:tr h="549640">
                <a:tc>
                  <a:txBody>
                    <a:bodyPr/>
                    <a:lstStyle/>
                    <a:p>
                      <a:r>
                        <a:rPr lang="en-US" sz="1800" dirty="0"/>
                        <a:t>001-01-001</a:t>
                      </a:r>
                    </a:p>
                  </a:txBody>
                  <a:tcPr/>
                </a:tc>
                <a:tc>
                  <a:txBody>
                    <a:bodyPr/>
                    <a:lstStyle/>
                    <a:p>
                      <a:r>
                        <a:rPr lang="en-US" sz="1800" dirty="0"/>
                        <a:t>NTRGRESP</a:t>
                      </a:r>
                    </a:p>
                  </a:txBody>
                  <a:tcPr/>
                </a:tc>
                <a:tc>
                  <a:txBody>
                    <a:bodyPr/>
                    <a:lstStyle/>
                    <a:p>
                      <a:r>
                        <a:rPr lang="en-US" sz="1800" dirty="0"/>
                        <a:t>Non-target Response</a:t>
                      </a:r>
                    </a:p>
                  </a:txBody>
                  <a:tcPr/>
                </a:tc>
                <a:tc>
                  <a:txBody>
                    <a:bodyPr/>
                    <a:lstStyle/>
                    <a:p>
                      <a:r>
                        <a:rPr lang="en-US" sz="1800" dirty="0">
                          <a:latin typeface="+mn-lt"/>
                        </a:rPr>
                        <a:t>RECIST</a:t>
                      </a:r>
                      <a:r>
                        <a:rPr lang="en-US" sz="1800" baseline="0" dirty="0">
                          <a:latin typeface="+mn-lt"/>
                        </a:rPr>
                        <a:t> 1.1</a:t>
                      </a:r>
                      <a:endParaRPr lang="en-US" sz="1800" dirty="0">
                        <a:latin typeface="+mn-lt"/>
                      </a:endParaRPr>
                    </a:p>
                  </a:txBody>
                  <a:tcPr/>
                </a:tc>
                <a:tc>
                  <a:txBody>
                    <a:bodyPr/>
                    <a:lstStyle/>
                    <a:p>
                      <a:endParaRPr lang="en-US" sz="1800" dirty="0">
                        <a:latin typeface="+mn-lt"/>
                      </a:endParaRP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tc>
                  <a:txBody>
                    <a:bodyPr/>
                    <a:lstStyle/>
                    <a:p>
                      <a:r>
                        <a:rPr lang="en-US" sz="1800" dirty="0">
                          <a:latin typeface="+mn-lt"/>
                        </a:rPr>
                        <a:t>2</a:t>
                      </a:r>
                    </a:p>
                  </a:txBody>
                  <a:tcPr/>
                </a:tc>
                <a:extLst>
                  <a:ext uri="{0D108BD9-81ED-4DB2-BD59-A6C34878D82A}">
                    <a16:rowId xmlns:a16="http://schemas.microsoft.com/office/drawing/2014/main" val="10002"/>
                  </a:ext>
                </a:extLst>
              </a:tr>
              <a:tr h="549640">
                <a:tc>
                  <a:txBody>
                    <a:bodyPr/>
                    <a:lstStyle/>
                    <a:p>
                      <a:r>
                        <a:rPr lang="en-US" sz="1800" dirty="0"/>
                        <a:t>001-01-001</a:t>
                      </a:r>
                    </a:p>
                  </a:txBody>
                  <a:tcPr/>
                </a:tc>
                <a:tc>
                  <a:txBody>
                    <a:bodyPr/>
                    <a:lstStyle/>
                    <a:p>
                      <a:r>
                        <a:rPr lang="en-US" sz="1800" dirty="0"/>
                        <a:t>NEWLPROG</a:t>
                      </a:r>
                    </a:p>
                  </a:txBody>
                  <a:tcPr/>
                </a:tc>
                <a:tc>
                  <a:txBody>
                    <a:bodyPr/>
                    <a:lstStyle/>
                    <a:p>
                      <a:r>
                        <a:rPr lang="en-US" sz="1800" dirty="0"/>
                        <a:t>New</a:t>
                      </a:r>
                      <a:r>
                        <a:rPr lang="en-US" sz="1800" baseline="0" dirty="0"/>
                        <a:t> Lesion Progression</a:t>
                      </a:r>
                      <a:endParaRPr lang="en-US" sz="1800" dirty="0"/>
                    </a:p>
                  </a:txBody>
                  <a:tcPr/>
                </a:tc>
                <a:tc>
                  <a:txBody>
                    <a:bodyPr/>
                    <a:lstStyle/>
                    <a:p>
                      <a:r>
                        <a:rPr lang="en-US" sz="1800" dirty="0">
                          <a:latin typeface="+mn-lt"/>
                        </a:rPr>
                        <a:t>RECIST</a:t>
                      </a:r>
                      <a:r>
                        <a:rPr lang="en-US" sz="1800" baseline="0" dirty="0">
                          <a:latin typeface="+mn-lt"/>
                        </a:rPr>
                        <a:t> 1.1</a:t>
                      </a:r>
                      <a:endParaRPr lang="en-US" sz="1800" dirty="0">
                        <a:latin typeface="+mn-lt"/>
                      </a:endParaRPr>
                    </a:p>
                  </a:txBody>
                  <a:tcPr/>
                </a:tc>
                <a:tc>
                  <a:txBody>
                    <a:bodyPr/>
                    <a:lstStyle/>
                    <a:p>
                      <a:endParaRPr lang="en-US" sz="1800" dirty="0">
                        <a:latin typeface="+mn-lt"/>
                      </a:endParaRP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tc>
                  <a:txBody>
                    <a:bodyPr/>
                    <a:lstStyle/>
                    <a:p>
                      <a:r>
                        <a:rPr lang="en-US" sz="1800" dirty="0">
                          <a:latin typeface="+mn-lt"/>
                        </a:rPr>
                        <a:t>3</a:t>
                      </a:r>
                    </a:p>
                  </a:txBody>
                  <a:tcPr/>
                </a:tc>
                <a:extLst>
                  <a:ext uri="{0D108BD9-81ED-4DB2-BD59-A6C34878D82A}">
                    <a16:rowId xmlns:a16="http://schemas.microsoft.com/office/drawing/2014/main" val="10003"/>
                  </a:ext>
                </a:extLst>
              </a:tr>
              <a:tr h="549640">
                <a:tc>
                  <a:txBody>
                    <a:bodyPr/>
                    <a:lstStyle/>
                    <a:p>
                      <a:r>
                        <a:rPr lang="en-US" sz="1800" dirty="0"/>
                        <a:t>001-01-001</a:t>
                      </a:r>
                    </a:p>
                  </a:txBody>
                  <a:tcPr/>
                </a:tc>
                <a:tc>
                  <a:txBody>
                    <a:bodyPr/>
                    <a:lstStyle/>
                    <a:p>
                      <a:r>
                        <a:rPr lang="en-US" sz="1800" dirty="0"/>
                        <a:t>OVRLRESP</a:t>
                      </a:r>
                    </a:p>
                  </a:txBody>
                  <a:tcPr/>
                </a:tc>
                <a:tc>
                  <a:txBody>
                    <a:bodyPr/>
                    <a:lstStyle/>
                    <a:p>
                      <a:r>
                        <a:rPr lang="en-US" sz="1800" dirty="0"/>
                        <a:t>Overall</a:t>
                      </a:r>
                      <a:r>
                        <a:rPr lang="en-US" sz="1800" baseline="0" dirty="0"/>
                        <a:t> Response</a:t>
                      </a:r>
                      <a:endParaRPr lang="en-US" sz="1800" dirty="0"/>
                    </a:p>
                  </a:txBody>
                  <a:tcPr/>
                </a:tc>
                <a:tc>
                  <a:txBody>
                    <a:bodyPr/>
                    <a:lstStyle/>
                    <a:p>
                      <a:r>
                        <a:rPr lang="en-US" sz="1800" dirty="0">
                          <a:latin typeface="+mn-lt"/>
                        </a:rPr>
                        <a:t>RECIST</a:t>
                      </a:r>
                      <a:r>
                        <a:rPr lang="en-US" sz="1800" baseline="0" dirty="0">
                          <a:latin typeface="+mn-lt"/>
                        </a:rPr>
                        <a:t> 1.1</a:t>
                      </a:r>
                      <a:endParaRPr lang="en-US" sz="1800" dirty="0">
                        <a:latin typeface="+mn-lt"/>
                      </a:endParaRPr>
                    </a:p>
                  </a:txBody>
                  <a:tcPr/>
                </a:tc>
                <a:tc>
                  <a:txBody>
                    <a:bodyPr/>
                    <a:lstStyle/>
                    <a:p>
                      <a:endParaRPr lang="en-US" sz="1800" dirty="0">
                        <a:latin typeface="+mn-lt"/>
                      </a:endParaRP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Cycle 2</a:t>
                      </a:r>
                    </a:p>
                  </a:txBody>
                  <a:tcPr/>
                </a:tc>
                <a:tc>
                  <a:txBody>
                    <a:bodyPr/>
                    <a:lstStyle/>
                    <a:p>
                      <a:r>
                        <a:rPr lang="en-US" sz="1800" dirty="0">
                          <a:latin typeface="+mn-lt"/>
                        </a:rPr>
                        <a:t>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7378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CC7B-7B64-4589-8A13-434AC8825D8B}"/>
              </a:ext>
            </a:extLst>
          </p:cNvPr>
          <p:cNvSpPr>
            <a:spLocks noGrp="1"/>
          </p:cNvSpPr>
          <p:nvPr>
            <p:ph type="title"/>
          </p:nvPr>
        </p:nvSpPr>
        <p:spPr>
          <a:xfrm>
            <a:off x="333831" y="290372"/>
            <a:ext cx="11174186" cy="590931"/>
          </a:xfrm>
        </p:spPr>
        <p:txBody>
          <a:bodyPr/>
          <a:lstStyle/>
          <a:p>
            <a:r>
              <a:rPr lang="en-US" dirty="0"/>
              <a:t>Answer: SDTM RS</a:t>
            </a:r>
          </a:p>
        </p:txBody>
      </p:sp>
      <p:graphicFrame>
        <p:nvGraphicFramePr>
          <p:cNvPr id="5" name="Content Placeholder 7">
            <a:extLst>
              <a:ext uri="{FF2B5EF4-FFF2-40B4-BE49-F238E27FC236}">
                <a16:creationId xmlns:a16="http://schemas.microsoft.com/office/drawing/2014/main" id="{568EF92A-A091-4FA9-933A-44C9D3D69A51}"/>
              </a:ext>
            </a:extLst>
          </p:cNvPr>
          <p:cNvGraphicFramePr>
            <a:graphicFrameLocks/>
          </p:cNvGraphicFramePr>
          <p:nvPr/>
        </p:nvGraphicFramePr>
        <p:xfrm>
          <a:off x="198023" y="1047750"/>
          <a:ext cx="11795954" cy="3390897"/>
        </p:xfrm>
        <a:graphic>
          <a:graphicData uri="http://schemas.openxmlformats.org/drawingml/2006/table">
            <a:tbl>
              <a:tblPr firstRow="1" bandRow="1">
                <a:tableStyleId>{5C22544A-7EE6-4342-B048-85BDC9FD1C3A}</a:tableStyleId>
              </a:tblPr>
              <a:tblGrid>
                <a:gridCol w="1506090">
                  <a:extLst>
                    <a:ext uri="{9D8B030D-6E8A-4147-A177-3AD203B41FA5}">
                      <a16:colId xmlns:a16="http://schemas.microsoft.com/office/drawing/2014/main" val="20000"/>
                    </a:ext>
                  </a:extLst>
                </a:gridCol>
                <a:gridCol w="1636469">
                  <a:extLst>
                    <a:ext uri="{9D8B030D-6E8A-4147-A177-3AD203B41FA5}">
                      <a16:colId xmlns:a16="http://schemas.microsoft.com/office/drawing/2014/main" val="20001"/>
                    </a:ext>
                  </a:extLst>
                </a:gridCol>
                <a:gridCol w="2927644">
                  <a:extLst>
                    <a:ext uri="{9D8B030D-6E8A-4147-A177-3AD203B41FA5}">
                      <a16:colId xmlns:a16="http://schemas.microsoft.com/office/drawing/2014/main" val="20002"/>
                    </a:ext>
                  </a:extLst>
                </a:gridCol>
                <a:gridCol w="1430387">
                  <a:extLst>
                    <a:ext uri="{9D8B030D-6E8A-4147-A177-3AD203B41FA5}">
                      <a16:colId xmlns:a16="http://schemas.microsoft.com/office/drawing/2014/main" val="20003"/>
                    </a:ext>
                  </a:extLst>
                </a:gridCol>
                <a:gridCol w="2000268">
                  <a:extLst>
                    <a:ext uri="{9D8B030D-6E8A-4147-A177-3AD203B41FA5}">
                      <a16:colId xmlns:a16="http://schemas.microsoft.com/office/drawing/2014/main" val="20004"/>
                    </a:ext>
                  </a:extLst>
                </a:gridCol>
                <a:gridCol w="1171731">
                  <a:extLst>
                    <a:ext uri="{9D8B030D-6E8A-4147-A177-3AD203B41FA5}">
                      <a16:colId xmlns:a16="http://schemas.microsoft.com/office/drawing/2014/main" val="20005"/>
                    </a:ext>
                  </a:extLst>
                </a:gridCol>
                <a:gridCol w="1123365">
                  <a:extLst>
                    <a:ext uri="{9D8B030D-6E8A-4147-A177-3AD203B41FA5}">
                      <a16:colId xmlns:a16="http://schemas.microsoft.com/office/drawing/2014/main" val="20007"/>
                    </a:ext>
                  </a:extLst>
                </a:gridCol>
              </a:tblGrid>
              <a:tr h="409889">
                <a:tc>
                  <a:txBody>
                    <a:bodyPr/>
                    <a:lstStyle/>
                    <a:p>
                      <a:r>
                        <a:rPr lang="en-US" sz="2000" dirty="0">
                          <a:solidFill>
                            <a:schemeClr val="tx1"/>
                          </a:solidFill>
                        </a:rPr>
                        <a:t>USUBJID</a:t>
                      </a:r>
                    </a:p>
                  </a:txBody>
                  <a:tcPr/>
                </a:tc>
                <a:tc>
                  <a:txBody>
                    <a:bodyPr/>
                    <a:lstStyle/>
                    <a:p>
                      <a:r>
                        <a:rPr lang="en-US" sz="2000" dirty="0">
                          <a:solidFill>
                            <a:schemeClr val="tx1"/>
                          </a:solidFill>
                        </a:rPr>
                        <a:t>RSTESTCD</a:t>
                      </a:r>
                    </a:p>
                  </a:txBody>
                  <a:tcPr/>
                </a:tc>
                <a:tc>
                  <a:txBody>
                    <a:bodyPr/>
                    <a:lstStyle/>
                    <a:p>
                      <a:r>
                        <a:rPr lang="en-US" sz="2000" dirty="0">
                          <a:solidFill>
                            <a:schemeClr val="tx1"/>
                          </a:solidFill>
                        </a:rPr>
                        <a:t>RSTEST</a:t>
                      </a:r>
                    </a:p>
                  </a:txBody>
                  <a:tcPr/>
                </a:tc>
                <a:tc>
                  <a:txBody>
                    <a:bodyPr/>
                    <a:lstStyle/>
                    <a:p>
                      <a:r>
                        <a:rPr lang="en-US" sz="2000" dirty="0">
                          <a:solidFill>
                            <a:schemeClr val="tx1"/>
                          </a:solidFill>
                        </a:rPr>
                        <a:t>RSCAT</a:t>
                      </a:r>
                    </a:p>
                  </a:txBody>
                  <a:tcPr/>
                </a:tc>
                <a:tc>
                  <a:txBody>
                    <a:bodyPr/>
                    <a:lstStyle/>
                    <a:p>
                      <a:r>
                        <a:rPr lang="en-US" sz="2000" dirty="0">
                          <a:solidFill>
                            <a:schemeClr val="tx1"/>
                          </a:solidFill>
                        </a:rPr>
                        <a:t>RSORRES</a:t>
                      </a:r>
                    </a:p>
                  </a:txBody>
                  <a:tcPr/>
                </a:tc>
                <a:tc>
                  <a:txBody>
                    <a:bodyPr/>
                    <a:lstStyle/>
                    <a:p>
                      <a:r>
                        <a:rPr lang="en-US" sz="2000" dirty="0">
                          <a:solidFill>
                            <a:schemeClr val="tx1"/>
                          </a:solidFill>
                        </a:rPr>
                        <a:t>VISIT</a:t>
                      </a:r>
                    </a:p>
                  </a:txBody>
                  <a:tcPr/>
                </a:tc>
                <a:tc>
                  <a:txBody>
                    <a:bodyPr/>
                    <a:lstStyle/>
                    <a:p>
                      <a:r>
                        <a:rPr lang="en-US" sz="2000" dirty="0">
                          <a:solidFill>
                            <a:schemeClr val="tx1"/>
                          </a:solidFill>
                        </a:rPr>
                        <a:t>RSSEQ</a:t>
                      </a:r>
                    </a:p>
                  </a:txBody>
                  <a:tcPr/>
                </a:tc>
                <a:extLst>
                  <a:ext uri="{0D108BD9-81ED-4DB2-BD59-A6C34878D82A}">
                    <a16:rowId xmlns:a16="http://schemas.microsoft.com/office/drawing/2014/main" val="10000"/>
                  </a:ext>
                </a:extLst>
              </a:tr>
              <a:tr h="372626">
                <a:tc>
                  <a:txBody>
                    <a:bodyPr/>
                    <a:lstStyle/>
                    <a:p>
                      <a:r>
                        <a:rPr lang="en-US" sz="1800" dirty="0"/>
                        <a:t>001-01-001</a:t>
                      </a:r>
                    </a:p>
                  </a:txBody>
                  <a:tcPr/>
                </a:tc>
                <a:tc>
                  <a:txBody>
                    <a:bodyPr/>
                    <a:lstStyle/>
                    <a:p>
                      <a:r>
                        <a:rPr lang="en-US" sz="1800" dirty="0"/>
                        <a:t>TRGRESP</a:t>
                      </a:r>
                    </a:p>
                  </a:txBody>
                  <a:tcPr/>
                </a:tc>
                <a:tc>
                  <a:txBody>
                    <a:bodyPr/>
                    <a:lstStyle/>
                    <a:p>
                      <a:r>
                        <a:rPr lang="en-US" sz="1800" dirty="0"/>
                        <a:t>Target Response</a:t>
                      </a:r>
                    </a:p>
                  </a:txBody>
                  <a:tcPr/>
                </a:tc>
                <a:tc>
                  <a:txBody>
                    <a:bodyPr/>
                    <a:lstStyle/>
                    <a:p>
                      <a:r>
                        <a:rPr lang="en-US" sz="1800" dirty="0"/>
                        <a:t>RECIST</a:t>
                      </a:r>
                      <a:r>
                        <a:rPr lang="en-US" sz="1800" baseline="0" dirty="0"/>
                        <a:t> 1.1</a:t>
                      </a:r>
                      <a:endParaRPr lang="en-US" sz="1800" dirty="0"/>
                    </a:p>
                  </a:txBody>
                  <a:tcPr/>
                </a:tc>
                <a:tc>
                  <a:txBody>
                    <a:bodyPr/>
                    <a:lstStyle/>
                    <a:p>
                      <a:r>
                        <a:rPr lang="en-US" sz="1800" dirty="0"/>
                        <a:t>PR</a:t>
                      </a:r>
                    </a:p>
                  </a:txBody>
                  <a:tcPr>
                    <a:solidFill>
                      <a:srgbClr val="FFFF00"/>
                    </a:solidFill>
                  </a:tcPr>
                </a:tc>
                <a:tc>
                  <a:txBody>
                    <a:bodyPr/>
                    <a:lstStyle/>
                    <a:p>
                      <a:r>
                        <a:rPr lang="en-US" sz="1800" dirty="0"/>
                        <a:t>Cycle</a:t>
                      </a:r>
                      <a:r>
                        <a:rPr lang="en-US" sz="1800" baseline="0" dirty="0"/>
                        <a:t> 1</a:t>
                      </a:r>
                      <a:endParaRPr lang="en-US" sz="1800" dirty="0"/>
                    </a:p>
                  </a:txBody>
                  <a:tcPr/>
                </a:tc>
                <a:tc>
                  <a:txBody>
                    <a:bodyPr/>
                    <a:lstStyle/>
                    <a:p>
                      <a:r>
                        <a:rPr lang="en-US" sz="1800" dirty="0"/>
                        <a:t>1</a:t>
                      </a:r>
                    </a:p>
                  </a:txBody>
                  <a:tcPr/>
                </a:tc>
                <a:extLst>
                  <a:ext uri="{0D108BD9-81ED-4DB2-BD59-A6C34878D82A}">
                    <a16:rowId xmlns:a16="http://schemas.microsoft.com/office/drawing/2014/main" val="10001"/>
                  </a:ext>
                </a:extLst>
              </a:tr>
              <a:tr h="372626">
                <a:tc>
                  <a:txBody>
                    <a:bodyPr/>
                    <a:lstStyle/>
                    <a:p>
                      <a:r>
                        <a:rPr lang="en-US" sz="1800" dirty="0"/>
                        <a:t>001-01-001</a:t>
                      </a:r>
                    </a:p>
                  </a:txBody>
                  <a:tcPr/>
                </a:tc>
                <a:tc>
                  <a:txBody>
                    <a:bodyPr/>
                    <a:lstStyle/>
                    <a:p>
                      <a:r>
                        <a:rPr lang="en-US" sz="1800" dirty="0"/>
                        <a:t>NTRGRESP</a:t>
                      </a:r>
                    </a:p>
                  </a:txBody>
                  <a:tcPr/>
                </a:tc>
                <a:tc>
                  <a:txBody>
                    <a:bodyPr/>
                    <a:lstStyle/>
                    <a:p>
                      <a:r>
                        <a:rPr lang="en-US" sz="1800" dirty="0"/>
                        <a:t>Non-target Response</a:t>
                      </a:r>
                    </a:p>
                  </a:txBody>
                  <a:tcPr/>
                </a:tc>
                <a:tc>
                  <a:txBody>
                    <a:bodyPr/>
                    <a:lstStyle/>
                    <a:p>
                      <a:r>
                        <a:rPr lang="en-US" sz="1800" dirty="0"/>
                        <a:t>RECIST</a:t>
                      </a:r>
                      <a:r>
                        <a:rPr lang="en-US" sz="1800" baseline="0" dirty="0"/>
                        <a:t> 1.1</a:t>
                      </a:r>
                      <a:endParaRPr lang="en-US" sz="1800" dirty="0"/>
                    </a:p>
                  </a:txBody>
                  <a:tcPr/>
                </a:tc>
                <a:tc>
                  <a:txBody>
                    <a:bodyPr/>
                    <a:lstStyle/>
                    <a:p>
                      <a:r>
                        <a:rPr lang="en-US" sz="1800" dirty="0"/>
                        <a:t>NonCR/NonPD</a:t>
                      </a:r>
                    </a:p>
                  </a:txBody>
                  <a:tcPr>
                    <a:solidFill>
                      <a:srgbClr val="FFFF00"/>
                    </a:solidFill>
                  </a:tcPr>
                </a:tc>
                <a:tc>
                  <a:txBody>
                    <a:bodyPr/>
                    <a:lstStyle/>
                    <a:p>
                      <a:r>
                        <a:rPr lang="en-US" sz="1800" dirty="0"/>
                        <a:t>Cycle</a:t>
                      </a:r>
                      <a:r>
                        <a:rPr lang="en-US" sz="1800" baseline="0" dirty="0"/>
                        <a:t> 1</a:t>
                      </a:r>
                      <a:endParaRPr lang="en-US" sz="1800" dirty="0"/>
                    </a:p>
                  </a:txBody>
                  <a:tcPr/>
                </a:tc>
                <a:tc>
                  <a:txBody>
                    <a:bodyPr/>
                    <a:lstStyle/>
                    <a:p>
                      <a:r>
                        <a:rPr lang="en-US" sz="1800" dirty="0"/>
                        <a:t>2</a:t>
                      </a:r>
                    </a:p>
                  </a:txBody>
                  <a:tcPr/>
                </a:tc>
                <a:extLst>
                  <a:ext uri="{0D108BD9-81ED-4DB2-BD59-A6C34878D82A}">
                    <a16:rowId xmlns:a16="http://schemas.microsoft.com/office/drawing/2014/main" val="10002"/>
                  </a:ext>
                </a:extLst>
              </a:tr>
              <a:tr h="372626">
                <a:tc>
                  <a:txBody>
                    <a:bodyPr/>
                    <a:lstStyle/>
                    <a:p>
                      <a:r>
                        <a:rPr lang="en-US" sz="1800" dirty="0"/>
                        <a:t>001-01-001</a:t>
                      </a:r>
                    </a:p>
                  </a:txBody>
                  <a:tcPr/>
                </a:tc>
                <a:tc>
                  <a:txBody>
                    <a:bodyPr/>
                    <a:lstStyle/>
                    <a:p>
                      <a:r>
                        <a:rPr lang="en-US" sz="1800" dirty="0"/>
                        <a:t>NEWLPROG</a:t>
                      </a:r>
                    </a:p>
                  </a:txBody>
                  <a:tcPr/>
                </a:tc>
                <a:tc>
                  <a:txBody>
                    <a:bodyPr/>
                    <a:lstStyle/>
                    <a:p>
                      <a:r>
                        <a:rPr lang="en-US" sz="1800" dirty="0"/>
                        <a:t>New</a:t>
                      </a:r>
                      <a:r>
                        <a:rPr lang="en-US" sz="1800" baseline="0" dirty="0"/>
                        <a:t> Lesion Progression</a:t>
                      </a:r>
                      <a:endParaRPr lang="en-US" sz="1800" dirty="0"/>
                    </a:p>
                  </a:txBody>
                  <a:tcPr/>
                </a:tc>
                <a:tc>
                  <a:txBody>
                    <a:bodyPr/>
                    <a:lstStyle/>
                    <a:p>
                      <a:r>
                        <a:rPr lang="en-US" sz="1800" dirty="0"/>
                        <a:t>RECIST</a:t>
                      </a:r>
                      <a:r>
                        <a:rPr lang="en-US" sz="1800" baseline="0" dirty="0"/>
                        <a:t> 1.1</a:t>
                      </a:r>
                      <a:endParaRPr lang="en-US" sz="1800" dirty="0"/>
                    </a:p>
                  </a:txBody>
                  <a:tcPr/>
                </a:tc>
                <a:tc>
                  <a:txBody>
                    <a:bodyPr/>
                    <a:lstStyle/>
                    <a:p>
                      <a:r>
                        <a:rPr lang="en-US" sz="1800" dirty="0"/>
                        <a:t>N</a:t>
                      </a:r>
                    </a:p>
                  </a:txBody>
                  <a:tcPr>
                    <a:solidFill>
                      <a:srgbClr val="FFFF00"/>
                    </a:solidFill>
                  </a:tcPr>
                </a:tc>
                <a:tc>
                  <a:txBody>
                    <a:bodyPr/>
                    <a:lstStyle/>
                    <a:p>
                      <a:r>
                        <a:rPr lang="en-US" sz="1800" dirty="0"/>
                        <a:t>Cycle</a:t>
                      </a:r>
                      <a:r>
                        <a:rPr lang="en-US" sz="1800" baseline="0" dirty="0"/>
                        <a:t> 1</a:t>
                      </a:r>
                      <a:endParaRPr lang="en-US" sz="1800" dirty="0"/>
                    </a:p>
                  </a:txBody>
                  <a:tcPr/>
                </a:tc>
                <a:tc>
                  <a:txBody>
                    <a:bodyPr/>
                    <a:lstStyle/>
                    <a:p>
                      <a:r>
                        <a:rPr lang="en-US" sz="1800" dirty="0"/>
                        <a:t>3</a:t>
                      </a:r>
                    </a:p>
                  </a:txBody>
                  <a:tcPr/>
                </a:tc>
                <a:extLst>
                  <a:ext uri="{0D108BD9-81ED-4DB2-BD59-A6C34878D82A}">
                    <a16:rowId xmlns:a16="http://schemas.microsoft.com/office/drawing/2014/main" val="10003"/>
                  </a:ext>
                </a:extLst>
              </a:tr>
              <a:tr h="372626">
                <a:tc>
                  <a:txBody>
                    <a:bodyPr/>
                    <a:lstStyle/>
                    <a:p>
                      <a:r>
                        <a:rPr lang="en-US" sz="1800" dirty="0"/>
                        <a:t>001-01-001</a:t>
                      </a:r>
                    </a:p>
                  </a:txBody>
                  <a:tcPr/>
                </a:tc>
                <a:tc>
                  <a:txBody>
                    <a:bodyPr/>
                    <a:lstStyle/>
                    <a:p>
                      <a:r>
                        <a:rPr lang="en-US" sz="1800" dirty="0"/>
                        <a:t>OVRLRESP</a:t>
                      </a:r>
                    </a:p>
                  </a:txBody>
                  <a:tcPr/>
                </a:tc>
                <a:tc>
                  <a:txBody>
                    <a:bodyPr/>
                    <a:lstStyle/>
                    <a:p>
                      <a:r>
                        <a:rPr lang="en-US" sz="1800" dirty="0"/>
                        <a:t>Overall</a:t>
                      </a:r>
                      <a:r>
                        <a:rPr lang="en-US" sz="1800" baseline="0" dirty="0"/>
                        <a:t> Response</a:t>
                      </a:r>
                      <a:endParaRPr lang="en-US" sz="1800" dirty="0"/>
                    </a:p>
                  </a:txBody>
                  <a:tcPr/>
                </a:tc>
                <a:tc>
                  <a:txBody>
                    <a:bodyPr/>
                    <a:lstStyle/>
                    <a:p>
                      <a:r>
                        <a:rPr lang="en-US" sz="1800" dirty="0"/>
                        <a:t>RECIST</a:t>
                      </a:r>
                      <a:r>
                        <a:rPr lang="en-US" sz="1800" baseline="0" dirty="0"/>
                        <a:t> 1.1</a:t>
                      </a:r>
                      <a:endParaRPr lang="en-US" sz="1800" dirty="0"/>
                    </a:p>
                  </a:txBody>
                  <a:tcPr/>
                </a:tc>
                <a:tc>
                  <a:txBody>
                    <a:bodyPr/>
                    <a:lstStyle/>
                    <a:p>
                      <a:r>
                        <a:rPr lang="en-US" sz="1800" dirty="0"/>
                        <a:t>PR</a:t>
                      </a:r>
                    </a:p>
                  </a:txBody>
                  <a:tcPr>
                    <a:solidFill>
                      <a:srgbClr val="92D050"/>
                    </a:solidFill>
                  </a:tcPr>
                </a:tc>
                <a:tc>
                  <a:txBody>
                    <a:bodyPr/>
                    <a:lstStyle/>
                    <a:p>
                      <a:r>
                        <a:rPr lang="en-US" sz="1800" dirty="0"/>
                        <a:t>Cycle</a:t>
                      </a:r>
                      <a:r>
                        <a:rPr lang="en-US" sz="1800" baseline="0" dirty="0"/>
                        <a:t> 1</a:t>
                      </a:r>
                      <a:endParaRPr lang="en-US" sz="1800" dirty="0"/>
                    </a:p>
                  </a:txBody>
                  <a:tcPr/>
                </a:tc>
                <a:tc>
                  <a:txBody>
                    <a:bodyPr/>
                    <a:lstStyle/>
                    <a:p>
                      <a:r>
                        <a:rPr lang="en-US" sz="1800" dirty="0"/>
                        <a:t>4</a:t>
                      </a:r>
                    </a:p>
                  </a:txBody>
                  <a:tcPr/>
                </a:tc>
                <a:extLst>
                  <a:ext uri="{0D108BD9-81ED-4DB2-BD59-A6C34878D82A}">
                    <a16:rowId xmlns:a16="http://schemas.microsoft.com/office/drawing/2014/main" val="10004"/>
                  </a:ext>
                </a:extLst>
              </a:tr>
              <a:tr h="372626">
                <a:tc>
                  <a:txBody>
                    <a:bodyPr/>
                    <a:lstStyle/>
                    <a:p>
                      <a:r>
                        <a:rPr lang="en-US" sz="1800" dirty="0"/>
                        <a:t>001-01-001</a:t>
                      </a:r>
                    </a:p>
                  </a:txBody>
                  <a:tcPr/>
                </a:tc>
                <a:tc>
                  <a:txBody>
                    <a:bodyPr/>
                    <a:lstStyle/>
                    <a:p>
                      <a:r>
                        <a:rPr lang="en-US" sz="1800" dirty="0"/>
                        <a:t>TRGRESP</a:t>
                      </a:r>
                    </a:p>
                  </a:txBody>
                  <a:tcPr/>
                </a:tc>
                <a:tc>
                  <a:txBody>
                    <a:bodyPr/>
                    <a:lstStyle/>
                    <a:p>
                      <a:r>
                        <a:rPr lang="en-US" sz="1800" dirty="0"/>
                        <a:t>Target Response</a:t>
                      </a:r>
                    </a:p>
                  </a:txBody>
                  <a:tcPr/>
                </a:tc>
                <a:tc>
                  <a:txBody>
                    <a:bodyPr/>
                    <a:lstStyle/>
                    <a:p>
                      <a:r>
                        <a:rPr lang="en-US" sz="1800" dirty="0"/>
                        <a:t>RECIST</a:t>
                      </a:r>
                      <a:r>
                        <a:rPr lang="en-US" sz="1800" baseline="0" dirty="0"/>
                        <a:t> 1.1</a:t>
                      </a:r>
                      <a:endParaRPr lang="en-US" sz="1800" dirty="0"/>
                    </a:p>
                  </a:txBody>
                  <a:tcPr/>
                </a:tc>
                <a:tc>
                  <a:txBody>
                    <a:bodyPr/>
                    <a:lstStyle/>
                    <a:p>
                      <a:r>
                        <a:rPr lang="en-US" sz="1800" dirty="0"/>
                        <a:t>PD</a:t>
                      </a:r>
                    </a:p>
                  </a:txBody>
                  <a:tcPr/>
                </a:tc>
                <a:tc>
                  <a:txBody>
                    <a:bodyPr/>
                    <a:lstStyle/>
                    <a:p>
                      <a:r>
                        <a:rPr lang="en-US" sz="1800" dirty="0"/>
                        <a:t>Cycle</a:t>
                      </a:r>
                      <a:r>
                        <a:rPr lang="en-US" sz="1800" baseline="0" dirty="0"/>
                        <a:t> 2</a:t>
                      </a:r>
                      <a:endParaRPr lang="en-US" sz="1800" dirty="0"/>
                    </a:p>
                  </a:txBody>
                  <a:tcPr/>
                </a:tc>
                <a:tc>
                  <a:txBody>
                    <a:bodyPr/>
                    <a:lstStyle/>
                    <a:p>
                      <a:r>
                        <a:rPr lang="en-US" sz="1800" dirty="0"/>
                        <a:t>5</a:t>
                      </a:r>
                    </a:p>
                  </a:txBody>
                  <a:tcPr/>
                </a:tc>
                <a:extLst>
                  <a:ext uri="{0D108BD9-81ED-4DB2-BD59-A6C34878D82A}">
                    <a16:rowId xmlns:a16="http://schemas.microsoft.com/office/drawing/2014/main" val="10005"/>
                  </a:ext>
                </a:extLst>
              </a:tr>
              <a:tr h="372626">
                <a:tc>
                  <a:txBody>
                    <a:bodyPr/>
                    <a:lstStyle/>
                    <a:p>
                      <a:r>
                        <a:rPr lang="en-US" sz="1800" dirty="0"/>
                        <a:t>001-01-001</a:t>
                      </a:r>
                    </a:p>
                  </a:txBody>
                  <a:tcPr/>
                </a:tc>
                <a:tc>
                  <a:txBody>
                    <a:bodyPr/>
                    <a:lstStyle/>
                    <a:p>
                      <a:r>
                        <a:rPr lang="en-US" sz="1800" dirty="0"/>
                        <a:t>NTRGRESP</a:t>
                      </a:r>
                    </a:p>
                  </a:txBody>
                  <a:tcPr/>
                </a:tc>
                <a:tc>
                  <a:txBody>
                    <a:bodyPr/>
                    <a:lstStyle/>
                    <a:p>
                      <a:r>
                        <a:rPr lang="en-US" sz="1800" dirty="0"/>
                        <a:t>Non-target Response</a:t>
                      </a:r>
                    </a:p>
                  </a:txBody>
                  <a:tcPr/>
                </a:tc>
                <a:tc>
                  <a:txBody>
                    <a:bodyPr/>
                    <a:lstStyle/>
                    <a:p>
                      <a:r>
                        <a:rPr lang="en-US" sz="1800" dirty="0"/>
                        <a:t>RECIST</a:t>
                      </a:r>
                      <a:r>
                        <a:rPr lang="en-US" sz="1800" baseline="0" dirty="0"/>
                        <a:t> 1.1</a:t>
                      </a:r>
                      <a:endParaRPr lang="en-US" sz="1800" dirty="0"/>
                    </a:p>
                  </a:txBody>
                  <a:tcPr/>
                </a:tc>
                <a:tc>
                  <a:txBody>
                    <a:bodyPr/>
                    <a:lstStyle/>
                    <a:p>
                      <a:r>
                        <a:rPr lang="en-US" sz="1800" dirty="0"/>
                        <a:t>NonCR/NonPD</a:t>
                      </a:r>
                    </a:p>
                  </a:txBody>
                  <a:tcPr/>
                </a:tc>
                <a:tc>
                  <a:txBody>
                    <a:bodyPr/>
                    <a:lstStyle/>
                    <a:p>
                      <a:r>
                        <a:rPr lang="en-US" sz="1800" dirty="0"/>
                        <a:t>Cycle</a:t>
                      </a:r>
                      <a:r>
                        <a:rPr lang="en-US" sz="1800" baseline="0" dirty="0"/>
                        <a:t> 2</a:t>
                      </a:r>
                      <a:endParaRPr lang="en-US" sz="1800" dirty="0"/>
                    </a:p>
                  </a:txBody>
                  <a:tcPr/>
                </a:tc>
                <a:tc>
                  <a:txBody>
                    <a:bodyPr/>
                    <a:lstStyle/>
                    <a:p>
                      <a:r>
                        <a:rPr lang="en-US" sz="1800" dirty="0"/>
                        <a:t>6</a:t>
                      </a:r>
                    </a:p>
                  </a:txBody>
                  <a:tcPr/>
                </a:tc>
                <a:extLst>
                  <a:ext uri="{0D108BD9-81ED-4DB2-BD59-A6C34878D82A}">
                    <a16:rowId xmlns:a16="http://schemas.microsoft.com/office/drawing/2014/main" val="10006"/>
                  </a:ext>
                </a:extLst>
              </a:tr>
              <a:tr h="372626">
                <a:tc>
                  <a:txBody>
                    <a:bodyPr/>
                    <a:lstStyle/>
                    <a:p>
                      <a:r>
                        <a:rPr lang="en-US" sz="1800" dirty="0"/>
                        <a:t>001-01-001</a:t>
                      </a:r>
                    </a:p>
                  </a:txBody>
                  <a:tcPr/>
                </a:tc>
                <a:tc>
                  <a:txBody>
                    <a:bodyPr/>
                    <a:lstStyle/>
                    <a:p>
                      <a:r>
                        <a:rPr lang="en-US" sz="1800" dirty="0"/>
                        <a:t>NEWLPROG</a:t>
                      </a:r>
                    </a:p>
                  </a:txBody>
                  <a:tcPr/>
                </a:tc>
                <a:tc>
                  <a:txBody>
                    <a:bodyPr/>
                    <a:lstStyle/>
                    <a:p>
                      <a:r>
                        <a:rPr lang="en-US" sz="1800" dirty="0"/>
                        <a:t>New</a:t>
                      </a:r>
                      <a:r>
                        <a:rPr lang="en-US" sz="1800" baseline="0" dirty="0"/>
                        <a:t> Lesion Progression</a:t>
                      </a:r>
                      <a:endParaRPr lang="en-US" sz="1800" dirty="0"/>
                    </a:p>
                  </a:txBody>
                  <a:tcPr/>
                </a:tc>
                <a:tc>
                  <a:txBody>
                    <a:bodyPr/>
                    <a:lstStyle/>
                    <a:p>
                      <a:r>
                        <a:rPr lang="en-US" sz="1800" dirty="0"/>
                        <a:t>RECIST</a:t>
                      </a:r>
                      <a:r>
                        <a:rPr lang="en-US" sz="1800" baseline="0" dirty="0"/>
                        <a:t> 1.1</a:t>
                      </a:r>
                      <a:endParaRPr lang="en-US" sz="1800" dirty="0"/>
                    </a:p>
                  </a:txBody>
                  <a:tcPr/>
                </a:tc>
                <a:tc>
                  <a:txBody>
                    <a:bodyPr/>
                    <a:lstStyle/>
                    <a:p>
                      <a:r>
                        <a:rPr lang="en-US" sz="1800" dirty="0"/>
                        <a:t>N</a:t>
                      </a:r>
                    </a:p>
                  </a:txBody>
                  <a:tcPr/>
                </a:tc>
                <a:tc>
                  <a:txBody>
                    <a:bodyPr/>
                    <a:lstStyle/>
                    <a:p>
                      <a:r>
                        <a:rPr lang="en-US" sz="1800" dirty="0"/>
                        <a:t>Cycle</a:t>
                      </a:r>
                      <a:r>
                        <a:rPr lang="en-US" sz="1800" baseline="0" dirty="0"/>
                        <a:t> 2</a:t>
                      </a:r>
                      <a:endParaRPr lang="en-US" sz="1800" dirty="0"/>
                    </a:p>
                  </a:txBody>
                  <a:tcPr/>
                </a:tc>
                <a:tc>
                  <a:txBody>
                    <a:bodyPr/>
                    <a:lstStyle/>
                    <a:p>
                      <a:r>
                        <a:rPr lang="en-US" sz="1800" dirty="0"/>
                        <a:t>7</a:t>
                      </a:r>
                    </a:p>
                  </a:txBody>
                  <a:tcPr/>
                </a:tc>
                <a:extLst>
                  <a:ext uri="{0D108BD9-81ED-4DB2-BD59-A6C34878D82A}">
                    <a16:rowId xmlns:a16="http://schemas.microsoft.com/office/drawing/2014/main" val="10007"/>
                  </a:ext>
                </a:extLst>
              </a:tr>
              <a:tr h="372626">
                <a:tc>
                  <a:txBody>
                    <a:bodyPr/>
                    <a:lstStyle/>
                    <a:p>
                      <a:r>
                        <a:rPr lang="en-US" sz="1800" dirty="0"/>
                        <a:t>001-01-001</a:t>
                      </a:r>
                    </a:p>
                  </a:txBody>
                  <a:tcPr/>
                </a:tc>
                <a:tc>
                  <a:txBody>
                    <a:bodyPr/>
                    <a:lstStyle/>
                    <a:p>
                      <a:r>
                        <a:rPr lang="en-US" sz="1800" dirty="0"/>
                        <a:t>OVRLRESP</a:t>
                      </a:r>
                    </a:p>
                  </a:txBody>
                  <a:tcPr/>
                </a:tc>
                <a:tc>
                  <a:txBody>
                    <a:bodyPr/>
                    <a:lstStyle/>
                    <a:p>
                      <a:r>
                        <a:rPr lang="en-US" sz="1800" dirty="0"/>
                        <a:t>Overall</a:t>
                      </a:r>
                      <a:r>
                        <a:rPr lang="en-US" sz="1800" baseline="0" dirty="0"/>
                        <a:t> Response</a:t>
                      </a:r>
                      <a:endParaRPr lang="en-US" sz="1800" dirty="0"/>
                    </a:p>
                  </a:txBody>
                  <a:tcPr/>
                </a:tc>
                <a:tc>
                  <a:txBody>
                    <a:bodyPr/>
                    <a:lstStyle/>
                    <a:p>
                      <a:r>
                        <a:rPr lang="en-US" sz="1800" dirty="0"/>
                        <a:t>RECIST</a:t>
                      </a:r>
                      <a:r>
                        <a:rPr lang="en-US" sz="1800" baseline="0" dirty="0"/>
                        <a:t> 1.1</a:t>
                      </a:r>
                      <a:endParaRPr lang="en-US" sz="1800" dirty="0"/>
                    </a:p>
                  </a:txBody>
                  <a:tcPr/>
                </a:tc>
                <a:tc>
                  <a:txBody>
                    <a:bodyPr/>
                    <a:lstStyle/>
                    <a:p>
                      <a:r>
                        <a:rPr lang="en-US" sz="1800" dirty="0"/>
                        <a:t>PD</a:t>
                      </a:r>
                    </a:p>
                  </a:txBody>
                  <a:tcPr/>
                </a:tc>
                <a:tc>
                  <a:txBody>
                    <a:bodyPr/>
                    <a:lstStyle/>
                    <a:p>
                      <a:r>
                        <a:rPr lang="en-US" sz="1800" dirty="0"/>
                        <a:t>Cycle</a:t>
                      </a:r>
                      <a:r>
                        <a:rPr lang="en-US" sz="1800" baseline="0" dirty="0"/>
                        <a:t> 2</a:t>
                      </a:r>
                      <a:endParaRPr lang="en-US" sz="1800" dirty="0"/>
                    </a:p>
                  </a:txBody>
                  <a:tcPr/>
                </a:tc>
                <a:tc>
                  <a:txBody>
                    <a:bodyPr/>
                    <a:lstStyle/>
                    <a:p>
                      <a:r>
                        <a:rPr lang="en-US" sz="1800" dirty="0"/>
                        <a:t>8</a:t>
                      </a:r>
                    </a:p>
                  </a:txBody>
                  <a:tcPr/>
                </a:tc>
                <a:extLst>
                  <a:ext uri="{0D108BD9-81ED-4DB2-BD59-A6C34878D82A}">
                    <a16:rowId xmlns:a16="http://schemas.microsoft.com/office/drawing/2014/main" val="10008"/>
                  </a:ext>
                </a:extLst>
              </a:tr>
            </a:tbl>
          </a:graphicData>
        </a:graphic>
      </p:graphicFrame>
      <p:graphicFrame>
        <p:nvGraphicFramePr>
          <p:cNvPr id="6" name="Table 5">
            <a:extLst>
              <a:ext uri="{FF2B5EF4-FFF2-40B4-BE49-F238E27FC236}">
                <a16:creationId xmlns:a16="http://schemas.microsoft.com/office/drawing/2014/main" id="{CBFFEC35-D770-4146-AE7F-B555B6EF03EF}"/>
              </a:ext>
            </a:extLst>
          </p:cNvPr>
          <p:cNvGraphicFramePr>
            <a:graphicFrameLocks noGrp="1"/>
          </p:cNvGraphicFramePr>
          <p:nvPr/>
        </p:nvGraphicFramePr>
        <p:xfrm>
          <a:off x="204908" y="4684716"/>
          <a:ext cx="10094595" cy="1371600"/>
        </p:xfrm>
        <a:graphic>
          <a:graphicData uri="http://schemas.openxmlformats.org/drawingml/2006/table">
            <a:tbl>
              <a:tblPr firstRow="1" bandRow="1">
                <a:tableStyleId>{00A15C55-8517-42AA-B614-E9B94910E393}</a:tableStyleId>
              </a:tblPr>
              <a:tblGrid>
                <a:gridCol w="2183130">
                  <a:extLst>
                    <a:ext uri="{9D8B030D-6E8A-4147-A177-3AD203B41FA5}">
                      <a16:colId xmlns:a16="http://schemas.microsoft.com/office/drawing/2014/main" val="20000"/>
                    </a:ext>
                  </a:extLst>
                </a:gridCol>
                <a:gridCol w="3011805">
                  <a:extLst>
                    <a:ext uri="{9D8B030D-6E8A-4147-A177-3AD203B41FA5}">
                      <a16:colId xmlns:a16="http://schemas.microsoft.com/office/drawing/2014/main" val="20001"/>
                    </a:ext>
                  </a:extLst>
                </a:gridCol>
                <a:gridCol w="2065655">
                  <a:extLst>
                    <a:ext uri="{9D8B030D-6E8A-4147-A177-3AD203B41FA5}">
                      <a16:colId xmlns:a16="http://schemas.microsoft.com/office/drawing/2014/main" val="20002"/>
                    </a:ext>
                  </a:extLst>
                </a:gridCol>
                <a:gridCol w="2834005">
                  <a:extLst>
                    <a:ext uri="{9D8B030D-6E8A-4147-A177-3AD203B41FA5}">
                      <a16:colId xmlns:a16="http://schemas.microsoft.com/office/drawing/2014/main" val="20003"/>
                    </a:ext>
                  </a:extLst>
                </a:gridCol>
              </a:tblGrid>
              <a:tr h="370840">
                <a:tc>
                  <a:txBody>
                    <a:bodyPr/>
                    <a:lstStyle/>
                    <a:p>
                      <a:r>
                        <a:rPr lang="en-US" sz="2400" dirty="0">
                          <a:solidFill>
                            <a:schemeClr val="tx1"/>
                          </a:solidFill>
                        </a:rPr>
                        <a:t>Target Lesion</a:t>
                      </a:r>
                    </a:p>
                  </a:txBody>
                  <a:tcPr/>
                </a:tc>
                <a:tc>
                  <a:txBody>
                    <a:bodyPr/>
                    <a:lstStyle/>
                    <a:p>
                      <a:r>
                        <a:rPr lang="en-US" sz="2400" dirty="0">
                          <a:solidFill>
                            <a:schemeClr val="tx1"/>
                          </a:solidFill>
                        </a:rPr>
                        <a:t>Non-target</a:t>
                      </a:r>
                      <a:r>
                        <a:rPr lang="en-US" sz="2400" baseline="0" dirty="0">
                          <a:solidFill>
                            <a:schemeClr val="tx1"/>
                          </a:solidFill>
                        </a:rPr>
                        <a:t> Lesions</a:t>
                      </a:r>
                      <a:endParaRPr lang="en-US" sz="2400" dirty="0">
                        <a:solidFill>
                          <a:schemeClr val="tx1"/>
                        </a:solidFill>
                      </a:endParaRPr>
                    </a:p>
                  </a:txBody>
                  <a:tcPr/>
                </a:tc>
                <a:tc>
                  <a:txBody>
                    <a:bodyPr/>
                    <a:lstStyle/>
                    <a:p>
                      <a:r>
                        <a:rPr lang="en-US" sz="2400" dirty="0">
                          <a:solidFill>
                            <a:schemeClr val="tx1"/>
                          </a:solidFill>
                        </a:rPr>
                        <a:t>New</a:t>
                      </a:r>
                      <a:r>
                        <a:rPr lang="en-US" sz="2400" baseline="0" dirty="0">
                          <a:solidFill>
                            <a:schemeClr val="tx1"/>
                          </a:solidFill>
                        </a:rPr>
                        <a:t> Lesions</a:t>
                      </a:r>
                      <a:endParaRPr lang="en-US" sz="2400" dirty="0">
                        <a:solidFill>
                          <a:schemeClr val="tx1"/>
                        </a:solidFill>
                      </a:endParaRPr>
                    </a:p>
                  </a:txBody>
                  <a:tcPr/>
                </a:tc>
                <a:tc>
                  <a:txBody>
                    <a:bodyPr/>
                    <a:lstStyle/>
                    <a:p>
                      <a:r>
                        <a:rPr lang="en-US" sz="2400" baseline="0" dirty="0">
                          <a:solidFill>
                            <a:schemeClr val="tx1"/>
                          </a:solidFill>
                        </a:rPr>
                        <a:t>Overall Response</a:t>
                      </a:r>
                      <a:endParaRPr lang="en-US" sz="2400" dirty="0">
                        <a:solidFill>
                          <a:schemeClr val="tx1"/>
                        </a:solidFill>
                      </a:endParaRPr>
                    </a:p>
                  </a:txBody>
                  <a:tcPr/>
                </a:tc>
                <a:extLst>
                  <a:ext uri="{0D108BD9-81ED-4DB2-BD59-A6C34878D82A}">
                    <a16:rowId xmlns:a16="http://schemas.microsoft.com/office/drawing/2014/main" val="10000"/>
                  </a:ext>
                </a:extLst>
              </a:tr>
              <a:tr h="278447">
                <a:tc>
                  <a:txBody>
                    <a:bodyPr/>
                    <a:lstStyle/>
                    <a:p>
                      <a:r>
                        <a:rPr lang="en-US" sz="2400" dirty="0"/>
                        <a:t>PR</a:t>
                      </a:r>
                    </a:p>
                  </a:txBody>
                  <a:tcPr/>
                </a:tc>
                <a:tc>
                  <a:txBody>
                    <a:bodyPr/>
                    <a:lstStyle/>
                    <a:p>
                      <a:r>
                        <a:rPr lang="en-US" sz="2400" dirty="0"/>
                        <a:t>Non-PD</a:t>
                      </a:r>
                      <a:r>
                        <a:rPr lang="en-US" sz="2400" baseline="0" dirty="0"/>
                        <a:t> or NE</a:t>
                      </a:r>
                      <a:endParaRPr lang="en-US" sz="2400" dirty="0"/>
                    </a:p>
                  </a:txBody>
                  <a:tcPr/>
                </a:tc>
                <a:tc>
                  <a:txBody>
                    <a:bodyPr/>
                    <a:lstStyle/>
                    <a:p>
                      <a:r>
                        <a:rPr lang="en-US" sz="2400" dirty="0"/>
                        <a:t>No</a:t>
                      </a:r>
                    </a:p>
                  </a:txBody>
                  <a:tcPr/>
                </a:tc>
                <a:tc>
                  <a:txBody>
                    <a:bodyPr/>
                    <a:lstStyle/>
                    <a:p>
                      <a:r>
                        <a:rPr lang="en-US" sz="2400" dirty="0"/>
                        <a:t>PR</a:t>
                      </a:r>
                    </a:p>
                  </a:txBody>
                  <a:tcPr/>
                </a:tc>
                <a:extLst>
                  <a:ext uri="{0D108BD9-81ED-4DB2-BD59-A6C34878D82A}">
                    <a16:rowId xmlns:a16="http://schemas.microsoft.com/office/drawing/2014/main" val="10001"/>
                  </a:ext>
                </a:extLst>
              </a:tr>
              <a:tr h="278447">
                <a:tc>
                  <a:txBody>
                    <a:bodyPr/>
                    <a:lstStyle/>
                    <a:p>
                      <a:r>
                        <a:rPr lang="en-US" sz="2400" dirty="0"/>
                        <a:t>PD</a:t>
                      </a:r>
                    </a:p>
                  </a:txBody>
                  <a:tcPr/>
                </a:tc>
                <a:tc>
                  <a:txBody>
                    <a:bodyPr/>
                    <a:lstStyle/>
                    <a:p>
                      <a:r>
                        <a:rPr lang="en-US" sz="2400" dirty="0"/>
                        <a:t>Any</a:t>
                      </a:r>
                    </a:p>
                  </a:txBody>
                  <a:tcPr/>
                </a:tc>
                <a:tc>
                  <a:txBody>
                    <a:bodyPr/>
                    <a:lstStyle/>
                    <a:p>
                      <a:r>
                        <a:rPr lang="en-US" sz="2400" dirty="0"/>
                        <a:t>Yes or No</a:t>
                      </a:r>
                    </a:p>
                  </a:txBody>
                  <a:tcPr/>
                </a:tc>
                <a:tc>
                  <a:txBody>
                    <a:bodyPr/>
                    <a:lstStyle/>
                    <a:p>
                      <a:r>
                        <a:rPr lang="en-US" sz="2400" dirty="0"/>
                        <a:t>PD</a:t>
                      </a:r>
                    </a:p>
                  </a:txBody>
                  <a:tcPr/>
                </a:tc>
                <a:extLst>
                  <a:ext uri="{0D108BD9-81ED-4DB2-BD59-A6C34878D82A}">
                    <a16:rowId xmlns:a16="http://schemas.microsoft.com/office/drawing/2014/main" val="1778004445"/>
                  </a:ext>
                </a:extLst>
              </a:tr>
            </a:tbl>
          </a:graphicData>
        </a:graphic>
      </p:graphicFrame>
    </p:spTree>
    <p:extLst>
      <p:ext uri="{BB962C8B-B14F-4D97-AF65-F5344CB8AC3E}">
        <p14:creationId xmlns:p14="http://schemas.microsoft.com/office/powerpoint/2010/main" val="1832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3925-E060-41ED-85B0-C4B48E1AB0B2}"/>
              </a:ext>
            </a:extLst>
          </p:cNvPr>
          <p:cNvSpPr>
            <a:spLocks noGrp="1"/>
          </p:cNvSpPr>
          <p:nvPr>
            <p:ph type="title"/>
          </p:nvPr>
        </p:nvSpPr>
        <p:spPr>
          <a:xfrm>
            <a:off x="198021" y="337571"/>
            <a:ext cx="11211657" cy="761503"/>
          </a:xfrm>
        </p:spPr>
        <p:txBody>
          <a:bodyPr/>
          <a:lstStyle/>
          <a:p>
            <a:r>
              <a:rPr lang="en-US" dirty="0"/>
              <a:t>Q: How to add “New” lesion in TU and TR at Cycle 3</a:t>
            </a:r>
          </a:p>
        </p:txBody>
      </p:sp>
      <p:graphicFrame>
        <p:nvGraphicFramePr>
          <p:cNvPr id="5" name="Content Placeholder 7">
            <a:extLst>
              <a:ext uri="{FF2B5EF4-FFF2-40B4-BE49-F238E27FC236}">
                <a16:creationId xmlns:a16="http://schemas.microsoft.com/office/drawing/2014/main" id="{20ADDFE6-383E-49E8-A27C-4914429494CB}"/>
              </a:ext>
            </a:extLst>
          </p:cNvPr>
          <p:cNvGraphicFramePr>
            <a:graphicFrameLocks/>
          </p:cNvGraphicFramePr>
          <p:nvPr/>
        </p:nvGraphicFramePr>
        <p:xfrm>
          <a:off x="729407" y="1099074"/>
          <a:ext cx="10148887" cy="1219200"/>
        </p:xfrm>
        <a:graphic>
          <a:graphicData uri="http://schemas.openxmlformats.org/drawingml/2006/table">
            <a:tbl>
              <a:tblPr firstRow="1" bandRow="1">
                <a:tableStyleId>{5C22544A-7EE6-4342-B048-85BDC9FD1C3A}</a:tableStyleId>
              </a:tblPr>
              <a:tblGrid>
                <a:gridCol w="1193223">
                  <a:extLst>
                    <a:ext uri="{9D8B030D-6E8A-4147-A177-3AD203B41FA5}">
                      <a16:colId xmlns:a16="http://schemas.microsoft.com/office/drawing/2014/main" val="20000"/>
                    </a:ext>
                  </a:extLst>
                </a:gridCol>
                <a:gridCol w="1131579">
                  <a:extLst>
                    <a:ext uri="{9D8B030D-6E8A-4147-A177-3AD203B41FA5}">
                      <a16:colId xmlns:a16="http://schemas.microsoft.com/office/drawing/2014/main" val="20001"/>
                    </a:ext>
                  </a:extLst>
                </a:gridCol>
                <a:gridCol w="1198220">
                  <a:extLst>
                    <a:ext uri="{9D8B030D-6E8A-4147-A177-3AD203B41FA5}">
                      <a16:colId xmlns:a16="http://schemas.microsoft.com/office/drawing/2014/main" val="20002"/>
                    </a:ext>
                  </a:extLst>
                </a:gridCol>
                <a:gridCol w="2024579">
                  <a:extLst>
                    <a:ext uri="{9D8B030D-6E8A-4147-A177-3AD203B41FA5}">
                      <a16:colId xmlns:a16="http://schemas.microsoft.com/office/drawing/2014/main" val="20003"/>
                    </a:ext>
                  </a:extLst>
                </a:gridCol>
                <a:gridCol w="1128246">
                  <a:extLst>
                    <a:ext uri="{9D8B030D-6E8A-4147-A177-3AD203B41FA5}">
                      <a16:colId xmlns:a16="http://schemas.microsoft.com/office/drawing/2014/main" val="20004"/>
                    </a:ext>
                  </a:extLst>
                </a:gridCol>
                <a:gridCol w="1198220">
                  <a:extLst>
                    <a:ext uri="{9D8B030D-6E8A-4147-A177-3AD203B41FA5}">
                      <a16:colId xmlns:a16="http://schemas.microsoft.com/office/drawing/2014/main" val="20005"/>
                    </a:ext>
                  </a:extLst>
                </a:gridCol>
                <a:gridCol w="1346499">
                  <a:extLst>
                    <a:ext uri="{9D8B030D-6E8A-4147-A177-3AD203B41FA5}">
                      <a16:colId xmlns:a16="http://schemas.microsoft.com/office/drawing/2014/main" val="20006"/>
                    </a:ext>
                  </a:extLst>
                </a:gridCol>
                <a:gridCol w="928321">
                  <a:extLst>
                    <a:ext uri="{9D8B030D-6E8A-4147-A177-3AD203B41FA5}">
                      <a16:colId xmlns:a16="http://schemas.microsoft.com/office/drawing/2014/main" val="2341440279"/>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TULINKID</a:t>
                      </a:r>
                    </a:p>
                  </a:txBody>
                  <a:tcPr/>
                </a:tc>
                <a:tc>
                  <a:txBody>
                    <a:bodyPr/>
                    <a:lstStyle/>
                    <a:p>
                      <a:r>
                        <a:rPr lang="en-US" sz="1800" dirty="0">
                          <a:solidFill>
                            <a:sysClr val="windowText" lastClr="000000"/>
                          </a:solidFill>
                        </a:rPr>
                        <a:t>TUTESTCD</a:t>
                      </a:r>
                    </a:p>
                  </a:txBody>
                  <a:tcPr/>
                </a:tc>
                <a:tc>
                  <a:txBody>
                    <a:bodyPr/>
                    <a:lstStyle/>
                    <a:p>
                      <a:r>
                        <a:rPr lang="en-US" sz="1800" dirty="0">
                          <a:solidFill>
                            <a:sysClr val="windowText" lastClr="000000"/>
                          </a:solidFill>
                        </a:rPr>
                        <a:t>TUTEST</a:t>
                      </a:r>
                    </a:p>
                  </a:txBody>
                  <a:tcPr/>
                </a:tc>
                <a:tc>
                  <a:txBody>
                    <a:bodyPr/>
                    <a:lstStyle/>
                    <a:p>
                      <a:r>
                        <a:rPr lang="en-US" sz="1800" dirty="0">
                          <a:solidFill>
                            <a:sysClr val="windowText" lastClr="000000"/>
                          </a:solidFill>
                        </a:rPr>
                        <a:t>TUORRES</a:t>
                      </a:r>
                    </a:p>
                  </a:txBody>
                  <a:tcPr/>
                </a:tc>
                <a:tc>
                  <a:txBody>
                    <a:bodyPr/>
                    <a:lstStyle/>
                    <a:p>
                      <a:r>
                        <a:rPr lang="en-US" sz="1800" dirty="0">
                          <a:solidFill>
                            <a:sysClr val="windowText" lastClr="000000"/>
                          </a:solidFill>
                        </a:rPr>
                        <a:t>TULOC</a:t>
                      </a:r>
                    </a:p>
                  </a:txBody>
                  <a:tcPr/>
                </a:tc>
                <a:tc>
                  <a:txBody>
                    <a:bodyPr/>
                    <a:lstStyle/>
                    <a:p>
                      <a:r>
                        <a:rPr lang="en-US" sz="1800" dirty="0">
                          <a:solidFill>
                            <a:sysClr val="windowText" lastClr="000000"/>
                          </a:solidFill>
                        </a:rPr>
                        <a:t>TUMETHOD</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001-01-002</a:t>
                      </a:r>
                    </a:p>
                  </a:txBody>
                  <a:tcPr/>
                </a:tc>
                <a:tc>
                  <a:txBody>
                    <a:bodyPr/>
                    <a:lstStyle/>
                    <a:p>
                      <a:r>
                        <a:rPr lang="en-US" sz="1600" dirty="0"/>
                        <a:t>N01</a:t>
                      </a:r>
                    </a:p>
                  </a:txBody>
                  <a:tcPr/>
                </a:tc>
                <a:tc>
                  <a:txBody>
                    <a:bodyPr/>
                    <a:lstStyle/>
                    <a:p>
                      <a:r>
                        <a:rPr lang="en-US" sz="1600" dirty="0"/>
                        <a:t>TUMIDENT</a:t>
                      </a:r>
                    </a:p>
                  </a:txBody>
                  <a:tcPr/>
                </a:tc>
                <a:tc>
                  <a:txBody>
                    <a:bodyPr/>
                    <a:lstStyle/>
                    <a:p>
                      <a:r>
                        <a:rPr lang="en-US" sz="1600" dirty="0"/>
                        <a:t>Tumor Identification</a:t>
                      </a:r>
                    </a:p>
                  </a:txBody>
                  <a:tcPr/>
                </a:tc>
                <a:tc>
                  <a:txBody>
                    <a:bodyPr/>
                    <a:lstStyle/>
                    <a:p>
                      <a:r>
                        <a:rPr lang="en-US" sz="1600" dirty="0"/>
                        <a:t>NEW</a:t>
                      </a:r>
                    </a:p>
                  </a:txBody>
                  <a:tcPr/>
                </a:tc>
                <a:tc>
                  <a:txBody>
                    <a:bodyPr/>
                    <a:lstStyle/>
                    <a:p>
                      <a:r>
                        <a:rPr lang="en-US" sz="1600" dirty="0"/>
                        <a:t>ABDOMEN</a:t>
                      </a:r>
                    </a:p>
                  </a:txBody>
                  <a:tcPr/>
                </a:tc>
                <a:tc>
                  <a:txBody>
                    <a:bodyPr/>
                    <a:lstStyle/>
                    <a:p>
                      <a:r>
                        <a:rPr lang="en-US" sz="1600" dirty="0"/>
                        <a:t>CT SCAN</a:t>
                      </a:r>
                    </a:p>
                  </a:txBody>
                  <a:tcPr/>
                </a:tc>
                <a:tc>
                  <a:txBody>
                    <a:bodyPr/>
                    <a:lstStyle/>
                    <a:p>
                      <a:r>
                        <a:rPr lang="en-US" sz="1600" dirty="0"/>
                        <a:t>Cycle 3</a:t>
                      </a:r>
                    </a:p>
                  </a:txBody>
                  <a:tcPr/>
                </a:tc>
                <a:extLst>
                  <a:ext uri="{0D108BD9-81ED-4DB2-BD59-A6C34878D82A}">
                    <a16:rowId xmlns:a16="http://schemas.microsoft.com/office/drawing/2014/main" val="10001"/>
                  </a:ext>
                </a:extLst>
              </a:tr>
            </a:tbl>
          </a:graphicData>
        </a:graphic>
      </p:graphicFrame>
      <p:graphicFrame>
        <p:nvGraphicFramePr>
          <p:cNvPr id="6" name="Content Placeholder 7">
            <a:extLst>
              <a:ext uri="{FF2B5EF4-FFF2-40B4-BE49-F238E27FC236}">
                <a16:creationId xmlns:a16="http://schemas.microsoft.com/office/drawing/2014/main" id="{ECE077B1-A082-4406-B16B-491E515CA138}"/>
              </a:ext>
            </a:extLst>
          </p:cNvPr>
          <p:cNvGraphicFramePr>
            <a:graphicFrameLocks/>
          </p:cNvGraphicFramePr>
          <p:nvPr/>
        </p:nvGraphicFramePr>
        <p:xfrm>
          <a:off x="729407" y="2651511"/>
          <a:ext cx="10201801" cy="1376680"/>
        </p:xfrm>
        <a:graphic>
          <a:graphicData uri="http://schemas.openxmlformats.org/drawingml/2006/table">
            <a:tbl>
              <a:tblPr firstRow="1" bandRow="1">
                <a:tableStyleId>{5C22544A-7EE6-4342-B048-85BDC9FD1C3A}</a:tableStyleId>
              </a:tblPr>
              <a:tblGrid>
                <a:gridCol w="1266824">
                  <a:extLst>
                    <a:ext uri="{9D8B030D-6E8A-4147-A177-3AD203B41FA5}">
                      <a16:colId xmlns:a16="http://schemas.microsoft.com/office/drawing/2014/main" val="20000"/>
                    </a:ext>
                  </a:extLst>
                </a:gridCol>
                <a:gridCol w="1038646">
                  <a:extLst>
                    <a:ext uri="{9D8B030D-6E8A-4147-A177-3AD203B41FA5}">
                      <a16:colId xmlns:a16="http://schemas.microsoft.com/office/drawing/2014/main" val="20001"/>
                    </a:ext>
                  </a:extLst>
                </a:gridCol>
                <a:gridCol w="1187227">
                  <a:extLst>
                    <a:ext uri="{9D8B030D-6E8A-4147-A177-3AD203B41FA5}">
                      <a16:colId xmlns:a16="http://schemas.microsoft.com/office/drawing/2014/main" val="20002"/>
                    </a:ext>
                  </a:extLst>
                </a:gridCol>
                <a:gridCol w="1257979">
                  <a:extLst>
                    <a:ext uri="{9D8B030D-6E8A-4147-A177-3AD203B41FA5}">
                      <a16:colId xmlns:a16="http://schemas.microsoft.com/office/drawing/2014/main" val="20003"/>
                    </a:ext>
                  </a:extLst>
                </a:gridCol>
                <a:gridCol w="1953123">
                  <a:extLst>
                    <a:ext uri="{9D8B030D-6E8A-4147-A177-3AD203B41FA5}">
                      <a16:colId xmlns:a16="http://schemas.microsoft.com/office/drawing/2014/main" val="20004"/>
                    </a:ext>
                  </a:extLst>
                </a:gridCol>
                <a:gridCol w="1183689">
                  <a:extLst>
                    <a:ext uri="{9D8B030D-6E8A-4147-A177-3AD203B41FA5}">
                      <a16:colId xmlns:a16="http://schemas.microsoft.com/office/drawing/2014/main" val="20006"/>
                    </a:ext>
                  </a:extLst>
                </a:gridCol>
                <a:gridCol w="1328731">
                  <a:extLst>
                    <a:ext uri="{9D8B030D-6E8A-4147-A177-3AD203B41FA5}">
                      <a16:colId xmlns:a16="http://schemas.microsoft.com/office/drawing/2014/main" val="20007"/>
                    </a:ext>
                  </a:extLst>
                </a:gridCol>
                <a:gridCol w="985582">
                  <a:extLst>
                    <a:ext uri="{9D8B030D-6E8A-4147-A177-3AD203B41FA5}">
                      <a16:colId xmlns:a16="http://schemas.microsoft.com/office/drawing/2014/main" val="20008"/>
                    </a:ext>
                  </a:extLst>
                </a:gridCol>
              </a:tblGrid>
              <a:tr h="370840">
                <a:tc>
                  <a:txBody>
                    <a:bodyPr/>
                    <a:lstStyle/>
                    <a:p>
                      <a:r>
                        <a:rPr lang="en-US" sz="1800" dirty="0">
                          <a:solidFill>
                            <a:schemeClr val="tx1"/>
                          </a:solidFill>
                        </a:rPr>
                        <a:t>USUBJID</a:t>
                      </a:r>
                    </a:p>
                  </a:txBody>
                  <a:tcPr/>
                </a:tc>
                <a:tc>
                  <a:txBody>
                    <a:bodyPr/>
                    <a:lstStyle/>
                    <a:p>
                      <a:r>
                        <a:rPr lang="en-US" sz="1800" dirty="0">
                          <a:solidFill>
                            <a:schemeClr val="tx1"/>
                          </a:solidFill>
                        </a:rPr>
                        <a:t>TRGRID</a:t>
                      </a:r>
                    </a:p>
                  </a:txBody>
                  <a:tcPr/>
                </a:tc>
                <a:tc>
                  <a:txBody>
                    <a:bodyPr/>
                    <a:lstStyle/>
                    <a:p>
                      <a:r>
                        <a:rPr lang="en-US" sz="1800" dirty="0">
                          <a:solidFill>
                            <a:schemeClr val="tx1"/>
                          </a:solidFill>
                        </a:rPr>
                        <a:t>TRLINKID</a:t>
                      </a:r>
                    </a:p>
                  </a:txBody>
                  <a:tcPr/>
                </a:tc>
                <a:tc>
                  <a:txBody>
                    <a:bodyPr/>
                    <a:lstStyle/>
                    <a:p>
                      <a:r>
                        <a:rPr lang="en-US" sz="1800" dirty="0">
                          <a:solidFill>
                            <a:schemeClr val="tx1"/>
                          </a:solidFill>
                        </a:rPr>
                        <a:t>TRTESTCD</a:t>
                      </a:r>
                    </a:p>
                  </a:txBody>
                  <a:tcPr/>
                </a:tc>
                <a:tc>
                  <a:txBody>
                    <a:bodyPr/>
                    <a:lstStyle/>
                    <a:p>
                      <a:r>
                        <a:rPr lang="en-US" sz="1800" dirty="0">
                          <a:solidFill>
                            <a:schemeClr val="tx1"/>
                          </a:solidFill>
                        </a:rPr>
                        <a:t>TRTEST</a:t>
                      </a:r>
                    </a:p>
                  </a:txBody>
                  <a:tcPr/>
                </a:tc>
                <a:tc>
                  <a:txBody>
                    <a:bodyPr/>
                    <a:lstStyle/>
                    <a:p>
                      <a:r>
                        <a:rPr lang="en-US" sz="1800" dirty="0">
                          <a:solidFill>
                            <a:schemeClr val="tx1"/>
                          </a:solidFill>
                        </a:rPr>
                        <a:t>TRORRES</a:t>
                      </a:r>
                    </a:p>
                  </a:txBody>
                  <a:tcPr/>
                </a:tc>
                <a:tc>
                  <a:txBody>
                    <a:bodyPr/>
                    <a:lstStyle/>
                    <a:p>
                      <a:r>
                        <a:rPr lang="en-US" sz="1800" dirty="0">
                          <a:solidFill>
                            <a:schemeClr val="tx1"/>
                          </a:solidFill>
                        </a:rPr>
                        <a:t>TRORRESU</a:t>
                      </a:r>
                    </a:p>
                  </a:txBody>
                  <a:tcPr/>
                </a:tc>
                <a:tc>
                  <a:txBody>
                    <a:bodyPr/>
                    <a:lstStyle/>
                    <a:p>
                      <a:r>
                        <a:rPr lang="en-US" sz="1800" dirty="0">
                          <a:solidFill>
                            <a:schemeClr val="tx1"/>
                          </a:solidFill>
                        </a:rPr>
                        <a:t>VISIT</a:t>
                      </a:r>
                    </a:p>
                  </a:txBody>
                  <a:tcPr/>
                </a:tc>
                <a:extLst>
                  <a:ext uri="{0D108BD9-81ED-4DB2-BD59-A6C34878D82A}">
                    <a16:rowId xmlns:a16="http://schemas.microsoft.com/office/drawing/2014/main" val="10000"/>
                  </a:ext>
                </a:extLst>
              </a:tr>
              <a:tr h="278447">
                <a:tc>
                  <a:txBody>
                    <a:bodyPr/>
                    <a:lstStyle/>
                    <a:p>
                      <a:r>
                        <a:rPr lang="en-US" sz="1600" dirty="0"/>
                        <a:t>001-01-002</a:t>
                      </a:r>
                    </a:p>
                  </a:txBody>
                  <a:tcPr/>
                </a:tc>
                <a:tc>
                  <a:txBody>
                    <a:bodyPr/>
                    <a:lstStyle/>
                    <a:p>
                      <a:r>
                        <a:rPr lang="en-US" sz="1600" dirty="0"/>
                        <a:t>NEW</a:t>
                      </a:r>
                    </a:p>
                  </a:txBody>
                  <a:tcPr/>
                </a:tc>
                <a:tc>
                  <a:txBody>
                    <a:bodyPr/>
                    <a:lstStyle/>
                    <a:p>
                      <a:r>
                        <a:rPr lang="en-US" sz="1600" dirty="0"/>
                        <a:t>N01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10</a:t>
                      </a:r>
                    </a:p>
                  </a:txBody>
                  <a:tcPr/>
                </a:tc>
                <a:tc>
                  <a:txBody>
                    <a:bodyPr/>
                    <a:lstStyle/>
                    <a:p>
                      <a:r>
                        <a:rPr lang="en-US" sz="1600" dirty="0"/>
                        <a:t>mm</a:t>
                      </a:r>
                    </a:p>
                  </a:txBody>
                  <a:tcPr/>
                </a:tc>
                <a:tc>
                  <a:txBody>
                    <a:bodyPr/>
                    <a:lstStyle/>
                    <a:p>
                      <a:r>
                        <a:rPr lang="en-US" sz="1600" dirty="0"/>
                        <a:t>Cycle</a:t>
                      </a:r>
                      <a:r>
                        <a:rPr lang="en-US" sz="1600" baseline="0" dirty="0"/>
                        <a:t> 3</a:t>
                      </a:r>
                      <a:endParaRPr lang="en-US" sz="1600" dirty="0"/>
                    </a:p>
                  </a:txBody>
                  <a:tcPr/>
                </a:tc>
                <a:extLst>
                  <a:ext uri="{0D108BD9-81ED-4DB2-BD59-A6C34878D82A}">
                    <a16:rowId xmlns:a16="http://schemas.microsoft.com/office/drawing/2014/main" val="10001"/>
                  </a:ext>
                </a:extLst>
              </a:tr>
              <a:tr h="278447">
                <a:tc>
                  <a:txBody>
                    <a:bodyPr/>
                    <a:lstStyle/>
                    <a:p>
                      <a:r>
                        <a:rPr lang="en-US" sz="1600" dirty="0"/>
                        <a:t>or</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278447">
                <a:tc>
                  <a:txBody>
                    <a:bodyPr/>
                    <a:lstStyle/>
                    <a:p>
                      <a:r>
                        <a:rPr lang="en-US" sz="1600" dirty="0"/>
                        <a:t>001-01-002</a:t>
                      </a:r>
                    </a:p>
                  </a:txBody>
                  <a:tcPr/>
                </a:tc>
                <a:tc>
                  <a:txBody>
                    <a:bodyPr/>
                    <a:lstStyle/>
                    <a:p>
                      <a:r>
                        <a:rPr lang="en-US" sz="1600" dirty="0"/>
                        <a:t>NEW</a:t>
                      </a:r>
                    </a:p>
                  </a:txBody>
                  <a:tcPr/>
                </a:tc>
                <a:tc>
                  <a:txBody>
                    <a:bodyPr/>
                    <a:lstStyle/>
                    <a:p>
                      <a:r>
                        <a:rPr lang="en-US" sz="1600" dirty="0"/>
                        <a:t>N01</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PRESENT</a:t>
                      </a:r>
                    </a:p>
                  </a:txBody>
                  <a:tcPr/>
                </a:tc>
                <a:tc>
                  <a:txBody>
                    <a:bodyPr/>
                    <a:lstStyle/>
                    <a:p>
                      <a:endParaRPr lang="en-US" sz="1600" dirty="0"/>
                    </a:p>
                  </a:txBody>
                  <a:tcPr/>
                </a:tc>
                <a:tc>
                  <a:txBody>
                    <a:bodyPr/>
                    <a:lstStyle/>
                    <a:p>
                      <a:r>
                        <a:rPr lang="en-US" sz="1600" dirty="0"/>
                        <a:t>Cycle</a:t>
                      </a:r>
                      <a:r>
                        <a:rPr lang="en-US" sz="1600" baseline="0" dirty="0"/>
                        <a:t> 3</a:t>
                      </a:r>
                      <a:endParaRPr lang="en-US" sz="1600" dirty="0"/>
                    </a:p>
                  </a:txBody>
                  <a:tcPr/>
                </a:tc>
                <a:extLst>
                  <a:ext uri="{0D108BD9-81ED-4DB2-BD59-A6C34878D82A}">
                    <a16:rowId xmlns:a16="http://schemas.microsoft.com/office/drawing/2014/main" val="10005"/>
                  </a:ext>
                </a:extLst>
              </a:tr>
            </a:tbl>
          </a:graphicData>
        </a:graphic>
      </p:graphicFrame>
      <p:graphicFrame>
        <p:nvGraphicFramePr>
          <p:cNvPr id="7" name="Content Placeholder 7">
            <a:extLst>
              <a:ext uri="{FF2B5EF4-FFF2-40B4-BE49-F238E27FC236}">
                <a16:creationId xmlns:a16="http://schemas.microsoft.com/office/drawing/2014/main" id="{E3023B8A-32A6-449B-BCFF-51EC7FFDA534}"/>
              </a:ext>
            </a:extLst>
          </p:cNvPr>
          <p:cNvGraphicFramePr>
            <a:graphicFrameLocks/>
          </p:cNvGraphicFramePr>
          <p:nvPr/>
        </p:nvGraphicFramePr>
        <p:xfrm>
          <a:off x="1260793" y="4315460"/>
          <a:ext cx="9670415" cy="1706880"/>
        </p:xfrm>
        <a:graphic>
          <a:graphicData uri="http://schemas.openxmlformats.org/drawingml/2006/table">
            <a:tbl>
              <a:tblPr firstRow="1" bandRow="1">
                <a:tableStyleId>{5C22544A-7EE6-4342-B048-85BDC9FD1C3A}</a:tableStyleId>
              </a:tblPr>
              <a:tblGrid>
                <a:gridCol w="1413989">
                  <a:extLst>
                    <a:ext uri="{9D8B030D-6E8A-4147-A177-3AD203B41FA5}">
                      <a16:colId xmlns:a16="http://schemas.microsoft.com/office/drawing/2014/main" val="20000"/>
                    </a:ext>
                  </a:extLst>
                </a:gridCol>
                <a:gridCol w="1717961">
                  <a:extLst>
                    <a:ext uri="{9D8B030D-6E8A-4147-A177-3AD203B41FA5}">
                      <a16:colId xmlns:a16="http://schemas.microsoft.com/office/drawing/2014/main" val="20001"/>
                    </a:ext>
                  </a:extLst>
                </a:gridCol>
                <a:gridCol w="2748611">
                  <a:extLst>
                    <a:ext uri="{9D8B030D-6E8A-4147-A177-3AD203B41FA5}">
                      <a16:colId xmlns:a16="http://schemas.microsoft.com/office/drawing/2014/main" val="20002"/>
                    </a:ext>
                  </a:extLst>
                </a:gridCol>
                <a:gridCol w="1342914">
                  <a:extLst>
                    <a:ext uri="{9D8B030D-6E8A-4147-A177-3AD203B41FA5}">
                      <a16:colId xmlns:a16="http://schemas.microsoft.com/office/drawing/2014/main" val="20003"/>
                    </a:ext>
                  </a:extLst>
                </a:gridCol>
                <a:gridCol w="1346864">
                  <a:extLst>
                    <a:ext uri="{9D8B030D-6E8A-4147-A177-3AD203B41FA5}">
                      <a16:colId xmlns:a16="http://schemas.microsoft.com/office/drawing/2014/main" val="20004"/>
                    </a:ext>
                  </a:extLst>
                </a:gridCol>
                <a:gridCol w="1100076">
                  <a:extLst>
                    <a:ext uri="{9D8B030D-6E8A-4147-A177-3AD203B41FA5}">
                      <a16:colId xmlns:a16="http://schemas.microsoft.com/office/drawing/2014/main" val="20005"/>
                    </a:ext>
                  </a:extLst>
                </a:gridCol>
              </a:tblGrid>
              <a:tr h="0">
                <a:tc>
                  <a:txBody>
                    <a:bodyPr/>
                    <a:lstStyle/>
                    <a:p>
                      <a:r>
                        <a:rPr lang="en-US" sz="1800" dirty="0">
                          <a:solidFill>
                            <a:schemeClr val="tx1"/>
                          </a:solidFill>
                        </a:rPr>
                        <a:t>USUBJID</a:t>
                      </a:r>
                    </a:p>
                  </a:txBody>
                  <a:tcPr/>
                </a:tc>
                <a:tc>
                  <a:txBody>
                    <a:bodyPr/>
                    <a:lstStyle/>
                    <a:p>
                      <a:r>
                        <a:rPr lang="en-US" sz="1800" dirty="0">
                          <a:solidFill>
                            <a:schemeClr val="tx1"/>
                          </a:solidFill>
                        </a:rPr>
                        <a:t>RSTESTCD</a:t>
                      </a:r>
                    </a:p>
                  </a:txBody>
                  <a:tcPr/>
                </a:tc>
                <a:tc>
                  <a:txBody>
                    <a:bodyPr/>
                    <a:lstStyle/>
                    <a:p>
                      <a:r>
                        <a:rPr lang="en-US" sz="1800" dirty="0">
                          <a:solidFill>
                            <a:schemeClr val="tx1"/>
                          </a:solidFill>
                        </a:rPr>
                        <a:t>RSTEST</a:t>
                      </a:r>
                    </a:p>
                  </a:txBody>
                  <a:tcPr/>
                </a:tc>
                <a:tc>
                  <a:txBody>
                    <a:bodyPr/>
                    <a:lstStyle/>
                    <a:p>
                      <a:r>
                        <a:rPr lang="en-US" sz="1800" dirty="0">
                          <a:solidFill>
                            <a:schemeClr val="tx1"/>
                          </a:solidFill>
                        </a:rPr>
                        <a:t>RSCAT</a:t>
                      </a:r>
                    </a:p>
                  </a:txBody>
                  <a:tcPr/>
                </a:tc>
                <a:tc>
                  <a:txBody>
                    <a:bodyPr/>
                    <a:lstStyle/>
                    <a:p>
                      <a:r>
                        <a:rPr lang="en-US" sz="1800" dirty="0">
                          <a:solidFill>
                            <a:schemeClr val="tx1"/>
                          </a:solidFill>
                        </a:rPr>
                        <a:t>RSORRES</a:t>
                      </a:r>
                    </a:p>
                  </a:txBody>
                  <a:tcPr/>
                </a:tc>
                <a:tc>
                  <a:txBody>
                    <a:bodyPr/>
                    <a:lstStyle/>
                    <a:p>
                      <a:r>
                        <a:rPr lang="en-US" sz="1800" dirty="0">
                          <a:solidFill>
                            <a:schemeClr val="tx1"/>
                          </a:solidFill>
                        </a:rPr>
                        <a:t>VISIT</a:t>
                      </a:r>
                    </a:p>
                  </a:txBody>
                  <a:tcPr/>
                </a:tc>
                <a:extLst>
                  <a:ext uri="{0D108BD9-81ED-4DB2-BD59-A6C34878D82A}">
                    <a16:rowId xmlns:a16="http://schemas.microsoft.com/office/drawing/2014/main" val="10000"/>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001-01-002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TRGRESP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Target Response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RECIST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Any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Cycle 3</a:t>
                      </a:r>
                    </a:p>
                  </a:txBody>
                  <a:tcPr/>
                </a:tc>
                <a:extLst>
                  <a:ext uri="{0D108BD9-81ED-4DB2-BD59-A6C34878D82A}">
                    <a16:rowId xmlns:a16="http://schemas.microsoft.com/office/drawing/2014/main" val="10009"/>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001-01-002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NTRGRESP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Non-target Response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RECIST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Any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Cycle 3</a:t>
                      </a:r>
                    </a:p>
                  </a:txBody>
                  <a:tcPr/>
                </a:tc>
                <a:extLst>
                  <a:ext uri="{0D108BD9-81ED-4DB2-BD59-A6C34878D82A}">
                    <a16:rowId xmlns:a16="http://schemas.microsoft.com/office/drawing/2014/main" val="10010"/>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001-01-002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NEWLPROG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New Lesion Progression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RECIST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Cycle 3</a:t>
                      </a:r>
                    </a:p>
                  </a:txBody>
                  <a:tcPr/>
                </a:tc>
                <a:extLst>
                  <a:ext uri="{0D108BD9-81ED-4DB2-BD59-A6C34878D82A}">
                    <a16:rowId xmlns:a16="http://schemas.microsoft.com/office/drawing/2014/main" val="10011"/>
                  </a:ext>
                </a:extLst>
              </a:tr>
              <a:tr h="2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sto MT"/>
                          <a:ea typeface="+mn-ea"/>
                          <a:cs typeface="+mn-cs"/>
                        </a:rPr>
                        <a:t>001-01-002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OVRLRESP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Overall Response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RECIST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PD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prstClr val="black"/>
                          </a:solidFill>
                          <a:effectLst/>
                          <a:uLnTx/>
                          <a:uFillTx/>
                          <a:latin typeface="Calisto MT"/>
                          <a:ea typeface="+mn-ea"/>
                          <a:cs typeface="+mn-cs"/>
                        </a:rPr>
                        <a:t>Cycle 3</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0346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4E6A-8D62-43C5-B4E8-3318241B916C}"/>
              </a:ext>
            </a:extLst>
          </p:cNvPr>
          <p:cNvSpPr>
            <a:spLocks noGrp="1"/>
          </p:cNvSpPr>
          <p:nvPr>
            <p:ph type="title"/>
          </p:nvPr>
        </p:nvSpPr>
        <p:spPr>
          <a:xfrm>
            <a:off x="198023" y="196633"/>
            <a:ext cx="9404723" cy="889217"/>
          </a:xfrm>
        </p:spPr>
        <p:txBody>
          <a:bodyPr/>
          <a:lstStyle/>
          <a:p>
            <a:r>
              <a:rPr lang="en-US" dirty="0"/>
              <a:t>Considerations on SDTM Tumor domains</a:t>
            </a:r>
          </a:p>
        </p:txBody>
      </p:sp>
      <p:sp>
        <p:nvSpPr>
          <p:cNvPr id="3" name="Content Placeholder 2">
            <a:extLst>
              <a:ext uri="{FF2B5EF4-FFF2-40B4-BE49-F238E27FC236}">
                <a16:creationId xmlns:a16="http://schemas.microsoft.com/office/drawing/2014/main" id="{194E0ABD-E833-4037-AC95-BB7329D1BB3B}"/>
              </a:ext>
            </a:extLst>
          </p:cNvPr>
          <p:cNvSpPr>
            <a:spLocks noGrp="1"/>
          </p:cNvSpPr>
          <p:nvPr>
            <p:ph sz="half" idx="1"/>
          </p:nvPr>
        </p:nvSpPr>
        <p:spPr>
          <a:xfrm>
            <a:off x="200493" y="1085850"/>
            <a:ext cx="7676213" cy="530224"/>
          </a:xfrm>
        </p:spPr>
        <p:txBody>
          <a:bodyPr>
            <a:noAutofit/>
          </a:bodyPr>
          <a:lstStyle/>
          <a:p>
            <a:r>
              <a:rPr lang="en-US" sz="2400" dirty="0"/>
              <a:t>RELREC domains for TU &amp; TR domains</a:t>
            </a:r>
          </a:p>
          <a:p>
            <a:pPr marL="0" indent="0">
              <a:buNone/>
            </a:pPr>
            <a:endParaRPr lang="en-US" sz="2400" dirty="0"/>
          </a:p>
        </p:txBody>
      </p:sp>
      <p:sp>
        <p:nvSpPr>
          <p:cNvPr id="4" name="Content Placeholder 3">
            <a:extLst>
              <a:ext uri="{FF2B5EF4-FFF2-40B4-BE49-F238E27FC236}">
                <a16:creationId xmlns:a16="http://schemas.microsoft.com/office/drawing/2014/main" id="{6FC60298-0CB4-4007-B8DC-0DCA42C4B9F0}"/>
              </a:ext>
            </a:extLst>
          </p:cNvPr>
          <p:cNvSpPr>
            <a:spLocks noGrp="1"/>
          </p:cNvSpPr>
          <p:nvPr>
            <p:ph sz="half" idx="2"/>
          </p:nvPr>
        </p:nvSpPr>
        <p:spPr>
          <a:xfrm>
            <a:off x="198023" y="3154113"/>
            <a:ext cx="11539275" cy="3011208"/>
          </a:xfrm>
        </p:spPr>
        <p:txBody>
          <a:bodyPr>
            <a:noAutofit/>
          </a:bodyPr>
          <a:lstStyle/>
          <a:p>
            <a:pPr marL="457200" indent="-457200">
              <a:spcBef>
                <a:spcPts val="600"/>
              </a:spcBef>
            </a:pPr>
            <a:r>
              <a:rPr lang="en-US" sz="2400" dirty="0"/>
              <a:t>Data Collection consideration (CRF)</a:t>
            </a:r>
          </a:p>
          <a:p>
            <a:pPr marL="914400" lvl="1" indent="-457200">
              <a:spcBef>
                <a:spcPts val="600"/>
              </a:spcBef>
            </a:pPr>
            <a:r>
              <a:rPr lang="en-US" sz="2400" dirty="0"/>
              <a:t>Pages – Target, Non-Target &amp; New lesions</a:t>
            </a:r>
          </a:p>
          <a:p>
            <a:pPr marL="914400" lvl="1" indent="-457200">
              <a:spcBef>
                <a:spcPts val="600"/>
              </a:spcBef>
            </a:pPr>
            <a:r>
              <a:rPr lang="en-US" sz="2400" dirty="0"/>
              <a:t>Tumor lesion number to follow up</a:t>
            </a:r>
          </a:p>
          <a:p>
            <a:pPr marL="914400" lvl="1" indent="-457200">
              <a:spcBef>
                <a:spcPts val="600"/>
              </a:spcBef>
            </a:pPr>
            <a:r>
              <a:rPr lang="en-US" sz="2400" dirty="0"/>
              <a:t>Merged &amp; Split information</a:t>
            </a:r>
          </a:p>
          <a:p>
            <a:pPr marL="457200" indent="-457200">
              <a:spcBef>
                <a:spcPts val="600"/>
              </a:spcBef>
            </a:pPr>
            <a:endParaRPr lang="en-US" sz="2400" dirty="0"/>
          </a:p>
          <a:p>
            <a:pPr marL="457200" indent="-457200">
              <a:spcBef>
                <a:spcPts val="600"/>
              </a:spcBef>
            </a:pPr>
            <a:r>
              <a:rPr lang="en-US" sz="2400" dirty="0"/>
              <a:t>Response in CRF might not include “New” lesion information. It could only contain overall response information. </a:t>
            </a:r>
          </a:p>
        </p:txBody>
      </p:sp>
      <p:graphicFrame>
        <p:nvGraphicFramePr>
          <p:cNvPr id="7" name="Content Placeholder 7">
            <a:extLst>
              <a:ext uri="{FF2B5EF4-FFF2-40B4-BE49-F238E27FC236}">
                <a16:creationId xmlns:a16="http://schemas.microsoft.com/office/drawing/2014/main" id="{9135BB51-93CE-42DC-8BD4-BA9D569E4216}"/>
              </a:ext>
            </a:extLst>
          </p:cNvPr>
          <p:cNvGraphicFramePr>
            <a:graphicFrameLocks/>
          </p:cNvGraphicFramePr>
          <p:nvPr/>
        </p:nvGraphicFramePr>
        <p:xfrm>
          <a:off x="838200" y="1806378"/>
          <a:ext cx="10794166" cy="1249680"/>
        </p:xfrm>
        <a:graphic>
          <a:graphicData uri="http://schemas.openxmlformats.org/drawingml/2006/table">
            <a:tbl>
              <a:tblPr firstRow="1" bandRow="1">
                <a:tableStyleId>{5C22544A-7EE6-4342-B048-85BDC9FD1C3A}</a:tableStyleId>
              </a:tblPr>
              <a:tblGrid>
                <a:gridCol w="1767376">
                  <a:extLst>
                    <a:ext uri="{9D8B030D-6E8A-4147-A177-3AD203B41FA5}">
                      <a16:colId xmlns:a16="http://schemas.microsoft.com/office/drawing/2014/main" val="20000"/>
                    </a:ext>
                  </a:extLst>
                </a:gridCol>
                <a:gridCol w="1620095">
                  <a:extLst>
                    <a:ext uri="{9D8B030D-6E8A-4147-A177-3AD203B41FA5}">
                      <a16:colId xmlns:a16="http://schemas.microsoft.com/office/drawing/2014/main" val="20001"/>
                    </a:ext>
                  </a:extLst>
                </a:gridCol>
                <a:gridCol w="1562077">
                  <a:extLst>
                    <a:ext uri="{9D8B030D-6E8A-4147-A177-3AD203B41FA5}">
                      <a16:colId xmlns:a16="http://schemas.microsoft.com/office/drawing/2014/main" val="20002"/>
                    </a:ext>
                  </a:extLst>
                </a:gridCol>
                <a:gridCol w="1972677">
                  <a:extLst>
                    <a:ext uri="{9D8B030D-6E8A-4147-A177-3AD203B41FA5}">
                      <a16:colId xmlns:a16="http://schemas.microsoft.com/office/drawing/2014/main" val="20003"/>
                    </a:ext>
                  </a:extLst>
                </a:gridCol>
                <a:gridCol w="2163569">
                  <a:extLst>
                    <a:ext uri="{9D8B030D-6E8A-4147-A177-3AD203B41FA5}">
                      <a16:colId xmlns:a16="http://schemas.microsoft.com/office/drawing/2014/main" val="20004"/>
                    </a:ext>
                  </a:extLst>
                </a:gridCol>
                <a:gridCol w="1708372">
                  <a:extLst>
                    <a:ext uri="{9D8B030D-6E8A-4147-A177-3AD203B41FA5}">
                      <a16:colId xmlns:a16="http://schemas.microsoft.com/office/drawing/2014/main" val="20005"/>
                    </a:ext>
                  </a:extLst>
                </a:gridCol>
              </a:tblGrid>
              <a:tr h="370840">
                <a:tc>
                  <a:txBody>
                    <a:bodyPr/>
                    <a:lstStyle/>
                    <a:p>
                      <a:r>
                        <a:rPr lang="en-US" sz="2400" dirty="0">
                          <a:solidFill>
                            <a:schemeClr val="tx1"/>
                          </a:solidFill>
                        </a:rPr>
                        <a:t>RDOMAIN</a:t>
                      </a:r>
                    </a:p>
                  </a:txBody>
                  <a:tcPr/>
                </a:tc>
                <a:tc>
                  <a:txBody>
                    <a:bodyPr/>
                    <a:lstStyle/>
                    <a:p>
                      <a:r>
                        <a:rPr lang="en-US" sz="2400" dirty="0">
                          <a:solidFill>
                            <a:schemeClr val="tx1"/>
                          </a:solidFill>
                        </a:rPr>
                        <a:t>USUBJID</a:t>
                      </a:r>
                    </a:p>
                  </a:txBody>
                  <a:tcPr/>
                </a:tc>
                <a:tc>
                  <a:txBody>
                    <a:bodyPr/>
                    <a:lstStyle/>
                    <a:p>
                      <a:r>
                        <a:rPr lang="en-US" sz="2400" dirty="0">
                          <a:solidFill>
                            <a:schemeClr val="tx1"/>
                          </a:solidFill>
                        </a:rPr>
                        <a:t>IDVAR</a:t>
                      </a:r>
                    </a:p>
                  </a:txBody>
                  <a:tcPr/>
                </a:tc>
                <a:tc>
                  <a:txBody>
                    <a:bodyPr/>
                    <a:lstStyle/>
                    <a:p>
                      <a:r>
                        <a:rPr lang="en-US" sz="2400" dirty="0">
                          <a:solidFill>
                            <a:schemeClr val="tx1"/>
                          </a:solidFill>
                        </a:rPr>
                        <a:t>IDVARVAL</a:t>
                      </a:r>
                    </a:p>
                  </a:txBody>
                  <a:tcPr/>
                </a:tc>
                <a:tc>
                  <a:txBody>
                    <a:bodyPr/>
                    <a:lstStyle/>
                    <a:p>
                      <a:r>
                        <a:rPr lang="en-US" sz="2400" dirty="0">
                          <a:solidFill>
                            <a:schemeClr val="tx1"/>
                          </a:solidFill>
                        </a:rPr>
                        <a:t>RELTYPE</a:t>
                      </a:r>
                    </a:p>
                  </a:txBody>
                  <a:tcPr/>
                </a:tc>
                <a:tc>
                  <a:txBody>
                    <a:bodyPr/>
                    <a:lstStyle/>
                    <a:p>
                      <a:r>
                        <a:rPr lang="en-US" sz="2400" dirty="0">
                          <a:solidFill>
                            <a:schemeClr val="tx1"/>
                          </a:solidFill>
                        </a:rPr>
                        <a:t>RELID</a:t>
                      </a:r>
                    </a:p>
                  </a:txBody>
                  <a:tcPr/>
                </a:tc>
                <a:extLst>
                  <a:ext uri="{0D108BD9-81ED-4DB2-BD59-A6C34878D82A}">
                    <a16:rowId xmlns:a16="http://schemas.microsoft.com/office/drawing/2014/main" val="10000"/>
                  </a:ext>
                </a:extLst>
              </a:tr>
              <a:tr h="278447">
                <a:tc>
                  <a:txBody>
                    <a:bodyPr/>
                    <a:lstStyle/>
                    <a:p>
                      <a:r>
                        <a:rPr lang="en-US" sz="2000" dirty="0"/>
                        <a:t>TU</a:t>
                      </a:r>
                    </a:p>
                  </a:txBody>
                  <a:tcPr/>
                </a:tc>
                <a:tc>
                  <a:txBody>
                    <a:bodyPr/>
                    <a:lstStyle/>
                    <a:p>
                      <a:endParaRPr lang="en-US" sz="2000" dirty="0"/>
                    </a:p>
                  </a:txBody>
                  <a:tcPr/>
                </a:tc>
                <a:tc>
                  <a:txBody>
                    <a:bodyPr/>
                    <a:lstStyle/>
                    <a:p>
                      <a:r>
                        <a:rPr lang="en-US" sz="2000" dirty="0"/>
                        <a:t>TULINKID</a:t>
                      </a:r>
                    </a:p>
                  </a:txBody>
                  <a:tcPr/>
                </a:tc>
                <a:tc>
                  <a:txBody>
                    <a:bodyPr/>
                    <a:lstStyle/>
                    <a:p>
                      <a:endParaRPr lang="en-US" sz="2000" dirty="0"/>
                    </a:p>
                  </a:txBody>
                  <a:tcPr/>
                </a:tc>
                <a:tc>
                  <a:txBody>
                    <a:bodyPr/>
                    <a:lstStyle/>
                    <a:p>
                      <a:r>
                        <a:rPr lang="en-US" sz="2000" dirty="0"/>
                        <a:t>ONE</a:t>
                      </a:r>
                    </a:p>
                  </a:txBody>
                  <a:tcPr/>
                </a:tc>
                <a:tc>
                  <a:txBody>
                    <a:bodyPr/>
                    <a:lstStyle/>
                    <a:p>
                      <a:r>
                        <a:rPr lang="en-US" sz="2000" dirty="0"/>
                        <a:t>TUTR-1</a:t>
                      </a:r>
                    </a:p>
                  </a:txBody>
                  <a:tcPr/>
                </a:tc>
                <a:extLst>
                  <a:ext uri="{0D108BD9-81ED-4DB2-BD59-A6C34878D82A}">
                    <a16:rowId xmlns:a16="http://schemas.microsoft.com/office/drawing/2014/main" val="10001"/>
                  </a:ext>
                </a:extLst>
              </a:tr>
              <a:tr h="278447">
                <a:tc>
                  <a:txBody>
                    <a:bodyPr/>
                    <a:lstStyle/>
                    <a:p>
                      <a:r>
                        <a:rPr lang="en-US" sz="2000" dirty="0"/>
                        <a:t>TR</a:t>
                      </a:r>
                    </a:p>
                  </a:txBody>
                  <a:tcPr/>
                </a:tc>
                <a:tc>
                  <a:txBody>
                    <a:bodyPr/>
                    <a:lstStyle/>
                    <a:p>
                      <a:endParaRPr lang="en-US" sz="2000" dirty="0"/>
                    </a:p>
                  </a:txBody>
                  <a:tcPr/>
                </a:tc>
                <a:tc>
                  <a:txBody>
                    <a:bodyPr/>
                    <a:lstStyle/>
                    <a:p>
                      <a:r>
                        <a:rPr lang="en-US" sz="2000" dirty="0"/>
                        <a:t>TRLINKID</a:t>
                      </a:r>
                    </a:p>
                  </a:txBody>
                  <a:tcPr/>
                </a:tc>
                <a:tc>
                  <a:txBody>
                    <a:bodyPr/>
                    <a:lstStyle/>
                    <a:p>
                      <a:endParaRPr lang="en-US" sz="2000" dirty="0"/>
                    </a:p>
                  </a:txBody>
                  <a:tcPr/>
                </a:tc>
                <a:tc>
                  <a:txBody>
                    <a:bodyPr/>
                    <a:lstStyle/>
                    <a:p>
                      <a:r>
                        <a:rPr lang="en-US" sz="2000" dirty="0"/>
                        <a:t>ONE</a:t>
                      </a:r>
                    </a:p>
                  </a:txBody>
                  <a:tcPr/>
                </a:tc>
                <a:tc>
                  <a:txBody>
                    <a:bodyPr/>
                    <a:lstStyle/>
                    <a:p>
                      <a:r>
                        <a:rPr lang="en-US" sz="2000" dirty="0"/>
                        <a:t>TUTR-1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36132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924270" y="4920449"/>
            <a:ext cx="8106357" cy="1024531"/>
          </a:xfrm>
        </p:spPr>
        <p:txBody>
          <a:bodyPr/>
          <a:lstStyle/>
          <a:p>
            <a:r>
              <a:rPr lang="en-US" dirty="0"/>
              <a:t>Immunotherapy Study:</a:t>
            </a:r>
            <a:br>
              <a:rPr lang="en-US" dirty="0"/>
            </a:br>
            <a:r>
              <a:rPr lang="en-US" dirty="0"/>
              <a:t>Data Collections &amp; CDISC</a:t>
            </a:r>
          </a:p>
        </p:txBody>
      </p:sp>
    </p:spTree>
    <p:extLst>
      <p:ext uri="{BB962C8B-B14F-4D97-AF65-F5344CB8AC3E}">
        <p14:creationId xmlns:p14="http://schemas.microsoft.com/office/powerpoint/2010/main" val="409587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BDA6-D758-42A9-8D0D-D3266E308F4D}"/>
              </a:ext>
            </a:extLst>
          </p:cNvPr>
          <p:cNvSpPr>
            <a:spLocks noGrp="1"/>
          </p:cNvSpPr>
          <p:nvPr>
            <p:ph type="title"/>
          </p:nvPr>
        </p:nvSpPr>
        <p:spPr>
          <a:xfrm>
            <a:off x="333831" y="515562"/>
            <a:ext cx="11174186" cy="590931"/>
          </a:xfrm>
        </p:spPr>
        <p:txBody>
          <a:bodyPr/>
          <a:lstStyle/>
          <a:p>
            <a:r>
              <a:rPr lang="en-US" dirty="0"/>
              <a:t>FDA CDER NMEs and BLAs Approval</a:t>
            </a:r>
          </a:p>
        </p:txBody>
      </p:sp>
      <p:sp>
        <p:nvSpPr>
          <p:cNvPr id="3" name="Content Placeholder 2">
            <a:extLst>
              <a:ext uri="{FF2B5EF4-FFF2-40B4-BE49-F238E27FC236}">
                <a16:creationId xmlns:a16="http://schemas.microsoft.com/office/drawing/2014/main" id="{9E010EB3-AE66-406D-BECC-1DC1A183BEA6}"/>
              </a:ext>
            </a:extLst>
          </p:cNvPr>
          <p:cNvSpPr>
            <a:spLocks noGrp="1"/>
          </p:cNvSpPr>
          <p:nvPr>
            <p:ph idx="1"/>
          </p:nvPr>
        </p:nvSpPr>
        <p:spPr>
          <a:xfrm>
            <a:off x="390496" y="1436500"/>
            <a:ext cx="11117521" cy="4976733"/>
          </a:xfrm>
        </p:spPr>
        <p:txBody>
          <a:bodyPr>
            <a:normAutofit fontScale="92500" lnSpcReduction="10000"/>
          </a:bodyPr>
          <a:lstStyle/>
          <a:p>
            <a:pPr marL="457200" indent="-457200">
              <a:spcBef>
                <a:spcPts val="600"/>
              </a:spcBef>
            </a:pPr>
            <a:r>
              <a:rPr lang="en-US" sz="2800" dirty="0"/>
              <a:t>2012 - 39 Approval, 13 Oncology (33 %)</a:t>
            </a:r>
          </a:p>
          <a:p>
            <a:pPr marL="457200" indent="-457200">
              <a:spcBef>
                <a:spcPts val="600"/>
              </a:spcBef>
            </a:pPr>
            <a:r>
              <a:rPr lang="en-US" sz="2800" dirty="0"/>
              <a:t>2013 - 27 Approval, 8 Oncology (30 %)</a:t>
            </a:r>
          </a:p>
          <a:p>
            <a:pPr marL="457200" indent="-457200">
              <a:spcBef>
                <a:spcPts val="600"/>
              </a:spcBef>
            </a:pPr>
            <a:r>
              <a:rPr lang="en-US" sz="2800" dirty="0"/>
              <a:t>2014 - 41 Approval, 9 Oncology (22%)</a:t>
            </a:r>
          </a:p>
          <a:p>
            <a:pPr marL="457200" indent="-457200">
              <a:spcBef>
                <a:spcPts val="600"/>
              </a:spcBef>
            </a:pPr>
            <a:r>
              <a:rPr lang="en-US" sz="2800" dirty="0"/>
              <a:t>2015 - 45 Approval, 13 Oncology (29%)</a:t>
            </a:r>
          </a:p>
          <a:p>
            <a:pPr indent="-457200">
              <a:spcBef>
                <a:spcPts val="600"/>
              </a:spcBef>
            </a:pPr>
            <a:r>
              <a:rPr lang="en-US" sz="2800" dirty="0"/>
              <a:t>2016 - 22 Approval, 6 Oncology (27%)</a:t>
            </a:r>
          </a:p>
          <a:p>
            <a:pPr indent="-457200">
              <a:spcBef>
                <a:spcPts val="600"/>
              </a:spcBef>
            </a:pPr>
            <a:r>
              <a:rPr lang="en-US" sz="2800" dirty="0"/>
              <a:t>2017 - 46 Approval, 12 Oncology (26%)</a:t>
            </a:r>
          </a:p>
          <a:p>
            <a:pPr marL="800100" lvl="1" indent="-457200">
              <a:spcBef>
                <a:spcPts val="600"/>
              </a:spcBef>
            </a:pPr>
            <a:endParaRPr lang="en-US" sz="2800" dirty="0"/>
          </a:p>
          <a:p>
            <a:pPr marL="463550" indent="-457200">
              <a:spcBef>
                <a:spcPts val="600"/>
              </a:spcBef>
            </a:pPr>
            <a:r>
              <a:rPr lang="en-US" sz="2800" dirty="0"/>
              <a:t>Note: based on the reports of </a:t>
            </a:r>
            <a:r>
              <a:rPr lang="en-US" sz="2800" b="1" dirty="0"/>
              <a:t>NMEs and BLAs approved by CDER </a:t>
            </a:r>
            <a:r>
              <a:rPr lang="en-US" sz="2800" dirty="0"/>
              <a:t> </a:t>
            </a:r>
          </a:p>
          <a:p>
            <a:endParaRPr lang="en-US" sz="2800" dirty="0"/>
          </a:p>
        </p:txBody>
      </p:sp>
    </p:spTree>
    <p:extLst>
      <p:ext uri="{BB962C8B-B14F-4D97-AF65-F5344CB8AC3E}">
        <p14:creationId xmlns:p14="http://schemas.microsoft.com/office/powerpoint/2010/main" val="3602795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3982-F29F-4425-86AD-E1BEA8874209}"/>
              </a:ext>
            </a:extLst>
          </p:cNvPr>
          <p:cNvSpPr>
            <a:spLocks noGrp="1"/>
          </p:cNvSpPr>
          <p:nvPr>
            <p:ph type="title"/>
          </p:nvPr>
        </p:nvSpPr>
        <p:spPr>
          <a:xfrm>
            <a:off x="198023" y="303695"/>
            <a:ext cx="11174186" cy="590931"/>
          </a:xfrm>
        </p:spPr>
        <p:txBody>
          <a:bodyPr/>
          <a:lstStyle/>
          <a:p>
            <a:r>
              <a:rPr lang="en-US" dirty="0"/>
              <a:t>irRC (Immune-related Response Criteria)</a:t>
            </a:r>
          </a:p>
        </p:txBody>
      </p:sp>
      <p:sp>
        <p:nvSpPr>
          <p:cNvPr id="3" name="Content Placeholder 2">
            <a:extLst>
              <a:ext uri="{FF2B5EF4-FFF2-40B4-BE49-F238E27FC236}">
                <a16:creationId xmlns:a16="http://schemas.microsoft.com/office/drawing/2014/main" id="{D670941E-119C-4827-8D66-E220664A613C}"/>
              </a:ext>
            </a:extLst>
          </p:cNvPr>
          <p:cNvSpPr>
            <a:spLocks noGrp="1"/>
          </p:cNvSpPr>
          <p:nvPr>
            <p:ph idx="1"/>
          </p:nvPr>
        </p:nvSpPr>
        <p:spPr>
          <a:xfrm>
            <a:off x="198023" y="896898"/>
            <a:ext cx="11795953" cy="4195481"/>
          </a:xfrm>
        </p:spPr>
        <p:txBody>
          <a:bodyPr>
            <a:normAutofit fontScale="62500" lnSpcReduction="20000"/>
          </a:bodyPr>
          <a:lstStyle/>
          <a:p>
            <a:pPr>
              <a:lnSpc>
                <a:spcPct val="120000"/>
              </a:lnSpc>
              <a:spcBef>
                <a:spcPts val="0"/>
              </a:spcBef>
              <a:spcAft>
                <a:spcPts val="600"/>
              </a:spcAft>
            </a:pPr>
            <a:r>
              <a:rPr lang="en-US" sz="3800" dirty="0"/>
              <a:t>The response criteria for immunotherapy studies</a:t>
            </a:r>
          </a:p>
          <a:p>
            <a:pPr>
              <a:lnSpc>
                <a:spcPct val="120000"/>
              </a:lnSpc>
              <a:spcBef>
                <a:spcPts val="0"/>
              </a:spcBef>
              <a:spcAft>
                <a:spcPts val="600"/>
              </a:spcAft>
            </a:pPr>
            <a:r>
              <a:rPr lang="en-US" sz="3800" dirty="0"/>
              <a:t>irRC (immune-related Response Criteria) – released in 2009</a:t>
            </a:r>
          </a:p>
          <a:p>
            <a:pPr>
              <a:lnSpc>
                <a:spcPct val="120000"/>
              </a:lnSpc>
              <a:spcBef>
                <a:spcPts val="0"/>
              </a:spcBef>
              <a:spcAft>
                <a:spcPts val="600"/>
              </a:spcAft>
            </a:pPr>
            <a:r>
              <a:rPr lang="en-US" sz="3800" dirty="0"/>
              <a:t>Background</a:t>
            </a:r>
          </a:p>
          <a:p>
            <a:pPr lvl="1">
              <a:lnSpc>
                <a:spcPct val="120000"/>
              </a:lnSpc>
              <a:spcBef>
                <a:spcPts val="0"/>
              </a:spcBef>
              <a:spcAft>
                <a:spcPts val="600"/>
              </a:spcAft>
            </a:pPr>
            <a:r>
              <a:rPr lang="en-US" sz="2900" dirty="0"/>
              <a:t>Immunotherapy involves agents which harness the body’s own immune system to fight cancer. </a:t>
            </a:r>
          </a:p>
          <a:p>
            <a:pPr lvl="1">
              <a:lnSpc>
                <a:spcPct val="120000"/>
              </a:lnSpc>
              <a:spcBef>
                <a:spcPts val="0"/>
              </a:spcBef>
              <a:spcAft>
                <a:spcPts val="600"/>
              </a:spcAft>
            </a:pPr>
            <a:r>
              <a:rPr lang="en-US" sz="2900" dirty="0"/>
              <a:t>Immunotherapy usually takes longer for patients to respond to drugs.</a:t>
            </a:r>
          </a:p>
          <a:p>
            <a:pPr lvl="1">
              <a:lnSpc>
                <a:spcPct val="120000"/>
              </a:lnSpc>
              <a:spcBef>
                <a:spcPts val="0"/>
              </a:spcBef>
              <a:spcAft>
                <a:spcPts val="600"/>
              </a:spcAft>
            </a:pPr>
            <a:r>
              <a:rPr lang="en-US" sz="2900" dirty="0"/>
              <a:t>Immunotherapy can also increase tumor burden and new lesions before a response was obtained.</a:t>
            </a:r>
          </a:p>
          <a:p>
            <a:pPr>
              <a:lnSpc>
                <a:spcPct val="120000"/>
              </a:lnSpc>
              <a:spcBef>
                <a:spcPts val="0"/>
              </a:spcBef>
              <a:spcAft>
                <a:spcPts val="600"/>
              </a:spcAft>
            </a:pPr>
            <a:r>
              <a:rPr lang="en-US" sz="3800" dirty="0"/>
              <a:t>Use Tumor Burden rather than index lesions (measurable, target lesions at baseline)</a:t>
            </a:r>
          </a:p>
          <a:p>
            <a:pPr>
              <a:lnSpc>
                <a:spcPct val="120000"/>
              </a:lnSpc>
              <a:spcBef>
                <a:spcPts val="0"/>
              </a:spcBef>
              <a:spcAft>
                <a:spcPts val="600"/>
              </a:spcAft>
            </a:pPr>
            <a:r>
              <a:rPr lang="en-US" sz="3800" dirty="0"/>
              <a:t>Different response for new lesions </a:t>
            </a:r>
          </a:p>
          <a:p>
            <a:endParaRPr lang="en-US" sz="2800" dirty="0"/>
          </a:p>
        </p:txBody>
      </p:sp>
      <p:graphicFrame>
        <p:nvGraphicFramePr>
          <p:cNvPr id="6" name="Table 5">
            <a:extLst>
              <a:ext uri="{FF2B5EF4-FFF2-40B4-BE49-F238E27FC236}">
                <a16:creationId xmlns:a16="http://schemas.microsoft.com/office/drawing/2014/main" id="{287B7801-50E7-43B4-8D32-C5A2D6B10B7E}"/>
              </a:ext>
            </a:extLst>
          </p:cNvPr>
          <p:cNvGraphicFramePr>
            <a:graphicFrameLocks noGrp="1"/>
          </p:cNvGraphicFramePr>
          <p:nvPr/>
        </p:nvGraphicFramePr>
        <p:xfrm>
          <a:off x="660138" y="4902753"/>
          <a:ext cx="9190809" cy="11887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1802461390"/>
                    </a:ext>
                  </a:extLst>
                </a:gridCol>
                <a:gridCol w="1224643">
                  <a:extLst>
                    <a:ext uri="{9D8B030D-6E8A-4147-A177-3AD203B41FA5}">
                      <a16:colId xmlns:a16="http://schemas.microsoft.com/office/drawing/2014/main" val="2445034733"/>
                    </a:ext>
                  </a:extLst>
                </a:gridCol>
                <a:gridCol w="4125686">
                  <a:extLst>
                    <a:ext uri="{9D8B030D-6E8A-4147-A177-3AD203B41FA5}">
                      <a16:colId xmlns:a16="http://schemas.microsoft.com/office/drawing/2014/main" val="3751433660"/>
                    </a:ext>
                  </a:extLst>
                </a:gridCol>
              </a:tblGrid>
              <a:tr h="265976">
                <a:tc>
                  <a:txBody>
                    <a:bodyPr/>
                    <a:lstStyle/>
                    <a:p>
                      <a:endParaRPr lang="en-US" sz="2000" dirty="0">
                        <a:solidFill>
                          <a:schemeClr val="tx1"/>
                        </a:solidFill>
                      </a:endParaRPr>
                    </a:p>
                  </a:txBody>
                  <a:tcPr/>
                </a:tc>
                <a:tc>
                  <a:txBody>
                    <a:bodyPr/>
                    <a:lstStyle/>
                    <a:p>
                      <a:r>
                        <a:rPr lang="en-US" sz="2000" dirty="0">
                          <a:solidFill>
                            <a:schemeClr val="tx1"/>
                          </a:solidFill>
                        </a:rPr>
                        <a:t>RECIST</a:t>
                      </a:r>
                    </a:p>
                  </a:txBody>
                  <a:tcPr/>
                </a:tc>
                <a:tc>
                  <a:txBody>
                    <a:bodyPr/>
                    <a:lstStyle/>
                    <a:p>
                      <a:r>
                        <a:rPr lang="en-US" sz="2000" dirty="0">
                          <a:solidFill>
                            <a:schemeClr val="tx1"/>
                          </a:solidFill>
                        </a:rPr>
                        <a:t>irRC</a:t>
                      </a:r>
                    </a:p>
                  </a:txBody>
                  <a:tcPr/>
                </a:tc>
                <a:extLst>
                  <a:ext uri="{0D108BD9-81ED-4DB2-BD59-A6C34878D82A}">
                    <a16:rowId xmlns:a16="http://schemas.microsoft.com/office/drawing/2014/main" val="3017462463"/>
                  </a:ext>
                </a:extLst>
              </a:tr>
              <a:tr h="265976">
                <a:tc>
                  <a:txBody>
                    <a:bodyPr/>
                    <a:lstStyle/>
                    <a:p>
                      <a:r>
                        <a:rPr lang="en-US" sz="2000" dirty="0"/>
                        <a:t>New, measurable lesions</a:t>
                      </a:r>
                    </a:p>
                  </a:txBody>
                  <a:tcPr/>
                </a:tc>
                <a:tc>
                  <a:txBody>
                    <a:bodyPr/>
                    <a:lstStyle/>
                    <a:p>
                      <a:r>
                        <a:rPr lang="en-US" sz="2000" dirty="0"/>
                        <a:t>PD</a:t>
                      </a:r>
                    </a:p>
                  </a:txBody>
                  <a:tcPr/>
                </a:tc>
                <a:tc>
                  <a:txBody>
                    <a:bodyPr/>
                    <a:lstStyle/>
                    <a:p>
                      <a:r>
                        <a:rPr lang="en-US" sz="2000" dirty="0"/>
                        <a:t>Incorporate into tumor burden</a:t>
                      </a:r>
                    </a:p>
                  </a:txBody>
                  <a:tcPr/>
                </a:tc>
                <a:extLst>
                  <a:ext uri="{0D108BD9-81ED-4DB2-BD59-A6C34878D82A}">
                    <a16:rowId xmlns:a16="http://schemas.microsoft.com/office/drawing/2014/main" val="2787776059"/>
                  </a:ext>
                </a:extLst>
              </a:tr>
              <a:tr h="379551">
                <a:tc>
                  <a:txBody>
                    <a:bodyPr/>
                    <a:lstStyle/>
                    <a:p>
                      <a:r>
                        <a:rPr lang="en-US" sz="2000" dirty="0"/>
                        <a:t>New, non-measurable lesions</a:t>
                      </a:r>
                    </a:p>
                  </a:txBody>
                  <a:tcPr/>
                </a:tc>
                <a:tc>
                  <a:txBody>
                    <a:bodyPr/>
                    <a:lstStyle/>
                    <a:p>
                      <a:r>
                        <a:rPr lang="en-US" sz="2000" dirty="0"/>
                        <a:t>PD</a:t>
                      </a:r>
                    </a:p>
                  </a:txBody>
                  <a:tcPr/>
                </a:tc>
                <a:tc>
                  <a:txBody>
                    <a:bodyPr/>
                    <a:lstStyle/>
                    <a:p>
                      <a:r>
                        <a:rPr lang="en-US" sz="2000" dirty="0"/>
                        <a:t>Not always PD, but not irCR</a:t>
                      </a:r>
                    </a:p>
                  </a:txBody>
                  <a:tcPr/>
                </a:tc>
                <a:extLst>
                  <a:ext uri="{0D108BD9-81ED-4DB2-BD59-A6C34878D82A}">
                    <a16:rowId xmlns:a16="http://schemas.microsoft.com/office/drawing/2014/main" val="2109245035"/>
                  </a:ext>
                </a:extLst>
              </a:tr>
            </a:tbl>
          </a:graphicData>
        </a:graphic>
      </p:graphicFrame>
    </p:spTree>
    <p:extLst>
      <p:ext uri="{BB962C8B-B14F-4D97-AF65-F5344CB8AC3E}">
        <p14:creationId xmlns:p14="http://schemas.microsoft.com/office/powerpoint/2010/main" val="391591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A63F-F095-4BA7-827F-3F04853C90A8}"/>
              </a:ext>
            </a:extLst>
          </p:cNvPr>
          <p:cNvSpPr>
            <a:spLocks noGrp="1"/>
          </p:cNvSpPr>
          <p:nvPr>
            <p:ph type="title"/>
          </p:nvPr>
        </p:nvSpPr>
        <p:spPr>
          <a:xfrm>
            <a:off x="333831" y="274891"/>
            <a:ext cx="11174186" cy="590931"/>
          </a:xfrm>
        </p:spPr>
        <p:txBody>
          <a:bodyPr/>
          <a:lstStyle/>
          <a:p>
            <a:r>
              <a:rPr lang="en-US" dirty="0"/>
              <a:t>Tumor Burden Example</a:t>
            </a:r>
          </a:p>
        </p:txBody>
      </p:sp>
      <p:sp>
        <p:nvSpPr>
          <p:cNvPr id="3" name="Content Placeholder 2">
            <a:extLst>
              <a:ext uri="{FF2B5EF4-FFF2-40B4-BE49-F238E27FC236}">
                <a16:creationId xmlns:a16="http://schemas.microsoft.com/office/drawing/2014/main" id="{DF815A30-6C6F-43D4-B83C-C45B98FBDAAE}"/>
              </a:ext>
            </a:extLst>
          </p:cNvPr>
          <p:cNvSpPr>
            <a:spLocks noGrp="1"/>
          </p:cNvSpPr>
          <p:nvPr>
            <p:ph sz="half" idx="1"/>
          </p:nvPr>
        </p:nvSpPr>
        <p:spPr>
          <a:xfrm>
            <a:off x="855661" y="932388"/>
            <a:ext cx="4115834" cy="471527"/>
          </a:xfrm>
        </p:spPr>
        <p:txBody>
          <a:bodyPr>
            <a:noAutofit/>
          </a:bodyPr>
          <a:lstStyle/>
          <a:p>
            <a:pPr marL="0" indent="0">
              <a:buNone/>
            </a:pPr>
            <a:r>
              <a:rPr lang="en-US" sz="2000" dirty="0"/>
              <a:t>New Lesion in RECIST</a:t>
            </a:r>
          </a:p>
        </p:txBody>
      </p:sp>
      <p:sp>
        <p:nvSpPr>
          <p:cNvPr id="4" name="Content Placeholder 3">
            <a:extLst>
              <a:ext uri="{FF2B5EF4-FFF2-40B4-BE49-F238E27FC236}">
                <a16:creationId xmlns:a16="http://schemas.microsoft.com/office/drawing/2014/main" id="{E0186505-029B-4F43-A141-FC07E18C80AA}"/>
              </a:ext>
            </a:extLst>
          </p:cNvPr>
          <p:cNvSpPr>
            <a:spLocks noGrp="1"/>
          </p:cNvSpPr>
          <p:nvPr>
            <p:ph sz="half" idx="2"/>
          </p:nvPr>
        </p:nvSpPr>
        <p:spPr>
          <a:xfrm>
            <a:off x="855662" y="3375841"/>
            <a:ext cx="4396341" cy="477557"/>
          </a:xfrm>
        </p:spPr>
        <p:txBody>
          <a:bodyPr>
            <a:normAutofit fontScale="85000" lnSpcReduction="10000"/>
          </a:bodyPr>
          <a:lstStyle/>
          <a:p>
            <a:pPr marL="0" indent="0">
              <a:buNone/>
            </a:pPr>
            <a:r>
              <a:rPr lang="en-US" sz="2000" dirty="0"/>
              <a:t>New Lesion in irRC using Tumor Burden</a:t>
            </a:r>
          </a:p>
        </p:txBody>
      </p:sp>
      <p:sp>
        <p:nvSpPr>
          <p:cNvPr id="7" name="Content Placeholder 3">
            <a:extLst>
              <a:ext uri="{FF2B5EF4-FFF2-40B4-BE49-F238E27FC236}">
                <a16:creationId xmlns:a16="http://schemas.microsoft.com/office/drawing/2014/main" id="{98488CF8-356D-4E8B-82EB-B5DDFA56EDE2}"/>
              </a:ext>
            </a:extLst>
          </p:cNvPr>
          <p:cNvSpPr txBox="1">
            <a:spLocks/>
          </p:cNvSpPr>
          <p:nvPr/>
        </p:nvSpPr>
        <p:spPr>
          <a:xfrm>
            <a:off x="855662" y="5791049"/>
            <a:ext cx="11488738" cy="496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800" b="0" i="0" kern="1200">
                <a:solidFill>
                  <a:schemeClr val="tx1"/>
                </a:solidFill>
                <a:latin typeface="Berlin Sans FB" panose="020E0602020502020306" pitchFamily="34" charset="0"/>
                <a:ea typeface="+mj-ea"/>
                <a:cs typeface="+mj-cs"/>
              </a:defRPr>
            </a:lvl1pPr>
            <a:lvl2pPr marL="742950" indent="-28575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600" b="0" i="0" kern="1200">
                <a:solidFill>
                  <a:schemeClr val="tx1"/>
                </a:solidFill>
                <a:latin typeface="Berlin Sans FB" panose="020E0602020502020306" pitchFamily="34" charset="0"/>
                <a:ea typeface="+mj-ea"/>
                <a:cs typeface="+mj-cs"/>
              </a:defRPr>
            </a:lvl2pPr>
            <a:lvl3pPr marL="11430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400" b="0" i="0" kern="1200">
                <a:solidFill>
                  <a:schemeClr val="tx1"/>
                </a:solidFill>
                <a:latin typeface="Berlin Sans FB" panose="020E0602020502020306" pitchFamily="34" charset="0"/>
                <a:ea typeface="+mj-ea"/>
                <a:cs typeface="+mj-cs"/>
              </a:defRPr>
            </a:lvl3pPr>
            <a:lvl4pPr marL="16002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200" b="0" i="0" kern="1200">
                <a:solidFill>
                  <a:schemeClr val="tx1"/>
                </a:solidFill>
                <a:latin typeface="Berlin Sans FB" panose="020E0602020502020306" pitchFamily="34" charset="0"/>
                <a:ea typeface="+mj-ea"/>
                <a:cs typeface="+mj-cs"/>
              </a:defRPr>
            </a:lvl4pPr>
            <a:lvl5pPr marL="20574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200" b="0" i="0" kern="1200">
                <a:solidFill>
                  <a:schemeClr val="tx1"/>
                </a:solidFill>
                <a:latin typeface="Berlin Sans FB" panose="020E0602020502020306" pitchFamily="34" charset="0"/>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9pPr>
          </a:lstStyle>
          <a:p>
            <a:pPr marL="0" indent="0">
              <a:buFont typeface="Wingdings" panose="05000000000000000000" pitchFamily="2" charset="2"/>
              <a:buNone/>
            </a:pPr>
            <a:r>
              <a:rPr lang="en-US" sz="2000" dirty="0"/>
              <a:t>Q: Assuming T01, T02 and T03 have not changed from baseline, What is a response in RECIST? And </a:t>
            </a:r>
            <a:r>
              <a:rPr lang="en-US" sz="2000" dirty="0" err="1"/>
              <a:t>irRC</a:t>
            </a:r>
            <a:r>
              <a:rPr lang="en-US" sz="2000" dirty="0"/>
              <a:t>? </a:t>
            </a:r>
          </a:p>
        </p:txBody>
      </p:sp>
      <p:graphicFrame>
        <p:nvGraphicFramePr>
          <p:cNvPr id="8" name="Content Placeholder 7">
            <a:extLst>
              <a:ext uri="{FF2B5EF4-FFF2-40B4-BE49-F238E27FC236}">
                <a16:creationId xmlns:a16="http://schemas.microsoft.com/office/drawing/2014/main" id="{084C6992-504B-415B-8BFD-38AB74811006}"/>
              </a:ext>
            </a:extLst>
          </p:cNvPr>
          <p:cNvGraphicFramePr>
            <a:graphicFrameLocks/>
          </p:cNvGraphicFramePr>
          <p:nvPr/>
        </p:nvGraphicFramePr>
        <p:xfrm>
          <a:off x="836611" y="1326084"/>
          <a:ext cx="11133138" cy="2047240"/>
        </p:xfrm>
        <a:graphic>
          <a:graphicData uri="http://schemas.openxmlformats.org/drawingml/2006/table">
            <a:tbl>
              <a:tblPr firstRow="1" bandRow="1">
                <a:tableStyleId>{5C22544A-7EE6-4342-B048-85BDC9FD1C3A}</a:tableStyleId>
              </a:tblPr>
              <a:tblGrid>
                <a:gridCol w="1098239">
                  <a:extLst>
                    <a:ext uri="{9D8B030D-6E8A-4147-A177-3AD203B41FA5}">
                      <a16:colId xmlns:a16="http://schemas.microsoft.com/office/drawing/2014/main" val="20001"/>
                    </a:ext>
                  </a:extLst>
                </a:gridCol>
                <a:gridCol w="1255344">
                  <a:extLst>
                    <a:ext uri="{9D8B030D-6E8A-4147-A177-3AD203B41FA5}">
                      <a16:colId xmlns:a16="http://schemas.microsoft.com/office/drawing/2014/main" val="20002"/>
                    </a:ext>
                  </a:extLst>
                </a:gridCol>
                <a:gridCol w="1330156">
                  <a:extLst>
                    <a:ext uri="{9D8B030D-6E8A-4147-A177-3AD203B41FA5}">
                      <a16:colId xmlns:a16="http://schemas.microsoft.com/office/drawing/2014/main" val="20003"/>
                    </a:ext>
                  </a:extLst>
                </a:gridCol>
                <a:gridCol w="2065184">
                  <a:extLst>
                    <a:ext uri="{9D8B030D-6E8A-4147-A177-3AD203B41FA5}">
                      <a16:colId xmlns:a16="http://schemas.microsoft.com/office/drawing/2014/main" val="20004"/>
                    </a:ext>
                  </a:extLst>
                </a:gridCol>
                <a:gridCol w="1685513">
                  <a:extLst>
                    <a:ext uri="{9D8B030D-6E8A-4147-A177-3AD203B41FA5}">
                      <a16:colId xmlns:a16="http://schemas.microsoft.com/office/drawing/2014/main" val="20005"/>
                    </a:ext>
                  </a:extLst>
                </a:gridCol>
                <a:gridCol w="1251604">
                  <a:extLst>
                    <a:ext uri="{9D8B030D-6E8A-4147-A177-3AD203B41FA5}">
                      <a16:colId xmlns:a16="http://schemas.microsoft.com/office/drawing/2014/main" val="20006"/>
                    </a:ext>
                  </a:extLst>
                </a:gridCol>
                <a:gridCol w="1404968">
                  <a:extLst>
                    <a:ext uri="{9D8B030D-6E8A-4147-A177-3AD203B41FA5}">
                      <a16:colId xmlns:a16="http://schemas.microsoft.com/office/drawing/2014/main" val="20007"/>
                    </a:ext>
                  </a:extLst>
                </a:gridCol>
                <a:gridCol w="1042130">
                  <a:extLst>
                    <a:ext uri="{9D8B030D-6E8A-4147-A177-3AD203B41FA5}">
                      <a16:colId xmlns:a16="http://schemas.microsoft.com/office/drawing/2014/main" val="20008"/>
                    </a:ext>
                  </a:extLst>
                </a:gridCol>
              </a:tblGrid>
              <a:tr h="370840">
                <a:tc>
                  <a:txBody>
                    <a:bodyPr/>
                    <a:lstStyle/>
                    <a:p>
                      <a:r>
                        <a:rPr lang="en-US" sz="1800" dirty="0">
                          <a:solidFill>
                            <a:schemeClr val="tx1"/>
                          </a:solidFill>
                        </a:rPr>
                        <a:t>TRGRID</a:t>
                      </a:r>
                    </a:p>
                  </a:txBody>
                  <a:tcPr/>
                </a:tc>
                <a:tc>
                  <a:txBody>
                    <a:bodyPr/>
                    <a:lstStyle/>
                    <a:p>
                      <a:r>
                        <a:rPr lang="en-US" sz="1800" dirty="0">
                          <a:solidFill>
                            <a:schemeClr val="tx1"/>
                          </a:solidFill>
                        </a:rPr>
                        <a:t>TRLINKID</a:t>
                      </a:r>
                    </a:p>
                  </a:txBody>
                  <a:tcPr/>
                </a:tc>
                <a:tc>
                  <a:txBody>
                    <a:bodyPr/>
                    <a:lstStyle/>
                    <a:p>
                      <a:r>
                        <a:rPr lang="en-US" sz="1800" dirty="0">
                          <a:solidFill>
                            <a:schemeClr val="tx1"/>
                          </a:solidFill>
                        </a:rPr>
                        <a:t>TRTESTCD</a:t>
                      </a:r>
                    </a:p>
                  </a:txBody>
                  <a:tcPr/>
                </a:tc>
                <a:tc>
                  <a:txBody>
                    <a:bodyPr/>
                    <a:lstStyle/>
                    <a:p>
                      <a:r>
                        <a:rPr lang="en-US" sz="1800" dirty="0">
                          <a:solidFill>
                            <a:schemeClr val="tx1"/>
                          </a:solidFill>
                        </a:rPr>
                        <a:t>TRTEST</a:t>
                      </a:r>
                    </a:p>
                  </a:txBody>
                  <a:tcPr/>
                </a:tc>
                <a:tc>
                  <a:txBody>
                    <a:bodyPr/>
                    <a:lstStyle/>
                    <a:p>
                      <a:r>
                        <a:rPr lang="en-US" sz="1800" dirty="0">
                          <a:solidFill>
                            <a:schemeClr val="tx1"/>
                          </a:solidFill>
                        </a:rPr>
                        <a:t>TRCAT</a:t>
                      </a:r>
                    </a:p>
                  </a:txBody>
                  <a:tcPr/>
                </a:tc>
                <a:tc>
                  <a:txBody>
                    <a:bodyPr/>
                    <a:lstStyle/>
                    <a:p>
                      <a:r>
                        <a:rPr lang="en-US" sz="1800" dirty="0">
                          <a:solidFill>
                            <a:schemeClr val="tx1"/>
                          </a:solidFill>
                        </a:rPr>
                        <a:t>TRORRES</a:t>
                      </a:r>
                    </a:p>
                  </a:txBody>
                  <a:tcPr/>
                </a:tc>
                <a:tc>
                  <a:txBody>
                    <a:bodyPr/>
                    <a:lstStyle/>
                    <a:p>
                      <a:r>
                        <a:rPr lang="en-US" sz="1800" dirty="0">
                          <a:solidFill>
                            <a:schemeClr val="tx1"/>
                          </a:solidFill>
                        </a:rPr>
                        <a:t>TRORRESU</a:t>
                      </a:r>
                    </a:p>
                  </a:txBody>
                  <a:tcPr/>
                </a:tc>
                <a:tc>
                  <a:txBody>
                    <a:bodyPr/>
                    <a:lstStyle/>
                    <a:p>
                      <a:r>
                        <a:rPr lang="en-US" sz="1800" dirty="0">
                          <a:solidFill>
                            <a:schemeClr val="tx1"/>
                          </a:solidFill>
                        </a:rPr>
                        <a:t>VISIT</a:t>
                      </a:r>
                    </a:p>
                  </a:txBody>
                  <a:tcPr/>
                </a:tc>
                <a:extLst>
                  <a:ext uri="{0D108BD9-81ED-4DB2-BD59-A6C34878D82A}">
                    <a16:rowId xmlns:a16="http://schemas.microsoft.com/office/drawing/2014/main" val="10000"/>
                  </a:ext>
                </a:extLst>
              </a:tr>
              <a:tr h="278447">
                <a:tc>
                  <a:txBody>
                    <a:bodyPr/>
                    <a:lstStyle/>
                    <a:p>
                      <a:r>
                        <a:rPr lang="en-US" sz="1600" dirty="0"/>
                        <a:t>Target</a:t>
                      </a:r>
                    </a:p>
                  </a:txBody>
                  <a:tcPr/>
                </a:tc>
                <a:tc>
                  <a:txBody>
                    <a:bodyPr/>
                    <a:lstStyle/>
                    <a:p>
                      <a:r>
                        <a:rPr lang="en-US" sz="1600" dirty="0"/>
                        <a:t>T01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20</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1"/>
                  </a:ext>
                </a:extLst>
              </a:tr>
              <a:tr h="278447">
                <a:tc>
                  <a:txBody>
                    <a:bodyPr/>
                    <a:lstStyle/>
                    <a:p>
                      <a:r>
                        <a:rPr lang="en-US" sz="1600" dirty="0"/>
                        <a:t>Target</a:t>
                      </a:r>
                    </a:p>
                  </a:txBody>
                  <a:tcPr/>
                </a:tc>
                <a:tc>
                  <a:txBody>
                    <a:bodyPr/>
                    <a:lstStyle/>
                    <a:p>
                      <a:r>
                        <a:rPr lang="en-US" sz="1600" dirty="0"/>
                        <a:t>T02</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15</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2"/>
                  </a:ext>
                </a:extLst>
              </a:tr>
              <a:tr h="278447">
                <a:tc>
                  <a:txBody>
                    <a:bodyPr/>
                    <a:lstStyle/>
                    <a:p>
                      <a:r>
                        <a:rPr lang="en-US" sz="1600" dirty="0"/>
                        <a:t>Target</a:t>
                      </a:r>
                    </a:p>
                  </a:txBody>
                  <a:tcPr/>
                </a:tc>
                <a:tc>
                  <a:txBody>
                    <a:bodyPr/>
                    <a:lstStyle/>
                    <a:p>
                      <a:r>
                        <a:rPr lang="en-US" sz="1600" dirty="0"/>
                        <a:t>T03</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15</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3"/>
                  </a:ext>
                </a:extLst>
              </a:tr>
              <a:tr h="278447">
                <a:tc>
                  <a:txBody>
                    <a:bodyPr/>
                    <a:lstStyle/>
                    <a:p>
                      <a:r>
                        <a:rPr lang="en-US" sz="1600" dirty="0"/>
                        <a:t>Target</a:t>
                      </a:r>
                    </a:p>
                  </a:txBody>
                  <a:tcPr>
                    <a:solidFill>
                      <a:schemeClr val="accent3">
                        <a:lumMod val="40000"/>
                        <a:lumOff val="60000"/>
                      </a:schemeClr>
                    </a:solidFill>
                  </a:tcPr>
                </a:tc>
                <a:tc>
                  <a:txBody>
                    <a:bodyPr/>
                    <a:lstStyle/>
                    <a:p>
                      <a:endParaRPr lang="en-US" sz="1600" dirty="0"/>
                    </a:p>
                  </a:txBody>
                  <a:tcPr>
                    <a:solidFill>
                      <a:schemeClr val="accent3">
                        <a:lumMod val="40000"/>
                        <a:lumOff val="60000"/>
                      </a:schemeClr>
                    </a:solidFill>
                  </a:tcPr>
                </a:tc>
                <a:tc>
                  <a:txBody>
                    <a:bodyPr/>
                    <a:lstStyle/>
                    <a:p>
                      <a:r>
                        <a:rPr lang="en-US" sz="1600" dirty="0"/>
                        <a:t>SUMDIAM</a:t>
                      </a:r>
                    </a:p>
                  </a:txBody>
                  <a:tcPr>
                    <a:solidFill>
                      <a:schemeClr val="accent3">
                        <a:lumMod val="40000"/>
                        <a:lumOff val="60000"/>
                      </a:schemeClr>
                    </a:solidFill>
                  </a:tcPr>
                </a:tc>
                <a:tc>
                  <a:txBody>
                    <a:bodyPr/>
                    <a:lstStyle/>
                    <a:p>
                      <a:r>
                        <a:rPr lang="en-US" sz="1600" dirty="0"/>
                        <a:t>Sum of </a:t>
                      </a:r>
                      <a:r>
                        <a:rPr lang="en-US" sz="1600" baseline="0" dirty="0"/>
                        <a:t>Diameter</a:t>
                      </a:r>
                      <a:endParaRPr lang="en-US" sz="1600" dirty="0"/>
                    </a:p>
                  </a:txBody>
                  <a:tcPr>
                    <a:solidFill>
                      <a:schemeClr val="accent3">
                        <a:lumMod val="40000"/>
                        <a:lumOff val="60000"/>
                      </a:schemeClr>
                    </a:solidFill>
                  </a:tcPr>
                </a:tc>
                <a:tc>
                  <a:txBody>
                    <a:bodyPr/>
                    <a:lstStyle/>
                    <a:p>
                      <a:r>
                        <a:rPr lang="en-US" sz="1600" dirty="0"/>
                        <a:t>Measurement</a:t>
                      </a:r>
                    </a:p>
                  </a:txBody>
                  <a:tcPr>
                    <a:solidFill>
                      <a:schemeClr val="accent3">
                        <a:lumMod val="40000"/>
                        <a:lumOff val="60000"/>
                      </a:schemeClr>
                    </a:solidFill>
                  </a:tcPr>
                </a:tc>
                <a:tc>
                  <a:txBody>
                    <a:bodyPr/>
                    <a:lstStyle/>
                    <a:p>
                      <a:r>
                        <a:rPr lang="en-US" sz="1600" dirty="0"/>
                        <a:t>50</a:t>
                      </a:r>
                    </a:p>
                  </a:txBody>
                  <a:tcPr>
                    <a:solidFill>
                      <a:schemeClr val="accent3">
                        <a:lumMod val="40000"/>
                        <a:lumOff val="60000"/>
                      </a:schemeClr>
                    </a:solidFill>
                  </a:tcPr>
                </a:tc>
                <a:tc>
                  <a:txBody>
                    <a:bodyPr/>
                    <a:lstStyle/>
                    <a:p>
                      <a:r>
                        <a:rPr lang="en-US" sz="1600" dirty="0"/>
                        <a:t>mm</a:t>
                      </a:r>
                    </a:p>
                  </a:txBody>
                  <a:tcPr>
                    <a:solidFill>
                      <a:schemeClr val="accent3">
                        <a:lumMod val="40000"/>
                        <a:lumOff val="60000"/>
                      </a:schemeClr>
                    </a:solidFill>
                  </a:tcPr>
                </a:tc>
                <a:tc>
                  <a:txBody>
                    <a:bodyPr/>
                    <a:lstStyle/>
                    <a:p>
                      <a:r>
                        <a:rPr lang="en-US" sz="1600" dirty="0"/>
                        <a:t>Cycle</a:t>
                      </a:r>
                      <a:r>
                        <a:rPr lang="en-US" sz="1600" baseline="0" dirty="0"/>
                        <a:t> 1</a:t>
                      </a:r>
                      <a:endParaRPr lang="en-US" sz="1600" dirty="0"/>
                    </a:p>
                  </a:txBody>
                  <a:tcPr>
                    <a:solidFill>
                      <a:schemeClr val="accent3">
                        <a:lumMod val="40000"/>
                        <a:lumOff val="60000"/>
                      </a:schemeClr>
                    </a:solidFill>
                  </a:tcPr>
                </a:tc>
                <a:extLst>
                  <a:ext uri="{0D108BD9-81ED-4DB2-BD59-A6C34878D82A}">
                    <a16:rowId xmlns:a16="http://schemas.microsoft.com/office/drawing/2014/main" val="10004"/>
                  </a:ext>
                </a:extLst>
              </a:tr>
              <a:tr h="278447">
                <a:tc>
                  <a:txBody>
                    <a:bodyPr/>
                    <a:lstStyle/>
                    <a:p>
                      <a:r>
                        <a:rPr lang="en-US" sz="1600" dirty="0"/>
                        <a:t>New</a:t>
                      </a:r>
                    </a:p>
                  </a:txBody>
                  <a:tcPr/>
                </a:tc>
                <a:tc>
                  <a:txBody>
                    <a:bodyPr/>
                    <a:lstStyle/>
                    <a:p>
                      <a:r>
                        <a:rPr lang="en-US" sz="1600" dirty="0"/>
                        <a:t>N01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10</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5"/>
                  </a:ext>
                </a:extLst>
              </a:tr>
            </a:tbl>
          </a:graphicData>
        </a:graphic>
      </p:graphicFrame>
      <p:graphicFrame>
        <p:nvGraphicFramePr>
          <p:cNvPr id="9" name="Content Placeholder 7">
            <a:extLst>
              <a:ext uri="{FF2B5EF4-FFF2-40B4-BE49-F238E27FC236}">
                <a16:creationId xmlns:a16="http://schemas.microsoft.com/office/drawing/2014/main" id="{095BE72F-12D4-44A3-98DF-1E231B93C80D}"/>
              </a:ext>
            </a:extLst>
          </p:cNvPr>
          <p:cNvGraphicFramePr>
            <a:graphicFrameLocks/>
          </p:cNvGraphicFramePr>
          <p:nvPr/>
        </p:nvGraphicFramePr>
        <p:xfrm>
          <a:off x="855661" y="3774504"/>
          <a:ext cx="11133138" cy="2081479"/>
        </p:xfrm>
        <a:graphic>
          <a:graphicData uri="http://schemas.openxmlformats.org/drawingml/2006/table">
            <a:tbl>
              <a:tblPr firstRow="1" bandRow="1">
                <a:tableStyleId>{5C22544A-7EE6-4342-B048-85BDC9FD1C3A}</a:tableStyleId>
              </a:tblPr>
              <a:tblGrid>
                <a:gridCol w="1098239">
                  <a:extLst>
                    <a:ext uri="{9D8B030D-6E8A-4147-A177-3AD203B41FA5}">
                      <a16:colId xmlns:a16="http://schemas.microsoft.com/office/drawing/2014/main" val="20001"/>
                    </a:ext>
                  </a:extLst>
                </a:gridCol>
                <a:gridCol w="1255344">
                  <a:extLst>
                    <a:ext uri="{9D8B030D-6E8A-4147-A177-3AD203B41FA5}">
                      <a16:colId xmlns:a16="http://schemas.microsoft.com/office/drawing/2014/main" val="20002"/>
                    </a:ext>
                  </a:extLst>
                </a:gridCol>
                <a:gridCol w="1330156">
                  <a:extLst>
                    <a:ext uri="{9D8B030D-6E8A-4147-A177-3AD203B41FA5}">
                      <a16:colId xmlns:a16="http://schemas.microsoft.com/office/drawing/2014/main" val="20003"/>
                    </a:ext>
                  </a:extLst>
                </a:gridCol>
                <a:gridCol w="2065184">
                  <a:extLst>
                    <a:ext uri="{9D8B030D-6E8A-4147-A177-3AD203B41FA5}">
                      <a16:colId xmlns:a16="http://schemas.microsoft.com/office/drawing/2014/main" val="20004"/>
                    </a:ext>
                  </a:extLst>
                </a:gridCol>
                <a:gridCol w="1685513">
                  <a:extLst>
                    <a:ext uri="{9D8B030D-6E8A-4147-A177-3AD203B41FA5}">
                      <a16:colId xmlns:a16="http://schemas.microsoft.com/office/drawing/2014/main" val="20005"/>
                    </a:ext>
                  </a:extLst>
                </a:gridCol>
                <a:gridCol w="1251604">
                  <a:extLst>
                    <a:ext uri="{9D8B030D-6E8A-4147-A177-3AD203B41FA5}">
                      <a16:colId xmlns:a16="http://schemas.microsoft.com/office/drawing/2014/main" val="20006"/>
                    </a:ext>
                  </a:extLst>
                </a:gridCol>
                <a:gridCol w="1404968">
                  <a:extLst>
                    <a:ext uri="{9D8B030D-6E8A-4147-A177-3AD203B41FA5}">
                      <a16:colId xmlns:a16="http://schemas.microsoft.com/office/drawing/2014/main" val="20007"/>
                    </a:ext>
                  </a:extLst>
                </a:gridCol>
                <a:gridCol w="1042130">
                  <a:extLst>
                    <a:ext uri="{9D8B030D-6E8A-4147-A177-3AD203B41FA5}">
                      <a16:colId xmlns:a16="http://schemas.microsoft.com/office/drawing/2014/main" val="20008"/>
                    </a:ext>
                  </a:extLst>
                </a:gridCol>
              </a:tblGrid>
              <a:tr h="370840">
                <a:tc>
                  <a:txBody>
                    <a:bodyPr/>
                    <a:lstStyle/>
                    <a:p>
                      <a:r>
                        <a:rPr lang="en-US" sz="1800" dirty="0">
                          <a:solidFill>
                            <a:schemeClr val="tx1"/>
                          </a:solidFill>
                        </a:rPr>
                        <a:t>TRGRID</a:t>
                      </a:r>
                    </a:p>
                  </a:txBody>
                  <a:tcPr/>
                </a:tc>
                <a:tc>
                  <a:txBody>
                    <a:bodyPr/>
                    <a:lstStyle/>
                    <a:p>
                      <a:r>
                        <a:rPr lang="en-US" sz="1800" dirty="0">
                          <a:solidFill>
                            <a:schemeClr val="tx1"/>
                          </a:solidFill>
                        </a:rPr>
                        <a:t>TRLINKID</a:t>
                      </a:r>
                    </a:p>
                  </a:txBody>
                  <a:tcPr/>
                </a:tc>
                <a:tc>
                  <a:txBody>
                    <a:bodyPr/>
                    <a:lstStyle/>
                    <a:p>
                      <a:r>
                        <a:rPr lang="en-US" sz="1800" dirty="0">
                          <a:solidFill>
                            <a:schemeClr val="tx1"/>
                          </a:solidFill>
                        </a:rPr>
                        <a:t>TRTESTCD</a:t>
                      </a:r>
                    </a:p>
                  </a:txBody>
                  <a:tcPr/>
                </a:tc>
                <a:tc>
                  <a:txBody>
                    <a:bodyPr/>
                    <a:lstStyle/>
                    <a:p>
                      <a:r>
                        <a:rPr lang="en-US" sz="1800" dirty="0">
                          <a:solidFill>
                            <a:schemeClr val="tx1"/>
                          </a:solidFill>
                        </a:rPr>
                        <a:t>TRTEST</a:t>
                      </a:r>
                    </a:p>
                  </a:txBody>
                  <a:tcPr/>
                </a:tc>
                <a:tc>
                  <a:txBody>
                    <a:bodyPr/>
                    <a:lstStyle/>
                    <a:p>
                      <a:r>
                        <a:rPr lang="en-US" sz="1800" dirty="0">
                          <a:solidFill>
                            <a:schemeClr val="tx1"/>
                          </a:solidFill>
                        </a:rPr>
                        <a:t>TRCAT</a:t>
                      </a:r>
                    </a:p>
                  </a:txBody>
                  <a:tcPr/>
                </a:tc>
                <a:tc>
                  <a:txBody>
                    <a:bodyPr/>
                    <a:lstStyle/>
                    <a:p>
                      <a:r>
                        <a:rPr lang="en-US" sz="1800" dirty="0">
                          <a:solidFill>
                            <a:schemeClr val="tx1"/>
                          </a:solidFill>
                        </a:rPr>
                        <a:t>TRORRES</a:t>
                      </a:r>
                    </a:p>
                  </a:txBody>
                  <a:tcPr/>
                </a:tc>
                <a:tc>
                  <a:txBody>
                    <a:bodyPr/>
                    <a:lstStyle/>
                    <a:p>
                      <a:r>
                        <a:rPr lang="en-US" sz="1800" dirty="0">
                          <a:solidFill>
                            <a:schemeClr val="tx1"/>
                          </a:solidFill>
                        </a:rPr>
                        <a:t>TRORRESU</a:t>
                      </a:r>
                    </a:p>
                  </a:txBody>
                  <a:tcPr/>
                </a:tc>
                <a:tc>
                  <a:txBody>
                    <a:bodyPr/>
                    <a:lstStyle/>
                    <a:p>
                      <a:r>
                        <a:rPr lang="en-US" sz="1800" dirty="0">
                          <a:solidFill>
                            <a:schemeClr val="tx1"/>
                          </a:solidFill>
                        </a:rPr>
                        <a:t>VISIT</a:t>
                      </a:r>
                    </a:p>
                  </a:txBody>
                  <a:tcPr/>
                </a:tc>
                <a:extLst>
                  <a:ext uri="{0D108BD9-81ED-4DB2-BD59-A6C34878D82A}">
                    <a16:rowId xmlns:a16="http://schemas.microsoft.com/office/drawing/2014/main" val="10000"/>
                  </a:ext>
                </a:extLst>
              </a:tr>
              <a:tr h="278447">
                <a:tc>
                  <a:txBody>
                    <a:bodyPr/>
                    <a:lstStyle/>
                    <a:p>
                      <a:r>
                        <a:rPr lang="en-US" sz="1600" dirty="0"/>
                        <a:t>Target</a:t>
                      </a:r>
                    </a:p>
                  </a:txBody>
                  <a:tcPr/>
                </a:tc>
                <a:tc>
                  <a:txBody>
                    <a:bodyPr/>
                    <a:lstStyle/>
                    <a:p>
                      <a:r>
                        <a:rPr lang="en-US" sz="1600" dirty="0"/>
                        <a:t>T01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20</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1"/>
                  </a:ext>
                </a:extLst>
              </a:tr>
              <a:tr h="278447">
                <a:tc>
                  <a:txBody>
                    <a:bodyPr/>
                    <a:lstStyle/>
                    <a:p>
                      <a:r>
                        <a:rPr lang="en-US" sz="1600" dirty="0"/>
                        <a:t>Target</a:t>
                      </a:r>
                    </a:p>
                  </a:txBody>
                  <a:tcPr/>
                </a:tc>
                <a:tc>
                  <a:txBody>
                    <a:bodyPr/>
                    <a:lstStyle/>
                    <a:p>
                      <a:r>
                        <a:rPr lang="en-US" sz="1600" dirty="0"/>
                        <a:t>T02</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15</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2"/>
                  </a:ext>
                </a:extLst>
              </a:tr>
              <a:tr h="278447">
                <a:tc>
                  <a:txBody>
                    <a:bodyPr/>
                    <a:lstStyle/>
                    <a:p>
                      <a:r>
                        <a:rPr lang="en-US" sz="1600" dirty="0"/>
                        <a:t>Target</a:t>
                      </a:r>
                    </a:p>
                  </a:txBody>
                  <a:tcPr/>
                </a:tc>
                <a:tc>
                  <a:txBody>
                    <a:bodyPr/>
                    <a:lstStyle/>
                    <a:p>
                      <a:r>
                        <a:rPr lang="en-US" sz="1600" dirty="0"/>
                        <a:t>T03</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15</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10003"/>
                  </a:ext>
                </a:extLst>
              </a:tr>
              <a:tr h="278447">
                <a:tc>
                  <a:txBody>
                    <a:bodyPr/>
                    <a:lstStyle/>
                    <a:p>
                      <a:r>
                        <a:rPr lang="en-US" sz="1600" dirty="0"/>
                        <a:t>New</a:t>
                      </a:r>
                    </a:p>
                  </a:txBody>
                  <a:tcPr/>
                </a:tc>
                <a:tc>
                  <a:txBody>
                    <a:bodyPr/>
                    <a:lstStyle/>
                    <a:p>
                      <a:r>
                        <a:rPr lang="en-US" sz="1600" dirty="0"/>
                        <a:t>N01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10</a:t>
                      </a:r>
                    </a:p>
                  </a:txBody>
                  <a:tcPr/>
                </a:tc>
                <a:tc>
                  <a:txBody>
                    <a:bodyPr/>
                    <a:lstStyle/>
                    <a:p>
                      <a:r>
                        <a:rPr lang="en-US" sz="1600" dirty="0"/>
                        <a:t>mm</a:t>
                      </a:r>
                    </a:p>
                  </a:txBody>
                  <a:tcPr/>
                </a:tc>
                <a:tc>
                  <a:txBody>
                    <a:bodyPr/>
                    <a:lstStyle/>
                    <a:p>
                      <a:r>
                        <a:rPr lang="en-US" sz="1600" dirty="0"/>
                        <a:t>Cycle</a:t>
                      </a:r>
                      <a:r>
                        <a:rPr lang="en-US" sz="1600" baseline="0" dirty="0"/>
                        <a:t> 1</a:t>
                      </a:r>
                      <a:endParaRPr lang="en-US" sz="1600" dirty="0"/>
                    </a:p>
                  </a:txBody>
                  <a:tcPr/>
                </a:tc>
                <a:extLst>
                  <a:ext uri="{0D108BD9-81ED-4DB2-BD59-A6C34878D82A}">
                    <a16:rowId xmlns:a16="http://schemas.microsoft.com/office/drawing/2014/main" val="395109159"/>
                  </a:ext>
                </a:extLst>
              </a:tr>
              <a:tr h="369519">
                <a:tc>
                  <a:txBody>
                    <a:bodyPr/>
                    <a:lstStyle/>
                    <a:p>
                      <a:r>
                        <a:rPr lang="en-US" sz="1600" dirty="0"/>
                        <a:t>Target</a:t>
                      </a:r>
                    </a:p>
                  </a:txBody>
                  <a:tcPr>
                    <a:solidFill>
                      <a:schemeClr val="accent3">
                        <a:lumMod val="40000"/>
                        <a:lumOff val="60000"/>
                      </a:schemeClr>
                    </a:solidFill>
                  </a:tcPr>
                </a:tc>
                <a:tc>
                  <a:txBody>
                    <a:bodyPr/>
                    <a:lstStyle/>
                    <a:p>
                      <a:endParaRPr lang="en-US" sz="1600" dirty="0"/>
                    </a:p>
                  </a:txBody>
                  <a:tcPr>
                    <a:solidFill>
                      <a:schemeClr val="accent3">
                        <a:lumMod val="40000"/>
                        <a:lumOff val="60000"/>
                      </a:schemeClr>
                    </a:solidFill>
                  </a:tcPr>
                </a:tc>
                <a:tc>
                  <a:txBody>
                    <a:bodyPr/>
                    <a:lstStyle/>
                    <a:p>
                      <a:r>
                        <a:rPr lang="en-US" sz="1600" dirty="0"/>
                        <a:t>SUMDIAM</a:t>
                      </a:r>
                    </a:p>
                  </a:txBody>
                  <a:tcPr>
                    <a:solidFill>
                      <a:schemeClr val="accent3">
                        <a:lumMod val="40000"/>
                        <a:lumOff val="60000"/>
                      </a:schemeClr>
                    </a:solidFill>
                  </a:tcPr>
                </a:tc>
                <a:tc>
                  <a:txBody>
                    <a:bodyPr/>
                    <a:lstStyle/>
                    <a:p>
                      <a:r>
                        <a:rPr lang="en-US" sz="1600" dirty="0"/>
                        <a:t>Sum of </a:t>
                      </a:r>
                      <a:r>
                        <a:rPr lang="en-US" sz="1600" baseline="0" dirty="0"/>
                        <a:t>Diameter</a:t>
                      </a:r>
                      <a:endParaRPr lang="en-US" sz="1600" dirty="0"/>
                    </a:p>
                  </a:txBody>
                  <a:tcPr>
                    <a:solidFill>
                      <a:schemeClr val="accent3">
                        <a:lumMod val="40000"/>
                        <a:lumOff val="60000"/>
                      </a:schemeClr>
                    </a:solidFill>
                  </a:tcPr>
                </a:tc>
                <a:tc>
                  <a:txBody>
                    <a:bodyPr/>
                    <a:lstStyle/>
                    <a:p>
                      <a:r>
                        <a:rPr lang="en-US" sz="1600" dirty="0"/>
                        <a:t>Measurement</a:t>
                      </a:r>
                    </a:p>
                  </a:txBody>
                  <a:tcPr>
                    <a:solidFill>
                      <a:schemeClr val="accent3">
                        <a:lumMod val="40000"/>
                        <a:lumOff val="60000"/>
                      </a:schemeClr>
                    </a:solidFill>
                  </a:tcPr>
                </a:tc>
                <a:tc>
                  <a:txBody>
                    <a:bodyPr/>
                    <a:lstStyle/>
                    <a:p>
                      <a:r>
                        <a:rPr lang="en-US" sz="1600" dirty="0"/>
                        <a:t>60</a:t>
                      </a:r>
                    </a:p>
                  </a:txBody>
                  <a:tcPr>
                    <a:solidFill>
                      <a:schemeClr val="accent3">
                        <a:lumMod val="40000"/>
                        <a:lumOff val="60000"/>
                      </a:schemeClr>
                    </a:solidFill>
                  </a:tcPr>
                </a:tc>
                <a:tc>
                  <a:txBody>
                    <a:bodyPr/>
                    <a:lstStyle/>
                    <a:p>
                      <a:r>
                        <a:rPr lang="en-US" sz="1600" dirty="0"/>
                        <a:t>mm</a:t>
                      </a:r>
                    </a:p>
                  </a:txBody>
                  <a:tcPr>
                    <a:solidFill>
                      <a:schemeClr val="accent3">
                        <a:lumMod val="40000"/>
                        <a:lumOff val="60000"/>
                      </a:schemeClr>
                    </a:solidFill>
                  </a:tcPr>
                </a:tc>
                <a:tc>
                  <a:txBody>
                    <a:bodyPr/>
                    <a:lstStyle/>
                    <a:p>
                      <a:r>
                        <a:rPr lang="en-US" sz="1600" dirty="0"/>
                        <a:t>Cycle</a:t>
                      </a:r>
                      <a:r>
                        <a:rPr lang="en-US" sz="1600" baseline="0" dirty="0"/>
                        <a:t> 1</a:t>
                      </a:r>
                      <a:endParaRPr lang="en-US" sz="1600" dirty="0"/>
                    </a:p>
                  </a:txBody>
                  <a:tcPr>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3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F8C2-ADE8-4106-81BC-0B1DE67090C4}"/>
              </a:ext>
            </a:extLst>
          </p:cNvPr>
          <p:cNvSpPr>
            <a:spLocks noGrp="1"/>
          </p:cNvSpPr>
          <p:nvPr>
            <p:ph type="title"/>
          </p:nvPr>
        </p:nvSpPr>
        <p:spPr/>
        <p:txBody>
          <a:bodyPr/>
          <a:lstStyle/>
          <a:p>
            <a:r>
              <a:rPr lang="en-US" dirty="0"/>
              <a:t>irRC Response</a:t>
            </a:r>
          </a:p>
        </p:txBody>
      </p:sp>
      <p:sp>
        <p:nvSpPr>
          <p:cNvPr id="3" name="Content Placeholder 2">
            <a:extLst>
              <a:ext uri="{FF2B5EF4-FFF2-40B4-BE49-F238E27FC236}">
                <a16:creationId xmlns:a16="http://schemas.microsoft.com/office/drawing/2014/main" id="{6B8F0470-61EB-4194-B123-1CA5E61514B5}"/>
              </a:ext>
            </a:extLst>
          </p:cNvPr>
          <p:cNvSpPr>
            <a:spLocks noGrp="1"/>
          </p:cNvSpPr>
          <p:nvPr>
            <p:ph idx="1"/>
          </p:nvPr>
        </p:nvSpPr>
        <p:spPr>
          <a:xfrm>
            <a:off x="314793" y="1169233"/>
            <a:ext cx="11654957" cy="4826833"/>
          </a:xfrm>
        </p:spPr>
        <p:txBody>
          <a:bodyPr>
            <a:normAutofit lnSpcReduction="10000"/>
          </a:bodyPr>
          <a:lstStyle/>
          <a:p>
            <a:pPr marL="0" indent="0">
              <a:spcBef>
                <a:spcPts val="600"/>
              </a:spcBef>
              <a:buNone/>
            </a:pPr>
            <a:r>
              <a:rPr lang="en-US" sz="2800" dirty="0"/>
              <a:t>Tumor burden – baseline target(index lesions) + measurable new lesions</a:t>
            </a:r>
          </a:p>
          <a:p>
            <a:pPr>
              <a:spcBef>
                <a:spcPts val="600"/>
              </a:spcBef>
            </a:pPr>
            <a:r>
              <a:rPr lang="en-US" sz="2400" dirty="0"/>
              <a:t>irCR (immune-related Complete Response) – Disappearance of all lesions in two consecutive observations not less than 4 weeks</a:t>
            </a:r>
          </a:p>
          <a:p>
            <a:pPr>
              <a:spcBef>
                <a:spcPts val="600"/>
              </a:spcBef>
            </a:pPr>
            <a:r>
              <a:rPr lang="en-US" sz="2400" dirty="0"/>
              <a:t>irPR (immune-related Partial Response) - &gt;= 50% decrease in tumor burden compared with baseline in two observations at least 4 weeks apart</a:t>
            </a:r>
          </a:p>
          <a:p>
            <a:pPr>
              <a:spcBef>
                <a:spcPts val="600"/>
              </a:spcBef>
            </a:pPr>
            <a:r>
              <a:rPr lang="en-US" sz="2400" dirty="0"/>
              <a:t>irSD (immune-related Stable Disease) - &lt; 50% decrease and &lt; 25% increase in tumor burden</a:t>
            </a:r>
          </a:p>
          <a:p>
            <a:pPr>
              <a:spcBef>
                <a:spcPts val="600"/>
              </a:spcBef>
            </a:pPr>
            <a:r>
              <a:rPr lang="en-US" sz="2400" dirty="0"/>
              <a:t>irPD (immune-related Progressive Disease) -  at least 25% increase in tumor burden compared with nadir (at any single time point) in two consecutive observation at least 4 week part</a:t>
            </a:r>
          </a:p>
        </p:txBody>
      </p:sp>
    </p:spTree>
    <p:extLst>
      <p:ext uri="{BB962C8B-B14F-4D97-AF65-F5344CB8AC3E}">
        <p14:creationId xmlns:p14="http://schemas.microsoft.com/office/powerpoint/2010/main" val="2950243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48B6-E2B9-4ECA-B156-1A94908B796F}"/>
              </a:ext>
            </a:extLst>
          </p:cNvPr>
          <p:cNvSpPr>
            <a:spLocks noGrp="1"/>
          </p:cNvSpPr>
          <p:nvPr>
            <p:ph type="title"/>
          </p:nvPr>
        </p:nvSpPr>
        <p:spPr>
          <a:xfrm>
            <a:off x="113480" y="224423"/>
            <a:ext cx="11394537" cy="931338"/>
          </a:xfrm>
        </p:spPr>
        <p:txBody>
          <a:bodyPr/>
          <a:lstStyle/>
          <a:p>
            <a:r>
              <a:rPr lang="en-US" dirty="0" err="1"/>
              <a:t>irRC</a:t>
            </a:r>
            <a:r>
              <a:rPr lang="en-US" dirty="0"/>
              <a:t> Response at given time point </a:t>
            </a:r>
          </a:p>
        </p:txBody>
      </p:sp>
      <p:graphicFrame>
        <p:nvGraphicFramePr>
          <p:cNvPr id="5" name="Table 4">
            <a:extLst>
              <a:ext uri="{FF2B5EF4-FFF2-40B4-BE49-F238E27FC236}">
                <a16:creationId xmlns:a16="http://schemas.microsoft.com/office/drawing/2014/main" id="{5DF83F2A-B6D5-4F7F-A5B7-242DD9119232}"/>
              </a:ext>
            </a:extLst>
          </p:cNvPr>
          <p:cNvGraphicFramePr>
            <a:graphicFrameLocks noGrp="1"/>
          </p:cNvGraphicFramePr>
          <p:nvPr/>
        </p:nvGraphicFramePr>
        <p:xfrm>
          <a:off x="104671" y="938368"/>
          <a:ext cx="11634213" cy="4981264"/>
        </p:xfrm>
        <a:graphic>
          <a:graphicData uri="http://schemas.openxmlformats.org/drawingml/2006/table">
            <a:tbl>
              <a:tblPr firstRow="1" bandRow="1">
                <a:tableStyleId>{5C22544A-7EE6-4342-B048-85BDC9FD1C3A}</a:tableStyleId>
              </a:tblPr>
              <a:tblGrid>
                <a:gridCol w="2603875">
                  <a:extLst>
                    <a:ext uri="{9D8B030D-6E8A-4147-A177-3AD203B41FA5}">
                      <a16:colId xmlns:a16="http://schemas.microsoft.com/office/drawing/2014/main" val="180144132"/>
                    </a:ext>
                  </a:extLst>
                </a:gridCol>
                <a:gridCol w="910557">
                  <a:extLst>
                    <a:ext uri="{9D8B030D-6E8A-4147-A177-3AD203B41FA5}">
                      <a16:colId xmlns:a16="http://schemas.microsoft.com/office/drawing/2014/main" val="85554547"/>
                    </a:ext>
                  </a:extLst>
                </a:gridCol>
                <a:gridCol w="3019217">
                  <a:extLst>
                    <a:ext uri="{9D8B030D-6E8A-4147-A177-3AD203B41FA5}">
                      <a16:colId xmlns:a16="http://schemas.microsoft.com/office/drawing/2014/main" val="2892788698"/>
                    </a:ext>
                  </a:extLst>
                </a:gridCol>
                <a:gridCol w="2671931">
                  <a:extLst>
                    <a:ext uri="{9D8B030D-6E8A-4147-A177-3AD203B41FA5}">
                      <a16:colId xmlns:a16="http://schemas.microsoft.com/office/drawing/2014/main" val="3357684613"/>
                    </a:ext>
                  </a:extLst>
                </a:gridCol>
                <a:gridCol w="2428633">
                  <a:extLst>
                    <a:ext uri="{9D8B030D-6E8A-4147-A177-3AD203B41FA5}">
                      <a16:colId xmlns:a16="http://schemas.microsoft.com/office/drawing/2014/main" val="3748229295"/>
                    </a:ext>
                  </a:extLst>
                </a:gridCol>
              </a:tblGrid>
              <a:tr h="569888">
                <a:tc gridSpan="2">
                  <a:txBody>
                    <a:bodyPr/>
                    <a:lstStyle/>
                    <a:p>
                      <a:r>
                        <a:rPr lang="en-US" dirty="0">
                          <a:solidFill>
                            <a:schemeClr val="tx1"/>
                          </a:solidFill>
                        </a:rPr>
                        <a:t>Measurable response</a:t>
                      </a:r>
                    </a:p>
                  </a:txBody>
                  <a:tcPr/>
                </a:tc>
                <a:tc hMerge="1">
                  <a:txBody>
                    <a:bodyPr/>
                    <a:lstStyle/>
                    <a:p>
                      <a:endParaRPr lang="en-US" dirty="0">
                        <a:solidFill>
                          <a:schemeClr val="tx1"/>
                        </a:solidFill>
                      </a:endParaRPr>
                    </a:p>
                  </a:txBody>
                  <a:tcPr/>
                </a:tc>
                <a:tc gridSpan="2">
                  <a:txBody>
                    <a:bodyPr/>
                    <a:lstStyle/>
                    <a:p>
                      <a:r>
                        <a:rPr lang="en-US" dirty="0">
                          <a:solidFill>
                            <a:schemeClr val="tx1"/>
                          </a:solidFill>
                        </a:rPr>
                        <a:t>Non-measurable response</a:t>
                      </a:r>
                    </a:p>
                  </a:txBody>
                  <a:tcPr/>
                </a:tc>
                <a:tc hMerge="1">
                  <a:txBody>
                    <a:bodyPr/>
                    <a:lstStyle/>
                    <a:p>
                      <a:endParaRPr lang="en-US" dirty="0"/>
                    </a:p>
                  </a:txBody>
                  <a:tcPr/>
                </a:tc>
                <a:tc>
                  <a:txBody>
                    <a:bodyPr/>
                    <a:lstStyle/>
                    <a:p>
                      <a:r>
                        <a:rPr lang="en-US" dirty="0">
                          <a:solidFill>
                            <a:schemeClr val="tx1"/>
                          </a:solidFill>
                        </a:rPr>
                        <a:t>Overall Response</a:t>
                      </a:r>
                    </a:p>
                  </a:txBody>
                  <a:tcPr/>
                </a:tc>
                <a:extLst>
                  <a:ext uri="{0D108BD9-81ED-4DB2-BD59-A6C34878D82A}">
                    <a16:rowId xmlns:a16="http://schemas.microsoft.com/office/drawing/2014/main" val="2949301868"/>
                  </a:ext>
                </a:extLst>
              </a:tr>
              <a:tr h="471412">
                <a:tc>
                  <a:txBody>
                    <a:bodyPr/>
                    <a:lstStyle/>
                    <a:p>
                      <a:r>
                        <a:rPr lang="en-US" b="1" dirty="0">
                          <a:solidFill>
                            <a:schemeClr val="tx1"/>
                          </a:solidFill>
                        </a:rPr>
                        <a:t>Tumor Burden(Target at baseline + New)</a:t>
                      </a:r>
                    </a:p>
                  </a:txBody>
                  <a:tcPr>
                    <a:solidFill>
                      <a:schemeClr val="accent1">
                        <a:lumMod val="60000"/>
                        <a:lumOff val="40000"/>
                      </a:schemeClr>
                    </a:solidFill>
                  </a:tcPr>
                </a:tc>
                <a:tc>
                  <a:txBody>
                    <a:bodyPr/>
                    <a:lstStyle/>
                    <a:p>
                      <a:endParaRPr lang="en-US" b="1" dirty="0">
                        <a:solidFill>
                          <a:schemeClr val="tx1"/>
                        </a:solidFill>
                      </a:endParaRPr>
                    </a:p>
                  </a:txBody>
                  <a:tcPr>
                    <a:solidFill>
                      <a:schemeClr val="accent1">
                        <a:lumMod val="60000"/>
                        <a:lumOff val="40000"/>
                      </a:schemeClr>
                    </a:solidFill>
                  </a:tcPr>
                </a:tc>
                <a:tc>
                  <a:txBody>
                    <a:bodyPr/>
                    <a:lstStyle/>
                    <a:p>
                      <a:r>
                        <a:rPr lang="en-US" b="1" dirty="0">
                          <a:solidFill>
                            <a:schemeClr val="tx1"/>
                          </a:solidFill>
                        </a:rPr>
                        <a:t>Non-index lesions (Non- Target at baseline)</a:t>
                      </a:r>
                    </a:p>
                  </a:txBody>
                  <a:tcPr>
                    <a:solidFill>
                      <a:schemeClr val="accent1">
                        <a:lumMod val="60000"/>
                        <a:lumOff val="40000"/>
                      </a:schemeClr>
                    </a:solidFill>
                  </a:tcPr>
                </a:tc>
                <a:tc>
                  <a:txBody>
                    <a:bodyPr/>
                    <a:lstStyle/>
                    <a:p>
                      <a:r>
                        <a:rPr lang="en-US" b="1" dirty="0">
                          <a:solidFill>
                            <a:schemeClr val="tx1"/>
                          </a:solidFill>
                        </a:rPr>
                        <a:t>New, non-measurable lesions</a:t>
                      </a:r>
                    </a:p>
                  </a:txBody>
                  <a:tcPr>
                    <a:solidFill>
                      <a:schemeClr val="accent1">
                        <a:lumMod val="60000"/>
                        <a:lumOff val="40000"/>
                      </a:schemeClr>
                    </a:solidFill>
                  </a:tcPr>
                </a:tc>
                <a:tc>
                  <a:txBody>
                    <a:bodyPr/>
                    <a:lstStyle/>
                    <a:p>
                      <a:r>
                        <a:rPr lang="en-US" b="1" dirty="0">
                          <a:solidFill>
                            <a:schemeClr val="tx1"/>
                          </a:solidFill>
                        </a:rPr>
                        <a:t>Using irRC</a:t>
                      </a:r>
                    </a:p>
                  </a:txBody>
                  <a:tcPr>
                    <a:solidFill>
                      <a:schemeClr val="accent1">
                        <a:lumMod val="60000"/>
                        <a:lumOff val="40000"/>
                      </a:schemeClr>
                    </a:solidFill>
                  </a:tcPr>
                </a:tc>
                <a:extLst>
                  <a:ext uri="{0D108BD9-81ED-4DB2-BD59-A6C34878D82A}">
                    <a16:rowId xmlns:a16="http://schemas.microsoft.com/office/drawing/2014/main" val="3877210301"/>
                  </a:ext>
                </a:extLst>
              </a:tr>
              <a:tr h="471412">
                <a:tc>
                  <a:txBody>
                    <a:bodyPr/>
                    <a:lstStyle/>
                    <a:p>
                      <a:pPr marL="0" algn="l" defTabSz="457200" rtl="0" eaLnBrk="1" latinLnBrk="0" hangingPunct="1"/>
                      <a:r>
                        <a:rPr lang="en-US" sz="1800" kern="1200" dirty="0">
                          <a:solidFill>
                            <a:schemeClr val="dk1"/>
                          </a:solidFill>
                          <a:latin typeface="+mn-lt"/>
                          <a:ea typeface="+mn-ea"/>
                          <a:cs typeface="+mn-cs"/>
                        </a:rPr>
                        <a:t>↓ 100</a:t>
                      </a:r>
                    </a:p>
                  </a:txBody>
                  <a:tcPr/>
                </a:tc>
                <a:tc>
                  <a:txBody>
                    <a:bodyPr/>
                    <a:lstStyle/>
                    <a:p>
                      <a:pPr marL="0" algn="l" defTabSz="457200" rtl="0" eaLnBrk="1" latinLnBrk="0" hangingPunct="1"/>
                      <a:r>
                        <a:rPr lang="en-US" sz="1800" kern="1200" dirty="0">
                          <a:solidFill>
                            <a:schemeClr val="dk1"/>
                          </a:solidFill>
                          <a:latin typeface="+mn-lt"/>
                          <a:ea typeface="+mn-ea"/>
                          <a:cs typeface="+mn-cs"/>
                        </a:rPr>
                        <a:t>irCR</a:t>
                      </a:r>
                    </a:p>
                  </a:txBody>
                  <a:tcPr/>
                </a:tc>
                <a:tc>
                  <a:txBody>
                    <a:bodyPr/>
                    <a:lstStyle/>
                    <a:p>
                      <a:pPr marL="0" algn="l" defTabSz="457200" rtl="0" eaLnBrk="1" latinLnBrk="0" hangingPunct="1"/>
                      <a:r>
                        <a:rPr lang="en-US" sz="1800" kern="1200" dirty="0">
                          <a:solidFill>
                            <a:schemeClr val="dk1"/>
                          </a:solidFill>
                          <a:latin typeface="+mn-lt"/>
                          <a:ea typeface="+mn-ea"/>
                          <a:cs typeface="+mn-cs"/>
                        </a:rPr>
                        <a:t>Absent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Absent</a:t>
                      </a:r>
                    </a:p>
                  </a:txBody>
                  <a:tcPr/>
                </a:tc>
                <a:tc>
                  <a:txBody>
                    <a:bodyPr/>
                    <a:lstStyle/>
                    <a:p>
                      <a:pPr marL="0" algn="l" defTabSz="457200" rtl="0" eaLnBrk="1" latinLnBrk="0" hangingPunct="1"/>
                      <a:r>
                        <a:rPr lang="en-US" sz="1800" kern="1200" dirty="0">
                          <a:solidFill>
                            <a:schemeClr val="dk1"/>
                          </a:solidFill>
                          <a:latin typeface="+mn-lt"/>
                          <a:ea typeface="+mn-ea"/>
                          <a:cs typeface="+mn-cs"/>
                        </a:rPr>
                        <a:t>irCR</a:t>
                      </a:r>
                    </a:p>
                  </a:txBody>
                  <a:tcPr/>
                </a:tc>
                <a:extLst>
                  <a:ext uri="{0D108BD9-81ED-4DB2-BD59-A6C34878D82A}">
                    <a16:rowId xmlns:a16="http://schemas.microsoft.com/office/drawing/2014/main" val="1094098481"/>
                  </a:ext>
                </a:extLst>
              </a:tr>
              <a:tr h="47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 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irCR</a:t>
                      </a:r>
                    </a:p>
                  </a:txBody>
                  <a:tcPr/>
                </a:tc>
                <a:tc>
                  <a:txBody>
                    <a:bodyPr/>
                    <a:lstStyle/>
                    <a:p>
                      <a:pPr marL="0" algn="l" defTabSz="457200" rtl="0" eaLnBrk="1" latinLnBrk="0" hangingPunct="1"/>
                      <a:r>
                        <a:rPr lang="en-US" sz="1800" kern="1200" dirty="0">
                          <a:solidFill>
                            <a:schemeClr val="dk1"/>
                          </a:solidFill>
                          <a:latin typeface="+mn-lt"/>
                          <a:ea typeface="+mn-ea"/>
                          <a:cs typeface="+mn-cs"/>
                        </a:rPr>
                        <a:t>Stable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algn="l" defTabSz="457200" rtl="0" eaLnBrk="1" latinLnBrk="0" hangingPunct="1"/>
                      <a:r>
                        <a:rPr lang="en-US" sz="1800" kern="1200" dirty="0">
                          <a:solidFill>
                            <a:schemeClr val="dk1"/>
                          </a:solidFill>
                          <a:latin typeface="+mn-lt"/>
                          <a:ea typeface="+mn-ea"/>
                          <a:cs typeface="+mn-cs"/>
                        </a:rPr>
                        <a:t>irPR</a:t>
                      </a:r>
                    </a:p>
                  </a:txBody>
                  <a:tcPr/>
                </a:tc>
                <a:extLst>
                  <a:ext uri="{0D108BD9-81ED-4DB2-BD59-A6C34878D82A}">
                    <a16:rowId xmlns:a16="http://schemas.microsoft.com/office/drawing/2014/main" val="3714642551"/>
                  </a:ext>
                </a:extLst>
              </a:tr>
              <a:tr h="47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 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irCR</a:t>
                      </a:r>
                    </a:p>
                  </a:txBody>
                  <a:tcPr/>
                </a:tc>
                <a:tc>
                  <a:txBody>
                    <a:bodyPr/>
                    <a:lstStyle/>
                    <a:p>
                      <a:pPr marL="0" algn="l" defTabSz="457200" rtl="0" eaLnBrk="1" latinLnBrk="0" hangingPunct="1"/>
                      <a:r>
                        <a:rPr lang="en-US" sz="1800" kern="1200" dirty="0">
                          <a:solidFill>
                            <a:schemeClr val="dk1"/>
                          </a:solidFill>
                          <a:latin typeface="+mn-lt"/>
                          <a:ea typeface="+mn-ea"/>
                          <a:cs typeface="+mn-cs"/>
                        </a:rPr>
                        <a:t>Unequivocal progression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irPR</a:t>
                      </a:r>
                    </a:p>
                  </a:txBody>
                  <a:tcPr/>
                </a:tc>
                <a:extLst>
                  <a:ext uri="{0D108BD9-81ED-4DB2-BD59-A6C34878D82A}">
                    <a16:rowId xmlns:a16="http://schemas.microsoft.com/office/drawing/2014/main" val="1286816448"/>
                  </a:ext>
                </a:extLst>
              </a:tr>
              <a:tr h="47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t>
                      </a:r>
                      <a:r>
                        <a:rPr lang="en-US" sz="1800" kern="1200" dirty="0">
                          <a:solidFill>
                            <a:schemeClr val="dk1"/>
                          </a:solidFill>
                          <a:latin typeface="+mn-lt"/>
                          <a:ea typeface="+mn-ea"/>
                          <a:cs typeface="+mn-cs"/>
                        </a:rPr>
                        <a:t>≥ 50</a:t>
                      </a:r>
                      <a:r>
                        <a:rPr lang="en-US" sz="1800" kern="1200" noProof="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irPR</a:t>
                      </a:r>
                    </a:p>
                  </a:txBody>
                  <a:tcPr/>
                </a:tc>
                <a:tc>
                  <a:txBody>
                    <a:bodyPr/>
                    <a:lstStyle/>
                    <a:p>
                      <a:pPr marL="0" algn="l" defTabSz="457200" rtl="0" eaLnBrk="1" latinLnBrk="0" hangingPunct="1"/>
                      <a:r>
                        <a:rPr lang="en-US" sz="1800" kern="1200" dirty="0">
                          <a:solidFill>
                            <a:schemeClr val="dk1"/>
                          </a:solidFill>
                          <a:latin typeface="+mn-lt"/>
                          <a:ea typeface="+mn-ea"/>
                          <a:cs typeface="+mn-cs"/>
                        </a:rPr>
                        <a:t>Absent/Stable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irPR</a:t>
                      </a:r>
                    </a:p>
                  </a:txBody>
                  <a:tcPr/>
                </a:tc>
                <a:extLst>
                  <a:ext uri="{0D108BD9-81ED-4DB2-BD59-A6C34878D82A}">
                    <a16:rowId xmlns:a16="http://schemas.microsoft.com/office/drawing/2014/main" val="262044204"/>
                  </a:ext>
                </a:extLst>
              </a:tr>
              <a:tr h="47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t>
                      </a:r>
                      <a:r>
                        <a:rPr lang="en-US" sz="1800" kern="1200" dirty="0">
                          <a:solidFill>
                            <a:schemeClr val="dk1"/>
                          </a:solidFill>
                          <a:latin typeface="+mn-lt"/>
                          <a:ea typeface="+mn-ea"/>
                          <a:cs typeface="+mn-cs"/>
                        </a:rPr>
                        <a:t>≥ 50</a:t>
                      </a:r>
                      <a:r>
                        <a:rPr lang="en-US" sz="1800" kern="1200" noProof="0" dirty="0">
                          <a:solidFill>
                            <a:schemeClr val="dk1"/>
                          </a:solidFill>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irPR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Unequivocal progression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irPR</a:t>
                      </a:r>
                    </a:p>
                  </a:txBody>
                  <a:tcPr/>
                </a:tc>
                <a:extLst>
                  <a:ext uri="{0D108BD9-81ED-4DB2-BD59-A6C34878D82A}">
                    <a16:rowId xmlns:a16="http://schemas.microsoft.com/office/drawing/2014/main" val="3738340966"/>
                  </a:ext>
                </a:extLst>
              </a:tr>
              <a:tr h="47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↓&lt;</a:t>
                      </a:r>
                      <a:r>
                        <a:rPr lang="en-US" sz="1800" kern="1200" dirty="0">
                          <a:solidFill>
                            <a:schemeClr val="dk1"/>
                          </a:solidFill>
                          <a:latin typeface="+mn-lt"/>
                          <a:ea typeface="+mn-ea"/>
                          <a:cs typeface="+mn-cs"/>
                        </a:rPr>
                        <a:t> 50</a:t>
                      </a:r>
                      <a:r>
                        <a:rPr lang="en-US" sz="1800" kern="1200" noProof="0" dirty="0">
                          <a:solidFill>
                            <a:schemeClr val="dk1"/>
                          </a:solidFill>
                          <a:latin typeface="+mn-lt"/>
                          <a:ea typeface="+mn-ea"/>
                          <a:cs typeface="+mn-cs"/>
                        </a:rPr>
                        <a:t>  to </a:t>
                      </a:r>
                      <a:r>
                        <a:rPr lang="en-US" sz="1800" kern="1200" dirty="0">
                          <a:solidFill>
                            <a:schemeClr val="dk1"/>
                          </a:solidFill>
                          <a:latin typeface="+mn-lt"/>
                          <a:ea typeface="+mn-ea"/>
                          <a:cs typeface="+mn-cs"/>
                        </a:rPr>
                        <a:t>↑</a:t>
                      </a:r>
                      <a:r>
                        <a:rPr lang="en-US" sz="1800" kern="1200" noProof="0" dirty="0">
                          <a:solidFill>
                            <a:schemeClr val="dk1"/>
                          </a:solidFill>
                          <a:latin typeface="+mn-lt"/>
                          <a:ea typeface="+mn-ea"/>
                          <a:cs typeface="+mn-cs"/>
                        </a:rPr>
                        <a:t>&lt; 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irSD</a:t>
                      </a:r>
                    </a:p>
                  </a:txBody>
                  <a:tcPr/>
                </a:tc>
                <a:tc>
                  <a:txBody>
                    <a:bodyPr/>
                    <a:lstStyle/>
                    <a:p>
                      <a:pPr marL="0" algn="l" defTabSz="457200" rtl="0" eaLnBrk="1" latinLnBrk="0" hangingPunct="1"/>
                      <a:r>
                        <a:rPr lang="en-US" sz="1800" kern="1200" dirty="0">
                          <a:solidFill>
                            <a:schemeClr val="dk1"/>
                          </a:solidFill>
                          <a:latin typeface="+mn-lt"/>
                          <a:ea typeface="+mn-ea"/>
                          <a:cs typeface="+mn-cs"/>
                        </a:rPr>
                        <a:t>Absent/Stable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algn="l" defTabSz="457200" rtl="0" eaLnBrk="1" latinLnBrk="0" hangingPunct="1"/>
                      <a:r>
                        <a:rPr lang="en-US" sz="1800" kern="1200" dirty="0">
                          <a:solidFill>
                            <a:schemeClr val="dk1"/>
                          </a:solidFill>
                          <a:latin typeface="+mn-lt"/>
                          <a:ea typeface="+mn-ea"/>
                          <a:cs typeface="+mn-cs"/>
                        </a:rPr>
                        <a:t>irSD</a:t>
                      </a:r>
                    </a:p>
                  </a:txBody>
                  <a:tcPr/>
                </a:tc>
                <a:extLst>
                  <a:ext uri="{0D108BD9-81ED-4DB2-BD59-A6C34878D82A}">
                    <a16:rowId xmlns:a16="http://schemas.microsoft.com/office/drawing/2014/main" val="2405043567"/>
                  </a:ext>
                </a:extLst>
              </a:tr>
              <a:tr h="4714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↓&lt;</a:t>
                      </a:r>
                      <a:r>
                        <a:rPr lang="en-US" sz="1800" kern="1200" dirty="0">
                          <a:solidFill>
                            <a:schemeClr val="dk1"/>
                          </a:solidFill>
                          <a:latin typeface="+mn-lt"/>
                          <a:ea typeface="+mn-ea"/>
                          <a:cs typeface="+mn-cs"/>
                        </a:rPr>
                        <a:t> 50</a:t>
                      </a:r>
                      <a:r>
                        <a:rPr lang="en-US" sz="1800" kern="1200" noProof="0" dirty="0">
                          <a:solidFill>
                            <a:schemeClr val="dk1"/>
                          </a:solidFill>
                          <a:latin typeface="+mn-lt"/>
                          <a:ea typeface="+mn-ea"/>
                          <a:cs typeface="+mn-cs"/>
                        </a:rPr>
                        <a:t>  to </a:t>
                      </a:r>
                      <a:r>
                        <a:rPr lang="en-US" sz="1800" kern="1200" dirty="0">
                          <a:solidFill>
                            <a:schemeClr val="dk1"/>
                          </a:solidFill>
                          <a:latin typeface="+mn-lt"/>
                          <a:ea typeface="+mn-ea"/>
                          <a:cs typeface="+mn-cs"/>
                        </a:rPr>
                        <a:t>↑</a:t>
                      </a:r>
                      <a:r>
                        <a:rPr lang="en-US" sz="1800" kern="1200" noProof="0" dirty="0">
                          <a:solidFill>
                            <a:schemeClr val="dk1"/>
                          </a:solidFill>
                          <a:latin typeface="+mn-lt"/>
                          <a:ea typeface="+mn-ea"/>
                          <a:cs typeface="+mn-cs"/>
                        </a:rPr>
                        <a:t>&lt; 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irSD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Unequivocal progression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algn="l" defTabSz="457200" rtl="0" eaLnBrk="1" latinLnBrk="0" hangingPunct="1"/>
                      <a:r>
                        <a:rPr lang="en-US" sz="1800" kern="1200" dirty="0">
                          <a:solidFill>
                            <a:schemeClr val="dk1"/>
                          </a:solidFill>
                          <a:latin typeface="+mn-lt"/>
                          <a:ea typeface="+mn-ea"/>
                          <a:cs typeface="+mn-cs"/>
                        </a:rPr>
                        <a:t>irSD</a:t>
                      </a:r>
                    </a:p>
                  </a:txBody>
                  <a:tcPr/>
                </a:tc>
                <a:extLst>
                  <a:ext uri="{0D108BD9-81ED-4DB2-BD59-A6C34878D82A}">
                    <a16:rowId xmlns:a16="http://schemas.microsoft.com/office/drawing/2014/main" val="4085920931"/>
                  </a:ext>
                </a:extLst>
              </a:tr>
              <a:tr h="471412">
                <a:tc>
                  <a:txBody>
                    <a:bodyPr/>
                    <a:lstStyle/>
                    <a:p>
                      <a:pPr marL="0" algn="l" defTabSz="457200" rtl="0" eaLnBrk="1" latinLnBrk="0" hangingPunct="1"/>
                      <a:r>
                        <a:rPr lang="en-US" sz="1800" kern="1200" dirty="0">
                          <a:solidFill>
                            <a:schemeClr val="dk1"/>
                          </a:solidFill>
                          <a:latin typeface="+mn-lt"/>
                          <a:ea typeface="+mn-ea"/>
                          <a:cs typeface="+mn-cs"/>
                        </a:rPr>
                        <a:t>↑</a:t>
                      </a:r>
                      <a:r>
                        <a:rPr lang="en-US" sz="1800" kern="1200" noProof="0" dirty="0">
                          <a:solidFill>
                            <a:schemeClr val="dk1"/>
                          </a:solidFill>
                          <a:latin typeface="+mn-lt"/>
                          <a:ea typeface="+mn-ea"/>
                          <a:cs typeface="+mn-cs"/>
                        </a:rPr>
                        <a:t>&lt; 25</a:t>
                      </a:r>
                      <a:endParaRPr lang="en-US" sz="1800" kern="1200" dirty="0">
                        <a:solidFill>
                          <a:schemeClr val="dk1"/>
                        </a:solidFill>
                        <a:latin typeface="+mn-lt"/>
                        <a:ea typeface="+mn-ea"/>
                        <a:cs typeface="+mn-cs"/>
                      </a:endParaRPr>
                    </a:p>
                  </a:txBody>
                  <a:tcPr/>
                </a:tc>
                <a:tc>
                  <a:txBody>
                    <a:bodyPr/>
                    <a:lstStyle/>
                    <a:p>
                      <a:pPr marL="0" algn="l" defTabSz="457200" rtl="0" eaLnBrk="1" latinLnBrk="0" hangingPunct="1"/>
                      <a:r>
                        <a:rPr lang="en-US" sz="1800" kern="1200" dirty="0">
                          <a:solidFill>
                            <a:schemeClr val="dk1"/>
                          </a:solidFill>
                          <a:latin typeface="+mn-lt"/>
                          <a:ea typeface="+mn-ea"/>
                          <a:cs typeface="+mn-cs"/>
                        </a:rPr>
                        <a:t>irPD</a:t>
                      </a:r>
                    </a:p>
                  </a:txBody>
                  <a:tcPr/>
                </a:tc>
                <a:tc>
                  <a:txBody>
                    <a:bodyPr/>
                    <a:lstStyle/>
                    <a:p>
                      <a:pPr marL="0" algn="l" defTabSz="457200" rtl="0" eaLnBrk="1" latinLnBrk="0" hangingPunct="1"/>
                      <a:r>
                        <a:rPr lang="en-US" sz="1800" kern="1200" dirty="0">
                          <a:solidFill>
                            <a:schemeClr val="dk1"/>
                          </a:solidFill>
                          <a:latin typeface="+mn-lt"/>
                          <a:ea typeface="+mn-ea"/>
                          <a:cs typeface="+mn-cs"/>
                        </a:rPr>
                        <a:t>Any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noProof="0" dirty="0">
                          <a:solidFill>
                            <a:schemeClr val="dk1"/>
                          </a:solidFill>
                          <a:latin typeface="+mn-lt"/>
                          <a:ea typeface="+mn-ea"/>
                          <a:cs typeface="+mn-cs"/>
                        </a:rPr>
                        <a:t>Any</a:t>
                      </a:r>
                    </a:p>
                  </a:txBody>
                  <a:tcPr/>
                </a:tc>
                <a:tc>
                  <a:txBody>
                    <a:bodyPr/>
                    <a:lstStyle/>
                    <a:p>
                      <a:pPr marL="0" algn="l" defTabSz="457200" rtl="0" eaLnBrk="1" latinLnBrk="0" hangingPunct="1"/>
                      <a:r>
                        <a:rPr lang="en-US" sz="1800" kern="1200" dirty="0">
                          <a:solidFill>
                            <a:schemeClr val="dk1"/>
                          </a:solidFill>
                          <a:latin typeface="+mn-lt"/>
                          <a:ea typeface="+mn-ea"/>
                          <a:cs typeface="+mn-cs"/>
                        </a:rPr>
                        <a:t>irPD</a:t>
                      </a:r>
                    </a:p>
                  </a:txBody>
                  <a:tcPr/>
                </a:tc>
                <a:extLst>
                  <a:ext uri="{0D108BD9-81ED-4DB2-BD59-A6C34878D82A}">
                    <a16:rowId xmlns:a16="http://schemas.microsoft.com/office/drawing/2014/main" val="3535748318"/>
                  </a:ext>
                </a:extLst>
              </a:tr>
            </a:tbl>
          </a:graphicData>
        </a:graphic>
      </p:graphicFrame>
    </p:spTree>
    <p:extLst>
      <p:ext uri="{BB962C8B-B14F-4D97-AF65-F5344CB8AC3E}">
        <p14:creationId xmlns:p14="http://schemas.microsoft.com/office/powerpoint/2010/main" val="3559028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7A49-03A2-4E13-830F-CAE9507C78A3}"/>
              </a:ext>
            </a:extLst>
          </p:cNvPr>
          <p:cNvSpPr>
            <a:spLocks noGrp="1"/>
          </p:cNvSpPr>
          <p:nvPr>
            <p:ph type="title"/>
          </p:nvPr>
        </p:nvSpPr>
        <p:spPr>
          <a:xfrm>
            <a:off x="198023" y="196633"/>
            <a:ext cx="9404723" cy="793967"/>
          </a:xfrm>
        </p:spPr>
        <p:txBody>
          <a:bodyPr/>
          <a:lstStyle/>
          <a:p>
            <a:r>
              <a:rPr lang="en-US" dirty="0"/>
              <a:t>Comparison Between RECIST and irRC</a:t>
            </a:r>
          </a:p>
        </p:txBody>
      </p:sp>
      <p:graphicFrame>
        <p:nvGraphicFramePr>
          <p:cNvPr id="5" name="Table 4">
            <a:extLst>
              <a:ext uri="{FF2B5EF4-FFF2-40B4-BE49-F238E27FC236}">
                <a16:creationId xmlns:a16="http://schemas.microsoft.com/office/drawing/2014/main" id="{71E5A47D-C648-4EFF-B92B-2C15A56BDED5}"/>
              </a:ext>
            </a:extLst>
          </p:cNvPr>
          <p:cNvGraphicFramePr>
            <a:graphicFrameLocks noGrp="1"/>
          </p:cNvGraphicFramePr>
          <p:nvPr/>
        </p:nvGraphicFramePr>
        <p:xfrm>
          <a:off x="26559" y="882557"/>
          <a:ext cx="12138881" cy="5425440"/>
        </p:xfrm>
        <a:graphic>
          <a:graphicData uri="http://schemas.openxmlformats.org/drawingml/2006/table">
            <a:tbl>
              <a:tblPr firstRow="1" bandRow="1">
                <a:tableStyleId>{5C22544A-7EE6-4342-B048-85BDC9FD1C3A}</a:tableStyleId>
              </a:tblPr>
              <a:tblGrid>
                <a:gridCol w="2311907">
                  <a:extLst>
                    <a:ext uri="{9D8B030D-6E8A-4147-A177-3AD203B41FA5}">
                      <a16:colId xmlns:a16="http://schemas.microsoft.com/office/drawing/2014/main" val="180144132"/>
                    </a:ext>
                  </a:extLst>
                </a:gridCol>
                <a:gridCol w="5741232">
                  <a:extLst>
                    <a:ext uri="{9D8B030D-6E8A-4147-A177-3AD203B41FA5}">
                      <a16:colId xmlns:a16="http://schemas.microsoft.com/office/drawing/2014/main" val="2892788698"/>
                    </a:ext>
                  </a:extLst>
                </a:gridCol>
                <a:gridCol w="4085742">
                  <a:extLst>
                    <a:ext uri="{9D8B030D-6E8A-4147-A177-3AD203B41FA5}">
                      <a16:colId xmlns:a16="http://schemas.microsoft.com/office/drawing/2014/main" val="3357684613"/>
                    </a:ext>
                  </a:extLst>
                </a:gridCol>
              </a:tblGrid>
              <a:tr h="320871">
                <a:tc>
                  <a:txBody>
                    <a:bodyPr/>
                    <a:lstStyle/>
                    <a:p>
                      <a:endParaRPr lang="en-US" sz="2000" b="1" dirty="0">
                        <a:solidFill>
                          <a:sysClr val="windowText" lastClr="000000"/>
                        </a:solidFill>
                      </a:endParaRPr>
                    </a:p>
                  </a:txBody>
                  <a:tcPr/>
                </a:tc>
                <a:tc>
                  <a:txBody>
                    <a:bodyPr/>
                    <a:lstStyle/>
                    <a:p>
                      <a:r>
                        <a:rPr lang="en-US" sz="2000" dirty="0">
                          <a:solidFill>
                            <a:sysClr val="windowText" lastClr="000000"/>
                          </a:solidFill>
                        </a:rPr>
                        <a:t>RECIST</a:t>
                      </a:r>
                      <a:endParaRPr lang="en-US" sz="2000" b="1" dirty="0">
                        <a:solidFill>
                          <a:sysClr val="windowText" lastClr="000000"/>
                        </a:solidFill>
                      </a:endParaRPr>
                    </a:p>
                  </a:txBody>
                  <a:tcPr/>
                </a:tc>
                <a:tc>
                  <a:txBody>
                    <a:bodyPr/>
                    <a:lstStyle/>
                    <a:p>
                      <a:r>
                        <a:rPr lang="en-US" sz="2000" dirty="0">
                          <a:solidFill>
                            <a:sysClr val="windowText" lastClr="000000"/>
                          </a:solidFill>
                        </a:rPr>
                        <a:t>irRC</a:t>
                      </a:r>
                      <a:endParaRPr lang="en-US" sz="2000" b="1" dirty="0">
                        <a:solidFill>
                          <a:sysClr val="windowText" lastClr="000000"/>
                        </a:solidFill>
                      </a:endParaRPr>
                    </a:p>
                  </a:txBody>
                  <a:tcPr/>
                </a:tc>
                <a:extLst>
                  <a:ext uri="{0D108BD9-81ED-4DB2-BD59-A6C34878D82A}">
                    <a16:rowId xmlns:a16="http://schemas.microsoft.com/office/drawing/2014/main" val="3877210301"/>
                  </a:ext>
                </a:extLst>
              </a:tr>
              <a:tr h="508045">
                <a:tc>
                  <a:txBody>
                    <a:bodyPr/>
                    <a:lstStyle/>
                    <a:p>
                      <a:r>
                        <a:rPr lang="en-US" sz="1800" kern="1200" dirty="0">
                          <a:effectLst/>
                        </a:rPr>
                        <a:t>New, measurable lesions</a:t>
                      </a:r>
                      <a:endParaRPr lang="en-US" sz="1800" dirty="0"/>
                    </a:p>
                  </a:txBody>
                  <a:tcPr/>
                </a:tc>
                <a:tc>
                  <a:txBody>
                    <a:bodyPr/>
                    <a:lstStyle/>
                    <a:p>
                      <a:r>
                        <a:rPr lang="en-US" sz="1800" dirty="0"/>
                        <a:t>Always PD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Incorporated into tumor burden</a:t>
                      </a:r>
                    </a:p>
                  </a:txBody>
                  <a:tcPr/>
                </a:tc>
                <a:extLst>
                  <a:ext uri="{0D108BD9-81ED-4DB2-BD59-A6C34878D82A}">
                    <a16:rowId xmlns:a16="http://schemas.microsoft.com/office/drawing/2014/main" val="1094098481"/>
                  </a:ext>
                </a:extLst>
              </a:tr>
              <a:tr h="508045">
                <a:tc>
                  <a:txBody>
                    <a:bodyPr/>
                    <a:lstStyle/>
                    <a:p>
                      <a:r>
                        <a:rPr lang="en-US" sz="1800" kern="1200" dirty="0">
                          <a:effectLst/>
                        </a:rPr>
                        <a:t>New, non-measurable lesions</a:t>
                      </a:r>
                      <a:endParaRPr lang="en-US" sz="1800" dirty="0"/>
                    </a:p>
                  </a:txBody>
                  <a:tcPr/>
                </a:tc>
                <a:tc>
                  <a:txBody>
                    <a:bodyPr/>
                    <a:lstStyle/>
                    <a:p>
                      <a:r>
                        <a:rPr lang="en-US" sz="1800" dirty="0"/>
                        <a:t>Always PD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Do not define progression (but not irCR)</a:t>
                      </a:r>
                    </a:p>
                  </a:txBody>
                  <a:tcPr/>
                </a:tc>
                <a:extLst>
                  <a:ext uri="{0D108BD9-81ED-4DB2-BD59-A6C34878D82A}">
                    <a16:rowId xmlns:a16="http://schemas.microsoft.com/office/drawing/2014/main" val="3714642551"/>
                  </a:ext>
                </a:extLst>
              </a:tr>
              <a:tr h="294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Non-index lesions</a:t>
                      </a:r>
                      <a:endParaRPr kumimoji="0" lang="en-US" sz="1800" b="0" i="0" u="none" strike="noStrike" kern="1200" cap="none" spc="0" normalizeH="0" baseline="0" noProof="0" dirty="0">
                        <a:ln>
                          <a:noFill/>
                        </a:ln>
                        <a:solidFill>
                          <a:prstClr val="black"/>
                        </a:solidFill>
                        <a:effectLst/>
                        <a:uLnTx/>
                        <a:uFillTx/>
                        <a:latin typeface="Calisto MT"/>
                        <a:ea typeface="+mn-ea"/>
                        <a:cs typeface="+mn-cs"/>
                      </a:endParaRPr>
                    </a:p>
                  </a:txBody>
                  <a:tcPr/>
                </a:tc>
                <a:tc>
                  <a:txBody>
                    <a:bodyPr/>
                    <a:lstStyle/>
                    <a:p>
                      <a:r>
                        <a:rPr lang="en-US" sz="1800" dirty="0"/>
                        <a:t>Could be CR, PR, SD and PD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Contributing irCR</a:t>
                      </a:r>
                      <a:endParaRPr kumimoji="0" lang="en-US" sz="1800" b="0" i="0" u="none" strike="noStrike" kern="1200" cap="none" spc="0" normalizeH="0" baseline="0" noProof="0" dirty="0">
                        <a:ln>
                          <a:noFill/>
                        </a:ln>
                        <a:solidFill>
                          <a:prstClr val="black"/>
                        </a:solidFill>
                        <a:effectLst/>
                        <a:uLnTx/>
                        <a:uFillTx/>
                        <a:latin typeface="Calisto MT"/>
                        <a:ea typeface="+mn-ea"/>
                        <a:cs typeface="+mn-cs"/>
                      </a:endParaRPr>
                    </a:p>
                  </a:txBody>
                  <a:tcPr/>
                </a:tc>
                <a:extLst>
                  <a:ext uri="{0D108BD9-81ED-4DB2-BD59-A6C34878D82A}">
                    <a16:rowId xmlns:a16="http://schemas.microsoft.com/office/drawing/2014/main" val="1286816448"/>
                  </a:ext>
                </a:extLst>
              </a:tr>
              <a:tr h="294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CR</a:t>
                      </a:r>
                      <a:endParaRPr kumimoji="0" lang="en-US" sz="1800" b="0" i="0" u="none" strike="noStrike" kern="1200" cap="none" spc="0" normalizeH="0" baseline="0" noProof="0" dirty="0">
                        <a:ln>
                          <a:noFill/>
                        </a:ln>
                        <a:solidFill>
                          <a:prstClr val="black"/>
                        </a:solidFill>
                        <a:effectLst/>
                        <a:uLnTx/>
                        <a:uFillTx/>
                        <a:latin typeface="Calisto MT"/>
                        <a:ea typeface="+mn-ea"/>
                        <a:cs typeface="+mn-cs"/>
                      </a:endParaRPr>
                    </a:p>
                  </a:txBody>
                  <a:tcPr/>
                </a:tc>
                <a:tc>
                  <a:txBody>
                    <a:bodyPr/>
                    <a:lstStyle/>
                    <a:p>
                      <a:r>
                        <a:rPr lang="en-US" sz="1800" dirty="0"/>
                        <a:t>Disappearance of all lesions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Disappearance of all lesions</a:t>
                      </a:r>
                    </a:p>
                  </a:txBody>
                  <a:tcPr/>
                </a:tc>
                <a:extLst>
                  <a:ext uri="{0D108BD9-81ED-4DB2-BD59-A6C34878D82A}">
                    <a16:rowId xmlns:a16="http://schemas.microsoft.com/office/drawing/2014/main" val="262044204"/>
                  </a:ext>
                </a:extLst>
              </a:tr>
              <a:tr h="721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PR</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30% decrease in sum of diameters of target compared with baseline.  No new lesions, no unequivocal PD in non-target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50% decrease in tumor burden compared with baseline</a:t>
                      </a:r>
                      <a:endParaRPr kumimoji="0" lang="en-US" sz="1800" b="0" i="0" u="none" strike="noStrike" kern="1200" cap="none" spc="0" normalizeH="0" baseline="0" noProof="0" dirty="0">
                        <a:ln>
                          <a:noFill/>
                        </a:ln>
                        <a:solidFill>
                          <a:prstClr val="black"/>
                        </a:solidFill>
                        <a:effectLst/>
                        <a:uLnTx/>
                        <a:uFillTx/>
                        <a:latin typeface="Calisto MT"/>
                        <a:ea typeface="+mn-ea"/>
                        <a:cs typeface="+mn-cs"/>
                      </a:endParaRPr>
                    </a:p>
                  </a:txBody>
                  <a:tcPr/>
                </a:tc>
                <a:extLst>
                  <a:ext uri="{0D108BD9-81ED-4DB2-BD59-A6C34878D82A}">
                    <a16:rowId xmlns:a16="http://schemas.microsoft.com/office/drawing/2014/main" val="3738340966"/>
                  </a:ext>
                </a:extLst>
              </a:tr>
              <a:tr h="1251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SD</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en-US" sz="1800" dirty="0"/>
                        <a:t>&lt; 30% decrease in sum of diameters of target compared with baseline.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&lt; 20% increase in sum of diameter compared with nadir</a:t>
                      </a:r>
                    </a:p>
                    <a:p>
                      <a:r>
                        <a:rPr lang="en-US" sz="1800" dirty="0"/>
                        <a:t>No new lesions, no unequivocal PD in non-target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&lt; 50% decrease in tumor burden compared with baseline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&lt;25% increase in sum of diameter compared with nadir</a:t>
                      </a:r>
                    </a:p>
                  </a:txBody>
                  <a:tcPr/>
                </a:tc>
                <a:extLst>
                  <a:ext uri="{0D108BD9-81ED-4DB2-BD59-A6C34878D82A}">
                    <a16:rowId xmlns:a16="http://schemas.microsoft.com/office/drawing/2014/main" val="2405043567"/>
                  </a:ext>
                </a:extLst>
              </a:tr>
              <a:tr h="634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PD</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20% increase in sum of diameter compared with nadir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25% increase in sum of diameter compared with nadir</a:t>
                      </a:r>
                    </a:p>
                  </a:txBody>
                  <a:tcPr/>
                </a:tc>
                <a:extLst>
                  <a:ext uri="{0D108BD9-81ED-4DB2-BD59-A6C34878D82A}">
                    <a16:rowId xmlns:a16="http://schemas.microsoft.com/office/drawing/2014/main" val="4085920931"/>
                  </a:ext>
                </a:extLst>
              </a:tr>
            </a:tbl>
          </a:graphicData>
        </a:graphic>
      </p:graphicFrame>
    </p:spTree>
    <p:extLst>
      <p:ext uri="{BB962C8B-B14F-4D97-AF65-F5344CB8AC3E}">
        <p14:creationId xmlns:p14="http://schemas.microsoft.com/office/powerpoint/2010/main" val="1948794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FD29-B8A6-4948-93C9-0F1B5BBA21A0}"/>
              </a:ext>
            </a:extLst>
          </p:cNvPr>
          <p:cNvSpPr>
            <a:spLocks noGrp="1"/>
          </p:cNvSpPr>
          <p:nvPr>
            <p:ph type="title"/>
          </p:nvPr>
        </p:nvSpPr>
        <p:spPr>
          <a:xfrm>
            <a:off x="171390" y="102642"/>
            <a:ext cx="9404723" cy="801303"/>
          </a:xfrm>
        </p:spPr>
        <p:txBody>
          <a:bodyPr/>
          <a:lstStyle/>
          <a:p>
            <a:r>
              <a:rPr lang="en-US" dirty="0"/>
              <a:t>Exercise</a:t>
            </a:r>
          </a:p>
        </p:txBody>
      </p:sp>
      <p:sp>
        <p:nvSpPr>
          <p:cNvPr id="3" name="Content Placeholder 2">
            <a:extLst>
              <a:ext uri="{FF2B5EF4-FFF2-40B4-BE49-F238E27FC236}">
                <a16:creationId xmlns:a16="http://schemas.microsoft.com/office/drawing/2014/main" id="{832F0FCF-EFA8-4080-800E-1F43FD69C5DD}"/>
              </a:ext>
            </a:extLst>
          </p:cNvPr>
          <p:cNvSpPr>
            <a:spLocks noGrp="1"/>
          </p:cNvSpPr>
          <p:nvPr>
            <p:ph idx="1"/>
          </p:nvPr>
        </p:nvSpPr>
        <p:spPr>
          <a:xfrm>
            <a:off x="340028" y="676332"/>
            <a:ext cx="11764887" cy="5054551"/>
          </a:xfrm>
        </p:spPr>
        <p:txBody>
          <a:bodyPr>
            <a:noAutofit/>
          </a:bodyPr>
          <a:lstStyle/>
          <a:p>
            <a:pPr>
              <a:spcBef>
                <a:spcPts val="0"/>
              </a:spcBef>
              <a:spcAft>
                <a:spcPts val="600"/>
              </a:spcAft>
            </a:pPr>
            <a:r>
              <a:rPr lang="en-US" sz="2400" dirty="0"/>
              <a:t>Baseline </a:t>
            </a:r>
          </a:p>
          <a:p>
            <a:pPr lvl="1">
              <a:spcBef>
                <a:spcPts val="0"/>
              </a:spcBef>
              <a:spcAft>
                <a:spcPts val="600"/>
              </a:spcAft>
            </a:pPr>
            <a:r>
              <a:rPr lang="en-US" sz="2400" dirty="0"/>
              <a:t>Target : target 1(10), target 2(20) &amp; target 3(20) and SUMDIAM = 50 mm</a:t>
            </a:r>
          </a:p>
          <a:p>
            <a:pPr lvl="1">
              <a:spcBef>
                <a:spcPts val="0"/>
              </a:spcBef>
              <a:spcAft>
                <a:spcPts val="600"/>
              </a:spcAft>
            </a:pPr>
            <a:r>
              <a:rPr lang="en-US" sz="2400" dirty="0"/>
              <a:t>Non-target : 3 present</a:t>
            </a:r>
          </a:p>
          <a:p>
            <a:pPr>
              <a:spcBef>
                <a:spcPts val="0"/>
              </a:spcBef>
              <a:spcAft>
                <a:spcPts val="600"/>
              </a:spcAft>
            </a:pPr>
            <a:r>
              <a:rPr lang="en-US" sz="2400" dirty="0"/>
              <a:t>Cycle 1 </a:t>
            </a:r>
          </a:p>
          <a:p>
            <a:pPr lvl="1">
              <a:spcBef>
                <a:spcPts val="0"/>
              </a:spcBef>
              <a:spcAft>
                <a:spcPts val="600"/>
              </a:spcAft>
            </a:pPr>
            <a:r>
              <a:rPr lang="en-US" sz="2400" dirty="0"/>
              <a:t>Target SUMDIAM stays in 50 mm</a:t>
            </a:r>
          </a:p>
          <a:p>
            <a:pPr lvl="1">
              <a:spcBef>
                <a:spcPts val="0"/>
              </a:spcBef>
              <a:spcAft>
                <a:spcPts val="600"/>
              </a:spcAft>
            </a:pPr>
            <a:r>
              <a:rPr lang="en-US" sz="2400" dirty="0"/>
              <a:t>Non-target : 3 present</a:t>
            </a:r>
          </a:p>
          <a:p>
            <a:pPr lvl="1">
              <a:spcBef>
                <a:spcPts val="0"/>
              </a:spcBef>
              <a:spcAft>
                <a:spcPts val="600"/>
              </a:spcAft>
            </a:pPr>
            <a:r>
              <a:rPr lang="en-US" sz="2400" dirty="0"/>
              <a:t>New measurable lesion – 10 mm</a:t>
            </a:r>
          </a:p>
          <a:p>
            <a:pPr>
              <a:spcBef>
                <a:spcPts val="0"/>
              </a:spcBef>
              <a:spcAft>
                <a:spcPts val="600"/>
              </a:spcAft>
            </a:pPr>
            <a:r>
              <a:rPr lang="en-US" sz="2400" dirty="0"/>
              <a:t>What is Response at Cycle 1 based on RECIST </a:t>
            </a:r>
          </a:p>
          <a:p>
            <a:pPr lvl="1">
              <a:spcBef>
                <a:spcPts val="0"/>
              </a:spcBef>
              <a:spcAft>
                <a:spcPts val="600"/>
              </a:spcAft>
            </a:pPr>
            <a:r>
              <a:rPr lang="en-US" sz="2400" dirty="0"/>
              <a:t>Target (   ) Non-target (   )   New lesion (   ) </a:t>
            </a:r>
          </a:p>
          <a:p>
            <a:pPr lvl="1">
              <a:spcBef>
                <a:spcPts val="0"/>
              </a:spcBef>
              <a:spcAft>
                <a:spcPts val="600"/>
              </a:spcAft>
            </a:pPr>
            <a:r>
              <a:rPr lang="en-US" sz="2400" dirty="0"/>
              <a:t>Overall – </a:t>
            </a:r>
          </a:p>
          <a:p>
            <a:pPr>
              <a:spcBef>
                <a:spcPts val="0"/>
              </a:spcBef>
              <a:spcAft>
                <a:spcPts val="600"/>
              </a:spcAft>
            </a:pPr>
            <a:r>
              <a:rPr lang="en-US" sz="2400" dirty="0"/>
              <a:t>What is Response at Cycle 1 based on irRC </a:t>
            </a:r>
          </a:p>
          <a:p>
            <a:pPr lvl="1">
              <a:spcBef>
                <a:spcPts val="0"/>
              </a:spcBef>
              <a:spcAft>
                <a:spcPts val="600"/>
              </a:spcAft>
            </a:pPr>
            <a:r>
              <a:rPr lang="en-US" sz="2400" dirty="0"/>
              <a:t>Tumor burden (   ) Non-target (   )   New lesion (   ) </a:t>
            </a:r>
          </a:p>
          <a:p>
            <a:pPr lvl="1">
              <a:spcBef>
                <a:spcPts val="0"/>
              </a:spcBef>
              <a:spcAft>
                <a:spcPts val="600"/>
              </a:spcAft>
            </a:pPr>
            <a:r>
              <a:rPr lang="en-US" sz="2400" dirty="0"/>
              <a:t>Overall - </a:t>
            </a:r>
          </a:p>
          <a:p>
            <a:pPr marL="0" indent="0">
              <a:buNone/>
            </a:pPr>
            <a:endParaRPr lang="en-US" sz="2400" dirty="0"/>
          </a:p>
        </p:txBody>
      </p:sp>
    </p:spTree>
    <p:extLst>
      <p:ext uri="{BB962C8B-B14F-4D97-AF65-F5344CB8AC3E}">
        <p14:creationId xmlns:p14="http://schemas.microsoft.com/office/powerpoint/2010/main" val="88825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924270" y="4982592"/>
            <a:ext cx="8106357" cy="1024531"/>
          </a:xfrm>
        </p:spPr>
        <p:txBody>
          <a:bodyPr/>
          <a:lstStyle/>
          <a:p>
            <a:r>
              <a:rPr lang="en-US" dirty="0"/>
              <a:t>Lymphoma Study:</a:t>
            </a:r>
            <a:br>
              <a:rPr lang="en-US" dirty="0"/>
            </a:br>
            <a:r>
              <a:rPr lang="en-US" dirty="0"/>
              <a:t>Data Collections &amp; CDISC</a:t>
            </a:r>
          </a:p>
        </p:txBody>
      </p:sp>
    </p:spTree>
    <p:extLst>
      <p:ext uri="{BB962C8B-B14F-4D97-AF65-F5344CB8AC3E}">
        <p14:creationId xmlns:p14="http://schemas.microsoft.com/office/powerpoint/2010/main" val="1148266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C60C-F331-43F4-BE09-A8216B7ED96F}"/>
              </a:ext>
            </a:extLst>
          </p:cNvPr>
          <p:cNvSpPr>
            <a:spLocks noGrp="1"/>
          </p:cNvSpPr>
          <p:nvPr>
            <p:ph type="title"/>
          </p:nvPr>
        </p:nvSpPr>
        <p:spPr>
          <a:xfrm>
            <a:off x="198022" y="240461"/>
            <a:ext cx="9404723" cy="789295"/>
          </a:xfrm>
        </p:spPr>
        <p:txBody>
          <a:bodyPr/>
          <a:lstStyle/>
          <a:p>
            <a:r>
              <a:rPr lang="en-US" dirty="0"/>
              <a:t>Cheson</a:t>
            </a:r>
          </a:p>
        </p:txBody>
      </p:sp>
      <p:sp>
        <p:nvSpPr>
          <p:cNvPr id="3" name="Content Placeholder 2">
            <a:extLst>
              <a:ext uri="{FF2B5EF4-FFF2-40B4-BE49-F238E27FC236}">
                <a16:creationId xmlns:a16="http://schemas.microsoft.com/office/drawing/2014/main" id="{1381D264-C186-441B-B17E-4286D00D892D}"/>
              </a:ext>
            </a:extLst>
          </p:cNvPr>
          <p:cNvSpPr>
            <a:spLocks noGrp="1"/>
          </p:cNvSpPr>
          <p:nvPr>
            <p:ph idx="1"/>
          </p:nvPr>
        </p:nvSpPr>
        <p:spPr>
          <a:xfrm>
            <a:off x="198023" y="1136387"/>
            <a:ext cx="9869255" cy="5612064"/>
          </a:xfrm>
        </p:spPr>
        <p:txBody>
          <a:bodyPr>
            <a:normAutofit fontScale="92500" lnSpcReduction="10000"/>
          </a:bodyPr>
          <a:lstStyle/>
          <a:p>
            <a:pPr>
              <a:lnSpc>
                <a:spcPct val="120000"/>
              </a:lnSpc>
              <a:spcBef>
                <a:spcPts val="0"/>
              </a:spcBef>
              <a:spcAft>
                <a:spcPts val="600"/>
              </a:spcAft>
            </a:pPr>
            <a:r>
              <a:rPr lang="en-US" sz="2400" dirty="0"/>
              <a:t>Response Criteria for Lymphoma studies, which cancer starts in Lymph node.</a:t>
            </a:r>
          </a:p>
          <a:p>
            <a:pPr>
              <a:lnSpc>
                <a:spcPct val="120000"/>
              </a:lnSpc>
              <a:spcBef>
                <a:spcPts val="0"/>
              </a:spcBef>
              <a:spcAft>
                <a:spcPts val="600"/>
              </a:spcAft>
            </a:pPr>
            <a:r>
              <a:rPr lang="en-US" sz="2400" dirty="0"/>
              <a:t>History</a:t>
            </a:r>
          </a:p>
          <a:p>
            <a:pPr lvl="1">
              <a:lnSpc>
                <a:spcPct val="120000"/>
              </a:lnSpc>
              <a:spcBef>
                <a:spcPts val="0"/>
              </a:spcBef>
              <a:spcAft>
                <a:spcPts val="600"/>
              </a:spcAft>
            </a:pPr>
            <a:r>
              <a:rPr lang="en-US" sz="2000" dirty="0"/>
              <a:t>IWG (International Working Group) 1999 and Cheson 2007, Cheson 2014 (Lugano Classification)</a:t>
            </a:r>
          </a:p>
          <a:p>
            <a:pPr>
              <a:lnSpc>
                <a:spcPct val="120000"/>
              </a:lnSpc>
              <a:spcBef>
                <a:spcPts val="0"/>
              </a:spcBef>
              <a:spcAft>
                <a:spcPts val="600"/>
              </a:spcAft>
            </a:pPr>
            <a:r>
              <a:rPr lang="en-US" sz="2400" dirty="0"/>
              <a:t>Lesions (tumors) </a:t>
            </a:r>
          </a:p>
          <a:p>
            <a:pPr lvl="1">
              <a:lnSpc>
                <a:spcPct val="120000"/>
              </a:lnSpc>
              <a:spcBef>
                <a:spcPts val="0"/>
              </a:spcBef>
              <a:spcAft>
                <a:spcPts val="600"/>
              </a:spcAft>
            </a:pPr>
            <a:r>
              <a:rPr lang="en-US" sz="2000" dirty="0"/>
              <a:t>Type : </a:t>
            </a:r>
          </a:p>
          <a:p>
            <a:pPr lvl="2">
              <a:lnSpc>
                <a:spcPct val="120000"/>
              </a:lnSpc>
              <a:spcBef>
                <a:spcPts val="0"/>
              </a:spcBef>
              <a:spcAft>
                <a:spcPts val="600"/>
              </a:spcAft>
            </a:pPr>
            <a:r>
              <a:rPr lang="en-US" sz="2000" dirty="0"/>
              <a:t>Enlarged Lymph Nodes (long axis &gt; 15 mm or its greatest perpendicular axis &gt; 10 mm by CT scan)</a:t>
            </a:r>
          </a:p>
          <a:p>
            <a:pPr lvl="2">
              <a:lnSpc>
                <a:spcPct val="120000"/>
              </a:lnSpc>
              <a:spcBef>
                <a:spcPts val="0"/>
              </a:spcBef>
              <a:spcAft>
                <a:spcPts val="600"/>
              </a:spcAft>
            </a:pPr>
            <a:r>
              <a:rPr lang="en-US" sz="2000" dirty="0"/>
              <a:t>Nodal Masses</a:t>
            </a:r>
          </a:p>
          <a:p>
            <a:pPr lvl="2">
              <a:lnSpc>
                <a:spcPct val="120000"/>
              </a:lnSpc>
              <a:spcBef>
                <a:spcPts val="0"/>
              </a:spcBef>
              <a:spcAft>
                <a:spcPts val="600"/>
              </a:spcAft>
            </a:pPr>
            <a:r>
              <a:rPr lang="en-US" sz="2000" dirty="0"/>
              <a:t>Extra Nodal Masses (&gt; 10 mm )</a:t>
            </a:r>
          </a:p>
          <a:p>
            <a:pPr>
              <a:lnSpc>
                <a:spcPct val="120000"/>
              </a:lnSpc>
              <a:spcBef>
                <a:spcPts val="0"/>
              </a:spcBef>
              <a:spcAft>
                <a:spcPts val="600"/>
              </a:spcAft>
            </a:pPr>
            <a:r>
              <a:rPr lang="en-US" sz="2400" dirty="0"/>
              <a:t>Two-dimensional measurement - product of longest diameter and its greatest perpendicular axis (e.g., 40 mm * 15 mm = 600 mm^2)</a:t>
            </a:r>
          </a:p>
          <a:p>
            <a:endParaRPr lang="en-US" sz="2400" dirty="0"/>
          </a:p>
        </p:txBody>
      </p:sp>
      <p:pic>
        <p:nvPicPr>
          <p:cNvPr id="6" name="Picture 2">
            <a:extLst>
              <a:ext uri="{FF2B5EF4-FFF2-40B4-BE49-F238E27FC236}">
                <a16:creationId xmlns:a16="http://schemas.microsoft.com/office/drawing/2014/main" id="{43A6C56F-86FA-4F1A-B33E-A98EDCF3729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86232" y="3428999"/>
            <a:ext cx="2266193" cy="2409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657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0EDD64BC-094A-46E3-B23B-BC5B2D88D52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15441" y="724453"/>
            <a:ext cx="4897438" cy="5387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C7E26893-74C2-447C-BC79-29C6A452F17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7170" y="802642"/>
            <a:ext cx="4646193" cy="465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E993013F-AE37-4143-A641-90ED4D5C0869}"/>
              </a:ext>
            </a:extLst>
          </p:cNvPr>
          <p:cNvSpPr>
            <a:spLocks noGrp="1"/>
          </p:cNvSpPr>
          <p:nvPr>
            <p:ph type="title"/>
          </p:nvPr>
        </p:nvSpPr>
        <p:spPr>
          <a:xfrm>
            <a:off x="508907" y="155435"/>
            <a:ext cx="11174186" cy="590931"/>
          </a:xfrm>
        </p:spPr>
        <p:txBody>
          <a:bodyPr/>
          <a:lstStyle/>
          <a:p>
            <a:r>
              <a:rPr lang="en-US" dirty="0"/>
              <a:t>Lymphatic System vs Extra Nodal Site </a:t>
            </a:r>
          </a:p>
        </p:txBody>
      </p:sp>
      <p:sp>
        <p:nvSpPr>
          <p:cNvPr id="3" name="Content Placeholder 2">
            <a:extLst>
              <a:ext uri="{FF2B5EF4-FFF2-40B4-BE49-F238E27FC236}">
                <a16:creationId xmlns:a16="http://schemas.microsoft.com/office/drawing/2014/main" id="{E84F9376-4ECE-490A-AD5E-213F199066F6}"/>
              </a:ext>
            </a:extLst>
          </p:cNvPr>
          <p:cNvSpPr>
            <a:spLocks noGrp="1"/>
          </p:cNvSpPr>
          <p:nvPr>
            <p:ph sz="half" idx="1"/>
          </p:nvPr>
        </p:nvSpPr>
        <p:spPr>
          <a:xfrm>
            <a:off x="667170" y="5539977"/>
            <a:ext cx="4646193" cy="1368425"/>
          </a:xfrm>
        </p:spPr>
        <p:txBody>
          <a:bodyPr>
            <a:normAutofit lnSpcReduction="10000"/>
          </a:bodyPr>
          <a:lstStyle/>
          <a:p>
            <a:pPr marL="0" indent="0">
              <a:spcBef>
                <a:spcPts val="600"/>
              </a:spcBef>
              <a:buNone/>
            </a:pPr>
            <a:r>
              <a:rPr lang="en-US" sz="2000" dirty="0"/>
              <a:t>A Nodal Mass is the conglomerate of several enlarged nodes touching one another which are not distinguished from individual nodes any more.</a:t>
            </a:r>
          </a:p>
        </p:txBody>
      </p:sp>
      <p:sp>
        <p:nvSpPr>
          <p:cNvPr id="4" name="Content Placeholder 3">
            <a:extLst>
              <a:ext uri="{FF2B5EF4-FFF2-40B4-BE49-F238E27FC236}">
                <a16:creationId xmlns:a16="http://schemas.microsoft.com/office/drawing/2014/main" id="{B63A0431-01AE-4DE5-BBC8-F1B703D81C14}"/>
              </a:ext>
            </a:extLst>
          </p:cNvPr>
          <p:cNvSpPr>
            <a:spLocks noGrp="1"/>
          </p:cNvSpPr>
          <p:nvPr>
            <p:ph sz="half" idx="2"/>
          </p:nvPr>
        </p:nvSpPr>
        <p:spPr>
          <a:xfrm>
            <a:off x="6357400" y="5182236"/>
            <a:ext cx="4979384" cy="1233948"/>
          </a:xfrm>
        </p:spPr>
        <p:txBody>
          <a:bodyPr>
            <a:normAutofit/>
          </a:bodyPr>
          <a:lstStyle/>
          <a:p>
            <a:pPr marL="0" indent="0">
              <a:buNone/>
            </a:pPr>
            <a:r>
              <a:rPr lang="en-US" sz="2000" dirty="0"/>
              <a:t>Extra nodal –  a lymphoma that is detected outside of lymphatic system.</a:t>
            </a:r>
          </a:p>
          <a:p>
            <a:pPr marL="0" indent="0">
              <a:buNone/>
            </a:pPr>
            <a:endParaRPr lang="en-US" dirty="0"/>
          </a:p>
        </p:txBody>
      </p:sp>
    </p:spTree>
    <p:extLst>
      <p:ext uri="{BB962C8B-B14F-4D97-AF65-F5344CB8AC3E}">
        <p14:creationId xmlns:p14="http://schemas.microsoft.com/office/powerpoint/2010/main" val="2614650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E625-20A5-4837-A46A-163F1B12ED14}"/>
              </a:ext>
            </a:extLst>
          </p:cNvPr>
          <p:cNvSpPr>
            <a:spLocks noGrp="1"/>
          </p:cNvSpPr>
          <p:nvPr>
            <p:ph type="title"/>
          </p:nvPr>
        </p:nvSpPr>
        <p:spPr>
          <a:xfrm>
            <a:off x="198023" y="196633"/>
            <a:ext cx="10165177" cy="1400530"/>
          </a:xfrm>
        </p:spPr>
        <p:txBody>
          <a:bodyPr/>
          <a:lstStyle/>
          <a:p>
            <a:r>
              <a:rPr lang="en-US" dirty="0"/>
              <a:t>What is to measure in Lymphoma according to Cheson</a:t>
            </a:r>
          </a:p>
        </p:txBody>
      </p:sp>
      <p:sp>
        <p:nvSpPr>
          <p:cNvPr id="3" name="Content Placeholder 2">
            <a:extLst>
              <a:ext uri="{FF2B5EF4-FFF2-40B4-BE49-F238E27FC236}">
                <a16:creationId xmlns:a16="http://schemas.microsoft.com/office/drawing/2014/main" id="{9CAEC0E4-D63A-4C83-A705-047015E17D12}"/>
              </a:ext>
            </a:extLst>
          </p:cNvPr>
          <p:cNvSpPr>
            <a:spLocks noGrp="1"/>
          </p:cNvSpPr>
          <p:nvPr>
            <p:ph idx="1"/>
          </p:nvPr>
        </p:nvSpPr>
        <p:spPr>
          <a:xfrm>
            <a:off x="314794" y="1738860"/>
            <a:ext cx="9480426" cy="4337978"/>
          </a:xfrm>
        </p:spPr>
        <p:txBody>
          <a:bodyPr>
            <a:normAutofit/>
          </a:bodyPr>
          <a:lstStyle/>
          <a:p>
            <a:r>
              <a:rPr lang="en-US" sz="2800" dirty="0"/>
              <a:t>Tumor measurements in CT / MRI</a:t>
            </a:r>
          </a:p>
          <a:p>
            <a:pPr lvl="1"/>
            <a:r>
              <a:rPr lang="en-US" sz="2400" dirty="0"/>
              <a:t>Lymph Node, Nodal Masses and Extra Nodal Masses </a:t>
            </a:r>
          </a:p>
          <a:p>
            <a:r>
              <a:rPr lang="en-US" sz="2800" dirty="0"/>
              <a:t>PET scan on lesions (to distinguish viable tumor from fibrosis)</a:t>
            </a:r>
          </a:p>
          <a:p>
            <a:r>
              <a:rPr lang="en-US" sz="2800" dirty="0"/>
              <a:t>Bone Marrow Assessment </a:t>
            </a:r>
          </a:p>
          <a:p>
            <a:r>
              <a:rPr lang="en-US" sz="2800" dirty="0"/>
              <a:t>Spleen and Liver Enlargement Assessment</a:t>
            </a:r>
          </a:p>
          <a:p>
            <a:endParaRPr lang="en-US" sz="2800" dirty="0"/>
          </a:p>
        </p:txBody>
      </p:sp>
    </p:spTree>
    <p:extLst>
      <p:ext uri="{BB962C8B-B14F-4D97-AF65-F5344CB8AC3E}">
        <p14:creationId xmlns:p14="http://schemas.microsoft.com/office/powerpoint/2010/main" val="382318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4D0C-2077-488E-B1FC-5356E8F0AC04}"/>
              </a:ext>
            </a:extLst>
          </p:cNvPr>
          <p:cNvSpPr>
            <a:spLocks noGrp="1"/>
          </p:cNvSpPr>
          <p:nvPr>
            <p:ph type="title"/>
          </p:nvPr>
        </p:nvSpPr>
        <p:spPr>
          <a:xfrm>
            <a:off x="198023" y="196633"/>
            <a:ext cx="9404723" cy="965417"/>
          </a:xfrm>
        </p:spPr>
        <p:txBody>
          <a:bodyPr/>
          <a:lstStyle/>
          <a:p>
            <a:r>
              <a:rPr lang="en-US" dirty="0"/>
              <a:t>Top Oncology Companies</a:t>
            </a:r>
          </a:p>
        </p:txBody>
      </p:sp>
      <p:sp>
        <p:nvSpPr>
          <p:cNvPr id="3" name="Content Placeholder 2">
            <a:extLst>
              <a:ext uri="{FF2B5EF4-FFF2-40B4-BE49-F238E27FC236}">
                <a16:creationId xmlns:a16="http://schemas.microsoft.com/office/drawing/2014/main" id="{0EBB338E-E722-4B4B-9EAA-ACFBE0B191E1}"/>
              </a:ext>
            </a:extLst>
          </p:cNvPr>
          <p:cNvSpPr>
            <a:spLocks noGrp="1"/>
          </p:cNvSpPr>
          <p:nvPr>
            <p:ph idx="1"/>
          </p:nvPr>
        </p:nvSpPr>
        <p:spPr>
          <a:xfrm>
            <a:off x="344774" y="1162050"/>
            <a:ext cx="4144241" cy="4195481"/>
          </a:xfrm>
        </p:spPr>
        <p:txBody>
          <a:bodyPr>
            <a:normAutofit/>
          </a:bodyPr>
          <a:lstStyle/>
          <a:p>
            <a:pPr marL="0" indent="0">
              <a:spcBef>
                <a:spcPts val="600"/>
              </a:spcBef>
              <a:buNone/>
            </a:pPr>
            <a:r>
              <a:rPr lang="en-US" sz="2400" dirty="0"/>
              <a:t>Why Oncology at Big Pharma</a:t>
            </a:r>
          </a:p>
          <a:p>
            <a:pPr>
              <a:spcBef>
                <a:spcPts val="600"/>
              </a:spcBef>
            </a:pPr>
            <a:r>
              <a:rPr lang="en-US" sz="2400" dirty="0"/>
              <a:t>Unmet medical needs</a:t>
            </a:r>
          </a:p>
          <a:p>
            <a:pPr>
              <a:spcBef>
                <a:spcPts val="600"/>
              </a:spcBef>
            </a:pPr>
            <a:r>
              <a:rPr lang="en-US" sz="2400" dirty="0"/>
              <a:t>Profitable</a:t>
            </a:r>
          </a:p>
          <a:p>
            <a:pPr>
              <a:spcBef>
                <a:spcPts val="600"/>
              </a:spcBef>
            </a:pPr>
            <a:r>
              <a:rPr lang="en-US" sz="2400" dirty="0"/>
              <a:t>A cornerstone to the success</a:t>
            </a:r>
          </a:p>
          <a:p>
            <a:endParaRPr lang="en-US" sz="2400" dirty="0"/>
          </a:p>
        </p:txBody>
      </p:sp>
      <p:graphicFrame>
        <p:nvGraphicFramePr>
          <p:cNvPr id="6" name="Diagram 5">
            <a:extLst>
              <a:ext uri="{FF2B5EF4-FFF2-40B4-BE49-F238E27FC236}">
                <a16:creationId xmlns:a16="http://schemas.microsoft.com/office/drawing/2014/main" id="{19EA4A9F-1197-49CB-AE07-80D8663573D6}"/>
              </a:ext>
            </a:extLst>
          </p:cNvPr>
          <p:cNvGraphicFramePr/>
          <p:nvPr/>
        </p:nvGraphicFramePr>
        <p:xfrm>
          <a:off x="1396665" y="499005"/>
          <a:ext cx="8865423" cy="5521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11A9EE8F-4AC9-4A5C-99D7-9A4D8DA8CED5}"/>
              </a:ext>
            </a:extLst>
          </p:cNvPr>
          <p:cNvSpPr/>
          <p:nvPr/>
        </p:nvSpPr>
        <p:spPr>
          <a:xfrm>
            <a:off x="6598332" y="4312518"/>
            <a:ext cx="3110132" cy="954107"/>
          </a:xfrm>
          <a:prstGeom prst="rect">
            <a:avLst/>
          </a:prstGeom>
        </p:spPr>
        <p:txBody>
          <a:bodyPr wrap="square">
            <a:spAutoFit/>
          </a:bodyPr>
          <a:lstStyle/>
          <a:p>
            <a:pPr>
              <a:buClr>
                <a:schemeClr val="bg1"/>
              </a:buClr>
            </a:pPr>
            <a:r>
              <a:rPr lang="en-US" sz="2800" dirty="0"/>
              <a:t>$121B in 2017 to $173B in 2022</a:t>
            </a:r>
          </a:p>
        </p:txBody>
      </p:sp>
      <p:sp>
        <p:nvSpPr>
          <p:cNvPr id="8" name="Rectangle 7">
            <a:extLst>
              <a:ext uri="{FF2B5EF4-FFF2-40B4-BE49-F238E27FC236}">
                <a16:creationId xmlns:a16="http://schemas.microsoft.com/office/drawing/2014/main" id="{780F27FD-2248-432F-ACBB-B4C78CD08289}"/>
              </a:ext>
            </a:extLst>
          </p:cNvPr>
          <p:cNvSpPr/>
          <p:nvPr/>
        </p:nvSpPr>
        <p:spPr>
          <a:xfrm>
            <a:off x="1573082" y="5825526"/>
            <a:ext cx="11508017" cy="461665"/>
          </a:xfrm>
          <a:prstGeom prst="rect">
            <a:avLst/>
          </a:prstGeom>
        </p:spPr>
        <p:txBody>
          <a:bodyPr wrap="square">
            <a:spAutoFit/>
          </a:bodyPr>
          <a:lstStyle/>
          <a:p>
            <a:pPr>
              <a:buClr>
                <a:schemeClr val="bg1"/>
              </a:buClr>
            </a:pPr>
            <a:r>
              <a:rPr lang="en-US" sz="2400" dirty="0"/>
              <a:t>Global oncology revenue by top ten pharmaceutical companies 2017</a:t>
            </a:r>
            <a:endParaRPr lang="en-US" sz="4000" dirty="0"/>
          </a:p>
        </p:txBody>
      </p:sp>
    </p:spTree>
    <p:extLst>
      <p:ext uri="{BB962C8B-B14F-4D97-AF65-F5344CB8AC3E}">
        <p14:creationId xmlns:p14="http://schemas.microsoft.com/office/powerpoint/2010/main" val="73317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924761D2-C746-45E1-8067-0B22DE7FCCA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870B71E6-54B4-4574-A70E-B4334587A05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E6991CBE-EC47-4B90-AB97-0754F0AAE4A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36465D4F-84A2-4CC5-927C-F926016C642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0C836F6F-9A6A-4716-9692-1E33A9FE1BE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76A103EC-A6FF-4A95-AAAA-B1BC953982D3}"/>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E1460EB8-8384-4A8E-9764-E9707381F168}"/>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F2DE3C25-6339-4031-87BD-37C39784F81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F69501AF-CD5F-400C-B236-D31B71FE4DE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B1BC8D6E-F107-4C21-BD44-3CC536A7A78A}"/>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550119F4-B9C7-48BD-9210-439B0BDAA4A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1C81-C1E7-42D5-A6C1-44DED240B4BA}"/>
              </a:ext>
            </a:extLst>
          </p:cNvPr>
          <p:cNvSpPr>
            <a:spLocks noGrp="1"/>
          </p:cNvSpPr>
          <p:nvPr>
            <p:ph type="title"/>
          </p:nvPr>
        </p:nvSpPr>
        <p:spPr>
          <a:xfrm>
            <a:off x="62517" y="173324"/>
            <a:ext cx="11174186" cy="590931"/>
          </a:xfrm>
        </p:spPr>
        <p:txBody>
          <a:bodyPr/>
          <a:lstStyle/>
          <a:p>
            <a:r>
              <a:rPr lang="en-US" dirty="0"/>
              <a:t>Tumor Lesions According to Cheson</a:t>
            </a:r>
          </a:p>
        </p:txBody>
      </p:sp>
      <p:sp>
        <p:nvSpPr>
          <p:cNvPr id="3" name="Content Placeholder 2">
            <a:extLst>
              <a:ext uri="{FF2B5EF4-FFF2-40B4-BE49-F238E27FC236}">
                <a16:creationId xmlns:a16="http://schemas.microsoft.com/office/drawing/2014/main" id="{3DA9EE87-CCDB-40EE-80B7-61D3300F2D79}"/>
              </a:ext>
            </a:extLst>
          </p:cNvPr>
          <p:cNvSpPr>
            <a:spLocks noGrp="1"/>
          </p:cNvSpPr>
          <p:nvPr>
            <p:ph idx="1"/>
          </p:nvPr>
        </p:nvSpPr>
        <p:spPr>
          <a:xfrm>
            <a:off x="147267" y="764255"/>
            <a:ext cx="10436517" cy="6018285"/>
          </a:xfrm>
        </p:spPr>
        <p:txBody>
          <a:bodyPr>
            <a:normAutofit/>
          </a:bodyPr>
          <a:lstStyle/>
          <a:p>
            <a:pPr lvl="0">
              <a:lnSpc>
                <a:spcPct val="120000"/>
              </a:lnSpc>
              <a:spcBef>
                <a:spcPts val="0"/>
              </a:spcBef>
              <a:spcAft>
                <a:spcPts val="300"/>
              </a:spcAft>
            </a:pPr>
            <a:r>
              <a:rPr lang="en-US" sz="2000" dirty="0"/>
              <a:t>Target Lesions</a:t>
            </a:r>
          </a:p>
          <a:p>
            <a:pPr lvl="1">
              <a:lnSpc>
                <a:spcPct val="120000"/>
              </a:lnSpc>
              <a:spcBef>
                <a:spcPts val="0"/>
              </a:spcBef>
              <a:spcAft>
                <a:spcPts val="300"/>
              </a:spcAft>
            </a:pPr>
            <a:r>
              <a:rPr lang="en-US" dirty="0"/>
              <a:t>Normally 6 lesions </a:t>
            </a:r>
          </a:p>
          <a:p>
            <a:pPr lvl="2">
              <a:lnSpc>
                <a:spcPct val="120000"/>
              </a:lnSpc>
              <a:spcBef>
                <a:spcPts val="0"/>
              </a:spcBef>
              <a:spcAft>
                <a:spcPts val="300"/>
              </a:spcAft>
            </a:pPr>
            <a:r>
              <a:rPr lang="en-US" dirty="0"/>
              <a:t>lymph nodes or nodal masses</a:t>
            </a:r>
            <a:endParaRPr lang="en-US" b="1" dirty="0"/>
          </a:p>
          <a:p>
            <a:pPr lvl="2">
              <a:lnSpc>
                <a:spcPct val="120000"/>
              </a:lnSpc>
              <a:spcBef>
                <a:spcPts val="0"/>
              </a:spcBef>
              <a:spcAft>
                <a:spcPts val="300"/>
              </a:spcAft>
            </a:pPr>
            <a:r>
              <a:rPr lang="en-US" dirty="0"/>
              <a:t>Two perpendicular diameters should be clearly measurable</a:t>
            </a:r>
            <a:endParaRPr lang="en-US" b="1" dirty="0"/>
          </a:p>
          <a:p>
            <a:pPr lvl="1">
              <a:lnSpc>
                <a:spcPct val="120000"/>
              </a:lnSpc>
              <a:spcBef>
                <a:spcPts val="0"/>
              </a:spcBef>
              <a:spcAft>
                <a:spcPts val="300"/>
              </a:spcAft>
            </a:pPr>
            <a:r>
              <a:rPr lang="en-US" dirty="0"/>
              <a:t>Quantitative measurements </a:t>
            </a:r>
            <a:endParaRPr lang="en-US" b="1" dirty="0"/>
          </a:p>
          <a:p>
            <a:pPr lvl="2">
              <a:lnSpc>
                <a:spcPct val="120000"/>
              </a:lnSpc>
              <a:spcBef>
                <a:spcPts val="0"/>
              </a:spcBef>
              <a:spcAft>
                <a:spcPts val="300"/>
              </a:spcAft>
            </a:pPr>
            <a:r>
              <a:rPr lang="en-US" dirty="0"/>
              <a:t>Longest diameter and its greatest transverse perpendicular diameter</a:t>
            </a:r>
            <a:endParaRPr lang="en-US" b="1" dirty="0"/>
          </a:p>
          <a:p>
            <a:pPr lvl="2">
              <a:lnSpc>
                <a:spcPct val="120000"/>
              </a:lnSpc>
              <a:spcBef>
                <a:spcPts val="0"/>
              </a:spcBef>
              <a:spcAft>
                <a:spcPts val="300"/>
              </a:spcAft>
            </a:pPr>
            <a:r>
              <a:rPr lang="en-US" dirty="0"/>
              <a:t>Products of the diameters</a:t>
            </a:r>
            <a:endParaRPr lang="en-US" b="1" dirty="0"/>
          </a:p>
          <a:p>
            <a:pPr lvl="2">
              <a:lnSpc>
                <a:spcPct val="120000"/>
              </a:lnSpc>
              <a:spcBef>
                <a:spcPts val="0"/>
              </a:spcBef>
              <a:spcAft>
                <a:spcPts val="300"/>
              </a:spcAft>
            </a:pPr>
            <a:r>
              <a:rPr lang="en-US" dirty="0"/>
              <a:t>Sum of the products of the diameters (SPD) up to 6 target lesions</a:t>
            </a:r>
          </a:p>
          <a:p>
            <a:pPr>
              <a:lnSpc>
                <a:spcPct val="120000"/>
              </a:lnSpc>
              <a:spcBef>
                <a:spcPts val="0"/>
              </a:spcBef>
              <a:spcAft>
                <a:spcPts val="300"/>
              </a:spcAft>
            </a:pPr>
            <a:r>
              <a:rPr lang="en-US" sz="2000" dirty="0"/>
              <a:t>Non-Target Lesions</a:t>
            </a:r>
          </a:p>
          <a:p>
            <a:pPr lvl="1">
              <a:lnSpc>
                <a:spcPct val="120000"/>
              </a:lnSpc>
              <a:spcBef>
                <a:spcPts val="0"/>
              </a:spcBef>
              <a:spcAft>
                <a:spcPts val="300"/>
              </a:spcAft>
            </a:pPr>
            <a:r>
              <a:rPr lang="en-US" dirty="0"/>
              <a:t>All other lesions beside target lesions</a:t>
            </a:r>
            <a:endParaRPr lang="en-US" b="1" dirty="0"/>
          </a:p>
          <a:p>
            <a:pPr lvl="1">
              <a:lnSpc>
                <a:spcPct val="120000"/>
              </a:lnSpc>
              <a:spcBef>
                <a:spcPts val="0"/>
              </a:spcBef>
              <a:spcAft>
                <a:spcPts val="300"/>
              </a:spcAft>
            </a:pPr>
            <a:r>
              <a:rPr lang="en-US" dirty="0"/>
              <a:t>Extra nodal (i.e., Liver, Spleen)</a:t>
            </a:r>
            <a:endParaRPr lang="en-US" b="1" dirty="0"/>
          </a:p>
          <a:p>
            <a:pPr lvl="1">
              <a:lnSpc>
                <a:spcPct val="120000"/>
              </a:lnSpc>
              <a:spcBef>
                <a:spcPts val="0"/>
              </a:spcBef>
              <a:spcAft>
                <a:spcPts val="300"/>
              </a:spcAft>
            </a:pPr>
            <a:r>
              <a:rPr lang="en-US" dirty="0"/>
              <a:t>Quantitative measurements </a:t>
            </a:r>
            <a:endParaRPr lang="en-US" b="1" dirty="0"/>
          </a:p>
          <a:p>
            <a:pPr lvl="2">
              <a:lnSpc>
                <a:spcPct val="120000"/>
              </a:lnSpc>
              <a:spcBef>
                <a:spcPts val="0"/>
              </a:spcBef>
              <a:spcAft>
                <a:spcPts val="300"/>
              </a:spcAft>
            </a:pPr>
            <a:r>
              <a:rPr lang="en-US" dirty="0"/>
              <a:t>Longest diameter and its greatest transverse perpendicular diameter</a:t>
            </a:r>
          </a:p>
          <a:p>
            <a:pPr lvl="2">
              <a:lnSpc>
                <a:spcPct val="120000"/>
              </a:lnSpc>
              <a:spcBef>
                <a:spcPts val="0"/>
              </a:spcBef>
              <a:spcAft>
                <a:spcPts val="300"/>
              </a:spcAft>
            </a:pPr>
            <a:r>
              <a:rPr lang="en-US" dirty="0"/>
              <a:t>Products of the diameters</a:t>
            </a:r>
            <a:endParaRPr lang="en-US" b="1" dirty="0"/>
          </a:p>
          <a:p>
            <a:pPr lvl="1">
              <a:lnSpc>
                <a:spcPct val="120000"/>
              </a:lnSpc>
              <a:spcBef>
                <a:spcPts val="0"/>
              </a:spcBef>
              <a:spcAft>
                <a:spcPts val="300"/>
              </a:spcAft>
            </a:pPr>
            <a:r>
              <a:rPr lang="en-US" dirty="0"/>
              <a:t>Qualitative measurements – present, absent, increased or decreased. </a:t>
            </a:r>
          </a:p>
          <a:p>
            <a:pPr>
              <a:lnSpc>
                <a:spcPct val="120000"/>
              </a:lnSpc>
              <a:spcBef>
                <a:spcPts val="0"/>
              </a:spcBef>
              <a:spcAft>
                <a:spcPts val="300"/>
              </a:spcAft>
            </a:pPr>
            <a:r>
              <a:rPr lang="en-US" sz="2000" dirty="0"/>
              <a:t>New Lesions</a:t>
            </a:r>
          </a:p>
          <a:p>
            <a:pPr lvl="1">
              <a:lnSpc>
                <a:spcPct val="120000"/>
              </a:lnSpc>
              <a:spcBef>
                <a:spcPts val="0"/>
              </a:spcBef>
              <a:spcAft>
                <a:spcPts val="300"/>
              </a:spcAft>
            </a:pPr>
            <a:r>
              <a:rPr lang="en-US" dirty="0"/>
              <a:t>Any lesions that are newly found at post-baseline</a:t>
            </a:r>
            <a:endParaRPr lang="en-US" b="1" dirty="0"/>
          </a:p>
          <a:p>
            <a:pPr lvl="1">
              <a:lnSpc>
                <a:spcPct val="120000"/>
              </a:lnSpc>
              <a:spcBef>
                <a:spcPts val="0"/>
              </a:spcBef>
              <a:spcAft>
                <a:spcPts val="300"/>
              </a:spcAft>
            </a:pPr>
            <a:r>
              <a:rPr lang="en-US" dirty="0"/>
              <a:t>Either quantitative or qualitative measurements</a:t>
            </a:r>
          </a:p>
        </p:txBody>
      </p:sp>
    </p:spTree>
    <p:extLst>
      <p:ext uri="{BB962C8B-B14F-4D97-AF65-F5344CB8AC3E}">
        <p14:creationId xmlns:p14="http://schemas.microsoft.com/office/powerpoint/2010/main" val="3224023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707A-FA9B-43FC-88AC-DA2769E4A2F7}"/>
              </a:ext>
            </a:extLst>
          </p:cNvPr>
          <p:cNvSpPr>
            <a:spLocks noGrp="1"/>
          </p:cNvSpPr>
          <p:nvPr>
            <p:ph type="title"/>
          </p:nvPr>
        </p:nvSpPr>
        <p:spPr>
          <a:xfrm>
            <a:off x="144952" y="275432"/>
            <a:ext cx="11174186" cy="590931"/>
          </a:xfrm>
        </p:spPr>
        <p:txBody>
          <a:bodyPr/>
          <a:lstStyle/>
          <a:p>
            <a:r>
              <a:rPr lang="en-US" dirty="0"/>
              <a:t>SDTM TU (Tumor Identification) </a:t>
            </a:r>
          </a:p>
        </p:txBody>
      </p:sp>
      <p:sp>
        <p:nvSpPr>
          <p:cNvPr id="3" name="Content Placeholder 2">
            <a:extLst>
              <a:ext uri="{FF2B5EF4-FFF2-40B4-BE49-F238E27FC236}">
                <a16:creationId xmlns:a16="http://schemas.microsoft.com/office/drawing/2014/main" id="{A6D51FF1-F864-4988-ACC1-1E4C39B8DE69}"/>
              </a:ext>
            </a:extLst>
          </p:cNvPr>
          <p:cNvSpPr>
            <a:spLocks noGrp="1"/>
          </p:cNvSpPr>
          <p:nvPr>
            <p:ph idx="1"/>
          </p:nvPr>
        </p:nvSpPr>
        <p:spPr>
          <a:xfrm>
            <a:off x="264230" y="4874395"/>
            <a:ext cx="9874069" cy="1874055"/>
          </a:xfrm>
        </p:spPr>
        <p:txBody>
          <a:bodyPr>
            <a:normAutofit/>
          </a:bodyPr>
          <a:lstStyle/>
          <a:p>
            <a:pPr marL="0" indent="0">
              <a:lnSpc>
                <a:spcPct val="120000"/>
              </a:lnSpc>
              <a:spcBef>
                <a:spcPts val="0"/>
              </a:spcBef>
              <a:spcAft>
                <a:spcPts val="600"/>
              </a:spcAft>
              <a:buNone/>
            </a:pPr>
            <a:r>
              <a:rPr lang="en-US" dirty="0">
                <a:cs typeface="Calibri" pitchFamily="34" charset="0"/>
              </a:rPr>
              <a:t>Key points to note:</a:t>
            </a:r>
          </a:p>
          <a:p>
            <a:pPr lvl="1">
              <a:lnSpc>
                <a:spcPct val="120000"/>
              </a:lnSpc>
              <a:spcBef>
                <a:spcPts val="0"/>
              </a:spcBef>
              <a:spcAft>
                <a:spcPts val="600"/>
              </a:spcAft>
            </a:pPr>
            <a:r>
              <a:rPr lang="en-US" dirty="0">
                <a:cs typeface="Calibri" pitchFamily="34" charset="0"/>
              </a:rPr>
              <a:t> Subject 001 has 3 target and 2 non-targets</a:t>
            </a:r>
          </a:p>
          <a:p>
            <a:pPr lvl="1">
              <a:lnSpc>
                <a:spcPct val="120000"/>
              </a:lnSpc>
              <a:spcBef>
                <a:spcPts val="0"/>
              </a:spcBef>
              <a:spcAft>
                <a:spcPts val="600"/>
              </a:spcAft>
            </a:pPr>
            <a:r>
              <a:rPr lang="en-US" dirty="0">
                <a:cs typeface="Calibri" pitchFamily="34" charset="0"/>
              </a:rPr>
              <a:t> TU.TULINKID is connected TR.TRLINKID using RELREC.</a:t>
            </a:r>
          </a:p>
          <a:p>
            <a:pPr lvl="1">
              <a:lnSpc>
                <a:spcPct val="120000"/>
              </a:lnSpc>
              <a:spcBef>
                <a:spcPts val="0"/>
              </a:spcBef>
              <a:spcAft>
                <a:spcPts val="600"/>
              </a:spcAft>
            </a:pPr>
            <a:r>
              <a:rPr lang="en-US" dirty="0">
                <a:cs typeface="Calibri" pitchFamily="34" charset="0"/>
              </a:rPr>
              <a:t> Two tumor measurement method – CT SCAN &amp; FDGPET </a:t>
            </a:r>
          </a:p>
          <a:p>
            <a:endParaRPr lang="en-US" dirty="0"/>
          </a:p>
        </p:txBody>
      </p:sp>
      <p:graphicFrame>
        <p:nvGraphicFramePr>
          <p:cNvPr id="6" name="Content Placeholder 7">
            <a:extLst>
              <a:ext uri="{FF2B5EF4-FFF2-40B4-BE49-F238E27FC236}">
                <a16:creationId xmlns:a16="http://schemas.microsoft.com/office/drawing/2014/main" id="{B02BCC84-BD8A-4C88-AF0B-1ACB4B6203A7}"/>
              </a:ext>
            </a:extLst>
          </p:cNvPr>
          <p:cNvGraphicFramePr>
            <a:graphicFrameLocks/>
          </p:cNvGraphicFramePr>
          <p:nvPr/>
        </p:nvGraphicFramePr>
        <p:xfrm>
          <a:off x="144952" y="980647"/>
          <a:ext cx="12047048" cy="3810000"/>
        </p:xfrm>
        <a:graphic>
          <a:graphicData uri="http://schemas.openxmlformats.org/drawingml/2006/table">
            <a:tbl>
              <a:tblPr firstRow="1" bandRow="1">
                <a:tableStyleId>{00A15C55-8517-42AA-B614-E9B94910E393}</a:tableStyleId>
              </a:tblPr>
              <a:tblGrid>
                <a:gridCol w="1264123">
                  <a:extLst>
                    <a:ext uri="{9D8B030D-6E8A-4147-A177-3AD203B41FA5}">
                      <a16:colId xmlns:a16="http://schemas.microsoft.com/office/drawing/2014/main" val="20000"/>
                    </a:ext>
                  </a:extLst>
                </a:gridCol>
                <a:gridCol w="1064302">
                  <a:extLst>
                    <a:ext uri="{9D8B030D-6E8A-4147-A177-3AD203B41FA5}">
                      <a16:colId xmlns:a16="http://schemas.microsoft.com/office/drawing/2014/main" val="20001"/>
                    </a:ext>
                  </a:extLst>
                </a:gridCol>
                <a:gridCol w="1199729">
                  <a:extLst>
                    <a:ext uri="{9D8B030D-6E8A-4147-A177-3AD203B41FA5}">
                      <a16:colId xmlns:a16="http://schemas.microsoft.com/office/drawing/2014/main" val="20002"/>
                    </a:ext>
                  </a:extLst>
                </a:gridCol>
                <a:gridCol w="2158068">
                  <a:extLst>
                    <a:ext uri="{9D8B030D-6E8A-4147-A177-3AD203B41FA5}">
                      <a16:colId xmlns:a16="http://schemas.microsoft.com/office/drawing/2014/main" val="20003"/>
                    </a:ext>
                  </a:extLst>
                </a:gridCol>
                <a:gridCol w="2578308">
                  <a:extLst>
                    <a:ext uri="{9D8B030D-6E8A-4147-A177-3AD203B41FA5}">
                      <a16:colId xmlns:a16="http://schemas.microsoft.com/office/drawing/2014/main" val="20004"/>
                    </a:ext>
                  </a:extLst>
                </a:gridCol>
                <a:gridCol w="2563318">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sz="1800" b="1" dirty="0">
                          <a:solidFill>
                            <a:schemeClr val="tx1"/>
                          </a:solidFill>
                        </a:rPr>
                        <a:t>USUBJID</a:t>
                      </a:r>
                    </a:p>
                  </a:txBody>
                  <a:tcPr/>
                </a:tc>
                <a:tc>
                  <a:txBody>
                    <a:bodyPr/>
                    <a:lstStyle/>
                    <a:p>
                      <a:r>
                        <a:rPr lang="en-US" sz="1800" b="1" dirty="0">
                          <a:solidFill>
                            <a:schemeClr val="tx1"/>
                          </a:solidFill>
                        </a:rPr>
                        <a:t>TULINKID</a:t>
                      </a:r>
                    </a:p>
                  </a:txBody>
                  <a:tcPr/>
                </a:tc>
                <a:tc>
                  <a:txBody>
                    <a:bodyPr/>
                    <a:lstStyle/>
                    <a:p>
                      <a:r>
                        <a:rPr lang="en-US" sz="1800" b="1" dirty="0">
                          <a:solidFill>
                            <a:schemeClr val="tx1"/>
                          </a:solidFill>
                        </a:rPr>
                        <a:t>TUTESTCD</a:t>
                      </a:r>
                    </a:p>
                  </a:txBody>
                  <a:tcPr/>
                </a:tc>
                <a:tc>
                  <a:txBody>
                    <a:bodyPr/>
                    <a:lstStyle/>
                    <a:p>
                      <a:r>
                        <a:rPr lang="en-US" sz="1800" b="1" dirty="0">
                          <a:solidFill>
                            <a:schemeClr val="tx1"/>
                          </a:solidFill>
                        </a:rPr>
                        <a:t>TUTEST</a:t>
                      </a:r>
                    </a:p>
                  </a:txBody>
                  <a:tcPr/>
                </a:tc>
                <a:tc>
                  <a:txBody>
                    <a:bodyPr/>
                    <a:lstStyle/>
                    <a:p>
                      <a:r>
                        <a:rPr lang="en-US" sz="1800" b="1" dirty="0">
                          <a:solidFill>
                            <a:schemeClr val="tx1"/>
                          </a:solidFill>
                        </a:rPr>
                        <a:t>TUORRES</a:t>
                      </a:r>
                    </a:p>
                  </a:txBody>
                  <a:tcPr/>
                </a:tc>
                <a:tc>
                  <a:txBody>
                    <a:bodyPr/>
                    <a:lstStyle/>
                    <a:p>
                      <a:r>
                        <a:rPr lang="en-US" sz="1800" b="1" dirty="0">
                          <a:solidFill>
                            <a:schemeClr val="tx1"/>
                          </a:solidFill>
                        </a:rPr>
                        <a:t>TULOC</a:t>
                      </a:r>
                    </a:p>
                  </a:txBody>
                  <a:tcPr/>
                </a:tc>
                <a:tc>
                  <a:txBody>
                    <a:bodyPr/>
                    <a:lstStyle/>
                    <a:p>
                      <a:r>
                        <a:rPr lang="en-US" sz="1800" b="1" dirty="0">
                          <a:solidFill>
                            <a:schemeClr val="tx1"/>
                          </a:solidFill>
                        </a:rPr>
                        <a:t>TUMETHOD</a:t>
                      </a:r>
                    </a:p>
                  </a:txBody>
                  <a:tcPr/>
                </a:tc>
                <a:extLst>
                  <a:ext uri="{0D108BD9-81ED-4DB2-BD59-A6C34878D82A}">
                    <a16:rowId xmlns:a16="http://schemas.microsoft.com/office/drawing/2014/main" val="10000"/>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T01</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TARGET NODAL</a:t>
                      </a:r>
                      <a:endParaRPr lang="en-US" sz="1600" dirty="0">
                        <a:solidFill>
                          <a:schemeClr val="tx1"/>
                        </a:solidFill>
                      </a:endParaRPr>
                    </a:p>
                  </a:txBody>
                  <a:tcPr/>
                </a:tc>
                <a:tc>
                  <a:txBody>
                    <a:bodyPr/>
                    <a:lstStyle/>
                    <a:p>
                      <a:r>
                        <a:rPr lang="en-US" sz="1600" dirty="0">
                          <a:solidFill>
                            <a:schemeClr val="dk1"/>
                          </a:solidFill>
                        </a:rPr>
                        <a:t>PELVIC</a:t>
                      </a:r>
                      <a:r>
                        <a:rPr lang="en-US" sz="1600" baseline="0" dirty="0">
                          <a:solidFill>
                            <a:schemeClr val="dk1"/>
                          </a:solidFill>
                        </a:rPr>
                        <a:t> LYMPH NODE</a:t>
                      </a:r>
                      <a:endParaRPr lang="en-US" sz="1600" dirty="0">
                        <a:solidFill>
                          <a:schemeClr val="tx1"/>
                        </a:solidFill>
                      </a:endParaRPr>
                    </a:p>
                  </a:txBody>
                  <a:tcPr/>
                </a:tc>
                <a:tc>
                  <a:txBody>
                    <a:bodyPr/>
                    <a:lstStyle/>
                    <a:p>
                      <a:r>
                        <a:rPr lang="en-US" sz="1600" dirty="0"/>
                        <a:t>CT SCAN</a:t>
                      </a:r>
                      <a:endParaRPr lang="en-US" sz="1600" dirty="0">
                        <a:solidFill>
                          <a:schemeClr val="tx1"/>
                        </a:solidFill>
                      </a:endParaRPr>
                    </a:p>
                  </a:txBody>
                  <a:tcPr/>
                </a:tc>
                <a:extLst>
                  <a:ext uri="{0D108BD9-81ED-4DB2-BD59-A6C34878D82A}">
                    <a16:rowId xmlns:a16="http://schemas.microsoft.com/office/drawing/2014/main" val="10001"/>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T02</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TARGET NODAL</a:t>
                      </a:r>
                      <a:endParaRPr lang="en-US" sz="1600" dirty="0">
                        <a:solidFill>
                          <a:schemeClr val="tx1"/>
                        </a:solidFill>
                      </a:endParaRPr>
                    </a:p>
                  </a:txBody>
                  <a:tcPr/>
                </a:tc>
                <a:tc>
                  <a:txBody>
                    <a:bodyPr/>
                    <a:lstStyle/>
                    <a:p>
                      <a:r>
                        <a:rPr lang="en-US" sz="1600" dirty="0">
                          <a:solidFill>
                            <a:schemeClr val="dk1"/>
                          </a:solidFill>
                        </a:rPr>
                        <a:t>AXILARY LYMPH </a:t>
                      </a:r>
                      <a:r>
                        <a:rPr lang="en-US" sz="1600" baseline="0" dirty="0">
                          <a:solidFill>
                            <a:schemeClr val="dk1"/>
                          </a:solidFill>
                        </a:rPr>
                        <a:t>NODE</a:t>
                      </a:r>
                      <a:endParaRPr lang="en-US" sz="1600" dirty="0">
                        <a:solidFill>
                          <a:schemeClr val="tx1"/>
                        </a:solidFill>
                      </a:endParaRPr>
                    </a:p>
                  </a:txBody>
                  <a:tcPr/>
                </a:tc>
                <a:tc>
                  <a:txBody>
                    <a:bodyPr/>
                    <a:lstStyle/>
                    <a:p>
                      <a:r>
                        <a:rPr lang="en-US" sz="1600" dirty="0"/>
                        <a:t>CT SCAN</a:t>
                      </a:r>
                      <a:endParaRPr lang="en-US" sz="1600" dirty="0">
                        <a:solidFill>
                          <a:schemeClr val="tx1"/>
                        </a:solidFill>
                      </a:endParaRPr>
                    </a:p>
                  </a:txBody>
                  <a:tcPr/>
                </a:tc>
                <a:extLst>
                  <a:ext uri="{0D108BD9-81ED-4DB2-BD59-A6C34878D82A}">
                    <a16:rowId xmlns:a16="http://schemas.microsoft.com/office/drawing/2014/main" val="10002"/>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T03</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TARGET NODAL</a:t>
                      </a:r>
                      <a:endParaRPr lang="en-US" sz="1600" dirty="0">
                        <a:solidFill>
                          <a:schemeClr val="tx1"/>
                        </a:solidFill>
                      </a:endParaRPr>
                    </a:p>
                  </a:txBody>
                  <a:tcPr/>
                </a:tc>
                <a:tc>
                  <a:txBody>
                    <a:bodyPr/>
                    <a:lstStyle/>
                    <a:p>
                      <a:r>
                        <a:rPr lang="en-US" sz="1600" dirty="0"/>
                        <a:t>CERVICAL LYMPH NODE</a:t>
                      </a:r>
                      <a:endParaRPr lang="en-US" sz="1600" dirty="0">
                        <a:solidFill>
                          <a:schemeClr val="tx1"/>
                        </a:solidFill>
                      </a:endParaRPr>
                    </a:p>
                  </a:txBody>
                  <a:tcPr/>
                </a:tc>
                <a:tc>
                  <a:txBody>
                    <a:bodyPr/>
                    <a:lstStyle/>
                    <a:p>
                      <a:r>
                        <a:rPr lang="en-US" sz="1600" dirty="0"/>
                        <a:t>CT SCAN</a:t>
                      </a:r>
                      <a:endParaRPr lang="en-US" sz="1600" dirty="0">
                        <a:solidFill>
                          <a:schemeClr val="tx1"/>
                        </a:solidFill>
                      </a:endParaRPr>
                    </a:p>
                  </a:txBody>
                  <a:tcPr/>
                </a:tc>
                <a:extLst>
                  <a:ext uri="{0D108BD9-81ED-4DB2-BD59-A6C34878D82A}">
                    <a16:rowId xmlns:a16="http://schemas.microsoft.com/office/drawing/2014/main" val="10003"/>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NT01</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NON-TARGET EXTRA NODAL</a:t>
                      </a:r>
                      <a:endParaRPr lang="en-US" sz="1600" dirty="0">
                        <a:solidFill>
                          <a:schemeClr val="tx1"/>
                        </a:solidFill>
                      </a:endParaRPr>
                    </a:p>
                  </a:txBody>
                  <a:tcPr/>
                </a:tc>
                <a:tc>
                  <a:txBody>
                    <a:bodyPr/>
                    <a:lstStyle/>
                    <a:p>
                      <a:r>
                        <a:rPr lang="en-US" sz="1600" dirty="0"/>
                        <a:t>LIVER</a:t>
                      </a:r>
                      <a:endParaRPr lang="en-US" sz="1600" dirty="0">
                        <a:solidFill>
                          <a:schemeClr val="tx1"/>
                        </a:solidFill>
                      </a:endParaRPr>
                    </a:p>
                  </a:txBody>
                  <a:tcPr/>
                </a:tc>
                <a:tc>
                  <a:txBody>
                    <a:bodyPr/>
                    <a:lstStyle/>
                    <a:p>
                      <a:r>
                        <a:rPr lang="en-US" sz="1600" dirty="0"/>
                        <a:t>CT SCAN</a:t>
                      </a:r>
                      <a:endParaRPr lang="en-US" sz="1600" dirty="0">
                        <a:solidFill>
                          <a:schemeClr val="tx1"/>
                        </a:solidFill>
                      </a:endParaRPr>
                    </a:p>
                  </a:txBody>
                  <a:tcPr/>
                </a:tc>
                <a:extLst>
                  <a:ext uri="{0D108BD9-81ED-4DB2-BD59-A6C34878D82A}">
                    <a16:rowId xmlns:a16="http://schemas.microsoft.com/office/drawing/2014/main" val="10004"/>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NT02</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NON-TARGET EXTRA NODAL</a:t>
                      </a:r>
                      <a:endParaRPr lang="en-US" sz="1600" dirty="0">
                        <a:solidFill>
                          <a:schemeClr val="tx1"/>
                        </a:solidFill>
                      </a:endParaRPr>
                    </a:p>
                  </a:txBody>
                  <a:tcPr/>
                </a:tc>
                <a:tc>
                  <a:txBody>
                    <a:bodyPr/>
                    <a:lstStyle/>
                    <a:p>
                      <a:r>
                        <a:rPr lang="en-US" sz="1600" dirty="0"/>
                        <a:t>SPLEEN</a:t>
                      </a:r>
                      <a:endParaRPr lang="en-US" sz="1600" dirty="0">
                        <a:solidFill>
                          <a:schemeClr val="tx1"/>
                        </a:solidFill>
                      </a:endParaRPr>
                    </a:p>
                  </a:txBody>
                  <a:tcPr/>
                </a:tc>
                <a:tc>
                  <a:txBody>
                    <a:bodyPr/>
                    <a:lstStyle/>
                    <a:p>
                      <a:r>
                        <a:rPr lang="en-US" sz="1600" dirty="0"/>
                        <a:t>CT SCAN</a:t>
                      </a:r>
                      <a:endParaRPr lang="en-US" sz="1600" dirty="0">
                        <a:solidFill>
                          <a:schemeClr val="tx1"/>
                        </a:solidFill>
                      </a:endParaRPr>
                    </a:p>
                  </a:txBody>
                  <a:tcPr/>
                </a:tc>
                <a:extLst>
                  <a:ext uri="{0D108BD9-81ED-4DB2-BD59-A6C34878D82A}">
                    <a16:rowId xmlns:a16="http://schemas.microsoft.com/office/drawing/2014/main" val="10005"/>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T01</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TARGET NODAL</a:t>
                      </a:r>
                      <a:endParaRPr lang="en-US" sz="1600" dirty="0">
                        <a:solidFill>
                          <a:schemeClr val="tx1"/>
                        </a:solidFill>
                      </a:endParaRPr>
                    </a:p>
                  </a:txBody>
                  <a:tcPr/>
                </a:tc>
                <a:tc>
                  <a:txBody>
                    <a:bodyPr/>
                    <a:lstStyle/>
                    <a:p>
                      <a:r>
                        <a:rPr lang="en-US" sz="1600" dirty="0">
                          <a:solidFill>
                            <a:schemeClr val="dk1"/>
                          </a:solidFill>
                        </a:rPr>
                        <a:t>PELVIC</a:t>
                      </a:r>
                      <a:r>
                        <a:rPr lang="en-US" sz="1600" baseline="0" dirty="0">
                          <a:solidFill>
                            <a:schemeClr val="dk1"/>
                          </a:solidFill>
                        </a:rPr>
                        <a:t> LYMPH NODE</a:t>
                      </a:r>
                      <a:endParaRPr lang="en-US" sz="1600" dirty="0">
                        <a:solidFill>
                          <a:schemeClr val="tx1"/>
                        </a:solidFill>
                      </a:endParaRPr>
                    </a:p>
                  </a:txBody>
                  <a:tcPr/>
                </a:tc>
                <a:tc>
                  <a:txBody>
                    <a:bodyPr/>
                    <a:lstStyle/>
                    <a:p>
                      <a:r>
                        <a:rPr lang="en-US" sz="1600" dirty="0">
                          <a:solidFill>
                            <a:schemeClr val="dk1"/>
                          </a:solidFill>
                        </a:rPr>
                        <a:t>FDGPET</a:t>
                      </a:r>
                      <a:endParaRPr lang="en-US" sz="1600" dirty="0">
                        <a:solidFill>
                          <a:schemeClr val="tx1"/>
                        </a:solidFill>
                      </a:endParaRPr>
                    </a:p>
                  </a:txBody>
                  <a:tcPr/>
                </a:tc>
                <a:extLst>
                  <a:ext uri="{0D108BD9-81ED-4DB2-BD59-A6C34878D82A}">
                    <a16:rowId xmlns:a16="http://schemas.microsoft.com/office/drawing/2014/main" val="10006"/>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T02</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TARGET NODAL</a:t>
                      </a:r>
                      <a:endParaRPr lang="en-US" sz="1600" dirty="0">
                        <a:solidFill>
                          <a:schemeClr val="tx1"/>
                        </a:solidFill>
                      </a:endParaRPr>
                    </a:p>
                  </a:txBody>
                  <a:tcPr/>
                </a:tc>
                <a:tc>
                  <a:txBody>
                    <a:bodyPr/>
                    <a:lstStyle/>
                    <a:p>
                      <a:r>
                        <a:rPr lang="en-US" sz="1600" dirty="0">
                          <a:solidFill>
                            <a:schemeClr val="dk1"/>
                          </a:solidFill>
                        </a:rPr>
                        <a:t>AXILARY LYMPH </a:t>
                      </a:r>
                      <a:r>
                        <a:rPr lang="en-US" sz="1600" baseline="0" dirty="0">
                          <a:solidFill>
                            <a:schemeClr val="dk1"/>
                          </a:solidFill>
                        </a:rPr>
                        <a:t>NODE</a:t>
                      </a:r>
                      <a:endParaRPr lang="en-US" sz="1600" dirty="0">
                        <a:solidFill>
                          <a:schemeClr val="tx1"/>
                        </a:solidFill>
                      </a:endParaRPr>
                    </a:p>
                  </a:txBody>
                  <a:tcPr/>
                </a:tc>
                <a:tc>
                  <a:txBody>
                    <a:bodyPr/>
                    <a:lstStyle/>
                    <a:p>
                      <a:r>
                        <a:rPr lang="en-US" sz="1600" dirty="0">
                          <a:solidFill>
                            <a:schemeClr val="dk1"/>
                          </a:solidFill>
                        </a:rPr>
                        <a:t>FDGPET</a:t>
                      </a:r>
                      <a:endParaRPr lang="en-US" sz="1600" dirty="0">
                        <a:solidFill>
                          <a:schemeClr val="tx1"/>
                        </a:solidFill>
                      </a:endParaRPr>
                    </a:p>
                  </a:txBody>
                  <a:tcPr/>
                </a:tc>
                <a:extLst>
                  <a:ext uri="{0D108BD9-81ED-4DB2-BD59-A6C34878D82A}">
                    <a16:rowId xmlns:a16="http://schemas.microsoft.com/office/drawing/2014/main" val="10007"/>
                  </a:ext>
                </a:extLst>
              </a:tr>
              <a:tr h="278447">
                <a:tc>
                  <a:txBody>
                    <a:bodyPr/>
                    <a:lstStyle/>
                    <a:p>
                      <a:r>
                        <a:rPr lang="en-US" sz="1600" dirty="0"/>
                        <a:t>001-01-001</a:t>
                      </a:r>
                      <a:endParaRPr lang="en-US" sz="1600" dirty="0">
                        <a:solidFill>
                          <a:schemeClr val="tx1"/>
                        </a:solidFill>
                      </a:endParaRPr>
                    </a:p>
                  </a:txBody>
                  <a:tcPr/>
                </a:tc>
                <a:tc>
                  <a:txBody>
                    <a:bodyPr/>
                    <a:lstStyle/>
                    <a:p>
                      <a:r>
                        <a:rPr lang="en-US" sz="1600" dirty="0"/>
                        <a:t>T03</a:t>
                      </a:r>
                      <a:endParaRPr lang="en-US" sz="1600" dirty="0">
                        <a:solidFill>
                          <a:schemeClr val="tx1"/>
                        </a:solidFill>
                      </a:endParaRPr>
                    </a:p>
                  </a:txBody>
                  <a:tcPr/>
                </a:tc>
                <a:tc>
                  <a:txBody>
                    <a:bodyPr/>
                    <a:lstStyle/>
                    <a:p>
                      <a:r>
                        <a:rPr lang="en-US" sz="1600" dirty="0"/>
                        <a:t>TUMIDENT</a:t>
                      </a:r>
                      <a:endParaRPr lang="en-US" sz="1600" dirty="0">
                        <a:solidFill>
                          <a:schemeClr val="tx1"/>
                        </a:solidFill>
                      </a:endParaRPr>
                    </a:p>
                  </a:txBody>
                  <a:tcPr/>
                </a:tc>
                <a:tc>
                  <a:txBody>
                    <a:bodyPr/>
                    <a:lstStyle/>
                    <a:p>
                      <a:r>
                        <a:rPr lang="en-US" sz="1600" dirty="0"/>
                        <a:t>Tumor Identification</a:t>
                      </a:r>
                      <a:endParaRPr lang="en-US" sz="1600" dirty="0">
                        <a:solidFill>
                          <a:schemeClr val="tx1"/>
                        </a:solidFill>
                      </a:endParaRPr>
                    </a:p>
                  </a:txBody>
                  <a:tcPr/>
                </a:tc>
                <a:tc>
                  <a:txBody>
                    <a:bodyPr/>
                    <a:lstStyle/>
                    <a:p>
                      <a:r>
                        <a:rPr lang="en-US" sz="1600" dirty="0"/>
                        <a:t>TARGET NODAL</a:t>
                      </a:r>
                      <a:endParaRPr lang="en-US" sz="1600" dirty="0">
                        <a:solidFill>
                          <a:schemeClr val="tx1"/>
                        </a:solidFill>
                      </a:endParaRPr>
                    </a:p>
                  </a:txBody>
                  <a:tcPr/>
                </a:tc>
                <a:tc>
                  <a:txBody>
                    <a:bodyPr/>
                    <a:lstStyle/>
                    <a:p>
                      <a:r>
                        <a:rPr lang="en-US" sz="1600" dirty="0"/>
                        <a:t>CERVICAL LYMPH NODE</a:t>
                      </a:r>
                      <a:endParaRPr lang="en-US" sz="1600" dirty="0">
                        <a:solidFill>
                          <a:schemeClr val="tx1"/>
                        </a:solidFill>
                      </a:endParaRPr>
                    </a:p>
                  </a:txBody>
                  <a:tcPr/>
                </a:tc>
                <a:tc>
                  <a:txBody>
                    <a:bodyPr/>
                    <a:lstStyle/>
                    <a:p>
                      <a:r>
                        <a:rPr lang="en-US" sz="1600" dirty="0">
                          <a:solidFill>
                            <a:schemeClr val="dk1"/>
                          </a:solidFill>
                        </a:rPr>
                        <a:t>FDGPET</a:t>
                      </a:r>
                      <a:endParaRPr lang="en-US" sz="1600" dirty="0">
                        <a:solidFill>
                          <a:schemeClr val="tx1"/>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469263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7201-11DB-4D84-9A25-2471800EE94C}"/>
              </a:ext>
            </a:extLst>
          </p:cNvPr>
          <p:cNvSpPr>
            <a:spLocks noGrp="1"/>
          </p:cNvSpPr>
          <p:nvPr>
            <p:ph type="title"/>
          </p:nvPr>
        </p:nvSpPr>
        <p:spPr>
          <a:xfrm>
            <a:off x="222249" y="305967"/>
            <a:ext cx="11174186" cy="590931"/>
          </a:xfrm>
        </p:spPr>
        <p:txBody>
          <a:bodyPr/>
          <a:lstStyle/>
          <a:p>
            <a:r>
              <a:rPr lang="en-US" dirty="0"/>
              <a:t>SDTM TR at Screening</a:t>
            </a:r>
          </a:p>
        </p:txBody>
      </p:sp>
      <p:sp>
        <p:nvSpPr>
          <p:cNvPr id="3" name="Content Placeholder 2">
            <a:extLst>
              <a:ext uri="{FF2B5EF4-FFF2-40B4-BE49-F238E27FC236}">
                <a16:creationId xmlns:a16="http://schemas.microsoft.com/office/drawing/2014/main" id="{A1B1DD84-A7EC-448E-960B-E8E58529B06A}"/>
              </a:ext>
            </a:extLst>
          </p:cNvPr>
          <p:cNvSpPr>
            <a:spLocks noGrp="1"/>
          </p:cNvSpPr>
          <p:nvPr>
            <p:ph idx="1"/>
          </p:nvPr>
        </p:nvSpPr>
        <p:spPr>
          <a:xfrm>
            <a:off x="222249" y="5113723"/>
            <a:ext cx="5563954" cy="1547644"/>
          </a:xfrm>
        </p:spPr>
        <p:txBody>
          <a:bodyPr/>
          <a:lstStyle/>
          <a:p>
            <a:pPr marL="0" indent="0">
              <a:spcBef>
                <a:spcPts val="0"/>
              </a:spcBef>
              <a:spcAft>
                <a:spcPts val="600"/>
              </a:spcAft>
              <a:buNone/>
            </a:pPr>
            <a:r>
              <a:rPr lang="en-US" sz="2000" dirty="0">
                <a:cs typeface="Calibri" pitchFamily="34" charset="0"/>
              </a:rPr>
              <a:t>Key points to note:</a:t>
            </a:r>
          </a:p>
          <a:p>
            <a:pPr lvl="1">
              <a:spcBef>
                <a:spcPts val="0"/>
              </a:spcBef>
              <a:spcAft>
                <a:spcPts val="600"/>
              </a:spcAft>
            </a:pPr>
            <a:r>
              <a:rPr lang="en-US" sz="2400" dirty="0">
                <a:cs typeface="Calibri" pitchFamily="34" charset="0"/>
              </a:rPr>
              <a:t> </a:t>
            </a:r>
            <a:r>
              <a:rPr lang="en-US" sz="1800" dirty="0">
                <a:cs typeface="Calibri" pitchFamily="34" charset="0"/>
              </a:rPr>
              <a:t>Area and Sum of Area were collected</a:t>
            </a:r>
          </a:p>
          <a:p>
            <a:pPr lvl="1">
              <a:spcBef>
                <a:spcPts val="0"/>
              </a:spcBef>
              <a:spcAft>
                <a:spcPts val="600"/>
              </a:spcAft>
            </a:pPr>
            <a:r>
              <a:rPr lang="en-US" sz="1800" dirty="0">
                <a:cs typeface="Calibri" pitchFamily="34" charset="0"/>
              </a:rPr>
              <a:t> Area of target 01 is 20 * 25 = 500</a:t>
            </a:r>
          </a:p>
          <a:p>
            <a:pPr lvl="1">
              <a:spcBef>
                <a:spcPts val="0"/>
              </a:spcBef>
              <a:spcAft>
                <a:spcPts val="600"/>
              </a:spcAft>
            </a:pPr>
            <a:r>
              <a:rPr lang="en-US" sz="1800" dirty="0">
                <a:cs typeface="Calibri" pitchFamily="34" charset="0"/>
              </a:rPr>
              <a:t> SPD at screening for 001 is 1,500 mm^2</a:t>
            </a:r>
          </a:p>
        </p:txBody>
      </p:sp>
      <p:graphicFrame>
        <p:nvGraphicFramePr>
          <p:cNvPr id="6" name="Content Placeholder 7">
            <a:extLst>
              <a:ext uri="{FF2B5EF4-FFF2-40B4-BE49-F238E27FC236}">
                <a16:creationId xmlns:a16="http://schemas.microsoft.com/office/drawing/2014/main" id="{530C09A3-62BC-4BFE-A23E-396FD09C88A2}"/>
              </a:ext>
            </a:extLst>
          </p:cNvPr>
          <p:cNvGraphicFramePr>
            <a:graphicFrameLocks/>
          </p:cNvGraphicFramePr>
          <p:nvPr/>
        </p:nvGraphicFramePr>
        <p:xfrm>
          <a:off x="0" y="896898"/>
          <a:ext cx="11929270" cy="4297680"/>
        </p:xfrm>
        <a:graphic>
          <a:graphicData uri="http://schemas.openxmlformats.org/drawingml/2006/table">
            <a:tbl>
              <a:tblPr firstRow="1" bandRow="1">
                <a:tableStyleId>{00A15C55-8517-42AA-B614-E9B94910E393}</a:tableStyleId>
              </a:tblPr>
              <a:tblGrid>
                <a:gridCol w="1229193">
                  <a:extLst>
                    <a:ext uri="{9D8B030D-6E8A-4147-A177-3AD203B41FA5}">
                      <a16:colId xmlns:a16="http://schemas.microsoft.com/office/drawing/2014/main" val="20000"/>
                    </a:ext>
                  </a:extLst>
                </a:gridCol>
                <a:gridCol w="884420">
                  <a:extLst>
                    <a:ext uri="{9D8B030D-6E8A-4147-A177-3AD203B41FA5}">
                      <a16:colId xmlns:a16="http://schemas.microsoft.com/office/drawing/2014/main" val="20001"/>
                    </a:ext>
                  </a:extLst>
                </a:gridCol>
                <a:gridCol w="824459">
                  <a:extLst>
                    <a:ext uri="{9D8B030D-6E8A-4147-A177-3AD203B41FA5}">
                      <a16:colId xmlns:a16="http://schemas.microsoft.com/office/drawing/2014/main" val="20002"/>
                    </a:ext>
                  </a:extLst>
                </a:gridCol>
                <a:gridCol w="1214203">
                  <a:extLst>
                    <a:ext uri="{9D8B030D-6E8A-4147-A177-3AD203B41FA5}">
                      <a16:colId xmlns:a16="http://schemas.microsoft.com/office/drawing/2014/main" val="20003"/>
                    </a:ext>
                  </a:extLst>
                </a:gridCol>
                <a:gridCol w="1594033">
                  <a:extLst>
                    <a:ext uri="{9D8B030D-6E8A-4147-A177-3AD203B41FA5}">
                      <a16:colId xmlns:a16="http://schemas.microsoft.com/office/drawing/2014/main" val="20004"/>
                    </a:ext>
                  </a:extLst>
                </a:gridCol>
                <a:gridCol w="1583882">
                  <a:extLst>
                    <a:ext uri="{9D8B030D-6E8A-4147-A177-3AD203B41FA5}">
                      <a16:colId xmlns:a16="http://schemas.microsoft.com/office/drawing/2014/main" val="20005"/>
                    </a:ext>
                  </a:extLst>
                </a:gridCol>
                <a:gridCol w="965270">
                  <a:extLst>
                    <a:ext uri="{9D8B030D-6E8A-4147-A177-3AD203B41FA5}">
                      <a16:colId xmlns:a16="http://schemas.microsoft.com/office/drawing/2014/main" val="20006"/>
                    </a:ext>
                  </a:extLst>
                </a:gridCol>
                <a:gridCol w="1043412">
                  <a:extLst>
                    <a:ext uri="{9D8B030D-6E8A-4147-A177-3AD203B41FA5}">
                      <a16:colId xmlns:a16="http://schemas.microsoft.com/office/drawing/2014/main" val="20007"/>
                    </a:ext>
                  </a:extLst>
                </a:gridCol>
                <a:gridCol w="1291472">
                  <a:extLst>
                    <a:ext uri="{9D8B030D-6E8A-4147-A177-3AD203B41FA5}">
                      <a16:colId xmlns:a16="http://schemas.microsoft.com/office/drawing/2014/main" val="20008"/>
                    </a:ext>
                  </a:extLst>
                </a:gridCol>
                <a:gridCol w="1298926">
                  <a:extLst>
                    <a:ext uri="{9D8B030D-6E8A-4147-A177-3AD203B41FA5}">
                      <a16:colId xmlns:a16="http://schemas.microsoft.com/office/drawing/2014/main" val="20009"/>
                    </a:ext>
                  </a:extLst>
                </a:gridCol>
              </a:tblGrid>
              <a:tr h="370840">
                <a:tc>
                  <a:txBody>
                    <a:bodyPr/>
                    <a:lstStyle/>
                    <a:p>
                      <a:r>
                        <a:rPr lang="en-US" sz="1800" dirty="0"/>
                        <a:t>USUBJID</a:t>
                      </a:r>
                    </a:p>
                  </a:txBody>
                  <a:tcPr/>
                </a:tc>
                <a:tc>
                  <a:txBody>
                    <a:bodyPr/>
                    <a:lstStyle/>
                    <a:p>
                      <a:r>
                        <a:rPr lang="en-US" sz="1800" dirty="0"/>
                        <a:t>TRGRID</a:t>
                      </a:r>
                    </a:p>
                  </a:txBody>
                  <a:tcPr/>
                </a:tc>
                <a:tc>
                  <a:txBody>
                    <a:bodyPr/>
                    <a:lstStyle/>
                    <a:p>
                      <a:r>
                        <a:rPr lang="en-US" sz="1800" dirty="0"/>
                        <a:t>TRLINKID</a:t>
                      </a:r>
                    </a:p>
                  </a:txBody>
                  <a:tcPr/>
                </a:tc>
                <a:tc>
                  <a:txBody>
                    <a:bodyPr/>
                    <a:lstStyle/>
                    <a:p>
                      <a:r>
                        <a:rPr lang="en-US" sz="1800" dirty="0"/>
                        <a:t>TRTESTCD</a:t>
                      </a:r>
                    </a:p>
                  </a:txBody>
                  <a:tcPr/>
                </a:tc>
                <a:tc>
                  <a:txBody>
                    <a:bodyPr/>
                    <a:lstStyle/>
                    <a:p>
                      <a:r>
                        <a:rPr lang="en-US" sz="1800" dirty="0"/>
                        <a:t>TRTEST</a:t>
                      </a:r>
                    </a:p>
                  </a:txBody>
                  <a:tcPr/>
                </a:tc>
                <a:tc>
                  <a:txBody>
                    <a:bodyPr/>
                    <a:lstStyle/>
                    <a:p>
                      <a:r>
                        <a:rPr lang="en-US" sz="1800" dirty="0"/>
                        <a:t>TRCAT</a:t>
                      </a:r>
                    </a:p>
                  </a:txBody>
                  <a:tcPr/>
                </a:tc>
                <a:tc>
                  <a:txBody>
                    <a:bodyPr/>
                    <a:lstStyle/>
                    <a:p>
                      <a:r>
                        <a:rPr lang="en-US" sz="1800" dirty="0"/>
                        <a:t>TRORRES</a:t>
                      </a:r>
                    </a:p>
                  </a:txBody>
                  <a:tcPr/>
                </a:tc>
                <a:tc>
                  <a:txBody>
                    <a:bodyPr/>
                    <a:lstStyle/>
                    <a:p>
                      <a:r>
                        <a:rPr lang="en-US" sz="1800" dirty="0"/>
                        <a:t>TRORRESU</a:t>
                      </a:r>
                    </a:p>
                  </a:txBody>
                  <a:tcPr/>
                </a:tc>
                <a:tc>
                  <a:txBody>
                    <a:bodyPr/>
                    <a:lstStyle/>
                    <a:p>
                      <a:r>
                        <a:rPr lang="en-US" sz="1800" dirty="0"/>
                        <a:t>VISIT</a:t>
                      </a:r>
                    </a:p>
                  </a:txBody>
                  <a:tcPr/>
                </a:tc>
                <a:tc>
                  <a:txBody>
                    <a:bodyPr/>
                    <a:lstStyle/>
                    <a:p>
                      <a:r>
                        <a:rPr lang="en-US" sz="1800" dirty="0"/>
                        <a:t>TRMETHOD</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20</a:t>
                      </a:r>
                    </a:p>
                  </a:txBody>
                  <a:tcPr/>
                </a:tc>
                <a:tc>
                  <a:txBody>
                    <a:bodyPr/>
                    <a:lstStyle/>
                    <a:p>
                      <a:r>
                        <a:rPr lang="en-US" sz="1600" dirty="0"/>
                        <a:t>mm</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LPERP</a:t>
                      </a:r>
                    </a:p>
                  </a:txBody>
                  <a:tcPr/>
                </a:tc>
                <a:tc>
                  <a:txBody>
                    <a:bodyPr/>
                    <a:lstStyle/>
                    <a:p>
                      <a:r>
                        <a:rPr lang="en-US" sz="1600" dirty="0"/>
                        <a:t>Longest Perpendicular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25</a:t>
                      </a:r>
                    </a:p>
                  </a:txBody>
                  <a:tcPr/>
                </a:tc>
                <a:tc>
                  <a:txBody>
                    <a:bodyPr/>
                    <a:lstStyle/>
                    <a:p>
                      <a:r>
                        <a:rPr lang="en-US" sz="1600" dirty="0"/>
                        <a:t>mm</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500</a:t>
                      </a:r>
                    </a:p>
                  </a:txBody>
                  <a:tcPr/>
                </a:tc>
                <a:tc>
                  <a:txBody>
                    <a:bodyPr/>
                    <a:lstStyle/>
                    <a:p>
                      <a:r>
                        <a:rPr lang="en-US" sz="1600" dirty="0"/>
                        <a:t>mm^2</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T02</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600</a:t>
                      </a:r>
                    </a:p>
                  </a:txBody>
                  <a:tcPr/>
                </a:tc>
                <a:tc>
                  <a:txBody>
                    <a:bodyPr/>
                    <a:lstStyle/>
                    <a:p>
                      <a:r>
                        <a:rPr lang="en-US" sz="1600" dirty="0"/>
                        <a:t>mm^2</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4"/>
                  </a:ext>
                </a:extLst>
              </a:tr>
              <a:tr h="182880">
                <a:tc>
                  <a:txBody>
                    <a:bodyPr/>
                    <a:lstStyle/>
                    <a:p>
                      <a:r>
                        <a:rPr lang="en-US" sz="1600" dirty="0"/>
                        <a:t>001-01-001</a:t>
                      </a:r>
                    </a:p>
                  </a:txBody>
                  <a:tcPr/>
                </a:tc>
                <a:tc>
                  <a:txBody>
                    <a:bodyPr/>
                    <a:lstStyle/>
                    <a:p>
                      <a:r>
                        <a:rPr lang="en-US" sz="1600" dirty="0"/>
                        <a:t>Target</a:t>
                      </a:r>
                    </a:p>
                  </a:txBody>
                  <a:tcPr/>
                </a:tc>
                <a:tc>
                  <a:txBody>
                    <a:bodyPr/>
                    <a:lstStyle/>
                    <a:p>
                      <a:r>
                        <a:rPr lang="en-US" sz="1600" dirty="0"/>
                        <a:t>T03</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400</a:t>
                      </a:r>
                    </a:p>
                  </a:txBody>
                  <a:tcPr/>
                </a:tc>
                <a:tc>
                  <a:txBody>
                    <a:bodyPr/>
                    <a:lstStyle/>
                    <a:p>
                      <a:r>
                        <a:rPr lang="en-US" sz="1600" dirty="0"/>
                        <a:t>mm^2</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Target</a:t>
                      </a:r>
                    </a:p>
                  </a:txBody>
                  <a:tcPr/>
                </a:tc>
                <a:tc>
                  <a:txBody>
                    <a:bodyPr/>
                    <a:lstStyle/>
                    <a:p>
                      <a:endParaRPr lang="en-US" sz="1600" dirty="0"/>
                    </a:p>
                  </a:txBody>
                  <a:tcPr/>
                </a:tc>
                <a:tc>
                  <a:txBody>
                    <a:bodyPr/>
                    <a:lstStyle/>
                    <a:p>
                      <a:r>
                        <a:rPr lang="en-US" sz="1600" dirty="0"/>
                        <a:t>SUMAREA</a:t>
                      </a:r>
                    </a:p>
                  </a:txBody>
                  <a:tcPr/>
                </a:tc>
                <a:tc>
                  <a:txBody>
                    <a:bodyPr/>
                    <a:lstStyle/>
                    <a:p>
                      <a:r>
                        <a:rPr lang="en-US" sz="1600" dirty="0"/>
                        <a:t>Sum</a:t>
                      </a:r>
                      <a:r>
                        <a:rPr lang="en-US" sz="1600" baseline="0" dirty="0"/>
                        <a:t> of Area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1500</a:t>
                      </a:r>
                    </a:p>
                  </a:txBody>
                  <a:tcPr/>
                </a:tc>
                <a:tc>
                  <a:txBody>
                    <a:bodyPr/>
                    <a:lstStyle/>
                    <a:p>
                      <a:r>
                        <a:rPr lang="en-US" sz="1600" dirty="0"/>
                        <a:t>mm^2</a:t>
                      </a:r>
                    </a:p>
                  </a:txBody>
                  <a:tcPr/>
                </a:tc>
                <a:tc>
                  <a:txBody>
                    <a:bodyPr/>
                    <a:lstStyle/>
                    <a:p>
                      <a:r>
                        <a:rPr lang="en-US" sz="1600" dirty="0"/>
                        <a:t>Screening</a:t>
                      </a:r>
                    </a:p>
                  </a:txBody>
                  <a:tcPr/>
                </a:tc>
                <a:tc>
                  <a:txBody>
                    <a:bodyPr/>
                    <a:lstStyle/>
                    <a:p>
                      <a:endParaRPr lang="en-US" sz="1600" dirty="0"/>
                    </a:p>
                  </a:txBody>
                  <a:tcPr/>
                </a:tc>
                <a:extLst>
                  <a:ext uri="{0D108BD9-81ED-4DB2-BD59-A6C34878D82A}">
                    <a16:rowId xmlns:a16="http://schemas.microsoft.com/office/drawing/2014/main" val="10006"/>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NT01</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Qualitative</a:t>
                      </a:r>
                    </a:p>
                  </a:txBody>
                  <a:tcPr/>
                </a:tc>
                <a:tc>
                  <a:txBody>
                    <a:bodyPr/>
                    <a:lstStyle/>
                    <a:p>
                      <a:r>
                        <a:rPr lang="en-US" sz="1600" dirty="0"/>
                        <a:t>PRESENT</a:t>
                      </a:r>
                    </a:p>
                  </a:txBody>
                  <a:tcPr/>
                </a:tc>
                <a:tc>
                  <a:txBody>
                    <a:bodyPr/>
                    <a:lstStyle/>
                    <a:p>
                      <a:endParaRPr lang="en-US" sz="1600" dirty="0"/>
                    </a:p>
                  </a:txBody>
                  <a:tcPr/>
                </a:tc>
                <a:tc>
                  <a:txBody>
                    <a:bodyPr/>
                    <a:lstStyle/>
                    <a:p>
                      <a:r>
                        <a:rPr lang="en-US" sz="1600" dirty="0"/>
                        <a:t>Screening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CT</a:t>
                      </a:r>
                      <a:r>
                        <a:rPr lang="en-US" sz="1600" baseline="0" dirty="0"/>
                        <a:t> SCAN</a:t>
                      </a:r>
                      <a:endParaRPr lang="en-US" sz="1600" dirty="0"/>
                    </a:p>
                  </a:txBody>
                  <a:tcPr/>
                </a:tc>
                <a:extLst>
                  <a:ext uri="{0D108BD9-81ED-4DB2-BD59-A6C34878D82A}">
                    <a16:rowId xmlns:a16="http://schemas.microsoft.com/office/drawing/2014/main" val="10007"/>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NT02</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Qualitative</a:t>
                      </a:r>
                    </a:p>
                  </a:txBody>
                  <a:tcPr/>
                </a:tc>
                <a:tc>
                  <a:txBody>
                    <a:bodyPr/>
                    <a:lstStyle/>
                    <a:p>
                      <a:r>
                        <a:rPr lang="en-US" sz="1600" dirty="0"/>
                        <a:t>PRESENT</a:t>
                      </a:r>
                    </a:p>
                  </a:txBody>
                  <a:tcPr/>
                </a:tc>
                <a:tc>
                  <a:txBody>
                    <a:bodyPr/>
                    <a:lstStyle/>
                    <a:p>
                      <a:endParaRPr lang="en-US" sz="1600" dirty="0"/>
                    </a:p>
                  </a:txBody>
                  <a:tcPr/>
                </a:tc>
                <a:tc>
                  <a:txBody>
                    <a:bodyPr/>
                    <a:lstStyle/>
                    <a:p>
                      <a:r>
                        <a:rPr lang="en-US" sz="1600" dirty="0"/>
                        <a:t>Screening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CT</a:t>
                      </a:r>
                      <a:r>
                        <a:rPr lang="en-US" sz="1600" baseline="0" dirty="0"/>
                        <a:t> SCAN</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07140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3FE4-FC65-4D9E-9AB0-FCC6200C6144}"/>
              </a:ext>
            </a:extLst>
          </p:cNvPr>
          <p:cNvSpPr>
            <a:spLocks noGrp="1"/>
          </p:cNvSpPr>
          <p:nvPr>
            <p:ph type="title"/>
          </p:nvPr>
        </p:nvSpPr>
        <p:spPr>
          <a:xfrm>
            <a:off x="198023" y="196633"/>
            <a:ext cx="9404723" cy="813017"/>
          </a:xfrm>
        </p:spPr>
        <p:txBody>
          <a:bodyPr/>
          <a:lstStyle/>
          <a:p>
            <a:r>
              <a:rPr lang="en-US" dirty="0"/>
              <a:t>SDTM TR at Cycle 1</a:t>
            </a:r>
          </a:p>
        </p:txBody>
      </p:sp>
      <p:sp>
        <p:nvSpPr>
          <p:cNvPr id="3" name="Content Placeholder 2">
            <a:extLst>
              <a:ext uri="{FF2B5EF4-FFF2-40B4-BE49-F238E27FC236}">
                <a16:creationId xmlns:a16="http://schemas.microsoft.com/office/drawing/2014/main" id="{0BCE2AE1-9115-4F4B-AEE6-412BF9E03133}"/>
              </a:ext>
            </a:extLst>
          </p:cNvPr>
          <p:cNvSpPr>
            <a:spLocks noGrp="1"/>
          </p:cNvSpPr>
          <p:nvPr>
            <p:ph idx="1"/>
          </p:nvPr>
        </p:nvSpPr>
        <p:spPr>
          <a:xfrm>
            <a:off x="198023" y="5143657"/>
            <a:ext cx="7476171" cy="813018"/>
          </a:xfrm>
        </p:spPr>
        <p:txBody>
          <a:bodyPr>
            <a:normAutofit fontScale="85000" lnSpcReduction="20000"/>
          </a:bodyPr>
          <a:lstStyle/>
          <a:p>
            <a:pPr marL="0" indent="0">
              <a:spcBef>
                <a:spcPts val="600"/>
              </a:spcBef>
              <a:buNone/>
            </a:pPr>
            <a:r>
              <a:rPr lang="en-US" sz="2400" dirty="0">
                <a:cs typeface="Calibri" pitchFamily="34" charset="0"/>
              </a:rPr>
              <a:t>Key points to note:</a:t>
            </a:r>
          </a:p>
          <a:p>
            <a:pPr lvl="1">
              <a:spcBef>
                <a:spcPts val="600"/>
              </a:spcBef>
            </a:pPr>
            <a:r>
              <a:rPr lang="en-US" sz="2000" dirty="0">
                <a:cs typeface="Calibri" pitchFamily="34" charset="0"/>
              </a:rPr>
              <a:t> Sum of Area at visit 1 for 001 is 620, more than 50 % decrease</a:t>
            </a:r>
            <a:endParaRPr lang="en-US" sz="2000" dirty="0"/>
          </a:p>
        </p:txBody>
      </p:sp>
      <p:graphicFrame>
        <p:nvGraphicFramePr>
          <p:cNvPr id="6" name="Content Placeholder 7">
            <a:extLst>
              <a:ext uri="{FF2B5EF4-FFF2-40B4-BE49-F238E27FC236}">
                <a16:creationId xmlns:a16="http://schemas.microsoft.com/office/drawing/2014/main" id="{F6C7A7C6-BB56-4B2C-BE6D-071228710A51}"/>
              </a:ext>
            </a:extLst>
          </p:cNvPr>
          <p:cNvGraphicFramePr>
            <a:graphicFrameLocks/>
          </p:cNvGraphicFramePr>
          <p:nvPr/>
        </p:nvGraphicFramePr>
        <p:xfrm>
          <a:off x="150273" y="970047"/>
          <a:ext cx="11843704" cy="4084320"/>
        </p:xfrm>
        <a:graphic>
          <a:graphicData uri="http://schemas.openxmlformats.org/drawingml/2006/table">
            <a:tbl>
              <a:tblPr firstRow="1" bandRow="1">
                <a:tableStyleId>{00A15C55-8517-42AA-B614-E9B94910E393}</a:tableStyleId>
              </a:tblPr>
              <a:tblGrid>
                <a:gridCol w="1234927">
                  <a:extLst>
                    <a:ext uri="{9D8B030D-6E8A-4147-A177-3AD203B41FA5}">
                      <a16:colId xmlns:a16="http://schemas.microsoft.com/office/drawing/2014/main" val="20000"/>
                    </a:ext>
                  </a:extLst>
                </a:gridCol>
                <a:gridCol w="1372990">
                  <a:extLst>
                    <a:ext uri="{9D8B030D-6E8A-4147-A177-3AD203B41FA5}">
                      <a16:colId xmlns:a16="http://schemas.microsoft.com/office/drawing/2014/main" val="20001"/>
                    </a:ext>
                  </a:extLst>
                </a:gridCol>
                <a:gridCol w="704538">
                  <a:extLst>
                    <a:ext uri="{9D8B030D-6E8A-4147-A177-3AD203B41FA5}">
                      <a16:colId xmlns:a16="http://schemas.microsoft.com/office/drawing/2014/main" val="20002"/>
                    </a:ext>
                  </a:extLst>
                </a:gridCol>
                <a:gridCol w="1184223">
                  <a:extLst>
                    <a:ext uri="{9D8B030D-6E8A-4147-A177-3AD203B41FA5}">
                      <a16:colId xmlns:a16="http://schemas.microsoft.com/office/drawing/2014/main" val="20003"/>
                    </a:ext>
                  </a:extLst>
                </a:gridCol>
                <a:gridCol w="1588957">
                  <a:extLst>
                    <a:ext uri="{9D8B030D-6E8A-4147-A177-3AD203B41FA5}">
                      <a16:colId xmlns:a16="http://schemas.microsoft.com/office/drawing/2014/main" val="20004"/>
                    </a:ext>
                  </a:extLst>
                </a:gridCol>
                <a:gridCol w="1663908">
                  <a:extLst>
                    <a:ext uri="{9D8B030D-6E8A-4147-A177-3AD203B41FA5}">
                      <a16:colId xmlns:a16="http://schemas.microsoft.com/office/drawing/2014/main" val="20005"/>
                    </a:ext>
                  </a:extLst>
                </a:gridCol>
                <a:gridCol w="1019332">
                  <a:extLst>
                    <a:ext uri="{9D8B030D-6E8A-4147-A177-3AD203B41FA5}">
                      <a16:colId xmlns:a16="http://schemas.microsoft.com/office/drawing/2014/main" val="20006"/>
                    </a:ext>
                  </a:extLst>
                </a:gridCol>
                <a:gridCol w="813911">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1270318">
                  <a:extLst>
                    <a:ext uri="{9D8B030D-6E8A-4147-A177-3AD203B41FA5}">
                      <a16:colId xmlns:a16="http://schemas.microsoft.com/office/drawing/2014/main" val="20009"/>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TRGRID</a:t>
                      </a:r>
                    </a:p>
                  </a:txBody>
                  <a:tcPr/>
                </a:tc>
                <a:tc>
                  <a:txBody>
                    <a:bodyPr/>
                    <a:lstStyle/>
                    <a:p>
                      <a:r>
                        <a:rPr lang="en-US" sz="1800" dirty="0">
                          <a:solidFill>
                            <a:sysClr val="windowText" lastClr="000000"/>
                          </a:solidFill>
                        </a:rPr>
                        <a:t>TRLINKID</a:t>
                      </a:r>
                    </a:p>
                  </a:txBody>
                  <a:tcPr/>
                </a:tc>
                <a:tc>
                  <a:txBody>
                    <a:bodyPr/>
                    <a:lstStyle/>
                    <a:p>
                      <a:r>
                        <a:rPr lang="en-US" sz="1800" dirty="0">
                          <a:solidFill>
                            <a:sysClr val="windowText" lastClr="000000"/>
                          </a:solidFill>
                        </a:rPr>
                        <a:t>TRTESTCD</a:t>
                      </a:r>
                    </a:p>
                  </a:txBody>
                  <a:tcPr/>
                </a:tc>
                <a:tc>
                  <a:txBody>
                    <a:bodyPr/>
                    <a:lstStyle/>
                    <a:p>
                      <a:r>
                        <a:rPr lang="en-US" sz="1800" dirty="0">
                          <a:solidFill>
                            <a:sysClr val="windowText" lastClr="000000"/>
                          </a:solidFill>
                        </a:rPr>
                        <a:t>TRTEST</a:t>
                      </a:r>
                    </a:p>
                  </a:txBody>
                  <a:tcPr/>
                </a:tc>
                <a:tc>
                  <a:txBody>
                    <a:bodyPr/>
                    <a:lstStyle/>
                    <a:p>
                      <a:r>
                        <a:rPr lang="en-US" sz="1800" dirty="0">
                          <a:solidFill>
                            <a:sysClr val="windowText" lastClr="000000"/>
                          </a:solidFill>
                        </a:rPr>
                        <a:t>TRCAT</a:t>
                      </a:r>
                    </a:p>
                  </a:txBody>
                  <a:tcPr/>
                </a:tc>
                <a:tc>
                  <a:txBody>
                    <a:bodyPr/>
                    <a:lstStyle/>
                    <a:p>
                      <a:r>
                        <a:rPr lang="en-US" sz="1800" dirty="0">
                          <a:solidFill>
                            <a:sysClr val="windowText" lastClr="000000"/>
                          </a:solidFill>
                        </a:rPr>
                        <a:t>TRORRES</a:t>
                      </a:r>
                    </a:p>
                  </a:txBody>
                  <a:tcPr/>
                </a:tc>
                <a:tc>
                  <a:txBody>
                    <a:bodyPr/>
                    <a:lstStyle/>
                    <a:p>
                      <a:r>
                        <a:rPr lang="en-US" sz="1800" dirty="0">
                          <a:solidFill>
                            <a:sysClr val="windowText" lastClr="000000"/>
                          </a:solidFill>
                        </a:rPr>
                        <a:t>TRORRESU</a:t>
                      </a:r>
                    </a:p>
                  </a:txBody>
                  <a:tcPr/>
                </a:tc>
                <a:tc>
                  <a:txBody>
                    <a:bodyPr/>
                    <a:lstStyle/>
                    <a:p>
                      <a:r>
                        <a:rPr lang="en-US" sz="1800" dirty="0">
                          <a:solidFill>
                            <a:sysClr val="windowText" lastClr="000000"/>
                          </a:solidFill>
                        </a:rPr>
                        <a:t>VISIT</a:t>
                      </a:r>
                    </a:p>
                  </a:txBody>
                  <a:tcPr/>
                </a:tc>
                <a:tc>
                  <a:txBody>
                    <a:bodyPr/>
                    <a:lstStyle/>
                    <a:p>
                      <a:r>
                        <a:rPr lang="en-US" sz="1800" dirty="0">
                          <a:solidFill>
                            <a:sysClr val="windowText" lastClr="000000"/>
                          </a:solidFill>
                        </a:rPr>
                        <a:t>TRMETHOD</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12</a:t>
                      </a:r>
                    </a:p>
                  </a:txBody>
                  <a:tcPr/>
                </a:tc>
                <a:tc>
                  <a:txBody>
                    <a:bodyPr/>
                    <a:lstStyle/>
                    <a:p>
                      <a:r>
                        <a:rPr lang="en-US" sz="1600" dirty="0"/>
                        <a:t>mm</a:t>
                      </a:r>
                    </a:p>
                  </a:txBody>
                  <a:tcPr/>
                </a:tc>
                <a:tc>
                  <a:txBody>
                    <a:bodyPr/>
                    <a:lstStyle/>
                    <a:p>
                      <a:r>
                        <a:rPr lang="en-US" sz="1600" dirty="0">
                          <a:latin typeface="+mn-lt"/>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LPERP</a:t>
                      </a:r>
                    </a:p>
                  </a:txBody>
                  <a:tcPr/>
                </a:tc>
                <a:tc>
                  <a:txBody>
                    <a:bodyPr/>
                    <a:lstStyle/>
                    <a:p>
                      <a:r>
                        <a:rPr lang="en-US" sz="1600" dirty="0"/>
                        <a:t>Longest Perpendicular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10</a:t>
                      </a:r>
                    </a:p>
                  </a:txBody>
                  <a:tcPr/>
                </a:tc>
                <a:tc>
                  <a:txBody>
                    <a:bodyPr/>
                    <a:lstStyle/>
                    <a:p>
                      <a:r>
                        <a:rPr lang="en-US" sz="1600" dirty="0"/>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120</a:t>
                      </a:r>
                    </a:p>
                  </a:txBody>
                  <a:tcPr/>
                </a:tc>
                <a:tc>
                  <a:txBody>
                    <a:bodyPr/>
                    <a:lstStyle/>
                    <a:p>
                      <a:r>
                        <a:rPr lang="en-US" sz="1600" dirty="0"/>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T02</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300</a:t>
                      </a:r>
                    </a:p>
                  </a:txBody>
                  <a:tcPr/>
                </a:tc>
                <a:tc>
                  <a:txBody>
                    <a:bodyPr/>
                    <a:lstStyle/>
                    <a:p>
                      <a:r>
                        <a:rPr lang="en-US" sz="1600" dirty="0"/>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4"/>
                  </a:ext>
                </a:extLst>
              </a:tr>
              <a:tr h="182880">
                <a:tc>
                  <a:txBody>
                    <a:bodyPr/>
                    <a:lstStyle/>
                    <a:p>
                      <a:r>
                        <a:rPr lang="en-US" sz="1600" dirty="0"/>
                        <a:t>001-01-001</a:t>
                      </a:r>
                    </a:p>
                  </a:txBody>
                  <a:tcPr/>
                </a:tc>
                <a:tc>
                  <a:txBody>
                    <a:bodyPr/>
                    <a:lstStyle/>
                    <a:p>
                      <a:r>
                        <a:rPr lang="en-US" sz="1600" dirty="0"/>
                        <a:t>Target</a:t>
                      </a:r>
                    </a:p>
                  </a:txBody>
                  <a:tcPr/>
                </a:tc>
                <a:tc>
                  <a:txBody>
                    <a:bodyPr/>
                    <a:lstStyle/>
                    <a:p>
                      <a:r>
                        <a:rPr lang="en-US" sz="1600" dirty="0"/>
                        <a:t>T03</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highlight>
                            <a:srgbClr val="FFFF00"/>
                          </a:highlight>
                        </a:rPr>
                        <a:t>200</a:t>
                      </a:r>
                    </a:p>
                  </a:txBody>
                  <a:tcPr/>
                </a:tc>
                <a:tc>
                  <a:txBody>
                    <a:bodyPr/>
                    <a:lstStyle/>
                    <a:p>
                      <a:r>
                        <a:rPr lang="en-US" sz="1600" dirty="0"/>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Target</a:t>
                      </a:r>
                    </a:p>
                  </a:txBody>
                  <a:tcPr/>
                </a:tc>
                <a:tc>
                  <a:txBody>
                    <a:bodyPr/>
                    <a:lstStyle/>
                    <a:p>
                      <a:endParaRPr lang="en-US" sz="1600" dirty="0"/>
                    </a:p>
                  </a:txBody>
                  <a:tcPr/>
                </a:tc>
                <a:tc>
                  <a:txBody>
                    <a:bodyPr/>
                    <a:lstStyle/>
                    <a:p>
                      <a:r>
                        <a:rPr lang="en-US" sz="1600" dirty="0"/>
                        <a:t>SUMAREA</a:t>
                      </a:r>
                    </a:p>
                  </a:txBody>
                  <a:tcPr/>
                </a:tc>
                <a:tc>
                  <a:txBody>
                    <a:bodyPr/>
                    <a:lstStyle/>
                    <a:p>
                      <a:r>
                        <a:rPr lang="en-US" sz="1600" dirty="0"/>
                        <a:t>Sum</a:t>
                      </a:r>
                      <a:r>
                        <a:rPr lang="en-US" sz="1600" baseline="0" dirty="0"/>
                        <a:t> of Area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Qualitative</a:t>
                      </a:r>
                    </a:p>
                  </a:txBody>
                  <a:tcPr/>
                </a:tc>
                <a:tc>
                  <a:txBody>
                    <a:bodyPr/>
                    <a:lstStyle/>
                    <a:p>
                      <a:r>
                        <a:rPr lang="en-US" sz="1600" dirty="0">
                          <a:highlight>
                            <a:srgbClr val="FFFF00"/>
                          </a:highlight>
                        </a:rPr>
                        <a:t>620</a:t>
                      </a:r>
                    </a:p>
                  </a:txBody>
                  <a:tcPr/>
                </a:tc>
                <a:tc>
                  <a:txBody>
                    <a:bodyPr/>
                    <a:lstStyle/>
                    <a:p>
                      <a:r>
                        <a:rPr lang="en-US" sz="1600" dirty="0"/>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endParaRPr lang="en-US" sz="1600" dirty="0"/>
                    </a:p>
                  </a:txBody>
                  <a:tcPr/>
                </a:tc>
                <a:extLst>
                  <a:ext uri="{0D108BD9-81ED-4DB2-BD59-A6C34878D82A}">
                    <a16:rowId xmlns:a16="http://schemas.microsoft.com/office/drawing/2014/main" val="10006"/>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NT01</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Qualitative</a:t>
                      </a:r>
                    </a:p>
                  </a:txBody>
                  <a:tcPr/>
                </a:tc>
                <a:tc>
                  <a:txBody>
                    <a:bodyPr/>
                    <a:lstStyle/>
                    <a:p>
                      <a:r>
                        <a:rPr lang="en-US" sz="1600" dirty="0"/>
                        <a:t>PRESENT</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7"/>
                  </a:ext>
                </a:extLst>
              </a:tr>
              <a:tr h="278447">
                <a:tc>
                  <a:txBody>
                    <a:bodyPr/>
                    <a:lstStyle/>
                    <a:p>
                      <a:r>
                        <a:rPr lang="en-US" sz="1600" dirty="0"/>
                        <a:t>001-01-001</a:t>
                      </a:r>
                    </a:p>
                  </a:txBody>
                  <a:tcPr/>
                </a:tc>
                <a:tc>
                  <a:txBody>
                    <a:bodyPr/>
                    <a:lstStyle/>
                    <a:p>
                      <a:r>
                        <a:rPr lang="en-US" sz="1600" dirty="0"/>
                        <a:t>Non-Target</a:t>
                      </a:r>
                    </a:p>
                  </a:txBody>
                  <a:tcPr/>
                </a:tc>
                <a:tc>
                  <a:txBody>
                    <a:bodyPr/>
                    <a:lstStyle/>
                    <a:p>
                      <a:r>
                        <a:rPr lang="en-US" sz="1600" dirty="0"/>
                        <a:t>NT02</a:t>
                      </a:r>
                    </a:p>
                  </a:txBody>
                  <a:tcPr/>
                </a:tc>
                <a:tc>
                  <a:txBody>
                    <a:bodyPr/>
                    <a:lstStyle/>
                    <a:p>
                      <a:r>
                        <a:rPr lang="en-US" sz="1600" dirty="0"/>
                        <a:t>TUMSTATE</a:t>
                      </a:r>
                    </a:p>
                  </a:txBody>
                  <a:tcPr/>
                </a:tc>
                <a:tc>
                  <a:txBody>
                    <a:bodyPr/>
                    <a:lstStyle/>
                    <a:p>
                      <a:r>
                        <a:rPr lang="en-US" sz="1600" dirty="0"/>
                        <a:t>Tumor</a:t>
                      </a:r>
                      <a:r>
                        <a:rPr lang="en-US" sz="1600" baseline="0" dirty="0"/>
                        <a:t> State</a:t>
                      </a:r>
                      <a:endParaRPr lang="en-US" sz="1600" dirty="0"/>
                    </a:p>
                  </a:txBody>
                  <a:tcPr/>
                </a:tc>
                <a:tc>
                  <a:txBody>
                    <a:bodyPr/>
                    <a:lstStyle/>
                    <a:p>
                      <a:r>
                        <a:rPr lang="en-US" sz="1600" dirty="0"/>
                        <a:t>Qualitative</a:t>
                      </a:r>
                    </a:p>
                  </a:txBody>
                  <a:tcPr/>
                </a:tc>
                <a:tc>
                  <a:txBody>
                    <a:bodyPr/>
                    <a:lstStyle/>
                    <a:p>
                      <a:r>
                        <a:rPr lang="en-US" sz="1600" dirty="0"/>
                        <a:t>PRESENT</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4225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05A4-32AC-4F37-973E-81829343D42B}"/>
              </a:ext>
            </a:extLst>
          </p:cNvPr>
          <p:cNvSpPr>
            <a:spLocks noGrp="1"/>
          </p:cNvSpPr>
          <p:nvPr>
            <p:ph type="title"/>
          </p:nvPr>
        </p:nvSpPr>
        <p:spPr/>
        <p:txBody>
          <a:bodyPr/>
          <a:lstStyle/>
          <a:p>
            <a:r>
              <a:rPr lang="en-US" dirty="0"/>
              <a:t>Bone Marrow - SDTM LB and FA</a:t>
            </a:r>
          </a:p>
        </p:txBody>
      </p:sp>
      <p:sp>
        <p:nvSpPr>
          <p:cNvPr id="3" name="Content Placeholder 2">
            <a:extLst>
              <a:ext uri="{FF2B5EF4-FFF2-40B4-BE49-F238E27FC236}">
                <a16:creationId xmlns:a16="http://schemas.microsoft.com/office/drawing/2014/main" id="{F7673C98-085A-40B7-BB26-3F53AE3A4B67}"/>
              </a:ext>
            </a:extLst>
          </p:cNvPr>
          <p:cNvSpPr>
            <a:spLocks noGrp="1"/>
          </p:cNvSpPr>
          <p:nvPr>
            <p:ph idx="1"/>
          </p:nvPr>
        </p:nvSpPr>
        <p:spPr>
          <a:xfrm>
            <a:off x="645769" y="4460566"/>
            <a:ext cx="10640399" cy="1928644"/>
          </a:xfrm>
        </p:spPr>
        <p:txBody>
          <a:bodyPr>
            <a:normAutofit fontScale="92500" lnSpcReduction="20000"/>
          </a:bodyPr>
          <a:lstStyle/>
          <a:p>
            <a:pPr marL="0" indent="0">
              <a:lnSpc>
                <a:spcPct val="120000"/>
              </a:lnSpc>
              <a:spcBef>
                <a:spcPts val="0"/>
              </a:spcBef>
              <a:spcAft>
                <a:spcPts val="600"/>
              </a:spcAft>
              <a:buNone/>
            </a:pPr>
            <a:r>
              <a:rPr lang="en-US" sz="2400" dirty="0">
                <a:cs typeface="Calibri" pitchFamily="34" charset="0"/>
              </a:rPr>
              <a:t>Key points to note:</a:t>
            </a:r>
          </a:p>
          <a:p>
            <a:pPr lvl="1">
              <a:lnSpc>
                <a:spcPct val="120000"/>
              </a:lnSpc>
              <a:spcBef>
                <a:spcPts val="0"/>
              </a:spcBef>
              <a:spcAft>
                <a:spcPts val="600"/>
              </a:spcAft>
            </a:pPr>
            <a:r>
              <a:rPr lang="en-US" sz="2000" dirty="0">
                <a:cs typeface="Calibri" pitchFamily="34" charset="0"/>
              </a:rPr>
              <a:t>LB.LBSPID is connected to FA.FASPID</a:t>
            </a:r>
          </a:p>
          <a:p>
            <a:pPr lvl="1">
              <a:lnSpc>
                <a:spcPct val="120000"/>
              </a:lnSpc>
              <a:spcBef>
                <a:spcPts val="0"/>
              </a:spcBef>
              <a:spcAft>
                <a:spcPts val="600"/>
              </a:spcAft>
            </a:pPr>
            <a:r>
              <a:rPr lang="en-US" sz="2000" dirty="0"/>
              <a:t>We can also use BR (Biopsy) domain following SDTM terminology</a:t>
            </a:r>
          </a:p>
          <a:p>
            <a:pPr lvl="1">
              <a:lnSpc>
                <a:spcPct val="120000"/>
              </a:lnSpc>
              <a:spcBef>
                <a:spcPts val="0"/>
              </a:spcBef>
              <a:spcAft>
                <a:spcPts val="600"/>
              </a:spcAft>
            </a:pPr>
            <a:r>
              <a:rPr lang="en-US" sz="2000" dirty="0"/>
              <a:t>Row 1: Bone Marrow Infiltration (i.e., 35%) and its result (i.e., POSITIVE) are collected, so the example has infiltration number in LB and results in FA. </a:t>
            </a:r>
          </a:p>
          <a:p>
            <a:endParaRPr lang="en-US" sz="2400" dirty="0"/>
          </a:p>
        </p:txBody>
      </p:sp>
      <p:graphicFrame>
        <p:nvGraphicFramePr>
          <p:cNvPr id="6" name="Content Placeholder 7">
            <a:extLst>
              <a:ext uri="{FF2B5EF4-FFF2-40B4-BE49-F238E27FC236}">
                <a16:creationId xmlns:a16="http://schemas.microsoft.com/office/drawing/2014/main" id="{CB85F4C3-5B03-4AAF-83A5-BDD43661B1D5}"/>
              </a:ext>
            </a:extLst>
          </p:cNvPr>
          <p:cNvGraphicFramePr>
            <a:graphicFrameLocks/>
          </p:cNvGraphicFramePr>
          <p:nvPr/>
        </p:nvGraphicFramePr>
        <p:xfrm>
          <a:off x="645770" y="1202624"/>
          <a:ext cx="10900460" cy="1529080"/>
        </p:xfrm>
        <a:graphic>
          <a:graphicData uri="http://schemas.openxmlformats.org/drawingml/2006/table">
            <a:tbl>
              <a:tblPr firstRow="1" bandRow="1">
                <a:tableStyleId>{00A15C55-8517-42AA-B614-E9B94910E393}</a:tableStyleId>
              </a:tblPr>
              <a:tblGrid>
                <a:gridCol w="1238732">
                  <a:extLst>
                    <a:ext uri="{9D8B030D-6E8A-4147-A177-3AD203B41FA5}">
                      <a16:colId xmlns:a16="http://schemas.microsoft.com/office/drawing/2014/main" val="20000"/>
                    </a:ext>
                  </a:extLst>
                </a:gridCol>
                <a:gridCol w="1603675">
                  <a:extLst>
                    <a:ext uri="{9D8B030D-6E8A-4147-A177-3AD203B41FA5}">
                      <a16:colId xmlns:a16="http://schemas.microsoft.com/office/drawing/2014/main" val="20001"/>
                    </a:ext>
                  </a:extLst>
                </a:gridCol>
                <a:gridCol w="1743772">
                  <a:extLst>
                    <a:ext uri="{9D8B030D-6E8A-4147-A177-3AD203B41FA5}">
                      <a16:colId xmlns:a16="http://schemas.microsoft.com/office/drawing/2014/main" val="20002"/>
                    </a:ext>
                  </a:extLst>
                </a:gridCol>
                <a:gridCol w="1116356">
                  <a:extLst>
                    <a:ext uri="{9D8B030D-6E8A-4147-A177-3AD203B41FA5}">
                      <a16:colId xmlns:a16="http://schemas.microsoft.com/office/drawing/2014/main" val="20003"/>
                    </a:ext>
                  </a:extLst>
                </a:gridCol>
                <a:gridCol w="1545724">
                  <a:extLst>
                    <a:ext uri="{9D8B030D-6E8A-4147-A177-3AD203B41FA5}">
                      <a16:colId xmlns:a16="http://schemas.microsoft.com/office/drawing/2014/main" val="20004"/>
                    </a:ext>
                  </a:extLst>
                </a:gridCol>
                <a:gridCol w="1160900">
                  <a:extLst>
                    <a:ext uri="{9D8B030D-6E8A-4147-A177-3AD203B41FA5}">
                      <a16:colId xmlns:a16="http://schemas.microsoft.com/office/drawing/2014/main" val="20005"/>
                    </a:ext>
                  </a:extLst>
                </a:gridCol>
                <a:gridCol w="1302727">
                  <a:extLst>
                    <a:ext uri="{9D8B030D-6E8A-4147-A177-3AD203B41FA5}">
                      <a16:colId xmlns:a16="http://schemas.microsoft.com/office/drawing/2014/main" val="20006"/>
                    </a:ext>
                  </a:extLst>
                </a:gridCol>
                <a:gridCol w="1188574">
                  <a:extLst>
                    <a:ext uri="{9D8B030D-6E8A-4147-A177-3AD203B41FA5}">
                      <a16:colId xmlns:a16="http://schemas.microsoft.com/office/drawing/2014/main" val="20007"/>
                    </a:ext>
                  </a:extLst>
                </a:gridCol>
              </a:tblGrid>
              <a:tr h="370840">
                <a:tc>
                  <a:txBody>
                    <a:bodyPr/>
                    <a:lstStyle/>
                    <a:p>
                      <a:r>
                        <a:rPr lang="en-US" sz="1800" dirty="0">
                          <a:solidFill>
                            <a:schemeClr val="tx1"/>
                          </a:solidFill>
                        </a:rPr>
                        <a:t>USUBJID</a:t>
                      </a:r>
                    </a:p>
                  </a:txBody>
                  <a:tcPr/>
                </a:tc>
                <a:tc>
                  <a:txBody>
                    <a:bodyPr/>
                    <a:lstStyle/>
                    <a:p>
                      <a:r>
                        <a:rPr lang="en-US" sz="1800" dirty="0">
                          <a:solidFill>
                            <a:schemeClr val="tx1"/>
                          </a:solidFill>
                        </a:rPr>
                        <a:t>LBCAT</a:t>
                      </a:r>
                    </a:p>
                  </a:txBody>
                  <a:tcPr/>
                </a:tc>
                <a:tc>
                  <a:txBody>
                    <a:bodyPr/>
                    <a:lstStyle/>
                    <a:p>
                      <a:r>
                        <a:rPr lang="en-US" sz="1800" dirty="0">
                          <a:solidFill>
                            <a:schemeClr val="tx1"/>
                          </a:solidFill>
                        </a:rPr>
                        <a:t>LBSPEC</a:t>
                      </a:r>
                    </a:p>
                  </a:txBody>
                  <a:tcPr/>
                </a:tc>
                <a:tc>
                  <a:txBody>
                    <a:bodyPr/>
                    <a:lstStyle/>
                    <a:p>
                      <a:r>
                        <a:rPr lang="en-US" sz="1800" dirty="0">
                          <a:solidFill>
                            <a:schemeClr val="tx1"/>
                          </a:solidFill>
                        </a:rPr>
                        <a:t>LBSPID</a:t>
                      </a:r>
                    </a:p>
                  </a:txBody>
                  <a:tcPr/>
                </a:tc>
                <a:tc>
                  <a:txBody>
                    <a:bodyPr/>
                    <a:lstStyle/>
                    <a:p>
                      <a:r>
                        <a:rPr lang="en-US" sz="1800" dirty="0">
                          <a:solidFill>
                            <a:schemeClr val="tx1"/>
                          </a:solidFill>
                        </a:rPr>
                        <a:t>LBTEST</a:t>
                      </a:r>
                    </a:p>
                  </a:txBody>
                  <a:tcPr/>
                </a:tc>
                <a:tc>
                  <a:txBody>
                    <a:bodyPr/>
                    <a:lstStyle/>
                    <a:p>
                      <a:r>
                        <a:rPr lang="en-US" sz="1800" dirty="0">
                          <a:solidFill>
                            <a:schemeClr val="tx1"/>
                          </a:solidFill>
                        </a:rPr>
                        <a:t>LBORRES</a:t>
                      </a:r>
                    </a:p>
                  </a:txBody>
                  <a:tcPr/>
                </a:tc>
                <a:tc>
                  <a:txBody>
                    <a:bodyPr/>
                    <a:lstStyle/>
                    <a:p>
                      <a:r>
                        <a:rPr lang="en-US" sz="1800" dirty="0">
                          <a:solidFill>
                            <a:schemeClr val="tx1"/>
                          </a:solidFill>
                        </a:rPr>
                        <a:t>LBORRESU</a:t>
                      </a:r>
                    </a:p>
                  </a:txBody>
                  <a:tcPr/>
                </a:tc>
                <a:tc>
                  <a:txBody>
                    <a:bodyPr/>
                    <a:lstStyle/>
                    <a:p>
                      <a:r>
                        <a:rPr lang="en-US" sz="1800" dirty="0">
                          <a:solidFill>
                            <a:schemeClr val="tx1"/>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BONE MARROW</a:t>
                      </a:r>
                    </a:p>
                  </a:txBody>
                  <a:tcPr/>
                </a:tc>
                <a:tc>
                  <a:txBody>
                    <a:bodyPr/>
                    <a:lstStyle/>
                    <a:p>
                      <a:r>
                        <a:rPr lang="en-US" sz="1600" dirty="0"/>
                        <a:t>BR01</a:t>
                      </a:r>
                    </a:p>
                  </a:txBody>
                  <a:tcPr/>
                </a:tc>
                <a:tc>
                  <a:txBody>
                    <a:bodyPr/>
                    <a:lstStyle/>
                    <a:p>
                      <a:r>
                        <a:rPr lang="en-US" sz="1600" dirty="0"/>
                        <a:t>Bone</a:t>
                      </a:r>
                      <a:r>
                        <a:rPr lang="en-US" sz="1600" baseline="0" dirty="0"/>
                        <a:t> Marrow Infiltrate</a:t>
                      </a:r>
                      <a:endParaRPr lang="en-US" sz="1600" dirty="0"/>
                    </a:p>
                  </a:txBody>
                  <a:tcPr/>
                </a:tc>
                <a:tc>
                  <a:txBody>
                    <a:bodyPr/>
                    <a:lstStyle/>
                    <a:p>
                      <a:r>
                        <a:rPr lang="en-US" sz="1600" dirty="0"/>
                        <a:t>35</a:t>
                      </a:r>
                    </a:p>
                  </a:txBody>
                  <a:tcPr/>
                </a:tc>
                <a:tc>
                  <a:txBody>
                    <a:bodyPr/>
                    <a:lstStyle/>
                    <a:p>
                      <a:r>
                        <a:rPr lang="en-US" sz="1600" dirty="0"/>
                        <a:t>%</a:t>
                      </a:r>
                    </a:p>
                  </a:txBody>
                  <a:tcPr/>
                </a:tc>
                <a:tc>
                  <a:txBody>
                    <a:bodyPr/>
                    <a:lstStyle/>
                    <a:p>
                      <a:r>
                        <a:rPr lang="en-US" sz="1600" dirty="0"/>
                        <a:t>Screening</a:t>
                      </a:r>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r>
                        <a:rPr lang="en-US" sz="1600" dirty="0"/>
                        <a:t>HEMATOLOGY</a:t>
                      </a:r>
                    </a:p>
                  </a:txBody>
                  <a:tcPr/>
                </a:tc>
                <a:tc>
                  <a:txBody>
                    <a:bodyPr/>
                    <a:lstStyle/>
                    <a:p>
                      <a:r>
                        <a:rPr lang="en-US" sz="1600" dirty="0"/>
                        <a:t>BONE MARROW</a:t>
                      </a:r>
                    </a:p>
                  </a:txBody>
                  <a:tcPr/>
                </a:tc>
                <a:tc>
                  <a:txBody>
                    <a:bodyPr/>
                    <a:lstStyle/>
                    <a:p>
                      <a:r>
                        <a:rPr lang="en-US" sz="1600" dirty="0"/>
                        <a:t>BR01</a:t>
                      </a:r>
                    </a:p>
                  </a:txBody>
                  <a:tcPr/>
                </a:tc>
                <a:tc>
                  <a:txBody>
                    <a:bodyPr/>
                    <a:lstStyle/>
                    <a:p>
                      <a:r>
                        <a:rPr lang="en-US" sz="1600" dirty="0"/>
                        <a:t>Bone</a:t>
                      </a:r>
                      <a:r>
                        <a:rPr lang="en-US" sz="1600" baseline="0" dirty="0"/>
                        <a:t> Marrow Infiltrate</a:t>
                      </a:r>
                      <a:endParaRPr lang="en-US" sz="1600" dirty="0"/>
                    </a:p>
                  </a:txBody>
                  <a:tcPr/>
                </a:tc>
                <a:tc>
                  <a:txBody>
                    <a:bodyPr/>
                    <a:lstStyle/>
                    <a:p>
                      <a:r>
                        <a:rPr lang="en-US" sz="1600" dirty="0"/>
                        <a:t>9</a:t>
                      </a:r>
                    </a:p>
                  </a:txBody>
                  <a:tcPr/>
                </a:tc>
                <a:tc>
                  <a:txBody>
                    <a:bodyPr/>
                    <a:lstStyle/>
                    <a:p>
                      <a:r>
                        <a:rPr lang="en-US" sz="1600" dirty="0"/>
                        <a:t>%</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graphicFrame>
        <p:nvGraphicFramePr>
          <p:cNvPr id="8" name="Content Placeholder 7">
            <a:extLst>
              <a:ext uri="{FF2B5EF4-FFF2-40B4-BE49-F238E27FC236}">
                <a16:creationId xmlns:a16="http://schemas.microsoft.com/office/drawing/2014/main" id="{5119954D-A96F-4A52-8AD8-86ECA58B2A6F}"/>
              </a:ext>
            </a:extLst>
          </p:cNvPr>
          <p:cNvGraphicFramePr>
            <a:graphicFrameLocks/>
          </p:cNvGraphicFramePr>
          <p:nvPr/>
        </p:nvGraphicFramePr>
        <p:xfrm>
          <a:off x="645769" y="2944473"/>
          <a:ext cx="10900458" cy="1524000"/>
        </p:xfrm>
        <a:graphic>
          <a:graphicData uri="http://schemas.openxmlformats.org/drawingml/2006/table">
            <a:tbl>
              <a:tblPr firstRow="1" bandRow="1">
                <a:tableStyleId>{00A15C55-8517-42AA-B614-E9B94910E393}</a:tableStyleId>
              </a:tblPr>
              <a:tblGrid>
                <a:gridCol w="1489607">
                  <a:extLst>
                    <a:ext uri="{9D8B030D-6E8A-4147-A177-3AD203B41FA5}">
                      <a16:colId xmlns:a16="http://schemas.microsoft.com/office/drawing/2014/main" val="20000"/>
                    </a:ext>
                  </a:extLst>
                </a:gridCol>
                <a:gridCol w="2096929">
                  <a:extLst>
                    <a:ext uri="{9D8B030D-6E8A-4147-A177-3AD203B41FA5}">
                      <a16:colId xmlns:a16="http://schemas.microsoft.com/office/drawing/2014/main" val="20001"/>
                    </a:ext>
                  </a:extLst>
                </a:gridCol>
                <a:gridCol w="1190106">
                  <a:extLst>
                    <a:ext uri="{9D8B030D-6E8A-4147-A177-3AD203B41FA5}">
                      <a16:colId xmlns:a16="http://schemas.microsoft.com/office/drawing/2014/main" val="20002"/>
                    </a:ext>
                  </a:extLst>
                </a:gridCol>
                <a:gridCol w="3244438">
                  <a:extLst>
                    <a:ext uri="{9D8B030D-6E8A-4147-A177-3AD203B41FA5}">
                      <a16:colId xmlns:a16="http://schemas.microsoft.com/office/drawing/2014/main" val="20003"/>
                    </a:ext>
                  </a:extLst>
                </a:gridCol>
                <a:gridCol w="1450089">
                  <a:extLst>
                    <a:ext uri="{9D8B030D-6E8A-4147-A177-3AD203B41FA5}">
                      <a16:colId xmlns:a16="http://schemas.microsoft.com/office/drawing/2014/main" val="20004"/>
                    </a:ext>
                  </a:extLst>
                </a:gridCol>
                <a:gridCol w="1429289">
                  <a:extLst>
                    <a:ext uri="{9D8B030D-6E8A-4147-A177-3AD203B41FA5}">
                      <a16:colId xmlns:a16="http://schemas.microsoft.com/office/drawing/2014/main" val="20005"/>
                    </a:ext>
                  </a:extLst>
                </a:gridCol>
              </a:tblGrid>
              <a:tr h="334745">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FACAT</a:t>
                      </a:r>
                    </a:p>
                  </a:txBody>
                  <a:tcPr/>
                </a:tc>
                <a:tc>
                  <a:txBody>
                    <a:bodyPr/>
                    <a:lstStyle/>
                    <a:p>
                      <a:r>
                        <a:rPr lang="en-US" sz="1800" dirty="0">
                          <a:solidFill>
                            <a:sysClr val="windowText" lastClr="000000"/>
                          </a:solidFill>
                        </a:rPr>
                        <a:t>FASPID</a:t>
                      </a:r>
                    </a:p>
                  </a:txBody>
                  <a:tcPr/>
                </a:tc>
                <a:tc>
                  <a:txBody>
                    <a:bodyPr/>
                    <a:lstStyle/>
                    <a:p>
                      <a:r>
                        <a:rPr lang="en-US" sz="1800" dirty="0">
                          <a:solidFill>
                            <a:sysClr val="windowText" lastClr="000000"/>
                          </a:solidFill>
                        </a:rPr>
                        <a:t>FATEST</a:t>
                      </a:r>
                    </a:p>
                  </a:txBody>
                  <a:tcPr/>
                </a:tc>
                <a:tc>
                  <a:txBody>
                    <a:bodyPr/>
                    <a:lstStyle/>
                    <a:p>
                      <a:r>
                        <a:rPr lang="en-US" sz="1800" dirty="0">
                          <a:solidFill>
                            <a:sysClr val="windowText" lastClr="000000"/>
                          </a:solidFill>
                        </a:rPr>
                        <a:t>FAORRES</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BONE MARROW</a:t>
                      </a:r>
                    </a:p>
                    <a:p>
                      <a:r>
                        <a:rPr lang="en-US" sz="1600" dirty="0"/>
                        <a:t>BIOPSY</a:t>
                      </a:r>
                    </a:p>
                  </a:txBody>
                  <a:tcPr/>
                </a:tc>
                <a:tc>
                  <a:txBody>
                    <a:bodyPr/>
                    <a:lstStyle/>
                    <a:p>
                      <a:r>
                        <a:rPr lang="en-US" sz="1600" dirty="0"/>
                        <a:t>BR01</a:t>
                      </a:r>
                    </a:p>
                  </a:txBody>
                  <a:tcPr/>
                </a:tc>
                <a:tc>
                  <a:txBody>
                    <a:bodyPr/>
                    <a:lstStyle/>
                    <a:p>
                      <a:r>
                        <a:rPr lang="en-US" sz="1600" dirty="0"/>
                        <a:t>Bone</a:t>
                      </a:r>
                      <a:r>
                        <a:rPr lang="en-US" sz="1600" baseline="0" dirty="0"/>
                        <a:t> Marrow Biopsy Results</a:t>
                      </a:r>
                      <a:endParaRPr lang="en-US" sz="1600" dirty="0"/>
                    </a:p>
                  </a:txBody>
                  <a:tcPr/>
                </a:tc>
                <a:tc>
                  <a:txBody>
                    <a:bodyPr/>
                    <a:lstStyle/>
                    <a:p>
                      <a:r>
                        <a:rPr lang="en-US" sz="1600" dirty="0"/>
                        <a:t>POSITIVE</a:t>
                      </a:r>
                    </a:p>
                  </a:txBody>
                  <a:tcPr/>
                </a:tc>
                <a:tc>
                  <a:txBody>
                    <a:bodyPr/>
                    <a:lstStyle/>
                    <a:p>
                      <a:r>
                        <a:rPr lang="en-US" sz="1600" dirty="0"/>
                        <a:t>Screening</a:t>
                      </a:r>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BONE MARROW</a:t>
                      </a:r>
                    </a:p>
                    <a:p>
                      <a:r>
                        <a:rPr lang="en-US" sz="1600" dirty="0"/>
                        <a:t>BIOPSY</a:t>
                      </a:r>
                    </a:p>
                  </a:txBody>
                  <a:tcPr/>
                </a:tc>
                <a:tc>
                  <a:txBody>
                    <a:bodyPr/>
                    <a:lstStyle/>
                    <a:p>
                      <a:r>
                        <a:rPr lang="en-US" sz="1600" dirty="0"/>
                        <a:t>BR01</a:t>
                      </a:r>
                    </a:p>
                  </a:txBody>
                  <a:tcPr/>
                </a:tc>
                <a:tc>
                  <a:txBody>
                    <a:bodyPr/>
                    <a:lstStyle/>
                    <a:p>
                      <a:r>
                        <a:rPr lang="en-US" sz="1600" dirty="0"/>
                        <a:t>Bone</a:t>
                      </a:r>
                      <a:r>
                        <a:rPr lang="en-US" sz="1600" baseline="0" dirty="0"/>
                        <a:t> Marrow Biopsy Results</a:t>
                      </a:r>
                      <a:endParaRPr lang="en-US" sz="1600" dirty="0"/>
                    </a:p>
                  </a:txBody>
                  <a:tcPr/>
                </a:tc>
                <a:tc>
                  <a:txBody>
                    <a:bodyPr/>
                    <a:lstStyle/>
                    <a:p>
                      <a:r>
                        <a:rPr lang="en-US" sz="1600" dirty="0"/>
                        <a:t>NEGATIVE</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71016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1E4C-30BC-49CB-908B-87C456878FD5}"/>
              </a:ext>
            </a:extLst>
          </p:cNvPr>
          <p:cNvSpPr>
            <a:spLocks noGrp="1"/>
          </p:cNvSpPr>
          <p:nvPr>
            <p:ph type="title"/>
          </p:nvPr>
        </p:nvSpPr>
        <p:spPr>
          <a:xfrm>
            <a:off x="278893" y="314809"/>
            <a:ext cx="11634213" cy="780417"/>
          </a:xfrm>
        </p:spPr>
        <p:txBody>
          <a:bodyPr/>
          <a:lstStyle/>
          <a:p>
            <a:r>
              <a:rPr lang="en-US" dirty="0"/>
              <a:t>Liver and Spleen Palpable Assessment - SDTM PE</a:t>
            </a:r>
          </a:p>
        </p:txBody>
      </p:sp>
      <p:sp>
        <p:nvSpPr>
          <p:cNvPr id="3" name="Content Placeholder 2">
            <a:extLst>
              <a:ext uri="{FF2B5EF4-FFF2-40B4-BE49-F238E27FC236}">
                <a16:creationId xmlns:a16="http://schemas.microsoft.com/office/drawing/2014/main" id="{FF6F2D2B-4EE0-444C-B895-177DCD78455D}"/>
              </a:ext>
            </a:extLst>
          </p:cNvPr>
          <p:cNvSpPr>
            <a:spLocks noGrp="1"/>
          </p:cNvSpPr>
          <p:nvPr>
            <p:ph idx="1"/>
          </p:nvPr>
        </p:nvSpPr>
        <p:spPr>
          <a:xfrm>
            <a:off x="359764" y="4899684"/>
            <a:ext cx="9653666" cy="1400529"/>
          </a:xfrm>
        </p:spPr>
        <p:txBody>
          <a:bodyPr>
            <a:normAutofit fontScale="85000" lnSpcReduction="10000"/>
          </a:bodyPr>
          <a:lstStyle/>
          <a:p>
            <a:pPr marL="0" indent="0">
              <a:spcBef>
                <a:spcPts val="600"/>
              </a:spcBef>
              <a:buNone/>
            </a:pPr>
            <a:r>
              <a:rPr lang="en-US" sz="2800" dirty="0">
                <a:cs typeface="Calibri" pitchFamily="34" charset="0"/>
              </a:rPr>
              <a:t>Key points to note:</a:t>
            </a:r>
          </a:p>
          <a:p>
            <a:pPr lvl="1">
              <a:spcBef>
                <a:spcPts val="600"/>
              </a:spcBef>
            </a:pPr>
            <a:r>
              <a:rPr lang="en-US" sz="3200" dirty="0">
                <a:cs typeface="Calibri" pitchFamily="34" charset="0"/>
              </a:rPr>
              <a:t>  </a:t>
            </a:r>
            <a:r>
              <a:rPr lang="en-US" sz="2400" dirty="0">
                <a:cs typeface="Calibri" pitchFamily="34" charset="0"/>
              </a:rPr>
              <a:t>Subject 001 was palpable at Screening, but not palpable at Visit 1</a:t>
            </a:r>
            <a:endParaRPr lang="en-US" sz="2400" dirty="0"/>
          </a:p>
          <a:p>
            <a:endParaRPr lang="en-US" sz="2800" dirty="0"/>
          </a:p>
        </p:txBody>
      </p:sp>
      <p:graphicFrame>
        <p:nvGraphicFramePr>
          <p:cNvPr id="6" name="Content Placeholder 7">
            <a:extLst>
              <a:ext uri="{FF2B5EF4-FFF2-40B4-BE49-F238E27FC236}">
                <a16:creationId xmlns:a16="http://schemas.microsoft.com/office/drawing/2014/main" id="{BE435285-239C-4F9E-AE58-696F6D949136}"/>
              </a:ext>
            </a:extLst>
          </p:cNvPr>
          <p:cNvGraphicFramePr>
            <a:graphicFrameLocks/>
          </p:cNvGraphicFramePr>
          <p:nvPr/>
        </p:nvGraphicFramePr>
        <p:xfrm>
          <a:off x="359764" y="1184223"/>
          <a:ext cx="11609987" cy="3646866"/>
        </p:xfrm>
        <a:graphic>
          <a:graphicData uri="http://schemas.openxmlformats.org/drawingml/2006/table">
            <a:tbl>
              <a:tblPr firstRow="1" bandRow="1">
                <a:tableStyleId>{00A15C55-8517-42AA-B614-E9B94910E393}</a:tableStyleId>
              </a:tblPr>
              <a:tblGrid>
                <a:gridCol w="1318514">
                  <a:extLst>
                    <a:ext uri="{9D8B030D-6E8A-4147-A177-3AD203B41FA5}">
                      <a16:colId xmlns:a16="http://schemas.microsoft.com/office/drawing/2014/main" val="20000"/>
                    </a:ext>
                  </a:extLst>
                </a:gridCol>
                <a:gridCol w="2671637">
                  <a:extLst>
                    <a:ext uri="{9D8B030D-6E8A-4147-A177-3AD203B41FA5}">
                      <a16:colId xmlns:a16="http://schemas.microsoft.com/office/drawing/2014/main" val="20001"/>
                    </a:ext>
                  </a:extLst>
                </a:gridCol>
                <a:gridCol w="1493407">
                  <a:extLst>
                    <a:ext uri="{9D8B030D-6E8A-4147-A177-3AD203B41FA5}">
                      <a16:colId xmlns:a16="http://schemas.microsoft.com/office/drawing/2014/main" val="20002"/>
                    </a:ext>
                  </a:extLst>
                </a:gridCol>
                <a:gridCol w="1329559">
                  <a:extLst>
                    <a:ext uri="{9D8B030D-6E8A-4147-A177-3AD203B41FA5}">
                      <a16:colId xmlns:a16="http://schemas.microsoft.com/office/drawing/2014/main" val="20003"/>
                    </a:ext>
                  </a:extLst>
                </a:gridCol>
                <a:gridCol w="2279507">
                  <a:extLst>
                    <a:ext uri="{9D8B030D-6E8A-4147-A177-3AD203B41FA5}">
                      <a16:colId xmlns:a16="http://schemas.microsoft.com/office/drawing/2014/main" val="20004"/>
                    </a:ext>
                  </a:extLst>
                </a:gridCol>
                <a:gridCol w="1252238">
                  <a:extLst>
                    <a:ext uri="{9D8B030D-6E8A-4147-A177-3AD203B41FA5}">
                      <a16:colId xmlns:a16="http://schemas.microsoft.com/office/drawing/2014/main" val="20005"/>
                    </a:ext>
                  </a:extLst>
                </a:gridCol>
                <a:gridCol w="1265125">
                  <a:extLst>
                    <a:ext uri="{9D8B030D-6E8A-4147-A177-3AD203B41FA5}">
                      <a16:colId xmlns:a16="http://schemas.microsoft.com/office/drawing/2014/main" val="20006"/>
                    </a:ext>
                  </a:extLst>
                </a:gridCol>
              </a:tblGrid>
              <a:tr h="462095">
                <a:tc>
                  <a:txBody>
                    <a:bodyPr/>
                    <a:lstStyle/>
                    <a:p>
                      <a:r>
                        <a:rPr lang="en-US" sz="2000" dirty="0">
                          <a:solidFill>
                            <a:schemeClr val="tx1"/>
                          </a:solidFill>
                        </a:rPr>
                        <a:t>USUBJID</a:t>
                      </a:r>
                    </a:p>
                  </a:txBody>
                  <a:tcPr/>
                </a:tc>
                <a:tc>
                  <a:txBody>
                    <a:bodyPr/>
                    <a:lstStyle/>
                    <a:p>
                      <a:r>
                        <a:rPr lang="en-US" sz="2000" dirty="0">
                          <a:solidFill>
                            <a:schemeClr val="tx1"/>
                          </a:solidFill>
                        </a:rPr>
                        <a:t>PECAT</a:t>
                      </a:r>
                    </a:p>
                  </a:txBody>
                  <a:tcPr/>
                </a:tc>
                <a:tc>
                  <a:txBody>
                    <a:bodyPr/>
                    <a:lstStyle/>
                    <a:p>
                      <a:r>
                        <a:rPr lang="en-US" sz="2000" dirty="0">
                          <a:solidFill>
                            <a:schemeClr val="tx1"/>
                          </a:solidFill>
                        </a:rPr>
                        <a:t>PEMETHOD</a:t>
                      </a:r>
                    </a:p>
                  </a:txBody>
                  <a:tcPr/>
                </a:tc>
                <a:tc>
                  <a:txBody>
                    <a:bodyPr/>
                    <a:lstStyle/>
                    <a:p>
                      <a:r>
                        <a:rPr lang="en-US" sz="2000" dirty="0">
                          <a:solidFill>
                            <a:schemeClr val="tx1"/>
                          </a:solidFill>
                        </a:rPr>
                        <a:t>PETESTCD</a:t>
                      </a:r>
                    </a:p>
                  </a:txBody>
                  <a:tcPr/>
                </a:tc>
                <a:tc>
                  <a:txBody>
                    <a:bodyPr/>
                    <a:lstStyle/>
                    <a:p>
                      <a:r>
                        <a:rPr lang="en-US" sz="2000" dirty="0">
                          <a:solidFill>
                            <a:schemeClr val="tx1"/>
                          </a:solidFill>
                        </a:rPr>
                        <a:t>PETEST</a:t>
                      </a:r>
                    </a:p>
                  </a:txBody>
                  <a:tcPr/>
                </a:tc>
                <a:tc>
                  <a:txBody>
                    <a:bodyPr/>
                    <a:lstStyle/>
                    <a:p>
                      <a:r>
                        <a:rPr lang="en-US" sz="2000" dirty="0">
                          <a:solidFill>
                            <a:schemeClr val="tx1"/>
                          </a:solidFill>
                        </a:rPr>
                        <a:t>PEORRES</a:t>
                      </a:r>
                    </a:p>
                  </a:txBody>
                  <a:tcPr/>
                </a:tc>
                <a:tc>
                  <a:txBody>
                    <a:bodyPr/>
                    <a:lstStyle/>
                    <a:p>
                      <a:r>
                        <a:rPr lang="en-US" sz="2000" dirty="0">
                          <a:solidFill>
                            <a:schemeClr val="tx1"/>
                          </a:solidFill>
                        </a:rPr>
                        <a:t>VISIT</a:t>
                      </a:r>
                    </a:p>
                  </a:txBody>
                  <a:tcPr/>
                </a:tc>
                <a:extLst>
                  <a:ext uri="{0D108BD9-81ED-4DB2-BD59-A6C34878D82A}">
                    <a16:rowId xmlns:a16="http://schemas.microsoft.com/office/drawing/2014/main" val="10000"/>
                  </a:ext>
                </a:extLst>
              </a:tr>
              <a:tr h="379804">
                <a:tc>
                  <a:txBody>
                    <a:bodyPr/>
                    <a:lstStyle/>
                    <a:p>
                      <a:r>
                        <a:rPr lang="en-US" sz="1800" dirty="0"/>
                        <a:t>001-01-001</a:t>
                      </a:r>
                    </a:p>
                  </a:txBody>
                  <a:tcPr/>
                </a:tc>
                <a:tc>
                  <a:txBody>
                    <a:bodyPr/>
                    <a:lstStyle/>
                    <a:p>
                      <a:r>
                        <a:rPr lang="en-US" sz="1800" dirty="0"/>
                        <a:t>PHYSICAL</a:t>
                      </a:r>
                      <a:r>
                        <a:rPr lang="en-US" sz="1800" baseline="0" dirty="0"/>
                        <a:t> EXAMINATION</a:t>
                      </a:r>
                      <a:endParaRPr lang="en-US" sz="1800" dirty="0"/>
                    </a:p>
                  </a:txBody>
                  <a:tcPr/>
                </a:tc>
                <a:tc>
                  <a:txBody>
                    <a:bodyPr/>
                    <a:lstStyle/>
                    <a:p>
                      <a:r>
                        <a:rPr lang="en-US" sz="1800" dirty="0"/>
                        <a:t>PALPATION</a:t>
                      </a:r>
                    </a:p>
                  </a:txBody>
                  <a:tcPr/>
                </a:tc>
                <a:tc>
                  <a:txBody>
                    <a:bodyPr/>
                    <a:lstStyle/>
                    <a:p>
                      <a:r>
                        <a:rPr lang="en-US" sz="1800" dirty="0"/>
                        <a:t>SPLEENEN</a:t>
                      </a:r>
                    </a:p>
                  </a:txBody>
                  <a:tcPr/>
                </a:tc>
                <a:tc>
                  <a:txBody>
                    <a:bodyPr/>
                    <a:lstStyle/>
                    <a:p>
                      <a:r>
                        <a:rPr lang="en-US" sz="1800" dirty="0"/>
                        <a:t>Spleen Enlargement</a:t>
                      </a:r>
                    </a:p>
                  </a:txBody>
                  <a:tcPr/>
                </a:tc>
                <a:tc>
                  <a:txBody>
                    <a:bodyPr/>
                    <a:lstStyle/>
                    <a:p>
                      <a:r>
                        <a:rPr lang="en-US" sz="1800" dirty="0"/>
                        <a:t>YES</a:t>
                      </a:r>
                    </a:p>
                  </a:txBody>
                  <a:tcPr/>
                </a:tc>
                <a:tc>
                  <a:txBody>
                    <a:bodyPr/>
                    <a:lstStyle/>
                    <a:p>
                      <a:r>
                        <a:rPr lang="en-US" sz="1800" dirty="0"/>
                        <a:t>Screening</a:t>
                      </a:r>
                    </a:p>
                  </a:txBody>
                  <a:tcPr/>
                </a:tc>
                <a:extLst>
                  <a:ext uri="{0D108BD9-81ED-4DB2-BD59-A6C34878D82A}">
                    <a16:rowId xmlns:a16="http://schemas.microsoft.com/office/drawing/2014/main" val="10001"/>
                  </a:ext>
                </a:extLst>
              </a:tr>
              <a:tr h="721629">
                <a:tc>
                  <a:txBody>
                    <a:bodyPr/>
                    <a:lstStyle/>
                    <a:p>
                      <a:r>
                        <a:rPr lang="en-US" sz="1800" dirty="0"/>
                        <a:t>001-01-001</a:t>
                      </a:r>
                    </a:p>
                  </a:txBody>
                  <a:tcPr/>
                </a:tc>
                <a:tc>
                  <a:txBody>
                    <a:bodyPr/>
                    <a:lstStyle/>
                    <a:p>
                      <a:r>
                        <a:rPr lang="en-US" sz="1800" dirty="0"/>
                        <a:t>PHYSICAL</a:t>
                      </a:r>
                      <a:r>
                        <a:rPr lang="en-US" sz="1800" baseline="0" dirty="0"/>
                        <a:t> EXAMINATION</a:t>
                      </a:r>
                      <a:endParaRPr lang="en-US" sz="1800" dirty="0"/>
                    </a:p>
                  </a:txBody>
                  <a:tcPr/>
                </a:tc>
                <a:tc>
                  <a:txBody>
                    <a:bodyPr/>
                    <a:lstStyle/>
                    <a:p>
                      <a:r>
                        <a:rPr lang="en-US" sz="1800" dirty="0"/>
                        <a:t>PALPATION</a:t>
                      </a:r>
                    </a:p>
                  </a:txBody>
                  <a:tcPr/>
                </a:tc>
                <a:tc>
                  <a:txBody>
                    <a:bodyPr/>
                    <a:lstStyle/>
                    <a:p>
                      <a:r>
                        <a:rPr lang="en-US" sz="1800" dirty="0"/>
                        <a:t>SPLEENEN</a:t>
                      </a:r>
                    </a:p>
                  </a:txBody>
                  <a:tcPr/>
                </a:tc>
                <a:tc>
                  <a:txBody>
                    <a:bodyPr/>
                    <a:lstStyle/>
                    <a:p>
                      <a:r>
                        <a:rPr lang="en-US" sz="1800" dirty="0"/>
                        <a:t>Spleen Enlargement</a:t>
                      </a:r>
                    </a:p>
                  </a:txBody>
                  <a:tcPr/>
                </a:tc>
                <a:tc>
                  <a:txBody>
                    <a:bodyPr/>
                    <a:lstStyle/>
                    <a:p>
                      <a:r>
                        <a:rPr lang="en-US" sz="1800" dirty="0"/>
                        <a:t>NO</a:t>
                      </a:r>
                    </a:p>
                  </a:txBody>
                  <a:tcPr/>
                </a:tc>
                <a:tc>
                  <a:txBody>
                    <a:bodyPr/>
                    <a:lstStyle/>
                    <a:p>
                      <a:r>
                        <a:rPr lang="en-US" sz="1800" dirty="0"/>
                        <a:t>Cycle 1</a:t>
                      </a:r>
                    </a:p>
                  </a:txBody>
                  <a:tcPr/>
                </a:tc>
                <a:extLst>
                  <a:ext uri="{0D108BD9-81ED-4DB2-BD59-A6C34878D82A}">
                    <a16:rowId xmlns:a16="http://schemas.microsoft.com/office/drawing/2014/main" val="10002"/>
                  </a:ext>
                </a:extLst>
              </a:tr>
              <a:tr h="379804">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3"/>
                  </a:ext>
                </a:extLst>
              </a:tr>
              <a:tr h="721629">
                <a:tc>
                  <a:txBody>
                    <a:bodyPr/>
                    <a:lstStyle/>
                    <a:p>
                      <a:r>
                        <a:rPr lang="en-US" sz="1800" dirty="0"/>
                        <a:t>001-01-001</a:t>
                      </a:r>
                    </a:p>
                  </a:txBody>
                  <a:tcPr/>
                </a:tc>
                <a:tc>
                  <a:txBody>
                    <a:bodyPr/>
                    <a:lstStyle/>
                    <a:p>
                      <a:r>
                        <a:rPr lang="en-US" sz="1800" dirty="0"/>
                        <a:t>PHYSICAL</a:t>
                      </a:r>
                      <a:r>
                        <a:rPr lang="en-US" sz="1800" baseline="0" dirty="0"/>
                        <a:t> EXAMINATION</a:t>
                      </a:r>
                      <a:endParaRPr lang="en-US" sz="1800" dirty="0"/>
                    </a:p>
                  </a:txBody>
                  <a:tcPr/>
                </a:tc>
                <a:tc>
                  <a:txBody>
                    <a:bodyPr/>
                    <a:lstStyle/>
                    <a:p>
                      <a:r>
                        <a:rPr lang="en-US" sz="1800" dirty="0"/>
                        <a:t>PALPATION</a:t>
                      </a:r>
                    </a:p>
                  </a:txBody>
                  <a:tcPr/>
                </a:tc>
                <a:tc>
                  <a:txBody>
                    <a:bodyPr/>
                    <a:lstStyle/>
                    <a:p>
                      <a:r>
                        <a:rPr lang="en-US" sz="1800" dirty="0"/>
                        <a:t>LIVEREN</a:t>
                      </a:r>
                    </a:p>
                  </a:txBody>
                  <a:tcPr/>
                </a:tc>
                <a:tc>
                  <a:txBody>
                    <a:bodyPr/>
                    <a:lstStyle/>
                    <a:p>
                      <a:r>
                        <a:rPr lang="en-US" sz="1800" dirty="0"/>
                        <a:t>Liver Enlargement</a:t>
                      </a:r>
                    </a:p>
                  </a:txBody>
                  <a:tcPr/>
                </a:tc>
                <a:tc>
                  <a:txBody>
                    <a:bodyPr/>
                    <a:lstStyle/>
                    <a:p>
                      <a:r>
                        <a:rPr lang="en-US" sz="1800" dirty="0"/>
                        <a:t>YES</a:t>
                      </a:r>
                    </a:p>
                  </a:txBody>
                  <a:tcPr/>
                </a:tc>
                <a:tc>
                  <a:txBody>
                    <a:bodyPr/>
                    <a:lstStyle/>
                    <a:p>
                      <a:r>
                        <a:rPr lang="en-US" sz="1800" dirty="0"/>
                        <a:t>Screening</a:t>
                      </a:r>
                    </a:p>
                  </a:txBody>
                  <a:tcPr/>
                </a:tc>
                <a:extLst>
                  <a:ext uri="{0D108BD9-81ED-4DB2-BD59-A6C34878D82A}">
                    <a16:rowId xmlns:a16="http://schemas.microsoft.com/office/drawing/2014/main" val="10004"/>
                  </a:ext>
                </a:extLst>
              </a:tr>
              <a:tr h="721629">
                <a:tc>
                  <a:txBody>
                    <a:bodyPr/>
                    <a:lstStyle/>
                    <a:p>
                      <a:r>
                        <a:rPr lang="en-US" sz="1800" dirty="0"/>
                        <a:t>001-01-001</a:t>
                      </a:r>
                    </a:p>
                  </a:txBody>
                  <a:tcPr/>
                </a:tc>
                <a:tc>
                  <a:txBody>
                    <a:bodyPr/>
                    <a:lstStyle/>
                    <a:p>
                      <a:r>
                        <a:rPr lang="en-US" sz="1800" dirty="0"/>
                        <a:t>PHYSICAL</a:t>
                      </a:r>
                      <a:r>
                        <a:rPr lang="en-US" sz="1800" baseline="0" dirty="0"/>
                        <a:t> EXAMINATION</a:t>
                      </a:r>
                      <a:endParaRPr lang="en-US" sz="1800" dirty="0"/>
                    </a:p>
                  </a:txBody>
                  <a:tcPr/>
                </a:tc>
                <a:tc>
                  <a:txBody>
                    <a:bodyPr/>
                    <a:lstStyle/>
                    <a:p>
                      <a:r>
                        <a:rPr lang="en-US" sz="1800" dirty="0"/>
                        <a:t>PALPATION</a:t>
                      </a:r>
                    </a:p>
                  </a:txBody>
                  <a:tcPr/>
                </a:tc>
                <a:tc>
                  <a:txBody>
                    <a:bodyPr/>
                    <a:lstStyle/>
                    <a:p>
                      <a:r>
                        <a:rPr lang="en-US" sz="1800" dirty="0"/>
                        <a:t>LIVEREN</a:t>
                      </a:r>
                    </a:p>
                  </a:txBody>
                  <a:tcPr/>
                </a:tc>
                <a:tc>
                  <a:txBody>
                    <a:bodyPr/>
                    <a:lstStyle/>
                    <a:p>
                      <a:r>
                        <a:rPr lang="en-US" sz="1800" dirty="0"/>
                        <a:t>Liver Enlargement</a:t>
                      </a:r>
                    </a:p>
                  </a:txBody>
                  <a:tcPr/>
                </a:tc>
                <a:tc>
                  <a:txBody>
                    <a:bodyPr/>
                    <a:lstStyle/>
                    <a:p>
                      <a:r>
                        <a:rPr lang="en-US" sz="1800" dirty="0"/>
                        <a:t>NO</a:t>
                      </a:r>
                    </a:p>
                  </a:txBody>
                  <a:tcPr/>
                </a:tc>
                <a:tc>
                  <a:txBody>
                    <a:bodyPr/>
                    <a:lstStyle/>
                    <a:p>
                      <a:r>
                        <a:rPr lang="en-US" sz="1800" dirty="0"/>
                        <a:t>Cycle 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17640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3964-5FB4-48AD-8ADD-A1AB4E34DD3D}"/>
              </a:ext>
            </a:extLst>
          </p:cNvPr>
          <p:cNvSpPr>
            <a:spLocks noGrp="1"/>
          </p:cNvSpPr>
          <p:nvPr>
            <p:ph type="title"/>
          </p:nvPr>
        </p:nvSpPr>
        <p:spPr/>
        <p:txBody>
          <a:bodyPr/>
          <a:lstStyle/>
          <a:p>
            <a:r>
              <a:rPr lang="en-US" dirty="0"/>
              <a:t>Complete Response (CR)</a:t>
            </a:r>
          </a:p>
        </p:txBody>
      </p:sp>
      <p:sp>
        <p:nvSpPr>
          <p:cNvPr id="3" name="Content Placeholder 2">
            <a:extLst>
              <a:ext uri="{FF2B5EF4-FFF2-40B4-BE49-F238E27FC236}">
                <a16:creationId xmlns:a16="http://schemas.microsoft.com/office/drawing/2014/main" id="{2CBDE1E1-33A9-450D-92C8-BAE3300F0B12}"/>
              </a:ext>
            </a:extLst>
          </p:cNvPr>
          <p:cNvSpPr>
            <a:spLocks noGrp="1"/>
          </p:cNvSpPr>
          <p:nvPr>
            <p:ph idx="1"/>
          </p:nvPr>
        </p:nvSpPr>
        <p:spPr>
          <a:xfrm>
            <a:off x="198024" y="1169233"/>
            <a:ext cx="11098626" cy="4751882"/>
          </a:xfrm>
        </p:spPr>
        <p:txBody>
          <a:bodyPr>
            <a:normAutofit/>
          </a:bodyPr>
          <a:lstStyle/>
          <a:p>
            <a:pPr>
              <a:spcBef>
                <a:spcPts val="600"/>
              </a:spcBef>
            </a:pPr>
            <a:r>
              <a:rPr lang="en-US" sz="2800" dirty="0"/>
              <a:t>Nodal Masses </a:t>
            </a:r>
          </a:p>
          <a:p>
            <a:pPr lvl="2">
              <a:spcBef>
                <a:spcPts val="600"/>
              </a:spcBef>
            </a:pPr>
            <a:r>
              <a:rPr lang="en-US" sz="2400" dirty="0"/>
              <a:t>Target- </a:t>
            </a:r>
            <a:r>
              <a:rPr lang="en-US" sz="2400" dirty="0">
                <a:solidFill>
                  <a:srgbClr val="FF0000"/>
                </a:solidFill>
              </a:rPr>
              <a:t>all the lymph nodes/nodal masses regress to normal size</a:t>
            </a:r>
            <a:r>
              <a:rPr lang="en-US" sz="2400" dirty="0"/>
              <a:t> (&lt;= 15 mm in their greatest transverse diameter or &lt; 10 mm in short axis if their greatest transverse diameter is between 10 and 15) </a:t>
            </a:r>
          </a:p>
          <a:p>
            <a:pPr lvl="2">
              <a:spcBef>
                <a:spcPts val="600"/>
              </a:spcBef>
            </a:pPr>
            <a:r>
              <a:rPr lang="en-US" sz="2400" dirty="0"/>
              <a:t>Non-target – </a:t>
            </a:r>
            <a:r>
              <a:rPr lang="en-US" sz="2400" dirty="0">
                <a:solidFill>
                  <a:srgbClr val="FF0000"/>
                </a:solidFill>
              </a:rPr>
              <a:t>Regress to normal</a:t>
            </a:r>
          </a:p>
          <a:p>
            <a:pPr>
              <a:spcBef>
                <a:spcPts val="600"/>
              </a:spcBef>
            </a:pPr>
            <a:r>
              <a:rPr lang="en-US" sz="2800" dirty="0"/>
              <a:t>Spleen and Liver – </a:t>
            </a:r>
            <a:r>
              <a:rPr lang="en-US" sz="2800" dirty="0">
                <a:solidFill>
                  <a:srgbClr val="FF0000"/>
                </a:solidFill>
              </a:rPr>
              <a:t>Not palpable</a:t>
            </a:r>
            <a:r>
              <a:rPr lang="en-US" sz="2800" dirty="0"/>
              <a:t>, nodules disappeared</a:t>
            </a:r>
          </a:p>
          <a:p>
            <a:pPr>
              <a:spcBef>
                <a:spcPts val="600"/>
              </a:spcBef>
            </a:pPr>
            <a:r>
              <a:rPr lang="en-US" sz="2800" dirty="0"/>
              <a:t>Bone Marrow – </a:t>
            </a:r>
            <a:r>
              <a:rPr lang="en-US" sz="2800" dirty="0">
                <a:solidFill>
                  <a:srgbClr val="FF0000"/>
                </a:solidFill>
              </a:rPr>
              <a:t>Infiltrate cleared</a:t>
            </a:r>
            <a:r>
              <a:rPr lang="en-US" sz="2800" dirty="0"/>
              <a:t>; if indeterminate by morphology, immunohistochemistry should be negative</a:t>
            </a:r>
          </a:p>
          <a:p>
            <a:pPr marL="0" indent="0">
              <a:buNone/>
            </a:pPr>
            <a:endParaRPr lang="en-US" sz="2800" dirty="0"/>
          </a:p>
        </p:txBody>
      </p:sp>
    </p:spTree>
    <p:extLst>
      <p:ext uri="{BB962C8B-B14F-4D97-AF65-F5344CB8AC3E}">
        <p14:creationId xmlns:p14="http://schemas.microsoft.com/office/powerpoint/2010/main" val="25762978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CEB1-6F73-4B07-ABF7-C7EA462A17C3}"/>
              </a:ext>
            </a:extLst>
          </p:cNvPr>
          <p:cNvSpPr>
            <a:spLocks noGrp="1"/>
          </p:cNvSpPr>
          <p:nvPr>
            <p:ph type="title"/>
          </p:nvPr>
        </p:nvSpPr>
        <p:spPr/>
        <p:txBody>
          <a:bodyPr/>
          <a:lstStyle/>
          <a:p>
            <a:r>
              <a:rPr lang="en-US" dirty="0"/>
              <a:t>Partial Response (PR)</a:t>
            </a:r>
          </a:p>
        </p:txBody>
      </p:sp>
      <p:sp>
        <p:nvSpPr>
          <p:cNvPr id="3" name="Content Placeholder 2">
            <a:extLst>
              <a:ext uri="{FF2B5EF4-FFF2-40B4-BE49-F238E27FC236}">
                <a16:creationId xmlns:a16="http://schemas.microsoft.com/office/drawing/2014/main" id="{C7D2F392-E6E2-4181-8A34-E05C4886000B}"/>
              </a:ext>
            </a:extLst>
          </p:cNvPr>
          <p:cNvSpPr>
            <a:spLocks noGrp="1"/>
          </p:cNvSpPr>
          <p:nvPr>
            <p:ph idx="1"/>
          </p:nvPr>
        </p:nvSpPr>
        <p:spPr>
          <a:xfrm>
            <a:off x="198023" y="1094282"/>
            <a:ext cx="11771727" cy="4961743"/>
          </a:xfrm>
        </p:spPr>
        <p:txBody>
          <a:bodyPr>
            <a:normAutofit fontScale="92500" lnSpcReduction="20000"/>
          </a:bodyPr>
          <a:lstStyle/>
          <a:p>
            <a:pPr>
              <a:spcBef>
                <a:spcPts val="600"/>
              </a:spcBef>
            </a:pPr>
            <a:r>
              <a:rPr lang="en-US" sz="2800" dirty="0"/>
              <a:t>Nodal Masses </a:t>
            </a:r>
          </a:p>
          <a:p>
            <a:pPr lvl="2">
              <a:spcBef>
                <a:spcPts val="600"/>
              </a:spcBef>
            </a:pPr>
            <a:r>
              <a:rPr lang="en-US" sz="2800" dirty="0">
                <a:solidFill>
                  <a:srgbClr val="FF0000"/>
                </a:solidFill>
              </a:rPr>
              <a:t>A 50% decrease </a:t>
            </a:r>
            <a:r>
              <a:rPr lang="en-US" sz="2800" dirty="0"/>
              <a:t>in the sum of the product of diameters (SPD) of six target lesions </a:t>
            </a:r>
          </a:p>
          <a:p>
            <a:pPr lvl="2">
              <a:spcBef>
                <a:spcPts val="600"/>
              </a:spcBef>
            </a:pPr>
            <a:r>
              <a:rPr lang="en-US" sz="2800" dirty="0"/>
              <a:t>No increase in any lesions</a:t>
            </a:r>
          </a:p>
          <a:p>
            <a:pPr lvl="2">
              <a:spcBef>
                <a:spcPts val="600"/>
              </a:spcBef>
            </a:pPr>
            <a:r>
              <a:rPr lang="en-US" sz="2800" dirty="0"/>
              <a:t>Typically FDG-avid lymphoma  - if PET is positive in screening, PET is positive at least one lesion.</a:t>
            </a:r>
          </a:p>
          <a:p>
            <a:pPr lvl="2">
              <a:spcBef>
                <a:spcPts val="600"/>
              </a:spcBef>
            </a:pPr>
            <a:r>
              <a:rPr lang="en-US" sz="2800" dirty="0"/>
              <a:t>Variably FDG-avid lymphoma - all the lymph nodes/nodal masses regress.  </a:t>
            </a:r>
          </a:p>
          <a:p>
            <a:pPr>
              <a:spcBef>
                <a:spcPts val="600"/>
              </a:spcBef>
            </a:pPr>
            <a:r>
              <a:rPr lang="en-US" sz="2800" dirty="0"/>
              <a:t>Spleen and Liver – </a:t>
            </a:r>
            <a:r>
              <a:rPr lang="en-US" sz="2800" dirty="0">
                <a:solidFill>
                  <a:srgbClr val="FF0000"/>
                </a:solidFill>
              </a:rPr>
              <a:t>Not palpable</a:t>
            </a:r>
            <a:r>
              <a:rPr lang="en-US" sz="2800" dirty="0"/>
              <a:t>, nodules regressed by 50 % in SPD.  </a:t>
            </a:r>
          </a:p>
          <a:p>
            <a:pPr>
              <a:spcBef>
                <a:spcPts val="600"/>
              </a:spcBef>
            </a:pPr>
            <a:r>
              <a:rPr lang="en-US" sz="2800" dirty="0"/>
              <a:t>Bone Marrow – Irrelevant</a:t>
            </a:r>
          </a:p>
          <a:p>
            <a:endParaRPr lang="en-US" sz="2800" dirty="0"/>
          </a:p>
        </p:txBody>
      </p:sp>
    </p:spTree>
    <p:extLst>
      <p:ext uri="{BB962C8B-B14F-4D97-AF65-F5344CB8AC3E}">
        <p14:creationId xmlns:p14="http://schemas.microsoft.com/office/powerpoint/2010/main" val="3809448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E98E-E85F-44C6-8391-B4A85B3257DE}"/>
              </a:ext>
            </a:extLst>
          </p:cNvPr>
          <p:cNvSpPr>
            <a:spLocks noGrp="1"/>
          </p:cNvSpPr>
          <p:nvPr>
            <p:ph type="title"/>
          </p:nvPr>
        </p:nvSpPr>
        <p:spPr/>
        <p:txBody>
          <a:bodyPr/>
          <a:lstStyle/>
          <a:p>
            <a:r>
              <a:rPr lang="en-US" dirty="0"/>
              <a:t>Progressive Disease (PD)</a:t>
            </a:r>
          </a:p>
        </p:txBody>
      </p:sp>
      <p:sp>
        <p:nvSpPr>
          <p:cNvPr id="3" name="Content Placeholder 2">
            <a:extLst>
              <a:ext uri="{FF2B5EF4-FFF2-40B4-BE49-F238E27FC236}">
                <a16:creationId xmlns:a16="http://schemas.microsoft.com/office/drawing/2014/main" id="{9BFBA805-FF58-4891-B8DF-F0EC76D851BA}"/>
              </a:ext>
            </a:extLst>
          </p:cNvPr>
          <p:cNvSpPr>
            <a:spLocks noGrp="1"/>
          </p:cNvSpPr>
          <p:nvPr>
            <p:ph idx="1"/>
          </p:nvPr>
        </p:nvSpPr>
        <p:spPr>
          <a:xfrm>
            <a:off x="1" y="1094283"/>
            <a:ext cx="11647356" cy="4871802"/>
          </a:xfrm>
        </p:spPr>
        <p:txBody>
          <a:bodyPr>
            <a:normAutofit lnSpcReduction="10000"/>
          </a:bodyPr>
          <a:lstStyle/>
          <a:p>
            <a:pPr lvl="1"/>
            <a:r>
              <a:rPr lang="en-US" sz="2400" dirty="0"/>
              <a:t>Nodal Masses </a:t>
            </a:r>
          </a:p>
          <a:p>
            <a:pPr lvl="2"/>
            <a:r>
              <a:rPr lang="en-US" sz="2400" dirty="0">
                <a:solidFill>
                  <a:srgbClr val="FF0000"/>
                </a:solidFill>
              </a:rPr>
              <a:t>Any new lesions </a:t>
            </a:r>
            <a:r>
              <a:rPr lang="en-US" sz="2400" dirty="0"/>
              <a:t>(more than 15 mm in any axis) </a:t>
            </a:r>
          </a:p>
          <a:p>
            <a:pPr lvl="2"/>
            <a:r>
              <a:rPr lang="en-US" sz="2400" dirty="0">
                <a:solidFill>
                  <a:srgbClr val="FF0000"/>
                </a:solidFill>
              </a:rPr>
              <a:t>An increase by 50% in SPD from nadir </a:t>
            </a:r>
            <a:r>
              <a:rPr lang="en-US" sz="2400" dirty="0"/>
              <a:t>of any involved lesions </a:t>
            </a:r>
          </a:p>
          <a:p>
            <a:pPr lvl="2"/>
            <a:r>
              <a:rPr lang="en-US" sz="2400" dirty="0"/>
              <a:t>An increase by 50% in the longest diameter from nadir of any involved lesions</a:t>
            </a:r>
          </a:p>
          <a:p>
            <a:pPr lvl="2"/>
            <a:r>
              <a:rPr lang="en-US" sz="2400" dirty="0">
                <a:solidFill>
                  <a:srgbClr val="FF0000"/>
                </a:solidFill>
              </a:rPr>
              <a:t>Positive PET</a:t>
            </a:r>
            <a:r>
              <a:rPr lang="en-US" sz="2400" dirty="0"/>
              <a:t>.  </a:t>
            </a:r>
          </a:p>
          <a:p>
            <a:pPr lvl="2"/>
            <a:r>
              <a:rPr lang="en-US" sz="2400" dirty="0"/>
              <a:t>Unequivocal progression in non-target nodal masses</a:t>
            </a:r>
          </a:p>
          <a:p>
            <a:pPr lvl="1"/>
            <a:r>
              <a:rPr lang="en-US" sz="2400" dirty="0"/>
              <a:t>Spleen and Liver – nodules increase by 50 % in SPD.  </a:t>
            </a:r>
          </a:p>
          <a:p>
            <a:pPr lvl="1"/>
            <a:r>
              <a:rPr lang="en-US" sz="2400" dirty="0"/>
              <a:t>Bone Marrow – New or recurrent involvement</a:t>
            </a:r>
          </a:p>
          <a:p>
            <a:endParaRPr lang="en-US" sz="2400" dirty="0"/>
          </a:p>
        </p:txBody>
      </p:sp>
    </p:spTree>
    <p:extLst>
      <p:ext uri="{BB962C8B-B14F-4D97-AF65-F5344CB8AC3E}">
        <p14:creationId xmlns:p14="http://schemas.microsoft.com/office/powerpoint/2010/main" val="1173559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F1B1-A669-46CE-9510-65138678D6D1}"/>
              </a:ext>
            </a:extLst>
          </p:cNvPr>
          <p:cNvSpPr>
            <a:spLocks noGrp="1"/>
          </p:cNvSpPr>
          <p:nvPr>
            <p:ph type="title"/>
          </p:nvPr>
        </p:nvSpPr>
        <p:spPr/>
        <p:txBody>
          <a:bodyPr/>
          <a:lstStyle/>
          <a:p>
            <a:r>
              <a:rPr lang="en-US" dirty="0"/>
              <a:t>Data Collection and its SDTM in Lymphoma using Cheson</a:t>
            </a:r>
          </a:p>
        </p:txBody>
      </p:sp>
      <p:grpSp>
        <p:nvGrpSpPr>
          <p:cNvPr id="5" name="Group 4">
            <a:extLst>
              <a:ext uri="{FF2B5EF4-FFF2-40B4-BE49-F238E27FC236}">
                <a16:creationId xmlns:a16="http://schemas.microsoft.com/office/drawing/2014/main" id="{3144F020-C3B1-4235-99CE-CC2A9C8D964D}"/>
              </a:ext>
            </a:extLst>
          </p:cNvPr>
          <p:cNvGrpSpPr/>
          <p:nvPr/>
        </p:nvGrpSpPr>
        <p:grpSpPr>
          <a:xfrm>
            <a:off x="4779349" y="3809816"/>
            <a:ext cx="2633302" cy="2413287"/>
            <a:chOff x="2694175" y="2604152"/>
            <a:chExt cx="2717986" cy="2500515"/>
          </a:xfrm>
          <a:solidFill>
            <a:schemeClr val="accent1"/>
          </a:solidFill>
        </p:grpSpPr>
        <p:sp>
          <p:nvSpPr>
            <p:cNvPr id="22" name="Oval 21">
              <a:extLst>
                <a:ext uri="{FF2B5EF4-FFF2-40B4-BE49-F238E27FC236}">
                  <a16:creationId xmlns:a16="http://schemas.microsoft.com/office/drawing/2014/main" id="{D3318C68-9179-4543-B29F-FF5D3915DA2F}"/>
                </a:ext>
              </a:extLst>
            </p:cNvPr>
            <p:cNvSpPr/>
            <p:nvPr/>
          </p:nvSpPr>
          <p:spPr>
            <a:xfrm>
              <a:off x="2694175" y="2604152"/>
              <a:ext cx="2717986" cy="2500515"/>
            </a:xfrm>
            <a:prstGeom prst="ellipse">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Oval 4">
              <a:extLst>
                <a:ext uri="{FF2B5EF4-FFF2-40B4-BE49-F238E27FC236}">
                  <a16:creationId xmlns:a16="http://schemas.microsoft.com/office/drawing/2014/main" id="{9980CB9A-1D45-4229-B9A2-77D19DAD2684}"/>
                </a:ext>
              </a:extLst>
            </p:cNvPr>
            <p:cNvSpPr txBox="1"/>
            <p:nvPr/>
          </p:nvSpPr>
          <p:spPr>
            <a:xfrm>
              <a:off x="3112943" y="3058852"/>
              <a:ext cx="1905324" cy="15420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Response (RS)</a:t>
              </a:r>
            </a:p>
          </p:txBody>
        </p:sp>
      </p:grpSp>
      <p:sp>
        <p:nvSpPr>
          <p:cNvPr id="6" name="Arrow: Left 5">
            <a:extLst>
              <a:ext uri="{FF2B5EF4-FFF2-40B4-BE49-F238E27FC236}">
                <a16:creationId xmlns:a16="http://schemas.microsoft.com/office/drawing/2014/main" id="{429EDC19-8923-4807-AE9C-D608C1D53CB3}"/>
              </a:ext>
            </a:extLst>
          </p:cNvPr>
          <p:cNvSpPr/>
          <p:nvPr/>
        </p:nvSpPr>
        <p:spPr>
          <a:xfrm rot="11700000">
            <a:off x="3062187" y="4123607"/>
            <a:ext cx="1905872" cy="621540"/>
          </a:xfrm>
          <a:prstGeom prst="leftArrow">
            <a:avLst>
              <a:gd name="adj1" fmla="val 60000"/>
              <a:gd name="adj2" fmla="val 50000"/>
            </a:avLst>
          </a:prstGeom>
          <a:solidFill>
            <a:srgbClr val="FFC000"/>
          </a:solidFill>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hueOff val="0"/>
              <a:satOff val="0"/>
              <a:lumOff val="0"/>
              <a:alphaOff val="0"/>
            </a:schemeClr>
          </a:fontRef>
        </p:style>
      </p:sp>
      <p:grpSp>
        <p:nvGrpSpPr>
          <p:cNvPr id="7" name="Group 6">
            <a:extLst>
              <a:ext uri="{FF2B5EF4-FFF2-40B4-BE49-F238E27FC236}">
                <a16:creationId xmlns:a16="http://schemas.microsoft.com/office/drawing/2014/main" id="{4AC59348-E1FB-4948-851F-D8E1677306C4}"/>
              </a:ext>
            </a:extLst>
          </p:cNvPr>
          <p:cNvGrpSpPr/>
          <p:nvPr/>
        </p:nvGrpSpPr>
        <p:grpSpPr>
          <a:xfrm>
            <a:off x="1821082" y="3359019"/>
            <a:ext cx="2309475" cy="1657441"/>
            <a:chOff x="-236318" y="2196969"/>
            <a:chExt cx="2309475" cy="1657441"/>
          </a:xfrm>
        </p:grpSpPr>
        <p:sp>
          <p:nvSpPr>
            <p:cNvPr id="20" name="Rectangle: Rounded Corners 19">
              <a:extLst>
                <a:ext uri="{FF2B5EF4-FFF2-40B4-BE49-F238E27FC236}">
                  <a16:creationId xmlns:a16="http://schemas.microsoft.com/office/drawing/2014/main" id="{D08542C9-4BCD-410F-997E-8AED10E80EDE}"/>
                </a:ext>
              </a:extLst>
            </p:cNvPr>
            <p:cNvSpPr/>
            <p:nvPr/>
          </p:nvSpPr>
          <p:spPr>
            <a:xfrm>
              <a:off x="-236318" y="2196969"/>
              <a:ext cx="2309475" cy="1657441"/>
            </a:xfrm>
            <a:prstGeom prst="roundRect">
              <a:avLst>
                <a:gd name="adj" fmla="val 10000"/>
              </a:avLst>
            </a:prstGeom>
            <a:solidFill>
              <a:srgbClr val="FFC00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1" name="Rectangle: Rounded Corners 7">
              <a:extLst>
                <a:ext uri="{FF2B5EF4-FFF2-40B4-BE49-F238E27FC236}">
                  <a16:creationId xmlns:a16="http://schemas.microsoft.com/office/drawing/2014/main" id="{406FCEA6-69FD-4787-BC1E-16100EAC9306}"/>
                </a:ext>
              </a:extLst>
            </p:cNvPr>
            <p:cNvSpPr txBox="1"/>
            <p:nvPr/>
          </p:nvSpPr>
          <p:spPr>
            <a:xfrm>
              <a:off x="-143591" y="2245514"/>
              <a:ext cx="2168204" cy="1560351"/>
            </a:xfrm>
            <a:prstGeom prst="rect">
              <a:avLst/>
            </a:prstGeom>
            <a:solidFill>
              <a:srgbClr val="FFC000"/>
            </a:solidFill>
            <a:ln>
              <a:solidFill>
                <a:srgbClr val="FFC000"/>
              </a:solidFill>
            </a:ln>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Tumor Measurement in SPD by CT SCAN (TR)</a:t>
              </a:r>
            </a:p>
          </p:txBody>
        </p:sp>
      </p:grpSp>
      <p:sp>
        <p:nvSpPr>
          <p:cNvPr id="8" name="Arrow: Left 7">
            <a:extLst>
              <a:ext uri="{FF2B5EF4-FFF2-40B4-BE49-F238E27FC236}">
                <a16:creationId xmlns:a16="http://schemas.microsoft.com/office/drawing/2014/main" id="{D956B374-BDD0-410E-B8E0-E6D3813F077C}"/>
              </a:ext>
            </a:extLst>
          </p:cNvPr>
          <p:cNvSpPr/>
          <p:nvPr/>
        </p:nvSpPr>
        <p:spPr>
          <a:xfrm rot="14700000">
            <a:off x="4232624" y="2728734"/>
            <a:ext cx="1905872" cy="621540"/>
          </a:xfrm>
          <a:prstGeom prst="leftArrow">
            <a:avLst>
              <a:gd name="adj1" fmla="val 60000"/>
              <a:gd name="adj2" fmla="val 50000"/>
            </a:avLst>
          </a:prstGeom>
          <a:solidFill>
            <a:srgbClr val="FD9803"/>
          </a:solidFill>
        </p:spPr>
        <p:style>
          <a:lnRef idx="0">
            <a:schemeClr val="lt1">
              <a:hueOff val="0"/>
              <a:satOff val="0"/>
              <a:lumOff val="0"/>
              <a:alphaOff val="0"/>
            </a:schemeClr>
          </a:lnRef>
          <a:fillRef idx="1">
            <a:schemeClr val="accent4">
              <a:hueOff val="1611621"/>
              <a:satOff val="2086"/>
              <a:lumOff val="654"/>
              <a:alphaOff val="0"/>
            </a:schemeClr>
          </a:fillRef>
          <a:effectRef idx="0">
            <a:schemeClr val="accent4">
              <a:hueOff val="1611621"/>
              <a:satOff val="2086"/>
              <a:lumOff val="654"/>
              <a:alphaOff val="0"/>
            </a:schemeClr>
          </a:effectRef>
          <a:fontRef idx="minor">
            <a:schemeClr val="lt1">
              <a:hueOff val="0"/>
              <a:satOff val="0"/>
              <a:lumOff val="0"/>
              <a:alphaOff val="0"/>
            </a:schemeClr>
          </a:fontRef>
        </p:style>
      </p:sp>
      <p:grpSp>
        <p:nvGrpSpPr>
          <p:cNvPr id="9" name="Group 8">
            <a:extLst>
              <a:ext uri="{FF2B5EF4-FFF2-40B4-BE49-F238E27FC236}">
                <a16:creationId xmlns:a16="http://schemas.microsoft.com/office/drawing/2014/main" id="{2F189060-7544-4C3D-945E-9290CAED0F5B}"/>
              </a:ext>
            </a:extLst>
          </p:cNvPr>
          <p:cNvGrpSpPr/>
          <p:nvPr/>
        </p:nvGrpSpPr>
        <p:grpSpPr>
          <a:xfrm>
            <a:off x="3746931" y="1347130"/>
            <a:ext cx="2071801" cy="1657441"/>
            <a:chOff x="1689531" y="185080"/>
            <a:chExt cx="2071801" cy="1657441"/>
          </a:xfrm>
          <a:solidFill>
            <a:srgbClr val="FD9803"/>
          </a:solidFill>
        </p:grpSpPr>
        <p:sp>
          <p:nvSpPr>
            <p:cNvPr id="18" name="Rectangle: Rounded Corners 17">
              <a:extLst>
                <a:ext uri="{FF2B5EF4-FFF2-40B4-BE49-F238E27FC236}">
                  <a16:creationId xmlns:a16="http://schemas.microsoft.com/office/drawing/2014/main" id="{FBC68ABD-61CF-4536-B9E1-FFFBDC1B63B9}"/>
                </a:ext>
              </a:extLst>
            </p:cNvPr>
            <p:cNvSpPr/>
            <p:nvPr/>
          </p:nvSpPr>
          <p:spPr>
            <a:xfrm>
              <a:off x="1689531" y="185080"/>
              <a:ext cx="2071801" cy="1657441"/>
            </a:xfrm>
            <a:prstGeom prst="roundRect">
              <a:avLst>
                <a:gd name="adj" fmla="val 10000"/>
              </a:avLst>
            </a:prstGeom>
            <a:grpFill/>
          </p:spPr>
          <p:style>
            <a:lnRef idx="2">
              <a:schemeClr val="lt1">
                <a:hueOff val="0"/>
                <a:satOff val="0"/>
                <a:lumOff val="0"/>
                <a:alphaOff val="0"/>
              </a:schemeClr>
            </a:lnRef>
            <a:fillRef idx="1">
              <a:schemeClr val="accent4">
                <a:hueOff val="1611621"/>
                <a:satOff val="2086"/>
                <a:lumOff val="654"/>
                <a:alphaOff val="0"/>
              </a:schemeClr>
            </a:fillRef>
            <a:effectRef idx="0">
              <a:schemeClr val="accent4">
                <a:hueOff val="1611621"/>
                <a:satOff val="2086"/>
                <a:lumOff val="654"/>
                <a:alphaOff val="0"/>
              </a:schemeClr>
            </a:effectRef>
            <a:fontRef idx="minor">
              <a:schemeClr val="lt1"/>
            </a:fontRef>
          </p:style>
        </p:sp>
        <p:sp>
          <p:nvSpPr>
            <p:cNvPr id="19" name="Rectangle: Rounded Corners 10">
              <a:extLst>
                <a:ext uri="{FF2B5EF4-FFF2-40B4-BE49-F238E27FC236}">
                  <a16:creationId xmlns:a16="http://schemas.microsoft.com/office/drawing/2014/main" id="{AD1C9092-F333-419D-A39E-2011481B8B8E}"/>
                </a:ext>
              </a:extLst>
            </p:cNvPr>
            <p:cNvSpPr txBox="1"/>
            <p:nvPr/>
          </p:nvSpPr>
          <p:spPr>
            <a:xfrm>
              <a:off x="1738076" y="233625"/>
              <a:ext cx="1974711"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Tumor Assessment  by PET (TR)</a:t>
              </a:r>
            </a:p>
          </p:txBody>
        </p:sp>
      </p:grpSp>
      <p:sp>
        <p:nvSpPr>
          <p:cNvPr id="10" name="Arrow: Left 9">
            <a:extLst>
              <a:ext uri="{FF2B5EF4-FFF2-40B4-BE49-F238E27FC236}">
                <a16:creationId xmlns:a16="http://schemas.microsoft.com/office/drawing/2014/main" id="{0F9A32F5-5646-4F42-BF2E-355D4BEB6C38}"/>
              </a:ext>
            </a:extLst>
          </p:cNvPr>
          <p:cNvSpPr/>
          <p:nvPr/>
        </p:nvSpPr>
        <p:spPr>
          <a:xfrm rot="17700000">
            <a:off x="6053502" y="2728734"/>
            <a:ext cx="1905872" cy="621540"/>
          </a:xfrm>
          <a:prstGeom prst="leftArrow">
            <a:avLst>
              <a:gd name="adj1" fmla="val 60000"/>
              <a:gd name="adj2" fmla="val 50000"/>
            </a:avLst>
          </a:prstGeom>
          <a:solidFill>
            <a:srgbClr val="FF0000"/>
          </a:solidFill>
        </p:spPr>
        <p:style>
          <a:lnRef idx="0">
            <a:schemeClr val="lt1">
              <a:hueOff val="0"/>
              <a:satOff val="0"/>
              <a:lumOff val="0"/>
              <a:alphaOff val="0"/>
            </a:schemeClr>
          </a:lnRef>
          <a:fillRef idx="1">
            <a:schemeClr val="accent4">
              <a:hueOff val="3223242"/>
              <a:satOff val="4172"/>
              <a:lumOff val="1308"/>
              <a:alphaOff val="0"/>
            </a:schemeClr>
          </a:fillRef>
          <a:effectRef idx="0">
            <a:schemeClr val="accent4">
              <a:hueOff val="3223242"/>
              <a:satOff val="4172"/>
              <a:lumOff val="1308"/>
              <a:alphaOff val="0"/>
            </a:schemeClr>
          </a:effectRef>
          <a:fontRef idx="minor">
            <a:schemeClr val="lt1">
              <a:hueOff val="0"/>
              <a:satOff val="0"/>
              <a:lumOff val="0"/>
              <a:alphaOff val="0"/>
            </a:schemeClr>
          </a:fontRef>
        </p:style>
      </p:sp>
      <p:grpSp>
        <p:nvGrpSpPr>
          <p:cNvPr id="11" name="Group 10">
            <a:extLst>
              <a:ext uri="{FF2B5EF4-FFF2-40B4-BE49-F238E27FC236}">
                <a16:creationId xmlns:a16="http://schemas.microsoft.com/office/drawing/2014/main" id="{15070FCA-556B-465D-85A2-8D2AE7BA8D40}"/>
              </a:ext>
            </a:extLst>
          </p:cNvPr>
          <p:cNvGrpSpPr/>
          <p:nvPr/>
        </p:nvGrpSpPr>
        <p:grpSpPr>
          <a:xfrm>
            <a:off x="6373266" y="1347130"/>
            <a:ext cx="2071801" cy="1657441"/>
            <a:chOff x="4315866" y="185080"/>
            <a:chExt cx="2071801" cy="1657441"/>
          </a:xfrm>
          <a:solidFill>
            <a:srgbClr val="FF0000"/>
          </a:solidFill>
        </p:grpSpPr>
        <p:sp>
          <p:nvSpPr>
            <p:cNvPr id="16" name="Rectangle: Rounded Corners 15">
              <a:extLst>
                <a:ext uri="{FF2B5EF4-FFF2-40B4-BE49-F238E27FC236}">
                  <a16:creationId xmlns:a16="http://schemas.microsoft.com/office/drawing/2014/main" id="{217F59BB-7792-46FE-9C6A-98251D1BFF35}"/>
                </a:ext>
              </a:extLst>
            </p:cNvPr>
            <p:cNvSpPr/>
            <p:nvPr/>
          </p:nvSpPr>
          <p:spPr>
            <a:xfrm>
              <a:off x="4315866" y="185080"/>
              <a:ext cx="2071801" cy="1657441"/>
            </a:xfrm>
            <a:prstGeom prst="roundRect">
              <a:avLst>
                <a:gd name="adj" fmla="val 10000"/>
              </a:avLst>
            </a:prstGeom>
            <a:grpFill/>
          </p:spPr>
          <p:style>
            <a:lnRef idx="2">
              <a:schemeClr val="lt1">
                <a:hueOff val="0"/>
                <a:satOff val="0"/>
                <a:lumOff val="0"/>
                <a:alphaOff val="0"/>
              </a:schemeClr>
            </a:lnRef>
            <a:fillRef idx="1">
              <a:schemeClr val="accent4">
                <a:hueOff val="3223242"/>
                <a:satOff val="4172"/>
                <a:lumOff val="1308"/>
                <a:alphaOff val="0"/>
              </a:schemeClr>
            </a:fillRef>
            <a:effectRef idx="0">
              <a:schemeClr val="accent4">
                <a:hueOff val="3223242"/>
                <a:satOff val="4172"/>
                <a:lumOff val="1308"/>
                <a:alphaOff val="0"/>
              </a:schemeClr>
            </a:effectRef>
            <a:fontRef idx="minor">
              <a:schemeClr val="lt1"/>
            </a:fontRef>
          </p:style>
        </p:sp>
        <p:sp>
          <p:nvSpPr>
            <p:cNvPr id="17" name="Rectangle: Rounded Corners 13">
              <a:extLst>
                <a:ext uri="{FF2B5EF4-FFF2-40B4-BE49-F238E27FC236}">
                  <a16:creationId xmlns:a16="http://schemas.microsoft.com/office/drawing/2014/main" id="{DA0D7DDC-A7B2-4128-8505-6605712BB5C4}"/>
                </a:ext>
              </a:extLst>
            </p:cNvPr>
            <p:cNvSpPr txBox="1"/>
            <p:nvPr/>
          </p:nvSpPr>
          <p:spPr>
            <a:xfrm>
              <a:off x="4364411" y="233625"/>
              <a:ext cx="1974711"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Bone Marrow Infiltrate (LB, FA)</a:t>
              </a:r>
            </a:p>
          </p:txBody>
        </p:sp>
      </p:grpSp>
      <p:sp>
        <p:nvSpPr>
          <p:cNvPr id="12" name="Arrow: Left 11">
            <a:extLst>
              <a:ext uri="{FF2B5EF4-FFF2-40B4-BE49-F238E27FC236}">
                <a16:creationId xmlns:a16="http://schemas.microsoft.com/office/drawing/2014/main" id="{D05BDE05-FD72-4324-B570-4782911048A9}"/>
              </a:ext>
            </a:extLst>
          </p:cNvPr>
          <p:cNvSpPr/>
          <p:nvPr/>
        </p:nvSpPr>
        <p:spPr>
          <a:xfrm rot="20700000">
            <a:off x="7223940" y="4123607"/>
            <a:ext cx="1905872" cy="621540"/>
          </a:xfrm>
          <a:prstGeom prst="leftArrow">
            <a:avLst>
              <a:gd name="adj1" fmla="val 60000"/>
              <a:gd name="adj2" fmla="val 50000"/>
            </a:avLst>
          </a:prstGeom>
          <a:solidFill>
            <a:srgbClr val="C00000"/>
          </a:solidFill>
        </p:spPr>
        <p:style>
          <a:lnRef idx="0">
            <a:schemeClr val="lt1">
              <a:hueOff val="0"/>
              <a:satOff val="0"/>
              <a:lumOff val="0"/>
              <a:alphaOff val="0"/>
            </a:schemeClr>
          </a:lnRef>
          <a:fillRef idx="1">
            <a:schemeClr val="accent4">
              <a:hueOff val="4834862"/>
              <a:satOff val="6258"/>
              <a:lumOff val="1962"/>
              <a:alphaOff val="0"/>
            </a:schemeClr>
          </a:fillRef>
          <a:effectRef idx="0">
            <a:schemeClr val="accent4">
              <a:hueOff val="4834862"/>
              <a:satOff val="6258"/>
              <a:lumOff val="1962"/>
              <a:alphaOff val="0"/>
            </a:schemeClr>
          </a:effectRef>
          <a:fontRef idx="minor">
            <a:schemeClr val="lt1">
              <a:hueOff val="0"/>
              <a:satOff val="0"/>
              <a:lumOff val="0"/>
              <a:alphaOff val="0"/>
            </a:schemeClr>
          </a:fontRef>
        </p:style>
      </p:sp>
      <p:grpSp>
        <p:nvGrpSpPr>
          <p:cNvPr id="13" name="Group 12">
            <a:extLst>
              <a:ext uri="{FF2B5EF4-FFF2-40B4-BE49-F238E27FC236}">
                <a16:creationId xmlns:a16="http://schemas.microsoft.com/office/drawing/2014/main" id="{20957674-05DE-49D8-9E5B-64750C696D16}"/>
              </a:ext>
            </a:extLst>
          </p:cNvPr>
          <p:cNvGrpSpPr/>
          <p:nvPr/>
        </p:nvGrpSpPr>
        <p:grpSpPr>
          <a:xfrm>
            <a:off x="8061441" y="3359019"/>
            <a:ext cx="2422370" cy="1657441"/>
            <a:chOff x="6004041" y="2196969"/>
            <a:chExt cx="2325112" cy="1657441"/>
          </a:xfrm>
          <a:solidFill>
            <a:srgbClr val="C00000"/>
          </a:solidFill>
        </p:grpSpPr>
        <p:sp>
          <p:nvSpPr>
            <p:cNvPr id="14" name="Rectangle: Rounded Corners 13">
              <a:extLst>
                <a:ext uri="{FF2B5EF4-FFF2-40B4-BE49-F238E27FC236}">
                  <a16:creationId xmlns:a16="http://schemas.microsoft.com/office/drawing/2014/main" id="{6B809919-3EC5-44BC-A53F-71F145F96A17}"/>
                </a:ext>
              </a:extLst>
            </p:cNvPr>
            <p:cNvSpPr/>
            <p:nvPr/>
          </p:nvSpPr>
          <p:spPr>
            <a:xfrm>
              <a:off x="6004041" y="2196969"/>
              <a:ext cx="2325112" cy="1657441"/>
            </a:xfrm>
            <a:prstGeom prst="roundRect">
              <a:avLst>
                <a:gd name="adj" fmla="val 10000"/>
              </a:avLst>
            </a:prstGeom>
            <a:grpFill/>
          </p:spPr>
          <p:style>
            <a:lnRef idx="2">
              <a:schemeClr val="lt1">
                <a:hueOff val="0"/>
                <a:satOff val="0"/>
                <a:lumOff val="0"/>
                <a:alphaOff val="0"/>
              </a:schemeClr>
            </a:lnRef>
            <a:fillRef idx="1">
              <a:schemeClr val="accent4">
                <a:hueOff val="4834862"/>
                <a:satOff val="6258"/>
                <a:lumOff val="1962"/>
                <a:alphaOff val="0"/>
              </a:schemeClr>
            </a:fillRef>
            <a:effectRef idx="0">
              <a:schemeClr val="accent4">
                <a:hueOff val="4834862"/>
                <a:satOff val="6258"/>
                <a:lumOff val="1962"/>
                <a:alphaOff val="0"/>
              </a:schemeClr>
            </a:effectRef>
            <a:fontRef idx="minor">
              <a:schemeClr val="lt1"/>
            </a:fontRef>
          </p:style>
        </p:sp>
        <p:sp>
          <p:nvSpPr>
            <p:cNvPr id="15" name="Rectangle: Rounded Corners 16">
              <a:extLst>
                <a:ext uri="{FF2B5EF4-FFF2-40B4-BE49-F238E27FC236}">
                  <a16:creationId xmlns:a16="http://schemas.microsoft.com/office/drawing/2014/main" id="{13AE4723-FBBA-49E1-8E97-21CEF8C62307}"/>
                </a:ext>
              </a:extLst>
            </p:cNvPr>
            <p:cNvSpPr txBox="1"/>
            <p:nvPr/>
          </p:nvSpPr>
          <p:spPr>
            <a:xfrm>
              <a:off x="6052586" y="2245514"/>
              <a:ext cx="2168205"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Spleen and Liver Enlargement (PE)</a:t>
              </a:r>
            </a:p>
          </p:txBody>
        </p:sp>
      </p:grpSp>
    </p:spTree>
    <p:extLst>
      <p:ext uri="{BB962C8B-B14F-4D97-AF65-F5344CB8AC3E}">
        <p14:creationId xmlns:p14="http://schemas.microsoft.com/office/powerpoint/2010/main" val="165642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A48F-B876-4D2C-9B13-064A63BB3030}"/>
              </a:ext>
            </a:extLst>
          </p:cNvPr>
          <p:cNvSpPr>
            <a:spLocks noGrp="1"/>
          </p:cNvSpPr>
          <p:nvPr>
            <p:ph type="title"/>
          </p:nvPr>
        </p:nvSpPr>
        <p:spPr>
          <a:xfrm>
            <a:off x="508907" y="366739"/>
            <a:ext cx="11174186" cy="590931"/>
          </a:xfrm>
        </p:spPr>
        <p:txBody>
          <a:bodyPr/>
          <a:lstStyle/>
          <a:p>
            <a:r>
              <a:rPr lang="en-US" dirty="0"/>
              <a:t>Difference in Oncology Studies</a:t>
            </a:r>
          </a:p>
        </p:txBody>
      </p:sp>
      <p:sp>
        <p:nvSpPr>
          <p:cNvPr id="3" name="Content Placeholder 2">
            <a:extLst>
              <a:ext uri="{FF2B5EF4-FFF2-40B4-BE49-F238E27FC236}">
                <a16:creationId xmlns:a16="http://schemas.microsoft.com/office/drawing/2014/main" id="{4DC995FC-8B94-490F-A2FA-B8995B381B94}"/>
              </a:ext>
            </a:extLst>
          </p:cNvPr>
          <p:cNvSpPr>
            <a:spLocks noGrp="1"/>
          </p:cNvSpPr>
          <p:nvPr>
            <p:ph idx="1"/>
          </p:nvPr>
        </p:nvSpPr>
        <p:spPr>
          <a:xfrm>
            <a:off x="409547" y="1169233"/>
            <a:ext cx="11430999" cy="4796852"/>
          </a:xfrm>
        </p:spPr>
        <p:txBody>
          <a:bodyPr>
            <a:noAutofit/>
          </a:bodyPr>
          <a:lstStyle/>
          <a:p>
            <a:pPr marL="457200" indent="-457200">
              <a:spcBef>
                <a:spcPts val="600"/>
              </a:spcBef>
            </a:pPr>
            <a:r>
              <a:rPr lang="en-US" sz="2000" dirty="0"/>
              <a:t>Many different study types</a:t>
            </a:r>
          </a:p>
          <a:p>
            <a:pPr marL="457200" indent="-457200">
              <a:spcBef>
                <a:spcPts val="600"/>
              </a:spcBef>
            </a:pPr>
            <a:r>
              <a:rPr lang="en-US" sz="2000" dirty="0"/>
              <a:t>Tumor measurements and their response to drug</a:t>
            </a:r>
          </a:p>
          <a:p>
            <a:pPr marL="457200" indent="-457200">
              <a:spcBef>
                <a:spcPts val="600"/>
              </a:spcBef>
            </a:pPr>
            <a:r>
              <a:rPr lang="en-US" sz="2000" dirty="0"/>
              <a:t>Oncology-specific measurements for response criteria (e.g., Liver and Spleen Enlargement, Bone Marrow Infiltrate and Blood Counts)</a:t>
            </a:r>
          </a:p>
          <a:p>
            <a:pPr marL="457200" indent="-457200">
              <a:spcBef>
                <a:spcPts val="600"/>
              </a:spcBef>
            </a:pPr>
            <a:r>
              <a:rPr lang="en-US" sz="2000" dirty="0"/>
              <a:t>Oncology-diagnosis measurements (e.g., immunophenotype, performance status on ECOG, staging)</a:t>
            </a:r>
          </a:p>
          <a:p>
            <a:pPr marL="457200" indent="-457200">
              <a:spcBef>
                <a:spcPts val="600"/>
              </a:spcBef>
            </a:pPr>
            <a:r>
              <a:rPr lang="en-US" sz="2000" dirty="0"/>
              <a:t>Drug Exposure</a:t>
            </a:r>
          </a:p>
          <a:p>
            <a:pPr marL="457200" indent="-457200">
              <a:spcBef>
                <a:spcPts val="600"/>
              </a:spcBef>
            </a:pPr>
            <a:r>
              <a:rPr lang="en-US" sz="2000" dirty="0"/>
              <a:t>Toxicity (Lab and AE)</a:t>
            </a:r>
          </a:p>
          <a:p>
            <a:pPr marL="457200" indent="-457200">
              <a:spcBef>
                <a:spcPts val="600"/>
              </a:spcBef>
            </a:pPr>
            <a:r>
              <a:rPr lang="en-US" sz="2000" dirty="0"/>
              <a:t>Time to Event Analysis (e.g., OS, PFS, TTP and ORR)</a:t>
            </a:r>
          </a:p>
          <a:p>
            <a:pPr marL="457200" indent="-457200">
              <a:spcBef>
                <a:spcPts val="600"/>
              </a:spcBef>
            </a:pPr>
            <a:r>
              <a:rPr lang="en-US" sz="2000" dirty="0"/>
              <a:t>CDISC – SDTM, ADaM, CT</a:t>
            </a:r>
          </a:p>
          <a:p>
            <a:pPr marL="457200" indent="-457200">
              <a:spcBef>
                <a:spcPts val="600"/>
              </a:spcBef>
            </a:pPr>
            <a:r>
              <a:rPr lang="en-US" sz="2000" dirty="0"/>
              <a:t>Unique Study Design</a:t>
            </a:r>
          </a:p>
          <a:p>
            <a:endParaRPr lang="en-US" sz="2000" dirty="0"/>
          </a:p>
        </p:txBody>
      </p:sp>
    </p:spTree>
    <p:extLst>
      <p:ext uri="{BB962C8B-B14F-4D97-AF65-F5344CB8AC3E}">
        <p14:creationId xmlns:p14="http://schemas.microsoft.com/office/powerpoint/2010/main" val="2857194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F0D6-7DEA-43A4-88C4-A304278D660D}"/>
              </a:ext>
            </a:extLst>
          </p:cNvPr>
          <p:cNvSpPr>
            <a:spLocks noGrp="1"/>
          </p:cNvSpPr>
          <p:nvPr>
            <p:ph type="title"/>
          </p:nvPr>
        </p:nvSpPr>
        <p:spPr/>
        <p:txBody>
          <a:bodyPr/>
          <a:lstStyle/>
          <a:p>
            <a:r>
              <a:rPr lang="en-US" dirty="0"/>
              <a:t>SDTM RS (Response) </a:t>
            </a:r>
          </a:p>
        </p:txBody>
      </p:sp>
      <p:sp>
        <p:nvSpPr>
          <p:cNvPr id="3" name="Content Placeholder 2">
            <a:extLst>
              <a:ext uri="{FF2B5EF4-FFF2-40B4-BE49-F238E27FC236}">
                <a16:creationId xmlns:a16="http://schemas.microsoft.com/office/drawing/2014/main" id="{5DC8D52A-D907-4CAE-817C-B911633EF634}"/>
              </a:ext>
            </a:extLst>
          </p:cNvPr>
          <p:cNvSpPr>
            <a:spLocks noGrp="1"/>
          </p:cNvSpPr>
          <p:nvPr>
            <p:ph idx="1"/>
          </p:nvPr>
        </p:nvSpPr>
        <p:spPr>
          <a:xfrm>
            <a:off x="635833" y="4379653"/>
            <a:ext cx="7833463" cy="1264143"/>
          </a:xfrm>
        </p:spPr>
        <p:txBody>
          <a:bodyPr/>
          <a:lstStyle/>
          <a:p>
            <a:pPr marL="0" indent="0">
              <a:spcBef>
                <a:spcPts val="0"/>
              </a:spcBef>
              <a:spcAft>
                <a:spcPts val="600"/>
              </a:spcAft>
              <a:buNone/>
            </a:pPr>
            <a:r>
              <a:rPr lang="en-US" sz="2000" dirty="0">
                <a:cs typeface="Calibri" pitchFamily="34" charset="0"/>
              </a:rPr>
              <a:t>Key points to note:</a:t>
            </a:r>
          </a:p>
          <a:p>
            <a:pPr lvl="1">
              <a:spcBef>
                <a:spcPts val="0"/>
              </a:spcBef>
              <a:spcAft>
                <a:spcPts val="600"/>
              </a:spcAft>
            </a:pPr>
            <a:r>
              <a:rPr lang="en-US" sz="1800" dirty="0">
                <a:cs typeface="Calibri" pitchFamily="34" charset="0"/>
              </a:rPr>
              <a:t> Overall Response for each visit was collected.</a:t>
            </a:r>
          </a:p>
          <a:p>
            <a:endParaRPr lang="en-US" dirty="0"/>
          </a:p>
        </p:txBody>
      </p:sp>
      <p:graphicFrame>
        <p:nvGraphicFramePr>
          <p:cNvPr id="6" name="Content Placeholder 7">
            <a:extLst>
              <a:ext uri="{FF2B5EF4-FFF2-40B4-BE49-F238E27FC236}">
                <a16:creationId xmlns:a16="http://schemas.microsoft.com/office/drawing/2014/main" id="{4E58B125-AA0B-4C0D-A43A-3175D840A3F8}"/>
              </a:ext>
            </a:extLst>
          </p:cNvPr>
          <p:cNvGraphicFramePr>
            <a:graphicFrameLocks/>
          </p:cNvGraphicFramePr>
          <p:nvPr/>
        </p:nvGraphicFramePr>
        <p:xfrm>
          <a:off x="734519" y="1214203"/>
          <a:ext cx="10852878" cy="2908094"/>
        </p:xfrm>
        <a:graphic>
          <a:graphicData uri="http://schemas.openxmlformats.org/drawingml/2006/table">
            <a:tbl>
              <a:tblPr firstRow="1" bandRow="1">
                <a:tableStyleId>{00A15C55-8517-42AA-B614-E9B94910E393}</a:tableStyleId>
              </a:tblPr>
              <a:tblGrid>
                <a:gridCol w="1317295">
                  <a:extLst>
                    <a:ext uri="{9D8B030D-6E8A-4147-A177-3AD203B41FA5}">
                      <a16:colId xmlns:a16="http://schemas.microsoft.com/office/drawing/2014/main" val="20000"/>
                    </a:ext>
                  </a:extLst>
                </a:gridCol>
                <a:gridCol w="1332009">
                  <a:extLst>
                    <a:ext uri="{9D8B030D-6E8A-4147-A177-3AD203B41FA5}">
                      <a16:colId xmlns:a16="http://schemas.microsoft.com/office/drawing/2014/main" val="20001"/>
                    </a:ext>
                  </a:extLst>
                </a:gridCol>
                <a:gridCol w="1988634">
                  <a:extLst>
                    <a:ext uri="{9D8B030D-6E8A-4147-A177-3AD203B41FA5}">
                      <a16:colId xmlns:a16="http://schemas.microsoft.com/office/drawing/2014/main" val="20002"/>
                    </a:ext>
                  </a:extLst>
                </a:gridCol>
                <a:gridCol w="1635491">
                  <a:extLst>
                    <a:ext uri="{9D8B030D-6E8A-4147-A177-3AD203B41FA5}">
                      <a16:colId xmlns:a16="http://schemas.microsoft.com/office/drawing/2014/main" val="20003"/>
                    </a:ext>
                  </a:extLst>
                </a:gridCol>
                <a:gridCol w="1254759">
                  <a:extLst>
                    <a:ext uri="{9D8B030D-6E8A-4147-A177-3AD203B41FA5}">
                      <a16:colId xmlns:a16="http://schemas.microsoft.com/office/drawing/2014/main" val="20004"/>
                    </a:ext>
                  </a:extLst>
                </a:gridCol>
                <a:gridCol w="1024849">
                  <a:extLst>
                    <a:ext uri="{9D8B030D-6E8A-4147-A177-3AD203B41FA5}">
                      <a16:colId xmlns:a16="http://schemas.microsoft.com/office/drawing/2014/main" val="20005"/>
                    </a:ext>
                  </a:extLst>
                </a:gridCol>
                <a:gridCol w="1317295">
                  <a:extLst>
                    <a:ext uri="{9D8B030D-6E8A-4147-A177-3AD203B41FA5}">
                      <a16:colId xmlns:a16="http://schemas.microsoft.com/office/drawing/2014/main" val="20006"/>
                    </a:ext>
                  </a:extLst>
                </a:gridCol>
                <a:gridCol w="982546">
                  <a:extLst>
                    <a:ext uri="{9D8B030D-6E8A-4147-A177-3AD203B41FA5}">
                      <a16:colId xmlns:a16="http://schemas.microsoft.com/office/drawing/2014/main" val="20007"/>
                    </a:ext>
                  </a:extLst>
                </a:gridCol>
              </a:tblGrid>
              <a:tr h="569144">
                <a:tc>
                  <a:txBody>
                    <a:bodyPr/>
                    <a:lstStyle/>
                    <a:p>
                      <a:r>
                        <a:rPr lang="en-US" sz="1600" dirty="0"/>
                        <a:t>USUBJID</a:t>
                      </a:r>
                    </a:p>
                  </a:txBody>
                  <a:tcPr/>
                </a:tc>
                <a:tc>
                  <a:txBody>
                    <a:bodyPr/>
                    <a:lstStyle/>
                    <a:p>
                      <a:r>
                        <a:rPr lang="en-US" sz="1600" dirty="0"/>
                        <a:t>RSTESTCD</a:t>
                      </a:r>
                    </a:p>
                  </a:txBody>
                  <a:tcPr/>
                </a:tc>
                <a:tc>
                  <a:txBody>
                    <a:bodyPr/>
                    <a:lstStyle/>
                    <a:p>
                      <a:r>
                        <a:rPr lang="en-US" sz="1600" dirty="0"/>
                        <a:t>RSTEST</a:t>
                      </a:r>
                    </a:p>
                  </a:txBody>
                  <a:tcPr/>
                </a:tc>
                <a:tc>
                  <a:txBody>
                    <a:bodyPr/>
                    <a:lstStyle/>
                    <a:p>
                      <a:r>
                        <a:rPr lang="en-US" sz="1600" dirty="0"/>
                        <a:t>RSCAT</a:t>
                      </a:r>
                    </a:p>
                  </a:txBody>
                  <a:tcPr/>
                </a:tc>
                <a:tc>
                  <a:txBody>
                    <a:bodyPr/>
                    <a:lstStyle/>
                    <a:p>
                      <a:r>
                        <a:rPr lang="en-US" sz="1600" dirty="0"/>
                        <a:t>RSORRES</a:t>
                      </a:r>
                    </a:p>
                  </a:txBody>
                  <a:tcPr/>
                </a:tc>
                <a:tc>
                  <a:txBody>
                    <a:bodyPr/>
                    <a:lstStyle/>
                    <a:p>
                      <a:r>
                        <a:rPr lang="en-US" sz="1600" dirty="0"/>
                        <a:t>VISIT</a:t>
                      </a:r>
                    </a:p>
                  </a:txBody>
                  <a:tcPr/>
                </a:tc>
                <a:tc>
                  <a:txBody>
                    <a:bodyPr/>
                    <a:lstStyle/>
                    <a:p>
                      <a:r>
                        <a:rPr lang="en-US" sz="1600" dirty="0"/>
                        <a:t>RSDTC</a:t>
                      </a:r>
                    </a:p>
                  </a:txBody>
                  <a:tcPr/>
                </a:tc>
                <a:tc>
                  <a:txBody>
                    <a:bodyPr/>
                    <a:lstStyle/>
                    <a:p>
                      <a:r>
                        <a:rPr lang="en-US" sz="1600" dirty="0"/>
                        <a:t>RSSEQ</a:t>
                      </a:r>
                    </a:p>
                  </a:txBody>
                  <a:tcPr/>
                </a:tc>
                <a:extLst>
                  <a:ext uri="{0D108BD9-81ED-4DB2-BD59-A6C34878D82A}">
                    <a16:rowId xmlns:a16="http://schemas.microsoft.com/office/drawing/2014/main" val="10000"/>
                  </a:ext>
                </a:extLst>
              </a:tr>
              <a:tr h="467790">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CHESON</a:t>
                      </a:r>
                      <a:r>
                        <a:rPr lang="en-US" sz="1400" baseline="0" dirty="0"/>
                        <a:t> 2007</a:t>
                      </a:r>
                      <a:endParaRPr lang="en-US" sz="1400" dirty="0"/>
                    </a:p>
                  </a:txBody>
                  <a:tcPr/>
                </a:tc>
                <a:tc>
                  <a:txBody>
                    <a:bodyPr/>
                    <a:lstStyle/>
                    <a:p>
                      <a:r>
                        <a:rPr lang="en-US" sz="1400" dirty="0"/>
                        <a:t>PR</a:t>
                      </a:r>
                    </a:p>
                  </a:txBody>
                  <a:tcPr/>
                </a:tc>
                <a:tc>
                  <a:txBody>
                    <a:bodyPr/>
                    <a:lstStyle/>
                    <a:p>
                      <a:r>
                        <a:rPr lang="en-US" sz="1400" dirty="0"/>
                        <a:t>Cycle</a:t>
                      </a:r>
                      <a:r>
                        <a:rPr lang="en-US" sz="1400" baseline="0" dirty="0"/>
                        <a:t> 1</a:t>
                      </a:r>
                      <a:endParaRPr lang="en-US" sz="1400" dirty="0"/>
                    </a:p>
                  </a:txBody>
                  <a:tcPr/>
                </a:tc>
                <a:tc>
                  <a:txBody>
                    <a:bodyPr/>
                    <a:lstStyle/>
                    <a:p>
                      <a:r>
                        <a:rPr lang="en-US" sz="1400" dirty="0"/>
                        <a:t>2011-03-01</a:t>
                      </a:r>
                    </a:p>
                  </a:txBody>
                  <a:tcPr/>
                </a:tc>
                <a:tc>
                  <a:txBody>
                    <a:bodyPr/>
                    <a:lstStyle/>
                    <a:p>
                      <a:r>
                        <a:rPr lang="en-US" sz="1400" dirty="0"/>
                        <a:t>1</a:t>
                      </a:r>
                    </a:p>
                  </a:txBody>
                  <a:tcPr/>
                </a:tc>
                <a:extLst>
                  <a:ext uri="{0D108BD9-81ED-4DB2-BD59-A6C34878D82A}">
                    <a16:rowId xmlns:a16="http://schemas.microsoft.com/office/drawing/2014/main" val="10001"/>
                  </a:ext>
                </a:extLst>
              </a:tr>
              <a:tr h="467790">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CHESON</a:t>
                      </a:r>
                      <a:r>
                        <a:rPr lang="en-US" sz="1400" baseline="0" dirty="0"/>
                        <a:t> 2007</a:t>
                      </a:r>
                      <a:endParaRPr lang="en-US" sz="1400" dirty="0"/>
                    </a:p>
                  </a:txBody>
                  <a:tcPr/>
                </a:tc>
                <a:tc>
                  <a:txBody>
                    <a:bodyPr/>
                    <a:lstStyle/>
                    <a:p>
                      <a:r>
                        <a:rPr lang="en-US" sz="1400" dirty="0"/>
                        <a:t>SD</a:t>
                      </a:r>
                    </a:p>
                  </a:txBody>
                  <a:tcPr/>
                </a:tc>
                <a:tc>
                  <a:txBody>
                    <a:bodyPr/>
                    <a:lstStyle/>
                    <a:p>
                      <a:r>
                        <a:rPr lang="en-US" sz="1400" dirty="0"/>
                        <a:t>Cycle</a:t>
                      </a:r>
                      <a:r>
                        <a:rPr lang="en-US" sz="1400" baseline="0" dirty="0"/>
                        <a:t> 2</a:t>
                      </a:r>
                      <a:endParaRPr lang="en-US" sz="1400" dirty="0"/>
                    </a:p>
                  </a:txBody>
                  <a:tcPr/>
                </a:tc>
                <a:tc>
                  <a:txBody>
                    <a:bodyPr/>
                    <a:lstStyle/>
                    <a:p>
                      <a:r>
                        <a:rPr lang="en-US" sz="1400" dirty="0"/>
                        <a:t>2011-06-01</a:t>
                      </a:r>
                    </a:p>
                  </a:txBody>
                  <a:tcPr/>
                </a:tc>
                <a:tc>
                  <a:txBody>
                    <a:bodyPr/>
                    <a:lstStyle/>
                    <a:p>
                      <a:r>
                        <a:rPr lang="en-US" sz="1400" dirty="0"/>
                        <a:t>2</a:t>
                      </a:r>
                    </a:p>
                  </a:txBody>
                  <a:tcPr/>
                </a:tc>
                <a:extLst>
                  <a:ext uri="{0D108BD9-81ED-4DB2-BD59-A6C34878D82A}">
                    <a16:rowId xmlns:a16="http://schemas.microsoft.com/office/drawing/2014/main" val="10002"/>
                  </a:ext>
                </a:extLst>
              </a:tr>
              <a:tr h="467790">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CHESON</a:t>
                      </a:r>
                      <a:r>
                        <a:rPr lang="en-US" sz="1400" baseline="0" dirty="0"/>
                        <a:t> 2007</a:t>
                      </a:r>
                      <a:endParaRPr lang="en-US" sz="1400" dirty="0"/>
                    </a:p>
                  </a:txBody>
                  <a:tcPr/>
                </a:tc>
                <a:tc>
                  <a:txBody>
                    <a:bodyPr/>
                    <a:lstStyle/>
                    <a:p>
                      <a:r>
                        <a:rPr lang="en-US" sz="1400" dirty="0"/>
                        <a:t>PR</a:t>
                      </a:r>
                    </a:p>
                  </a:txBody>
                  <a:tcPr/>
                </a:tc>
                <a:tc>
                  <a:txBody>
                    <a:bodyPr/>
                    <a:lstStyle/>
                    <a:p>
                      <a:r>
                        <a:rPr lang="en-US" sz="1400" dirty="0"/>
                        <a:t>Cycle</a:t>
                      </a:r>
                      <a:r>
                        <a:rPr lang="en-US" sz="1400" baseline="0" dirty="0"/>
                        <a:t> 3</a:t>
                      </a:r>
                      <a:endParaRPr lang="en-US" sz="1400" dirty="0"/>
                    </a:p>
                  </a:txBody>
                  <a:tcPr/>
                </a:tc>
                <a:tc>
                  <a:txBody>
                    <a:bodyPr/>
                    <a:lstStyle/>
                    <a:p>
                      <a:r>
                        <a:rPr lang="en-US" sz="1400" dirty="0"/>
                        <a:t>2011-09-01</a:t>
                      </a:r>
                    </a:p>
                  </a:txBody>
                  <a:tcPr/>
                </a:tc>
                <a:tc>
                  <a:txBody>
                    <a:bodyPr/>
                    <a:lstStyle/>
                    <a:p>
                      <a:r>
                        <a:rPr lang="en-US" sz="1400" dirty="0"/>
                        <a:t>3</a:t>
                      </a:r>
                    </a:p>
                  </a:txBody>
                  <a:tcPr/>
                </a:tc>
                <a:extLst>
                  <a:ext uri="{0D108BD9-81ED-4DB2-BD59-A6C34878D82A}">
                    <a16:rowId xmlns:a16="http://schemas.microsoft.com/office/drawing/2014/main" val="10003"/>
                  </a:ext>
                </a:extLst>
              </a:tr>
              <a:tr h="467790">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CHESON</a:t>
                      </a:r>
                      <a:r>
                        <a:rPr lang="en-US" sz="1400" baseline="0" dirty="0"/>
                        <a:t> 2007</a:t>
                      </a:r>
                      <a:endParaRPr lang="en-US" sz="1400" dirty="0"/>
                    </a:p>
                  </a:txBody>
                  <a:tcPr/>
                </a:tc>
                <a:tc>
                  <a:txBody>
                    <a:bodyPr/>
                    <a:lstStyle/>
                    <a:p>
                      <a:r>
                        <a:rPr lang="en-US" sz="1400" dirty="0"/>
                        <a:t>PD</a:t>
                      </a:r>
                    </a:p>
                  </a:txBody>
                  <a:tcPr/>
                </a:tc>
                <a:tc>
                  <a:txBody>
                    <a:bodyPr/>
                    <a:lstStyle/>
                    <a:p>
                      <a:r>
                        <a:rPr lang="en-US" sz="1400" dirty="0"/>
                        <a:t>Cycle</a:t>
                      </a:r>
                      <a:r>
                        <a:rPr lang="en-US" sz="1400" baseline="0" dirty="0"/>
                        <a:t> 4</a:t>
                      </a:r>
                      <a:endParaRPr lang="en-US" sz="1400" dirty="0"/>
                    </a:p>
                  </a:txBody>
                  <a:tcPr/>
                </a:tc>
                <a:tc>
                  <a:txBody>
                    <a:bodyPr/>
                    <a:lstStyle/>
                    <a:p>
                      <a:r>
                        <a:rPr lang="en-US" sz="1400" dirty="0"/>
                        <a:t>2011-12-01</a:t>
                      </a:r>
                    </a:p>
                  </a:txBody>
                  <a:tcPr/>
                </a:tc>
                <a:tc>
                  <a:txBody>
                    <a:bodyPr/>
                    <a:lstStyle/>
                    <a:p>
                      <a:r>
                        <a:rPr lang="en-US" sz="1400" dirty="0"/>
                        <a:t>4</a:t>
                      </a:r>
                    </a:p>
                  </a:txBody>
                  <a:tcPr/>
                </a:tc>
                <a:extLst>
                  <a:ext uri="{0D108BD9-81ED-4DB2-BD59-A6C34878D82A}">
                    <a16:rowId xmlns:a16="http://schemas.microsoft.com/office/drawing/2014/main" val="10004"/>
                  </a:ext>
                </a:extLst>
              </a:tr>
              <a:tr h="467790">
                <a:tc>
                  <a:txBody>
                    <a:bodyPr/>
                    <a:lstStyle/>
                    <a:p>
                      <a:r>
                        <a:rPr lang="en-US" sz="1400" dirty="0"/>
                        <a:t>001-01-001</a:t>
                      </a:r>
                    </a:p>
                  </a:txBody>
                  <a:tcPr/>
                </a:tc>
                <a:tc>
                  <a:txBody>
                    <a:bodyPr/>
                    <a:lstStyle/>
                    <a:p>
                      <a:r>
                        <a:rPr lang="en-US" sz="1400" dirty="0"/>
                        <a:t>OVRLRESP</a:t>
                      </a:r>
                    </a:p>
                  </a:txBody>
                  <a:tcPr/>
                </a:tc>
                <a:tc>
                  <a:txBody>
                    <a:bodyPr/>
                    <a:lstStyle/>
                    <a:p>
                      <a:r>
                        <a:rPr lang="en-US" sz="1400" dirty="0"/>
                        <a:t>Overall</a:t>
                      </a:r>
                      <a:r>
                        <a:rPr lang="en-US" sz="1400" baseline="0" dirty="0"/>
                        <a:t> Response</a:t>
                      </a:r>
                      <a:endParaRPr lang="en-US" sz="1400" dirty="0"/>
                    </a:p>
                  </a:txBody>
                  <a:tcPr/>
                </a:tc>
                <a:tc>
                  <a:txBody>
                    <a:bodyPr/>
                    <a:lstStyle/>
                    <a:p>
                      <a:r>
                        <a:rPr lang="en-US" sz="1400" dirty="0"/>
                        <a:t>CHESON</a:t>
                      </a:r>
                      <a:r>
                        <a:rPr lang="en-US" sz="1400" baseline="0" dirty="0"/>
                        <a:t> 2007</a:t>
                      </a:r>
                      <a:endParaRPr lang="en-US" sz="1400" dirty="0"/>
                    </a:p>
                  </a:txBody>
                  <a:tcPr/>
                </a:tc>
                <a:tc>
                  <a:txBody>
                    <a:bodyPr/>
                    <a:lstStyle/>
                    <a:p>
                      <a:r>
                        <a:rPr lang="en-US" sz="1400" dirty="0"/>
                        <a:t>PD</a:t>
                      </a:r>
                    </a:p>
                  </a:txBody>
                  <a:tcPr/>
                </a:tc>
                <a:tc>
                  <a:txBody>
                    <a:bodyPr/>
                    <a:lstStyle/>
                    <a:p>
                      <a:r>
                        <a:rPr lang="en-US" sz="1400" dirty="0"/>
                        <a:t>Cycle</a:t>
                      </a:r>
                      <a:r>
                        <a:rPr lang="en-US" sz="1400" baseline="0" dirty="0"/>
                        <a:t> 5</a:t>
                      </a:r>
                      <a:endParaRPr lang="en-US" sz="1400" dirty="0"/>
                    </a:p>
                  </a:txBody>
                  <a:tcPr/>
                </a:tc>
                <a:tc>
                  <a:txBody>
                    <a:bodyPr/>
                    <a:lstStyle/>
                    <a:p>
                      <a:r>
                        <a:rPr lang="en-US" sz="1400" dirty="0"/>
                        <a:t>2012-03-01</a:t>
                      </a:r>
                    </a:p>
                  </a:txBody>
                  <a:tcPr/>
                </a:tc>
                <a:tc>
                  <a:txBody>
                    <a:bodyPr/>
                    <a:lstStyle/>
                    <a:p>
                      <a:r>
                        <a:rPr lang="en-US" sz="1400" dirty="0"/>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638681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739902" y="4942880"/>
            <a:ext cx="7938966" cy="1024531"/>
          </a:xfrm>
        </p:spPr>
        <p:txBody>
          <a:bodyPr/>
          <a:lstStyle/>
          <a:p>
            <a:r>
              <a:rPr lang="en-US" dirty="0"/>
              <a:t>Leukemia Study :  </a:t>
            </a:r>
            <a:br>
              <a:rPr lang="en-US" dirty="0"/>
            </a:br>
            <a:r>
              <a:rPr lang="en-US" dirty="0"/>
              <a:t>Data Collections &amp; CDISC </a:t>
            </a:r>
          </a:p>
        </p:txBody>
      </p:sp>
    </p:spTree>
    <p:extLst>
      <p:ext uri="{BB962C8B-B14F-4D97-AF65-F5344CB8AC3E}">
        <p14:creationId xmlns:p14="http://schemas.microsoft.com/office/powerpoint/2010/main" val="398310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8980-1E6E-48A9-8484-7DDE04C9904E}"/>
              </a:ext>
            </a:extLst>
          </p:cNvPr>
          <p:cNvSpPr>
            <a:spLocks noGrp="1"/>
          </p:cNvSpPr>
          <p:nvPr>
            <p:ph type="title"/>
          </p:nvPr>
        </p:nvSpPr>
        <p:spPr>
          <a:xfrm>
            <a:off x="198024" y="338460"/>
            <a:ext cx="11174186" cy="590931"/>
          </a:xfrm>
        </p:spPr>
        <p:txBody>
          <a:bodyPr/>
          <a:lstStyle/>
          <a:p>
            <a:r>
              <a:rPr lang="en-US" dirty="0"/>
              <a:t>What is Leukemia</a:t>
            </a:r>
          </a:p>
        </p:txBody>
      </p:sp>
      <p:sp>
        <p:nvSpPr>
          <p:cNvPr id="3" name="Content Placeholder 2">
            <a:extLst>
              <a:ext uri="{FF2B5EF4-FFF2-40B4-BE49-F238E27FC236}">
                <a16:creationId xmlns:a16="http://schemas.microsoft.com/office/drawing/2014/main" id="{9BB0B8A6-D63F-46E4-A58D-F536ECA7FF3C}"/>
              </a:ext>
            </a:extLst>
          </p:cNvPr>
          <p:cNvSpPr>
            <a:spLocks noGrp="1"/>
          </p:cNvSpPr>
          <p:nvPr>
            <p:ph idx="1"/>
          </p:nvPr>
        </p:nvSpPr>
        <p:spPr>
          <a:xfrm>
            <a:off x="198024" y="929391"/>
            <a:ext cx="11993976" cy="5216576"/>
          </a:xfrm>
        </p:spPr>
        <p:txBody>
          <a:bodyPr>
            <a:normAutofit fontScale="92500" lnSpcReduction="20000"/>
          </a:bodyPr>
          <a:lstStyle/>
          <a:p>
            <a:pPr>
              <a:spcBef>
                <a:spcPts val="600"/>
              </a:spcBef>
            </a:pPr>
            <a:r>
              <a:rPr lang="en-US" sz="2400" dirty="0"/>
              <a:t>Cancer that usually begin in the bone marrow and result in high numbers of abnormal white blood cells(lymphocytes). </a:t>
            </a:r>
          </a:p>
          <a:p>
            <a:pPr>
              <a:spcBef>
                <a:spcPts val="600"/>
              </a:spcBef>
            </a:pPr>
            <a:r>
              <a:rPr lang="en-US" sz="2400" dirty="0"/>
              <a:t>Type of Leukemia &amp; its response criteria</a:t>
            </a:r>
          </a:p>
          <a:p>
            <a:pPr lvl="1">
              <a:spcBef>
                <a:spcPts val="600"/>
              </a:spcBef>
            </a:pPr>
            <a:r>
              <a:rPr lang="en-US" sz="2400" dirty="0"/>
              <a:t>Acute Lymphoblastic Leukemia(ALL)  - a rapid increase in the number of immature white blood cells. NCCN(National Comprehensive Cancer Network) Guideline 2012</a:t>
            </a:r>
          </a:p>
          <a:p>
            <a:pPr lvl="1">
              <a:spcBef>
                <a:spcPts val="600"/>
              </a:spcBef>
            </a:pPr>
            <a:r>
              <a:rPr lang="en-US" sz="2400" dirty="0"/>
              <a:t>Acute Myeloid Leukemia (AML) - a rapid increase in the number of abnormal white blood cells in bone marrow that interfere with the production of normal blood cells. IWAML 2003</a:t>
            </a:r>
          </a:p>
          <a:p>
            <a:pPr lvl="1">
              <a:spcBef>
                <a:spcPts val="600"/>
              </a:spcBef>
            </a:pPr>
            <a:r>
              <a:rPr lang="en-US" sz="2400" dirty="0"/>
              <a:t>Chronic Lymphocytic Leukemia (CLL) - excessive buildup of relatively mature, but still abnormal, white blood cells. IWCLL 2008</a:t>
            </a:r>
          </a:p>
          <a:p>
            <a:pPr lvl="1">
              <a:spcBef>
                <a:spcPts val="600"/>
              </a:spcBef>
            </a:pPr>
            <a:r>
              <a:rPr lang="en-US" sz="2400" dirty="0"/>
              <a:t>Chronic Myeloid Leukemia (CML) - the increased and unregulated growth of predominantly </a:t>
            </a:r>
            <a:r>
              <a:rPr lang="en-US" sz="2400" dirty="0">
                <a:solidFill>
                  <a:srgbClr val="0070C0"/>
                </a:solidFill>
                <a:hlinkClick r:id="rId2" tooltip="Myeloid">
                  <a:extLst>
                    <a:ext uri="{A12FA001-AC4F-418D-AE19-62706E023703}">
                      <ahyp:hlinkClr xmlns:ahyp="http://schemas.microsoft.com/office/drawing/2018/hyperlinkcolor" val="tx"/>
                    </a:ext>
                  </a:extLst>
                </a:hlinkClick>
              </a:rPr>
              <a:t>myeloid</a:t>
            </a:r>
            <a:r>
              <a:rPr lang="en-US" sz="2400" dirty="0"/>
              <a:t> cells in the </a:t>
            </a:r>
            <a:r>
              <a:rPr lang="en-US" sz="2400" dirty="0">
                <a:solidFill>
                  <a:srgbClr val="0070C0"/>
                </a:solidFill>
                <a:hlinkClick r:id="rId3" tooltip="Bone marrow">
                  <a:extLst>
                    <a:ext uri="{A12FA001-AC4F-418D-AE19-62706E023703}">
                      <ahyp:hlinkClr xmlns:ahyp="http://schemas.microsoft.com/office/drawing/2018/hyperlinkcolor" val="tx"/>
                    </a:ext>
                  </a:extLst>
                </a:hlinkClick>
              </a:rPr>
              <a:t>bone marrow</a:t>
            </a:r>
            <a:r>
              <a:rPr lang="en-US" sz="2400" dirty="0"/>
              <a:t> and the accumulation of these cells in the blood. CML ESMO Guideline</a:t>
            </a:r>
          </a:p>
          <a:p>
            <a:endParaRPr lang="en-US" sz="2400" dirty="0"/>
          </a:p>
        </p:txBody>
      </p:sp>
    </p:spTree>
    <p:extLst>
      <p:ext uri="{BB962C8B-B14F-4D97-AF65-F5344CB8AC3E}">
        <p14:creationId xmlns:p14="http://schemas.microsoft.com/office/powerpoint/2010/main" val="3679055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E46C-32F8-4A50-BE79-D2A5A4BFF3FB}"/>
              </a:ext>
            </a:extLst>
          </p:cNvPr>
          <p:cNvSpPr>
            <a:spLocks noGrp="1"/>
          </p:cNvSpPr>
          <p:nvPr>
            <p:ph type="title"/>
          </p:nvPr>
        </p:nvSpPr>
        <p:spPr>
          <a:xfrm>
            <a:off x="198023" y="455826"/>
            <a:ext cx="11745686" cy="590931"/>
          </a:xfrm>
        </p:spPr>
        <p:txBody>
          <a:bodyPr/>
          <a:lstStyle/>
          <a:p>
            <a:r>
              <a:rPr lang="en-US" dirty="0"/>
              <a:t>Introduction of Chronic Lymphocytic Leukemia (CLL)</a:t>
            </a:r>
          </a:p>
        </p:txBody>
      </p:sp>
      <p:sp>
        <p:nvSpPr>
          <p:cNvPr id="3" name="Content Placeholder 2">
            <a:extLst>
              <a:ext uri="{FF2B5EF4-FFF2-40B4-BE49-F238E27FC236}">
                <a16:creationId xmlns:a16="http://schemas.microsoft.com/office/drawing/2014/main" id="{AD5B83BC-AD5F-44FB-966D-5FBB5C9AA0E1}"/>
              </a:ext>
            </a:extLst>
          </p:cNvPr>
          <p:cNvSpPr>
            <a:spLocks noGrp="1"/>
          </p:cNvSpPr>
          <p:nvPr>
            <p:ph idx="1"/>
          </p:nvPr>
        </p:nvSpPr>
        <p:spPr>
          <a:xfrm>
            <a:off x="198023" y="1597164"/>
            <a:ext cx="11629215" cy="4638744"/>
          </a:xfrm>
        </p:spPr>
        <p:txBody>
          <a:bodyPr>
            <a:normAutofit fontScale="92500" lnSpcReduction="20000"/>
          </a:bodyPr>
          <a:lstStyle/>
          <a:p>
            <a:pPr>
              <a:spcBef>
                <a:spcPts val="600"/>
              </a:spcBef>
            </a:pPr>
            <a:r>
              <a:rPr lang="en-US" sz="2800" dirty="0"/>
              <a:t>Lymphocytic – if the cancerous change takes place in marrow that forms lymphocytes (white blood cells)</a:t>
            </a:r>
          </a:p>
          <a:p>
            <a:pPr>
              <a:spcBef>
                <a:spcPts val="600"/>
              </a:spcBef>
            </a:pPr>
            <a:r>
              <a:rPr lang="en-US" sz="2800" dirty="0"/>
              <a:t>Myelogenous – if the cell change takes place in marrow that forms red blood cells. </a:t>
            </a:r>
          </a:p>
          <a:p>
            <a:pPr>
              <a:spcBef>
                <a:spcPts val="600"/>
              </a:spcBef>
            </a:pPr>
            <a:r>
              <a:rPr lang="en-US" sz="2800" dirty="0"/>
              <a:t>Process of CLL Diseases</a:t>
            </a:r>
          </a:p>
          <a:p>
            <a:pPr marL="692150" lvl="1" indent="-342900">
              <a:spcBef>
                <a:spcPts val="600"/>
              </a:spcBef>
              <a:buClrTx/>
              <a:buFont typeface="+mj-lt"/>
              <a:buAutoNum type="arabicPeriod"/>
            </a:pPr>
            <a:r>
              <a:rPr lang="en-US" sz="2800" dirty="0"/>
              <a:t>Mutation of stem cells in Bone Marrow</a:t>
            </a:r>
          </a:p>
          <a:p>
            <a:pPr marL="692150" lvl="1" indent="-342900">
              <a:spcBef>
                <a:spcPts val="600"/>
              </a:spcBef>
              <a:buClrTx/>
              <a:buFont typeface="+mj-lt"/>
              <a:buAutoNum type="arabicPeriod"/>
            </a:pPr>
            <a:r>
              <a:rPr lang="en-US" sz="2800" dirty="0"/>
              <a:t>Abnormal WBC (CLL cells) are formed</a:t>
            </a:r>
          </a:p>
          <a:p>
            <a:pPr marL="692150" lvl="1" indent="-342900">
              <a:spcBef>
                <a:spcPts val="600"/>
              </a:spcBef>
              <a:buClrTx/>
              <a:buFont typeface="+mj-lt"/>
              <a:buAutoNum type="arabicPeriod"/>
            </a:pPr>
            <a:r>
              <a:rPr lang="en-US" sz="2800" dirty="0"/>
              <a:t>CLL cells increase in bone marrow</a:t>
            </a:r>
          </a:p>
          <a:p>
            <a:pPr marL="692150" lvl="1" indent="-342900">
              <a:spcBef>
                <a:spcPts val="600"/>
              </a:spcBef>
              <a:buClrTx/>
              <a:buFont typeface="+mj-lt"/>
              <a:buAutoNum type="arabicPeriod"/>
            </a:pPr>
            <a:r>
              <a:rPr lang="en-US" sz="2800" dirty="0"/>
              <a:t>CLL cells increase in blood</a:t>
            </a:r>
          </a:p>
          <a:p>
            <a:endParaRPr lang="en-US" sz="2800" dirty="0"/>
          </a:p>
        </p:txBody>
      </p:sp>
    </p:spTree>
    <p:extLst>
      <p:ext uri="{BB962C8B-B14F-4D97-AF65-F5344CB8AC3E}">
        <p14:creationId xmlns:p14="http://schemas.microsoft.com/office/powerpoint/2010/main" val="2230890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35D4-BA63-468F-B538-37CFE3D68F0A}"/>
              </a:ext>
            </a:extLst>
          </p:cNvPr>
          <p:cNvSpPr>
            <a:spLocks noGrp="1"/>
          </p:cNvSpPr>
          <p:nvPr>
            <p:ph type="title"/>
          </p:nvPr>
        </p:nvSpPr>
        <p:spPr>
          <a:xfrm>
            <a:off x="198023" y="196633"/>
            <a:ext cx="10184227" cy="1400530"/>
          </a:xfrm>
        </p:spPr>
        <p:txBody>
          <a:bodyPr/>
          <a:lstStyle/>
          <a:p>
            <a:r>
              <a:rPr lang="en-US" dirty="0"/>
              <a:t>Introduction of IWCLL ( International Workshop on Chronic Lymphocytic Leukemia)</a:t>
            </a:r>
          </a:p>
        </p:txBody>
      </p:sp>
      <p:sp>
        <p:nvSpPr>
          <p:cNvPr id="3" name="Content Placeholder 2">
            <a:extLst>
              <a:ext uri="{FF2B5EF4-FFF2-40B4-BE49-F238E27FC236}">
                <a16:creationId xmlns:a16="http://schemas.microsoft.com/office/drawing/2014/main" id="{2C22BD62-D193-4735-ACD7-688B9980E3D4}"/>
              </a:ext>
            </a:extLst>
          </p:cNvPr>
          <p:cNvSpPr>
            <a:spLocks noGrp="1"/>
          </p:cNvSpPr>
          <p:nvPr>
            <p:ph idx="1"/>
          </p:nvPr>
        </p:nvSpPr>
        <p:spPr>
          <a:xfrm>
            <a:off x="198023" y="1597163"/>
            <a:ext cx="9771599" cy="5151287"/>
          </a:xfrm>
        </p:spPr>
        <p:txBody>
          <a:bodyPr>
            <a:normAutofit fontScale="85000" lnSpcReduction="20000"/>
          </a:bodyPr>
          <a:lstStyle/>
          <a:p>
            <a:pPr>
              <a:lnSpc>
                <a:spcPct val="120000"/>
              </a:lnSpc>
              <a:spcBef>
                <a:spcPts val="0"/>
              </a:spcBef>
              <a:spcAft>
                <a:spcPts val="600"/>
              </a:spcAft>
            </a:pPr>
            <a:r>
              <a:rPr lang="en-US" sz="2800" dirty="0"/>
              <a:t>History</a:t>
            </a:r>
          </a:p>
          <a:p>
            <a:pPr lvl="1">
              <a:lnSpc>
                <a:spcPct val="120000"/>
              </a:lnSpc>
              <a:spcBef>
                <a:spcPts val="0"/>
              </a:spcBef>
              <a:spcAft>
                <a:spcPts val="600"/>
              </a:spcAft>
            </a:pPr>
            <a:r>
              <a:rPr lang="en-US" sz="2400" dirty="0"/>
              <a:t>IWCLL 1996 and 2008</a:t>
            </a:r>
          </a:p>
          <a:p>
            <a:pPr>
              <a:lnSpc>
                <a:spcPct val="120000"/>
              </a:lnSpc>
              <a:spcBef>
                <a:spcPts val="0"/>
              </a:spcBef>
              <a:spcAft>
                <a:spcPts val="600"/>
              </a:spcAft>
            </a:pPr>
            <a:r>
              <a:rPr lang="en-US" sz="2800" dirty="0"/>
              <a:t>Diagnosis of CLL</a:t>
            </a:r>
          </a:p>
          <a:p>
            <a:pPr lvl="1">
              <a:lnSpc>
                <a:spcPct val="120000"/>
              </a:lnSpc>
              <a:spcBef>
                <a:spcPts val="0"/>
              </a:spcBef>
              <a:spcAft>
                <a:spcPts val="600"/>
              </a:spcAft>
            </a:pPr>
            <a:r>
              <a:rPr lang="en-US" sz="2400" dirty="0"/>
              <a:t>Blood : &gt; 5 * 10</a:t>
            </a:r>
            <a:r>
              <a:rPr lang="en-US" sz="2400" baseline="30000" dirty="0"/>
              <a:t>9</a:t>
            </a:r>
            <a:r>
              <a:rPr lang="en-US" sz="2400" dirty="0"/>
              <a:t> B lymphocytes/L (5000 / uL) in blood.</a:t>
            </a:r>
          </a:p>
          <a:p>
            <a:pPr lvl="1">
              <a:lnSpc>
                <a:spcPct val="120000"/>
              </a:lnSpc>
              <a:spcBef>
                <a:spcPts val="0"/>
              </a:spcBef>
              <a:spcAft>
                <a:spcPts val="600"/>
              </a:spcAft>
            </a:pPr>
            <a:r>
              <a:rPr lang="en-US" sz="2400" dirty="0"/>
              <a:t>Immunophenotype (flow cytometry) of Lymphocytes: </a:t>
            </a:r>
          </a:p>
          <a:p>
            <a:pPr lvl="2">
              <a:lnSpc>
                <a:spcPct val="120000"/>
              </a:lnSpc>
              <a:spcBef>
                <a:spcPts val="0"/>
              </a:spcBef>
              <a:spcAft>
                <a:spcPts val="600"/>
              </a:spcAft>
            </a:pPr>
            <a:r>
              <a:rPr lang="en-US" sz="2400" dirty="0"/>
              <a:t>A presence of T-cell antigen CD5</a:t>
            </a:r>
          </a:p>
          <a:p>
            <a:pPr lvl="2">
              <a:lnSpc>
                <a:spcPct val="120000"/>
              </a:lnSpc>
              <a:spcBef>
                <a:spcPts val="0"/>
              </a:spcBef>
              <a:spcAft>
                <a:spcPts val="600"/>
              </a:spcAft>
            </a:pPr>
            <a:r>
              <a:rPr lang="en-US" sz="2400" dirty="0"/>
              <a:t>A presence of B-cell surface CD19, CD20, CD23</a:t>
            </a:r>
          </a:p>
          <a:p>
            <a:pPr lvl="2">
              <a:lnSpc>
                <a:spcPct val="120000"/>
              </a:lnSpc>
              <a:spcBef>
                <a:spcPts val="0"/>
              </a:spcBef>
              <a:spcAft>
                <a:spcPts val="600"/>
              </a:spcAft>
            </a:pPr>
            <a:r>
              <a:rPr lang="en-US" sz="2400" dirty="0"/>
              <a:t>Low surface immunoglobin CD20, CD79b</a:t>
            </a:r>
          </a:p>
          <a:p>
            <a:pPr>
              <a:lnSpc>
                <a:spcPct val="120000"/>
              </a:lnSpc>
              <a:spcBef>
                <a:spcPts val="0"/>
              </a:spcBef>
              <a:spcAft>
                <a:spcPts val="600"/>
              </a:spcAft>
            </a:pPr>
            <a:r>
              <a:rPr lang="en-US" sz="2800" kern="0" dirty="0"/>
              <a:t>Tumor Measurement</a:t>
            </a:r>
          </a:p>
          <a:p>
            <a:pPr lvl="1">
              <a:lnSpc>
                <a:spcPct val="120000"/>
              </a:lnSpc>
              <a:spcBef>
                <a:spcPts val="0"/>
              </a:spcBef>
              <a:spcAft>
                <a:spcPts val="600"/>
              </a:spcAft>
            </a:pPr>
            <a:r>
              <a:rPr lang="en-US" sz="2400" kern="0" dirty="0"/>
              <a:t>Enlarged Lymph Nodes (long axis &gt; 15 mm)</a:t>
            </a:r>
          </a:p>
          <a:p>
            <a:pPr lvl="1">
              <a:lnSpc>
                <a:spcPct val="120000"/>
              </a:lnSpc>
              <a:spcBef>
                <a:spcPts val="0"/>
              </a:spcBef>
              <a:spcAft>
                <a:spcPts val="600"/>
              </a:spcAft>
            </a:pPr>
            <a:r>
              <a:rPr lang="en-US" sz="2400" dirty="0"/>
              <a:t>Two-dimensional measurement - product of longest diameter and its greatest perpendicular axis (e.g., 40 mm * 15 mm = 600 mm^2)  - up to 5 </a:t>
            </a:r>
          </a:p>
          <a:p>
            <a:endParaRPr lang="en-US" sz="2800" dirty="0"/>
          </a:p>
        </p:txBody>
      </p:sp>
      <p:pic>
        <p:nvPicPr>
          <p:cNvPr id="6" name="Picture 2">
            <a:extLst>
              <a:ext uri="{FF2B5EF4-FFF2-40B4-BE49-F238E27FC236}">
                <a16:creationId xmlns:a16="http://schemas.microsoft.com/office/drawing/2014/main" id="{F03AD1B5-5BA3-4870-8AE5-6183681D3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5608" y="1722527"/>
            <a:ext cx="2816392" cy="399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4218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FB5B-D4A8-442D-8D36-6D873773E441}"/>
              </a:ext>
            </a:extLst>
          </p:cNvPr>
          <p:cNvSpPr>
            <a:spLocks noGrp="1"/>
          </p:cNvSpPr>
          <p:nvPr>
            <p:ph type="title"/>
          </p:nvPr>
        </p:nvSpPr>
        <p:spPr/>
        <p:txBody>
          <a:bodyPr/>
          <a:lstStyle/>
          <a:p>
            <a:r>
              <a:rPr lang="en-US" dirty="0"/>
              <a:t>What are to measure for response criteria according to IWCLL 2008</a:t>
            </a:r>
          </a:p>
        </p:txBody>
      </p:sp>
      <p:sp>
        <p:nvSpPr>
          <p:cNvPr id="3" name="Content Placeholder 2">
            <a:extLst>
              <a:ext uri="{FF2B5EF4-FFF2-40B4-BE49-F238E27FC236}">
                <a16:creationId xmlns:a16="http://schemas.microsoft.com/office/drawing/2014/main" id="{EE688F79-B34C-45A3-B744-BED7D90321D2}"/>
              </a:ext>
            </a:extLst>
          </p:cNvPr>
          <p:cNvSpPr>
            <a:spLocks noGrp="1"/>
          </p:cNvSpPr>
          <p:nvPr>
            <p:ph idx="1"/>
          </p:nvPr>
        </p:nvSpPr>
        <p:spPr>
          <a:xfrm>
            <a:off x="390496" y="1597164"/>
            <a:ext cx="11579255" cy="4792046"/>
          </a:xfrm>
        </p:spPr>
        <p:txBody>
          <a:bodyPr>
            <a:normAutofit fontScale="92500" lnSpcReduction="20000"/>
          </a:bodyPr>
          <a:lstStyle/>
          <a:p>
            <a:pPr>
              <a:lnSpc>
                <a:spcPct val="120000"/>
              </a:lnSpc>
              <a:spcBef>
                <a:spcPts val="0"/>
              </a:spcBef>
              <a:spcAft>
                <a:spcPts val="600"/>
              </a:spcAft>
            </a:pPr>
            <a:r>
              <a:rPr lang="en-US" sz="2400" dirty="0"/>
              <a:t>Tumor measurements in CT / MRI</a:t>
            </a:r>
          </a:p>
          <a:p>
            <a:pPr lvl="1">
              <a:lnSpc>
                <a:spcPct val="120000"/>
              </a:lnSpc>
              <a:spcBef>
                <a:spcPts val="0"/>
              </a:spcBef>
              <a:spcAft>
                <a:spcPts val="600"/>
              </a:spcAft>
            </a:pPr>
            <a:r>
              <a:rPr lang="en-US" sz="2000" dirty="0"/>
              <a:t>Lymph Node</a:t>
            </a:r>
          </a:p>
          <a:p>
            <a:pPr>
              <a:lnSpc>
                <a:spcPct val="120000"/>
              </a:lnSpc>
              <a:spcBef>
                <a:spcPts val="0"/>
              </a:spcBef>
              <a:spcAft>
                <a:spcPts val="600"/>
              </a:spcAft>
            </a:pPr>
            <a:r>
              <a:rPr lang="en-US" sz="2400" dirty="0"/>
              <a:t>Lymphocytes Assessment</a:t>
            </a:r>
          </a:p>
          <a:p>
            <a:pPr>
              <a:lnSpc>
                <a:spcPct val="120000"/>
              </a:lnSpc>
              <a:spcBef>
                <a:spcPts val="0"/>
              </a:spcBef>
              <a:spcAft>
                <a:spcPts val="600"/>
              </a:spcAft>
            </a:pPr>
            <a:r>
              <a:rPr lang="en-US" sz="2400" dirty="0"/>
              <a:t>Spleen and Liver Enlargement Assessment</a:t>
            </a:r>
          </a:p>
          <a:p>
            <a:pPr>
              <a:lnSpc>
                <a:spcPct val="120000"/>
              </a:lnSpc>
              <a:spcBef>
                <a:spcPts val="0"/>
              </a:spcBef>
              <a:spcAft>
                <a:spcPts val="600"/>
              </a:spcAft>
            </a:pPr>
            <a:r>
              <a:rPr lang="en-US" sz="2400" dirty="0"/>
              <a:t>Bone Marrow Assessment </a:t>
            </a:r>
          </a:p>
          <a:p>
            <a:pPr>
              <a:lnSpc>
                <a:spcPct val="120000"/>
              </a:lnSpc>
              <a:spcBef>
                <a:spcPts val="0"/>
              </a:spcBef>
              <a:spcAft>
                <a:spcPts val="600"/>
              </a:spcAft>
            </a:pPr>
            <a:r>
              <a:rPr lang="en-US" sz="2400" dirty="0"/>
              <a:t>Blood Count Assessment – Neutrophils, Platelets, and Hemoglobin. </a:t>
            </a:r>
          </a:p>
          <a:p>
            <a:pPr>
              <a:lnSpc>
                <a:spcPct val="120000"/>
              </a:lnSpc>
              <a:spcBef>
                <a:spcPts val="0"/>
              </a:spcBef>
              <a:spcAft>
                <a:spcPts val="600"/>
              </a:spcAft>
            </a:pPr>
            <a:r>
              <a:rPr lang="en-US" sz="2400" dirty="0"/>
              <a:t>Immunophenotype (flow Cytometry) Assessment</a:t>
            </a:r>
          </a:p>
          <a:p>
            <a:pPr>
              <a:lnSpc>
                <a:spcPct val="120000"/>
              </a:lnSpc>
              <a:spcBef>
                <a:spcPts val="0"/>
              </a:spcBef>
              <a:spcAft>
                <a:spcPts val="600"/>
              </a:spcAft>
            </a:pPr>
            <a:r>
              <a:rPr lang="en-US" sz="2400" dirty="0"/>
              <a:t>Performance Status by ECOG(Eastern Cooperative Oncology Group) </a:t>
            </a:r>
          </a:p>
          <a:p>
            <a:pPr>
              <a:lnSpc>
                <a:spcPct val="120000"/>
              </a:lnSpc>
              <a:spcBef>
                <a:spcPts val="0"/>
              </a:spcBef>
              <a:spcAft>
                <a:spcPts val="600"/>
              </a:spcAft>
            </a:pPr>
            <a:r>
              <a:rPr lang="en-US" sz="2400" dirty="0"/>
              <a:t>Staging – assessment of disease progress for treatment plan</a:t>
            </a:r>
          </a:p>
          <a:p>
            <a:pPr lvl="1">
              <a:lnSpc>
                <a:spcPct val="120000"/>
              </a:lnSpc>
              <a:spcBef>
                <a:spcPts val="0"/>
              </a:spcBef>
              <a:spcAft>
                <a:spcPts val="600"/>
              </a:spcAft>
            </a:pPr>
            <a:r>
              <a:rPr lang="en-US" sz="2000" dirty="0"/>
              <a:t>Rai : 0 (Low risk), 1&amp;2 (Intermediate risk), 3 (High risk)</a:t>
            </a:r>
          </a:p>
          <a:p>
            <a:pPr lvl="1">
              <a:lnSpc>
                <a:spcPct val="120000"/>
              </a:lnSpc>
              <a:spcBef>
                <a:spcPts val="0"/>
              </a:spcBef>
              <a:spcAft>
                <a:spcPts val="600"/>
              </a:spcAft>
            </a:pPr>
            <a:r>
              <a:rPr lang="en-US" sz="2000" dirty="0"/>
              <a:t>Binet : A, B, C</a:t>
            </a:r>
          </a:p>
          <a:p>
            <a:endParaRPr lang="en-US" sz="2400" dirty="0"/>
          </a:p>
        </p:txBody>
      </p:sp>
    </p:spTree>
    <p:extLst>
      <p:ext uri="{BB962C8B-B14F-4D97-AF65-F5344CB8AC3E}">
        <p14:creationId xmlns:p14="http://schemas.microsoft.com/office/powerpoint/2010/main" val="14964070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E9E6-BC8B-43E8-96E5-0A5E04480D53}"/>
              </a:ext>
            </a:extLst>
          </p:cNvPr>
          <p:cNvSpPr>
            <a:spLocks noGrp="1"/>
          </p:cNvSpPr>
          <p:nvPr>
            <p:ph type="title"/>
          </p:nvPr>
        </p:nvSpPr>
        <p:spPr/>
        <p:txBody>
          <a:bodyPr/>
          <a:lstStyle/>
          <a:p>
            <a:r>
              <a:rPr lang="en-US" dirty="0"/>
              <a:t>SDTM TU (Tumor Identification) </a:t>
            </a:r>
          </a:p>
        </p:txBody>
      </p:sp>
      <p:sp>
        <p:nvSpPr>
          <p:cNvPr id="3" name="Content Placeholder 2">
            <a:extLst>
              <a:ext uri="{FF2B5EF4-FFF2-40B4-BE49-F238E27FC236}">
                <a16:creationId xmlns:a16="http://schemas.microsoft.com/office/drawing/2014/main" id="{34E7623C-42A9-4A60-A4D3-1D646B304408}"/>
              </a:ext>
            </a:extLst>
          </p:cNvPr>
          <p:cNvSpPr>
            <a:spLocks noGrp="1"/>
          </p:cNvSpPr>
          <p:nvPr>
            <p:ph idx="1"/>
          </p:nvPr>
        </p:nvSpPr>
        <p:spPr>
          <a:xfrm>
            <a:off x="314241" y="4721712"/>
            <a:ext cx="8155201" cy="1667497"/>
          </a:xfrm>
        </p:spPr>
        <p:txBody>
          <a:bodyPr>
            <a:normAutofit fontScale="92500" lnSpcReduction="10000"/>
          </a:bodyPr>
          <a:lstStyle/>
          <a:p>
            <a:pPr marL="0" indent="0">
              <a:spcBef>
                <a:spcPts val="600"/>
              </a:spcBef>
              <a:buNone/>
            </a:pPr>
            <a:r>
              <a:rPr lang="en-US" sz="2800" dirty="0">
                <a:cs typeface="Calibri" pitchFamily="34" charset="0"/>
              </a:rPr>
              <a:t>Key points to note:</a:t>
            </a:r>
          </a:p>
          <a:p>
            <a:pPr lvl="1">
              <a:spcBef>
                <a:spcPts val="600"/>
              </a:spcBef>
            </a:pPr>
            <a:r>
              <a:rPr lang="en-US" sz="2400" dirty="0">
                <a:cs typeface="Calibri" pitchFamily="34" charset="0"/>
              </a:rPr>
              <a:t> Subject 001 has 3 targets </a:t>
            </a:r>
          </a:p>
          <a:p>
            <a:pPr lvl="1">
              <a:spcBef>
                <a:spcPts val="600"/>
              </a:spcBef>
            </a:pPr>
            <a:r>
              <a:rPr lang="en-US" sz="2400" dirty="0">
                <a:cs typeface="Calibri" pitchFamily="34" charset="0"/>
              </a:rPr>
              <a:t> TU.TULINKID is connected TR.TRLINKID using RELREC. </a:t>
            </a:r>
          </a:p>
          <a:p>
            <a:endParaRPr lang="en-US" sz="2800" dirty="0"/>
          </a:p>
        </p:txBody>
      </p:sp>
      <p:graphicFrame>
        <p:nvGraphicFramePr>
          <p:cNvPr id="6" name="Content Placeholder 7">
            <a:extLst>
              <a:ext uri="{FF2B5EF4-FFF2-40B4-BE49-F238E27FC236}">
                <a16:creationId xmlns:a16="http://schemas.microsoft.com/office/drawing/2014/main" id="{7516BB57-DBA7-4077-9CDE-BA1934C8A7AC}"/>
              </a:ext>
            </a:extLst>
          </p:cNvPr>
          <p:cNvGraphicFramePr>
            <a:graphicFrameLocks/>
          </p:cNvGraphicFramePr>
          <p:nvPr/>
        </p:nvGraphicFramePr>
        <p:xfrm>
          <a:off x="198023" y="1166834"/>
          <a:ext cx="11527988" cy="3195117"/>
        </p:xfrm>
        <a:graphic>
          <a:graphicData uri="http://schemas.openxmlformats.org/drawingml/2006/table">
            <a:tbl>
              <a:tblPr firstRow="1" bandRow="1">
                <a:tableStyleId>{00A15C55-8517-42AA-B614-E9B94910E393}</a:tableStyleId>
              </a:tblPr>
              <a:tblGrid>
                <a:gridCol w="1394637">
                  <a:extLst>
                    <a:ext uri="{9D8B030D-6E8A-4147-A177-3AD203B41FA5}">
                      <a16:colId xmlns:a16="http://schemas.microsoft.com/office/drawing/2014/main" val="20000"/>
                    </a:ext>
                  </a:extLst>
                </a:gridCol>
                <a:gridCol w="979984">
                  <a:extLst>
                    <a:ext uri="{9D8B030D-6E8A-4147-A177-3AD203B41FA5}">
                      <a16:colId xmlns:a16="http://schemas.microsoft.com/office/drawing/2014/main" val="20001"/>
                    </a:ext>
                  </a:extLst>
                </a:gridCol>
                <a:gridCol w="1306943">
                  <a:extLst>
                    <a:ext uri="{9D8B030D-6E8A-4147-A177-3AD203B41FA5}">
                      <a16:colId xmlns:a16="http://schemas.microsoft.com/office/drawing/2014/main" val="20002"/>
                    </a:ext>
                  </a:extLst>
                </a:gridCol>
                <a:gridCol w="2067965">
                  <a:extLst>
                    <a:ext uri="{9D8B030D-6E8A-4147-A177-3AD203B41FA5}">
                      <a16:colId xmlns:a16="http://schemas.microsoft.com/office/drawing/2014/main" val="20003"/>
                    </a:ext>
                  </a:extLst>
                </a:gridCol>
                <a:gridCol w="1668055">
                  <a:extLst>
                    <a:ext uri="{9D8B030D-6E8A-4147-A177-3AD203B41FA5}">
                      <a16:colId xmlns:a16="http://schemas.microsoft.com/office/drawing/2014/main" val="20004"/>
                    </a:ext>
                  </a:extLst>
                </a:gridCol>
                <a:gridCol w="2735050">
                  <a:extLst>
                    <a:ext uri="{9D8B030D-6E8A-4147-A177-3AD203B41FA5}">
                      <a16:colId xmlns:a16="http://schemas.microsoft.com/office/drawing/2014/main" val="20005"/>
                    </a:ext>
                  </a:extLst>
                </a:gridCol>
                <a:gridCol w="1375354">
                  <a:extLst>
                    <a:ext uri="{9D8B030D-6E8A-4147-A177-3AD203B41FA5}">
                      <a16:colId xmlns:a16="http://schemas.microsoft.com/office/drawing/2014/main" val="20006"/>
                    </a:ext>
                  </a:extLst>
                </a:gridCol>
              </a:tblGrid>
              <a:tr h="749874">
                <a:tc>
                  <a:txBody>
                    <a:bodyPr/>
                    <a:lstStyle/>
                    <a:p>
                      <a:r>
                        <a:rPr lang="en-US" sz="2000" b="1" dirty="0">
                          <a:solidFill>
                            <a:sysClr val="windowText" lastClr="000000"/>
                          </a:solidFill>
                        </a:rPr>
                        <a:t>USUBJID</a:t>
                      </a:r>
                    </a:p>
                  </a:txBody>
                  <a:tcPr/>
                </a:tc>
                <a:tc>
                  <a:txBody>
                    <a:bodyPr/>
                    <a:lstStyle/>
                    <a:p>
                      <a:r>
                        <a:rPr lang="en-US" sz="2000" b="1" dirty="0">
                          <a:solidFill>
                            <a:sysClr val="windowText" lastClr="000000"/>
                          </a:solidFill>
                        </a:rPr>
                        <a:t>TULINKID</a:t>
                      </a:r>
                    </a:p>
                  </a:txBody>
                  <a:tcPr/>
                </a:tc>
                <a:tc>
                  <a:txBody>
                    <a:bodyPr/>
                    <a:lstStyle/>
                    <a:p>
                      <a:r>
                        <a:rPr lang="en-US" sz="2000" b="1" dirty="0">
                          <a:solidFill>
                            <a:sysClr val="windowText" lastClr="000000"/>
                          </a:solidFill>
                        </a:rPr>
                        <a:t>TUTESTCD</a:t>
                      </a:r>
                    </a:p>
                  </a:txBody>
                  <a:tcPr/>
                </a:tc>
                <a:tc>
                  <a:txBody>
                    <a:bodyPr/>
                    <a:lstStyle/>
                    <a:p>
                      <a:r>
                        <a:rPr lang="en-US" sz="2000" b="1" dirty="0">
                          <a:solidFill>
                            <a:sysClr val="windowText" lastClr="000000"/>
                          </a:solidFill>
                        </a:rPr>
                        <a:t>TUTEST</a:t>
                      </a:r>
                    </a:p>
                  </a:txBody>
                  <a:tcPr/>
                </a:tc>
                <a:tc>
                  <a:txBody>
                    <a:bodyPr/>
                    <a:lstStyle/>
                    <a:p>
                      <a:r>
                        <a:rPr lang="en-US" sz="2000" b="1" dirty="0">
                          <a:solidFill>
                            <a:sysClr val="windowText" lastClr="000000"/>
                          </a:solidFill>
                        </a:rPr>
                        <a:t>TUORRES</a:t>
                      </a:r>
                    </a:p>
                  </a:txBody>
                  <a:tcPr/>
                </a:tc>
                <a:tc>
                  <a:txBody>
                    <a:bodyPr/>
                    <a:lstStyle/>
                    <a:p>
                      <a:r>
                        <a:rPr lang="en-US" sz="2000" b="1" dirty="0">
                          <a:solidFill>
                            <a:sysClr val="windowText" lastClr="000000"/>
                          </a:solidFill>
                        </a:rPr>
                        <a:t>TULOC</a:t>
                      </a:r>
                    </a:p>
                  </a:txBody>
                  <a:tcPr/>
                </a:tc>
                <a:tc>
                  <a:txBody>
                    <a:bodyPr/>
                    <a:lstStyle/>
                    <a:p>
                      <a:r>
                        <a:rPr lang="en-US" sz="2000" b="1" dirty="0">
                          <a:solidFill>
                            <a:sysClr val="windowText" lastClr="000000"/>
                          </a:solidFill>
                        </a:rPr>
                        <a:t>TUMETHOD</a:t>
                      </a:r>
                    </a:p>
                  </a:txBody>
                  <a:tcPr/>
                </a:tc>
                <a:extLst>
                  <a:ext uri="{0D108BD9-81ED-4DB2-BD59-A6C34878D82A}">
                    <a16:rowId xmlns:a16="http://schemas.microsoft.com/office/drawing/2014/main" val="10000"/>
                  </a:ext>
                </a:extLst>
              </a:tr>
              <a:tr h="684668">
                <a:tc>
                  <a:txBody>
                    <a:bodyPr/>
                    <a:lstStyle/>
                    <a:p>
                      <a:r>
                        <a:rPr lang="en-US" sz="1800" dirty="0"/>
                        <a:t>001-01-001</a:t>
                      </a:r>
                      <a:endParaRPr lang="en-US" sz="1800" dirty="0">
                        <a:solidFill>
                          <a:schemeClr val="tx1"/>
                        </a:solidFill>
                      </a:endParaRPr>
                    </a:p>
                  </a:txBody>
                  <a:tcPr/>
                </a:tc>
                <a:tc>
                  <a:txBody>
                    <a:bodyPr/>
                    <a:lstStyle/>
                    <a:p>
                      <a:r>
                        <a:rPr lang="en-US" sz="1800" dirty="0"/>
                        <a:t>T01</a:t>
                      </a:r>
                      <a:endParaRPr lang="en-US" sz="1800" dirty="0">
                        <a:solidFill>
                          <a:schemeClr val="tx1"/>
                        </a:solidFill>
                      </a:endParaRPr>
                    </a:p>
                  </a:txBody>
                  <a:tcPr/>
                </a:tc>
                <a:tc>
                  <a:txBody>
                    <a:bodyPr/>
                    <a:lstStyle/>
                    <a:p>
                      <a:r>
                        <a:rPr lang="en-US" sz="1800" dirty="0"/>
                        <a:t>TUMIDENT</a:t>
                      </a:r>
                      <a:endParaRPr lang="en-US" sz="1800" dirty="0">
                        <a:solidFill>
                          <a:schemeClr val="tx1"/>
                        </a:solidFill>
                      </a:endParaRPr>
                    </a:p>
                  </a:txBody>
                  <a:tcPr/>
                </a:tc>
                <a:tc>
                  <a:txBody>
                    <a:bodyPr/>
                    <a:lstStyle/>
                    <a:p>
                      <a:r>
                        <a:rPr lang="en-US" sz="1800" dirty="0"/>
                        <a:t>Tumor Identification</a:t>
                      </a:r>
                      <a:endParaRPr lang="en-US" sz="1800" dirty="0">
                        <a:solidFill>
                          <a:schemeClr val="tx1"/>
                        </a:solidFill>
                      </a:endParaRPr>
                    </a:p>
                  </a:txBody>
                  <a:tcPr/>
                </a:tc>
                <a:tc>
                  <a:txBody>
                    <a:bodyPr/>
                    <a:lstStyle/>
                    <a:p>
                      <a:r>
                        <a:rPr lang="en-US" sz="1800" dirty="0"/>
                        <a:t>TARGET NODAL</a:t>
                      </a:r>
                      <a:endParaRPr lang="en-US" sz="1800" dirty="0">
                        <a:solidFill>
                          <a:schemeClr val="tx1"/>
                        </a:solidFill>
                      </a:endParaRPr>
                    </a:p>
                  </a:txBody>
                  <a:tcPr/>
                </a:tc>
                <a:tc>
                  <a:txBody>
                    <a:bodyPr/>
                    <a:lstStyle/>
                    <a:p>
                      <a:r>
                        <a:rPr lang="en-US" sz="1800" baseline="0" dirty="0">
                          <a:solidFill>
                            <a:schemeClr val="dk1"/>
                          </a:solidFill>
                        </a:rPr>
                        <a:t>PARAAORTIC LYMPH NODE</a:t>
                      </a:r>
                    </a:p>
                  </a:txBody>
                  <a:tcPr/>
                </a:tc>
                <a:tc>
                  <a:txBody>
                    <a:bodyPr/>
                    <a:lstStyle/>
                    <a:p>
                      <a:r>
                        <a:rPr lang="en-US" sz="1800" dirty="0"/>
                        <a:t>CT SCAN</a:t>
                      </a:r>
                      <a:endParaRPr lang="en-US" sz="1800" dirty="0">
                        <a:solidFill>
                          <a:schemeClr val="tx1"/>
                        </a:solidFill>
                      </a:endParaRPr>
                    </a:p>
                  </a:txBody>
                  <a:tcPr/>
                </a:tc>
                <a:extLst>
                  <a:ext uri="{0D108BD9-81ED-4DB2-BD59-A6C34878D82A}">
                    <a16:rowId xmlns:a16="http://schemas.microsoft.com/office/drawing/2014/main" val="10001"/>
                  </a:ext>
                </a:extLst>
              </a:tr>
              <a:tr h="684668">
                <a:tc>
                  <a:txBody>
                    <a:bodyPr/>
                    <a:lstStyle/>
                    <a:p>
                      <a:r>
                        <a:rPr lang="en-US" sz="1800" dirty="0"/>
                        <a:t>001-01-001</a:t>
                      </a:r>
                      <a:endParaRPr lang="en-US" sz="1800" dirty="0">
                        <a:solidFill>
                          <a:schemeClr val="tx1"/>
                        </a:solidFill>
                      </a:endParaRPr>
                    </a:p>
                  </a:txBody>
                  <a:tcPr/>
                </a:tc>
                <a:tc>
                  <a:txBody>
                    <a:bodyPr/>
                    <a:lstStyle/>
                    <a:p>
                      <a:r>
                        <a:rPr lang="en-US" sz="1800" dirty="0"/>
                        <a:t>T02</a:t>
                      </a:r>
                      <a:endParaRPr lang="en-US" sz="1800" dirty="0">
                        <a:solidFill>
                          <a:schemeClr val="tx1"/>
                        </a:solidFill>
                      </a:endParaRPr>
                    </a:p>
                  </a:txBody>
                  <a:tcPr/>
                </a:tc>
                <a:tc>
                  <a:txBody>
                    <a:bodyPr/>
                    <a:lstStyle/>
                    <a:p>
                      <a:r>
                        <a:rPr lang="en-US" sz="1800" dirty="0"/>
                        <a:t>TUMIDENT</a:t>
                      </a:r>
                      <a:endParaRPr lang="en-US" sz="1800" dirty="0">
                        <a:solidFill>
                          <a:schemeClr val="tx1"/>
                        </a:solidFill>
                      </a:endParaRPr>
                    </a:p>
                  </a:txBody>
                  <a:tcPr/>
                </a:tc>
                <a:tc>
                  <a:txBody>
                    <a:bodyPr/>
                    <a:lstStyle/>
                    <a:p>
                      <a:r>
                        <a:rPr lang="en-US" sz="1800" dirty="0"/>
                        <a:t>Tumor Identification</a:t>
                      </a:r>
                      <a:endParaRPr lang="en-US" sz="1800" dirty="0">
                        <a:solidFill>
                          <a:schemeClr val="tx1"/>
                        </a:solidFill>
                      </a:endParaRPr>
                    </a:p>
                  </a:txBody>
                  <a:tcPr/>
                </a:tc>
                <a:tc>
                  <a:txBody>
                    <a:bodyPr/>
                    <a:lstStyle/>
                    <a:p>
                      <a:r>
                        <a:rPr lang="en-US" sz="1800" dirty="0"/>
                        <a:t>TARGET NODAL</a:t>
                      </a:r>
                      <a:endParaRPr lang="en-US" sz="1800" dirty="0">
                        <a:solidFill>
                          <a:schemeClr val="tx1"/>
                        </a:solidFill>
                      </a:endParaRPr>
                    </a:p>
                  </a:txBody>
                  <a:tcPr/>
                </a:tc>
                <a:tc>
                  <a:txBody>
                    <a:bodyPr/>
                    <a:lstStyle/>
                    <a:p>
                      <a:r>
                        <a:rPr lang="en-US" sz="1800" dirty="0">
                          <a:solidFill>
                            <a:schemeClr val="dk1"/>
                          </a:solidFill>
                        </a:rPr>
                        <a:t>AXILARY LYMPH </a:t>
                      </a:r>
                      <a:r>
                        <a:rPr lang="en-US" sz="1800" baseline="0" dirty="0">
                          <a:solidFill>
                            <a:schemeClr val="dk1"/>
                          </a:solidFill>
                        </a:rPr>
                        <a:t>NODE</a:t>
                      </a:r>
                      <a:endParaRPr lang="en-US" sz="1800" dirty="0">
                        <a:solidFill>
                          <a:schemeClr val="tx1"/>
                        </a:solidFill>
                      </a:endParaRPr>
                    </a:p>
                  </a:txBody>
                  <a:tcPr/>
                </a:tc>
                <a:tc>
                  <a:txBody>
                    <a:bodyPr/>
                    <a:lstStyle/>
                    <a:p>
                      <a:r>
                        <a:rPr lang="en-US" sz="1800" dirty="0"/>
                        <a:t>CT SCAN</a:t>
                      </a:r>
                      <a:endParaRPr lang="en-US" sz="1800" dirty="0">
                        <a:solidFill>
                          <a:schemeClr val="tx1"/>
                        </a:solidFill>
                      </a:endParaRPr>
                    </a:p>
                  </a:txBody>
                  <a:tcPr/>
                </a:tc>
                <a:extLst>
                  <a:ext uri="{0D108BD9-81ED-4DB2-BD59-A6C34878D82A}">
                    <a16:rowId xmlns:a16="http://schemas.microsoft.com/office/drawing/2014/main" val="10002"/>
                  </a:ext>
                </a:extLst>
              </a:tr>
              <a:tr h="684668">
                <a:tc>
                  <a:txBody>
                    <a:bodyPr/>
                    <a:lstStyle/>
                    <a:p>
                      <a:r>
                        <a:rPr lang="en-US" sz="1800" dirty="0"/>
                        <a:t>001-01-001</a:t>
                      </a:r>
                      <a:endParaRPr lang="en-US" sz="1800" dirty="0">
                        <a:solidFill>
                          <a:schemeClr val="tx1"/>
                        </a:solidFill>
                      </a:endParaRPr>
                    </a:p>
                  </a:txBody>
                  <a:tcPr/>
                </a:tc>
                <a:tc>
                  <a:txBody>
                    <a:bodyPr/>
                    <a:lstStyle/>
                    <a:p>
                      <a:r>
                        <a:rPr lang="en-US" sz="1800" dirty="0"/>
                        <a:t>T03</a:t>
                      </a:r>
                      <a:endParaRPr lang="en-US" sz="1800" dirty="0">
                        <a:solidFill>
                          <a:schemeClr val="tx1"/>
                        </a:solidFill>
                      </a:endParaRPr>
                    </a:p>
                  </a:txBody>
                  <a:tcPr/>
                </a:tc>
                <a:tc>
                  <a:txBody>
                    <a:bodyPr/>
                    <a:lstStyle/>
                    <a:p>
                      <a:r>
                        <a:rPr lang="en-US" sz="1800" dirty="0"/>
                        <a:t>TUMIDENT</a:t>
                      </a:r>
                      <a:endParaRPr lang="en-US" sz="1800" dirty="0">
                        <a:solidFill>
                          <a:schemeClr val="tx1"/>
                        </a:solidFill>
                      </a:endParaRPr>
                    </a:p>
                  </a:txBody>
                  <a:tcPr/>
                </a:tc>
                <a:tc>
                  <a:txBody>
                    <a:bodyPr/>
                    <a:lstStyle/>
                    <a:p>
                      <a:r>
                        <a:rPr lang="en-US" sz="1800" dirty="0"/>
                        <a:t>Tumor Identification</a:t>
                      </a:r>
                      <a:endParaRPr lang="en-US" sz="1800" dirty="0">
                        <a:solidFill>
                          <a:schemeClr val="tx1"/>
                        </a:solidFill>
                      </a:endParaRPr>
                    </a:p>
                  </a:txBody>
                  <a:tcPr/>
                </a:tc>
                <a:tc>
                  <a:txBody>
                    <a:bodyPr/>
                    <a:lstStyle/>
                    <a:p>
                      <a:r>
                        <a:rPr lang="en-US" sz="1800" dirty="0"/>
                        <a:t>TARGET NODAL</a:t>
                      </a:r>
                      <a:endParaRPr lang="en-US" sz="1800" dirty="0">
                        <a:solidFill>
                          <a:schemeClr val="tx1"/>
                        </a:solidFill>
                      </a:endParaRPr>
                    </a:p>
                  </a:txBody>
                  <a:tcPr/>
                </a:tc>
                <a:tc>
                  <a:txBody>
                    <a:bodyPr/>
                    <a:lstStyle/>
                    <a:p>
                      <a:r>
                        <a:rPr lang="en-US" sz="1800" dirty="0"/>
                        <a:t>ILLIAC LYMPH NODE</a:t>
                      </a:r>
                      <a:endParaRPr lang="en-US" sz="1800" dirty="0">
                        <a:solidFill>
                          <a:schemeClr val="tx1"/>
                        </a:solidFill>
                      </a:endParaRPr>
                    </a:p>
                  </a:txBody>
                  <a:tcPr/>
                </a:tc>
                <a:tc>
                  <a:txBody>
                    <a:bodyPr/>
                    <a:lstStyle/>
                    <a:p>
                      <a:r>
                        <a:rPr lang="en-US" sz="1800" dirty="0"/>
                        <a:t>CT SCAN</a:t>
                      </a:r>
                      <a:endParaRPr lang="en-US" sz="1800" dirty="0">
                        <a:solidFill>
                          <a:schemeClr val="tx1"/>
                        </a:solidFill>
                      </a:endParaRPr>
                    </a:p>
                  </a:txBody>
                  <a:tcPr/>
                </a:tc>
                <a:extLst>
                  <a:ext uri="{0D108BD9-81ED-4DB2-BD59-A6C34878D82A}">
                    <a16:rowId xmlns:a16="http://schemas.microsoft.com/office/drawing/2014/main" val="10003"/>
                  </a:ext>
                </a:extLst>
              </a:tr>
              <a:tr h="391239">
                <a:tc>
                  <a:txBody>
                    <a:bodyPr/>
                    <a:lstStyle/>
                    <a:p>
                      <a:endParaRPr lang="en-US" sz="1800" dirty="0">
                        <a:solidFill>
                          <a:schemeClr val="tx1"/>
                        </a:solidFill>
                      </a:endParaRPr>
                    </a:p>
                  </a:txBody>
                  <a:tcPr/>
                </a:tc>
                <a:tc>
                  <a:txBody>
                    <a:bodyPr/>
                    <a:lstStyle/>
                    <a:p>
                      <a:r>
                        <a:rPr lang="en-US" sz="1800" dirty="0">
                          <a:solidFill>
                            <a:schemeClr val="tx1"/>
                          </a:solidFill>
                        </a:rPr>
                        <a:t>…..</a:t>
                      </a: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tc>
                  <a:txBody>
                    <a:bodyPr/>
                    <a:lstStyle/>
                    <a:p>
                      <a:endParaRPr lang="en-US" sz="1800" dirty="0">
                        <a:solidFill>
                          <a:schemeClr val="tx1"/>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298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11ED-2533-4B3F-8169-FC5D504C7176}"/>
              </a:ext>
            </a:extLst>
          </p:cNvPr>
          <p:cNvSpPr>
            <a:spLocks noGrp="1"/>
          </p:cNvSpPr>
          <p:nvPr>
            <p:ph type="title"/>
          </p:nvPr>
        </p:nvSpPr>
        <p:spPr>
          <a:xfrm>
            <a:off x="198023" y="196633"/>
            <a:ext cx="9404723" cy="851117"/>
          </a:xfrm>
        </p:spPr>
        <p:txBody>
          <a:bodyPr/>
          <a:lstStyle/>
          <a:p>
            <a:r>
              <a:rPr lang="en-US" dirty="0"/>
              <a:t>SDTM TR at Screening</a:t>
            </a:r>
          </a:p>
        </p:txBody>
      </p:sp>
      <p:sp>
        <p:nvSpPr>
          <p:cNvPr id="3" name="Content Placeholder 2">
            <a:extLst>
              <a:ext uri="{FF2B5EF4-FFF2-40B4-BE49-F238E27FC236}">
                <a16:creationId xmlns:a16="http://schemas.microsoft.com/office/drawing/2014/main" id="{D6133E1D-4A90-4BC4-9644-D8AC2D567FA4}"/>
              </a:ext>
            </a:extLst>
          </p:cNvPr>
          <p:cNvSpPr>
            <a:spLocks noGrp="1"/>
          </p:cNvSpPr>
          <p:nvPr>
            <p:ph idx="1"/>
          </p:nvPr>
        </p:nvSpPr>
        <p:spPr>
          <a:xfrm>
            <a:off x="198022" y="5212655"/>
            <a:ext cx="9531904" cy="1535795"/>
          </a:xfrm>
        </p:spPr>
        <p:txBody>
          <a:bodyPr>
            <a:normAutofit/>
          </a:bodyPr>
          <a:lstStyle/>
          <a:p>
            <a:pPr marL="0" indent="0">
              <a:lnSpc>
                <a:spcPct val="120000"/>
              </a:lnSpc>
              <a:spcBef>
                <a:spcPts val="0"/>
              </a:spcBef>
              <a:spcAft>
                <a:spcPts val="600"/>
              </a:spcAft>
              <a:buNone/>
            </a:pPr>
            <a:r>
              <a:rPr lang="en-US" sz="1900" dirty="0">
                <a:cs typeface="Calibri" pitchFamily="34" charset="0"/>
              </a:rPr>
              <a:t>Key points to note:</a:t>
            </a:r>
          </a:p>
          <a:p>
            <a:pPr lvl="1">
              <a:lnSpc>
                <a:spcPct val="120000"/>
              </a:lnSpc>
              <a:spcBef>
                <a:spcPts val="0"/>
              </a:spcBef>
              <a:spcAft>
                <a:spcPts val="600"/>
              </a:spcAft>
            </a:pPr>
            <a:r>
              <a:rPr lang="en-US" sz="1700" dirty="0">
                <a:cs typeface="Calibri" pitchFamily="34" charset="0"/>
              </a:rPr>
              <a:t> Area and Sum of Area were collected</a:t>
            </a:r>
          </a:p>
          <a:p>
            <a:pPr lvl="1">
              <a:lnSpc>
                <a:spcPct val="120000"/>
              </a:lnSpc>
              <a:spcBef>
                <a:spcPts val="0"/>
              </a:spcBef>
              <a:spcAft>
                <a:spcPts val="600"/>
              </a:spcAft>
            </a:pPr>
            <a:r>
              <a:rPr lang="en-US" sz="1700" dirty="0">
                <a:cs typeface="Calibri" pitchFamily="34" charset="0"/>
              </a:rPr>
              <a:t> SUMAREA at screening for 001 is 2,560 mm^2</a:t>
            </a:r>
          </a:p>
          <a:p>
            <a:endParaRPr lang="en-US" dirty="0"/>
          </a:p>
        </p:txBody>
      </p:sp>
      <p:graphicFrame>
        <p:nvGraphicFramePr>
          <p:cNvPr id="6" name="Content Placeholder 7">
            <a:extLst>
              <a:ext uri="{FF2B5EF4-FFF2-40B4-BE49-F238E27FC236}">
                <a16:creationId xmlns:a16="http://schemas.microsoft.com/office/drawing/2014/main" id="{A5C32C1C-8B5B-48EB-9BA3-D40F1293730C}"/>
              </a:ext>
            </a:extLst>
          </p:cNvPr>
          <p:cNvGraphicFramePr>
            <a:graphicFrameLocks/>
          </p:cNvGraphicFramePr>
          <p:nvPr/>
        </p:nvGraphicFramePr>
        <p:xfrm>
          <a:off x="198023" y="914976"/>
          <a:ext cx="11937048" cy="4297680"/>
        </p:xfrm>
        <a:graphic>
          <a:graphicData uri="http://schemas.openxmlformats.org/drawingml/2006/table">
            <a:tbl>
              <a:tblPr firstRow="1" bandRow="1">
                <a:tableStyleId>{00A15C55-8517-42AA-B614-E9B94910E393}</a:tableStyleId>
              </a:tblPr>
              <a:tblGrid>
                <a:gridCol w="1286003">
                  <a:extLst>
                    <a:ext uri="{9D8B030D-6E8A-4147-A177-3AD203B41FA5}">
                      <a16:colId xmlns:a16="http://schemas.microsoft.com/office/drawing/2014/main" val="20000"/>
                    </a:ext>
                  </a:extLst>
                </a:gridCol>
                <a:gridCol w="828302">
                  <a:extLst>
                    <a:ext uri="{9D8B030D-6E8A-4147-A177-3AD203B41FA5}">
                      <a16:colId xmlns:a16="http://schemas.microsoft.com/office/drawing/2014/main" val="20001"/>
                    </a:ext>
                  </a:extLst>
                </a:gridCol>
                <a:gridCol w="925547">
                  <a:extLst>
                    <a:ext uri="{9D8B030D-6E8A-4147-A177-3AD203B41FA5}">
                      <a16:colId xmlns:a16="http://schemas.microsoft.com/office/drawing/2014/main" val="20002"/>
                    </a:ext>
                  </a:extLst>
                </a:gridCol>
                <a:gridCol w="1157275">
                  <a:extLst>
                    <a:ext uri="{9D8B030D-6E8A-4147-A177-3AD203B41FA5}">
                      <a16:colId xmlns:a16="http://schemas.microsoft.com/office/drawing/2014/main" val="20003"/>
                    </a:ext>
                  </a:extLst>
                </a:gridCol>
                <a:gridCol w="1584200">
                  <a:extLst>
                    <a:ext uri="{9D8B030D-6E8A-4147-A177-3AD203B41FA5}">
                      <a16:colId xmlns:a16="http://schemas.microsoft.com/office/drawing/2014/main" val="20004"/>
                    </a:ext>
                  </a:extLst>
                </a:gridCol>
                <a:gridCol w="1860506">
                  <a:extLst>
                    <a:ext uri="{9D8B030D-6E8A-4147-A177-3AD203B41FA5}">
                      <a16:colId xmlns:a16="http://schemas.microsoft.com/office/drawing/2014/main" val="20005"/>
                    </a:ext>
                  </a:extLst>
                </a:gridCol>
                <a:gridCol w="974360">
                  <a:extLst>
                    <a:ext uri="{9D8B030D-6E8A-4147-A177-3AD203B41FA5}">
                      <a16:colId xmlns:a16="http://schemas.microsoft.com/office/drawing/2014/main" val="20006"/>
                    </a:ext>
                  </a:extLst>
                </a:gridCol>
                <a:gridCol w="974361">
                  <a:extLst>
                    <a:ext uri="{9D8B030D-6E8A-4147-A177-3AD203B41FA5}">
                      <a16:colId xmlns:a16="http://schemas.microsoft.com/office/drawing/2014/main" val="20007"/>
                    </a:ext>
                  </a:extLst>
                </a:gridCol>
                <a:gridCol w="1199213">
                  <a:extLst>
                    <a:ext uri="{9D8B030D-6E8A-4147-A177-3AD203B41FA5}">
                      <a16:colId xmlns:a16="http://schemas.microsoft.com/office/drawing/2014/main" val="20008"/>
                    </a:ext>
                  </a:extLst>
                </a:gridCol>
                <a:gridCol w="1147281">
                  <a:extLst>
                    <a:ext uri="{9D8B030D-6E8A-4147-A177-3AD203B41FA5}">
                      <a16:colId xmlns:a16="http://schemas.microsoft.com/office/drawing/2014/main" val="20009"/>
                    </a:ext>
                  </a:extLst>
                </a:gridCol>
              </a:tblGrid>
              <a:tr h="370840">
                <a:tc>
                  <a:txBody>
                    <a:bodyPr/>
                    <a:lstStyle/>
                    <a:p>
                      <a:r>
                        <a:rPr lang="en-US" sz="1800" dirty="0"/>
                        <a:t>USUBJID</a:t>
                      </a:r>
                    </a:p>
                  </a:txBody>
                  <a:tcPr/>
                </a:tc>
                <a:tc>
                  <a:txBody>
                    <a:bodyPr/>
                    <a:lstStyle/>
                    <a:p>
                      <a:r>
                        <a:rPr lang="en-US" sz="1800" dirty="0"/>
                        <a:t>TRGRID</a:t>
                      </a:r>
                    </a:p>
                  </a:txBody>
                  <a:tcPr/>
                </a:tc>
                <a:tc>
                  <a:txBody>
                    <a:bodyPr/>
                    <a:lstStyle/>
                    <a:p>
                      <a:r>
                        <a:rPr lang="en-US" sz="1800" dirty="0"/>
                        <a:t>TRLINKID</a:t>
                      </a:r>
                    </a:p>
                  </a:txBody>
                  <a:tcPr/>
                </a:tc>
                <a:tc>
                  <a:txBody>
                    <a:bodyPr/>
                    <a:lstStyle/>
                    <a:p>
                      <a:r>
                        <a:rPr lang="en-US" sz="1800" dirty="0"/>
                        <a:t>TRTESTCD</a:t>
                      </a:r>
                    </a:p>
                  </a:txBody>
                  <a:tcPr/>
                </a:tc>
                <a:tc>
                  <a:txBody>
                    <a:bodyPr/>
                    <a:lstStyle/>
                    <a:p>
                      <a:r>
                        <a:rPr lang="en-US" sz="1800" dirty="0"/>
                        <a:t>TRTEST</a:t>
                      </a:r>
                    </a:p>
                  </a:txBody>
                  <a:tcPr/>
                </a:tc>
                <a:tc>
                  <a:txBody>
                    <a:bodyPr/>
                    <a:lstStyle/>
                    <a:p>
                      <a:r>
                        <a:rPr lang="en-US" sz="1800" dirty="0"/>
                        <a:t>TRCAT</a:t>
                      </a:r>
                    </a:p>
                  </a:txBody>
                  <a:tcPr/>
                </a:tc>
                <a:tc>
                  <a:txBody>
                    <a:bodyPr/>
                    <a:lstStyle/>
                    <a:p>
                      <a:r>
                        <a:rPr lang="en-US" sz="1800" dirty="0"/>
                        <a:t>TRORRES</a:t>
                      </a:r>
                    </a:p>
                  </a:txBody>
                  <a:tcPr/>
                </a:tc>
                <a:tc>
                  <a:txBody>
                    <a:bodyPr/>
                    <a:lstStyle/>
                    <a:p>
                      <a:r>
                        <a:rPr lang="en-US" sz="1800" dirty="0"/>
                        <a:t>TRORRESU</a:t>
                      </a:r>
                    </a:p>
                  </a:txBody>
                  <a:tcPr/>
                </a:tc>
                <a:tc>
                  <a:txBody>
                    <a:bodyPr/>
                    <a:lstStyle/>
                    <a:p>
                      <a:r>
                        <a:rPr lang="en-US" sz="1800" dirty="0"/>
                        <a:t>VISIT</a:t>
                      </a:r>
                    </a:p>
                  </a:txBody>
                  <a:tcPr/>
                </a:tc>
                <a:tc>
                  <a:txBody>
                    <a:bodyPr/>
                    <a:lstStyle/>
                    <a:p>
                      <a:r>
                        <a:rPr lang="en-US" sz="1800" dirty="0"/>
                        <a:t>TRMETHOD</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20</a:t>
                      </a:r>
                    </a:p>
                  </a:txBody>
                  <a:tcPr/>
                </a:tc>
                <a:tc>
                  <a:txBody>
                    <a:bodyPr/>
                    <a:lstStyle/>
                    <a:p>
                      <a:r>
                        <a:rPr lang="en-US" sz="1600" dirty="0"/>
                        <a:t>mm</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LPERP</a:t>
                      </a:r>
                    </a:p>
                  </a:txBody>
                  <a:tcPr/>
                </a:tc>
                <a:tc>
                  <a:txBody>
                    <a:bodyPr/>
                    <a:lstStyle/>
                    <a:p>
                      <a:r>
                        <a:rPr lang="en-US" sz="1600" dirty="0"/>
                        <a:t>Longest Perpendicular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15</a:t>
                      </a:r>
                    </a:p>
                  </a:txBody>
                  <a:tcPr/>
                </a:tc>
                <a:tc>
                  <a:txBody>
                    <a:bodyPr/>
                    <a:lstStyle/>
                    <a:p>
                      <a:r>
                        <a:rPr lang="en-US" sz="1600" dirty="0"/>
                        <a:t>mm</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T01</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300</a:t>
                      </a:r>
                    </a:p>
                  </a:txBody>
                  <a:tcPr/>
                </a:tc>
                <a:tc>
                  <a:txBody>
                    <a:bodyPr/>
                    <a:lstStyle/>
                    <a:p>
                      <a:r>
                        <a:rPr lang="en-US" sz="1600" dirty="0"/>
                        <a:t>mm^2</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3"/>
                  </a:ext>
                </a:extLst>
              </a:tr>
              <a:tr h="182880">
                <a:tc>
                  <a:txBody>
                    <a:bodyPr/>
                    <a:lstStyle/>
                    <a:p>
                      <a:r>
                        <a:rPr lang="en-US" sz="1600" dirty="0"/>
                        <a:t>001-01-001</a:t>
                      </a:r>
                    </a:p>
                  </a:txBody>
                  <a:tcPr/>
                </a:tc>
                <a:tc>
                  <a:txBody>
                    <a:bodyPr/>
                    <a:lstStyle/>
                    <a:p>
                      <a:r>
                        <a:rPr lang="en-US" sz="1600" dirty="0"/>
                        <a:t>Target</a:t>
                      </a:r>
                    </a:p>
                  </a:txBody>
                  <a:tcPr/>
                </a:tc>
                <a:tc>
                  <a:txBody>
                    <a:bodyPr/>
                    <a:lstStyle/>
                    <a:p>
                      <a:r>
                        <a:rPr lang="en-US" sz="1600" dirty="0"/>
                        <a:t>T02</a:t>
                      </a:r>
                    </a:p>
                  </a:txBody>
                  <a:tcPr/>
                </a:tc>
                <a:tc>
                  <a:txBody>
                    <a:bodyPr/>
                    <a:lstStyle/>
                    <a:p>
                      <a:r>
                        <a:rPr lang="en-US" sz="1600" dirty="0"/>
                        <a:t>LDIAM</a:t>
                      </a:r>
                    </a:p>
                  </a:txBody>
                  <a:tcPr/>
                </a:tc>
                <a:tc>
                  <a:txBody>
                    <a:bodyPr/>
                    <a:lstStyle/>
                    <a:p>
                      <a:r>
                        <a:rPr lang="en-US" sz="1600" dirty="0"/>
                        <a:t>Longest</a:t>
                      </a:r>
                      <a:r>
                        <a:rPr lang="en-US" sz="1600" baseline="0" dirty="0"/>
                        <a:t> Diameter</a:t>
                      </a:r>
                      <a:endParaRPr lang="en-US" sz="1600" dirty="0"/>
                    </a:p>
                  </a:txBody>
                  <a:tcPr/>
                </a:tc>
                <a:tc>
                  <a:txBody>
                    <a:bodyPr/>
                    <a:lstStyle/>
                    <a:p>
                      <a:r>
                        <a:rPr lang="en-US" sz="1600" dirty="0"/>
                        <a:t>Measurement</a:t>
                      </a:r>
                    </a:p>
                  </a:txBody>
                  <a:tcPr/>
                </a:tc>
                <a:tc>
                  <a:txBody>
                    <a:bodyPr/>
                    <a:lstStyle/>
                    <a:p>
                      <a:r>
                        <a:rPr lang="en-US" sz="1600" dirty="0"/>
                        <a:t>25</a:t>
                      </a:r>
                    </a:p>
                  </a:txBody>
                  <a:tcPr/>
                </a:tc>
                <a:tc>
                  <a:txBody>
                    <a:bodyPr/>
                    <a:lstStyle/>
                    <a:p>
                      <a:r>
                        <a:rPr lang="en-US" sz="1600" dirty="0"/>
                        <a:t>mm</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T02</a:t>
                      </a:r>
                    </a:p>
                  </a:txBody>
                  <a:tcPr/>
                </a:tc>
                <a:tc>
                  <a:txBody>
                    <a:bodyPr/>
                    <a:lstStyle/>
                    <a:p>
                      <a:r>
                        <a:rPr lang="en-US" sz="1600" dirty="0"/>
                        <a:t>LPERP</a:t>
                      </a:r>
                    </a:p>
                  </a:txBody>
                  <a:tcPr/>
                </a:tc>
                <a:tc>
                  <a:txBody>
                    <a:bodyPr/>
                    <a:lstStyle/>
                    <a:p>
                      <a:r>
                        <a:rPr lang="en-US" sz="1600" dirty="0"/>
                        <a:t>Longest Perpendicular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20</a:t>
                      </a:r>
                    </a:p>
                  </a:txBody>
                  <a:tcPr/>
                </a:tc>
                <a:tc>
                  <a:txBody>
                    <a:bodyPr/>
                    <a:lstStyle/>
                    <a:p>
                      <a:r>
                        <a:rPr lang="en-US" sz="1600" dirty="0"/>
                        <a:t>mm</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Target</a:t>
                      </a:r>
                    </a:p>
                  </a:txBody>
                  <a:tcPr/>
                </a:tc>
                <a:tc>
                  <a:txBody>
                    <a:bodyPr/>
                    <a:lstStyle/>
                    <a:p>
                      <a:r>
                        <a:rPr lang="en-US" sz="1600" dirty="0"/>
                        <a:t>T02</a:t>
                      </a:r>
                    </a:p>
                  </a:txBody>
                  <a:tcPr/>
                </a:tc>
                <a:tc>
                  <a:txBody>
                    <a:bodyPr/>
                    <a:lstStyle/>
                    <a:p>
                      <a:r>
                        <a:rPr lang="en-US" sz="1600" dirty="0"/>
                        <a:t>AREA</a:t>
                      </a:r>
                    </a:p>
                  </a:txBody>
                  <a:tcPr/>
                </a:tc>
                <a:tc>
                  <a:txBody>
                    <a:bodyPr/>
                    <a:lstStyle/>
                    <a:p>
                      <a:r>
                        <a:rPr lang="en-US" sz="1600" dirty="0"/>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500</a:t>
                      </a:r>
                    </a:p>
                  </a:txBody>
                  <a:tcPr/>
                </a:tc>
                <a:tc>
                  <a:txBody>
                    <a:bodyPr/>
                    <a:lstStyle/>
                    <a:p>
                      <a:r>
                        <a:rPr lang="en-US" sz="1600" dirty="0"/>
                        <a:t>mm^2</a:t>
                      </a:r>
                    </a:p>
                  </a:txBody>
                  <a:tcPr/>
                </a:tc>
                <a:tc>
                  <a:txBody>
                    <a:bodyPr/>
                    <a:lstStyle/>
                    <a:p>
                      <a:r>
                        <a:rPr lang="en-US" sz="1600" dirty="0"/>
                        <a:t>Screening</a:t>
                      </a:r>
                    </a:p>
                  </a:txBody>
                  <a:tcPr/>
                </a:tc>
                <a:tc>
                  <a:txBody>
                    <a:bodyPr/>
                    <a:lstStyle/>
                    <a:p>
                      <a:r>
                        <a:rPr lang="en-US" sz="1600" dirty="0"/>
                        <a:t>CT</a:t>
                      </a:r>
                      <a:r>
                        <a:rPr lang="en-US" sz="1600" baseline="0" dirty="0"/>
                        <a:t> SCAN</a:t>
                      </a:r>
                      <a:endParaRPr lang="en-US" sz="1600" dirty="0"/>
                    </a:p>
                  </a:txBody>
                  <a:tcPr/>
                </a:tc>
                <a:extLst>
                  <a:ext uri="{0D108BD9-81ED-4DB2-BD59-A6C34878D82A}">
                    <a16:rowId xmlns:a16="http://schemas.microsoft.com/office/drawing/2014/main" val="10006"/>
                  </a:ext>
                </a:extLst>
              </a:tr>
              <a:tr h="278447">
                <a:tc>
                  <a:txBody>
                    <a:bodyPr/>
                    <a:lstStyle/>
                    <a:p>
                      <a:endParaRPr lang="en-US" sz="1600" dirty="0"/>
                    </a:p>
                  </a:txBody>
                  <a:tcPr/>
                </a:tc>
                <a:tc>
                  <a:txBody>
                    <a:bodyPr/>
                    <a:lstStyle/>
                    <a:p>
                      <a:r>
                        <a:rPr lang="en-US" sz="1600" dirty="0"/>
                        <a: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10007"/>
                  </a:ext>
                </a:extLst>
              </a:tr>
              <a:tr h="278447">
                <a:tc>
                  <a:txBody>
                    <a:bodyPr/>
                    <a:lstStyle/>
                    <a:p>
                      <a:r>
                        <a:rPr lang="en-US" sz="1600" dirty="0"/>
                        <a:t>001-01-001</a:t>
                      </a:r>
                    </a:p>
                  </a:txBody>
                  <a:tcPr/>
                </a:tc>
                <a:tc>
                  <a:txBody>
                    <a:bodyPr/>
                    <a:lstStyle/>
                    <a:p>
                      <a:r>
                        <a:rPr lang="en-US" sz="1600" dirty="0"/>
                        <a:t>Target</a:t>
                      </a:r>
                    </a:p>
                  </a:txBody>
                  <a:tcPr/>
                </a:tc>
                <a:tc>
                  <a:txBody>
                    <a:bodyPr/>
                    <a:lstStyle/>
                    <a:p>
                      <a:endParaRPr lang="en-US" sz="1600" dirty="0"/>
                    </a:p>
                  </a:txBody>
                  <a:tcPr/>
                </a:tc>
                <a:tc>
                  <a:txBody>
                    <a:bodyPr/>
                    <a:lstStyle/>
                    <a:p>
                      <a:r>
                        <a:rPr lang="en-US" sz="1600" dirty="0"/>
                        <a:t>SUMAREA</a:t>
                      </a:r>
                    </a:p>
                  </a:txBody>
                  <a:tcPr/>
                </a:tc>
                <a:tc>
                  <a:txBody>
                    <a:bodyPr/>
                    <a:lstStyle/>
                    <a:p>
                      <a:r>
                        <a:rPr lang="en-US" sz="1600" dirty="0"/>
                        <a:t>Sum</a:t>
                      </a:r>
                      <a:r>
                        <a:rPr lang="en-US" sz="1600" baseline="0" dirty="0"/>
                        <a:t> of Area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Measurement</a:t>
                      </a:r>
                    </a:p>
                  </a:txBody>
                  <a:tcPr/>
                </a:tc>
                <a:tc>
                  <a:txBody>
                    <a:bodyPr/>
                    <a:lstStyle/>
                    <a:p>
                      <a:r>
                        <a:rPr lang="en-US" sz="1600" dirty="0"/>
                        <a:t>2560</a:t>
                      </a:r>
                    </a:p>
                  </a:txBody>
                  <a:tcPr/>
                </a:tc>
                <a:tc>
                  <a:txBody>
                    <a:bodyPr/>
                    <a:lstStyle/>
                    <a:p>
                      <a:r>
                        <a:rPr lang="en-US" sz="1600" dirty="0"/>
                        <a:t>mm^2</a:t>
                      </a:r>
                    </a:p>
                  </a:txBody>
                  <a:tcPr/>
                </a:tc>
                <a:tc>
                  <a:txBody>
                    <a:bodyPr/>
                    <a:lstStyle/>
                    <a:p>
                      <a:r>
                        <a:rPr lang="en-US" sz="1600" dirty="0"/>
                        <a:t>Screening</a:t>
                      </a:r>
                    </a:p>
                  </a:txBody>
                  <a:tcPr/>
                </a:tc>
                <a:tc>
                  <a:txBody>
                    <a:bodyPr/>
                    <a:lstStyle/>
                    <a:p>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7864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0800-ED4D-45D6-B9ED-15206BB4E58F}"/>
              </a:ext>
            </a:extLst>
          </p:cNvPr>
          <p:cNvSpPr>
            <a:spLocks noGrp="1"/>
          </p:cNvSpPr>
          <p:nvPr>
            <p:ph type="title"/>
          </p:nvPr>
        </p:nvSpPr>
        <p:spPr>
          <a:xfrm>
            <a:off x="107472" y="261041"/>
            <a:ext cx="11174186" cy="590931"/>
          </a:xfrm>
        </p:spPr>
        <p:txBody>
          <a:bodyPr/>
          <a:lstStyle/>
          <a:p>
            <a:r>
              <a:rPr lang="en-US" dirty="0"/>
              <a:t>SDTM TR at Cycle 1</a:t>
            </a:r>
          </a:p>
        </p:txBody>
      </p:sp>
      <p:sp>
        <p:nvSpPr>
          <p:cNvPr id="3" name="Content Placeholder 2">
            <a:extLst>
              <a:ext uri="{FF2B5EF4-FFF2-40B4-BE49-F238E27FC236}">
                <a16:creationId xmlns:a16="http://schemas.microsoft.com/office/drawing/2014/main" id="{DA9BB650-4651-4575-A947-980318BF10E9}"/>
              </a:ext>
            </a:extLst>
          </p:cNvPr>
          <p:cNvSpPr>
            <a:spLocks noGrp="1"/>
          </p:cNvSpPr>
          <p:nvPr>
            <p:ph idx="1"/>
          </p:nvPr>
        </p:nvSpPr>
        <p:spPr>
          <a:xfrm>
            <a:off x="107472" y="5429854"/>
            <a:ext cx="10587535" cy="1291621"/>
          </a:xfrm>
        </p:spPr>
        <p:txBody>
          <a:bodyPr>
            <a:normAutofit/>
          </a:bodyPr>
          <a:lstStyle/>
          <a:p>
            <a:pPr marL="0" indent="0">
              <a:spcBef>
                <a:spcPts val="600"/>
              </a:spcBef>
              <a:buNone/>
            </a:pPr>
            <a:r>
              <a:rPr lang="en-US" dirty="0">
                <a:cs typeface="Calibri" pitchFamily="34" charset="0"/>
              </a:rPr>
              <a:t>Key points to note:</a:t>
            </a:r>
          </a:p>
          <a:p>
            <a:pPr lvl="1">
              <a:spcBef>
                <a:spcPts val="600"/>
              </a:spcBef>
            </a:pPr>
            <a:r>
              <a:rPr lang="en-US" dirty="0">
                <a:cs typeface="Calibri" pitchFamily="34" charset="0"/>
              </a:rPr>
              <a:t> SUMAREA at visit 1 for 001 is 1,200, more than 50 % decrease.</a:t>
            </a:r>
          </a:p>
          <a:p>
            <a:endParaRPr lang="en-US" dirty="0"/>
          </a:p>
        </p:txBody>
      </p:sp>
      <p:graphicFrame>
        <p:nvGraphicFramePr>
          <p:cNvPr id="6" name="Content Placeholder 7">
            <a:extLst>
              <a:ext uri="{FF2B5EF4-FFF2-40B4-BE49-F238E27FC236}">
                <a16:creationId xmlns:a16="http://schemas.microsoft.com/office/drawing/2014/main" id="{8716B6B5-00E6-4259-804E-79D0AB569BCA}"/>
              </a:ext>
            </a:extLst>
          </p:cNvPr>
          <p:cNvGraphicFramePr>
            <a:graphicFrameLocks/>
          </p:cNvGraphicFramePr>
          <p:nvPr/>
        </p:nvGraphicFramePr>
        <p:xfrm>
          <a:off x="107473" y="851972"/>
          <a:ext cx="11977053" cy="4297680"/>
        </p:xfrm>
        <a:graphic>
          <a:graphicData uri="http://schemas.openxmlformats.org/drawingml/2006/table">
            <a:tbl>
              <a:tblPr firstRow="1" bandRow="1">
                <a:tableStyleId>{00A15C55-8517-42AA-B614-E9B94910E393}</a:tableStyleId>
              </a:tblPr>
              <a:tblGrid>
                <a:gridCol w="1286612">
                  <a:extLst>
                    <a:ext uri="{9D8B030D-6E8A-4147-A177-3AD203B41FA5}">
                      <a16:colId xmlns:a16="http://schemas.microsoft.com/office/drawing/2014/main" val="20000"/>
                    </a:ext>
                  </a:extLst>
                </a:gridCol>
                <a:gridCol w="884420">
                  <a:extLst>
                    <a:ext uri="{9D8B030D-6E8A-4147-A177-3AD203B41FA5}">
                      <a16:colId xmlns:a16="http://schemas.microsoft.com/office/drawing/2014/main" val="20001"/>
                    </a:ext>
                  </a:extLst>
                </a:gridCol>
                <a:gridCol w="749508">
                  <a:extLst>
                    <a:ext uri="{9D8B030D-6E8A-4147-A177-3AD203B41FA5}">
                      <a16:colId xmlns:a16="http://schemas.microsoft.com/office/drawing/2014/main" val="20002"/>
                    </a:ext>
                  </a:extLst>
                </a:gridCol>
                <a:gridCol w="1123140">
                  <a:extLst>
                    <a:ext uri="{9D8B030D-6E8A-4147-A177-3AD203B41FA5}">
                      <a16:colId xmlns:a16="http://schemas.microsoft.com/office/drawing/2014/main" val="20003"/>
                    </a:ext>
                  </a:extLst>
                </a:gridCol>
                <a:gridCol w="2319655">
                  <a:extLst>
                    <a:ext uri="{9D8B030D-6E8A-4147-A177-3AD203B41FA5}">
                      <a16:colId xmlns:a16="http://schemas.microsoft.com/office/drawing/2014/main" val="20004"/>
                    </a:ext>
                  </a:extLst>
                </a:gridCol>
                <a:gridCol w="1623881">
                  <a:extLst>
                    <a:ext uri="{9D8B030D-6E8A-4147-A177-3AD203B41FA5}">
                      <a16:colId xmlns:a16="http://schemas.microsoft.com/office/drawing/2014/main" val="20005"/>
                    </a:ext>
                  </a:extLst>
                </a:gridCol>
                <a:gridCol w="869129">
                  <a:extLst>
                    <a:ext uri="{9D8B030D-6E8A-4147-A177-3AD203B41FA5}">
                      <a16:colId xmlns:a16="http://schemas.microsoft.com/office/drawing/2014/main" val="20006"/>
                    </a:ext>
                  </a:extLst>
                </a:gridCol>
                <a:gridCol w="899710">
                  <a:extLst>
                    <a:ext uri="{9D8B030D-6E8A-4147-A177-3AD203B41FA5}">
                      <a16:colId xmlns:a16="http://schemas.microsoft.com/office/drawing/2014/main" val="20007"/>
                    </a:ext>
                  </a:extLst>
                </a:gridCol>
                <a:gridCol w="994972">
                  <a:extLst>
                    <a:ext uri="{9D8B030D-6E8A-4147-A177-3AD203B41FA5}">
                      <a16:colId xmlns:a16="http://schemas.microsoft.com/office/drawing/2014/main" val="20008"/>
                    </a:ext>
                  </a:extLst>
                </a:gridCol>
                <a:gridCol w="1226026">
                  <a:extLst>
                    <a:ext uri="{9D8B030D-6E8A-4147-A177-3AD203B41FA5}">
                      <a16:colId xmlns:a16="http://schemas.microsoft.com/office/drawing/2014/main" val="20009"/>
                    </a:ext>
                  </a:extLst>
                </a:gridCol>
              </a:tblGrid>
              <a:tr h="370840">
                <a:tc>
                  <a:txBody>
                    <a:bodyPr/>
                    <a:lstStyle/>
                    <a:p>
                      <a:r>
                        <a:rPr lang="en-US" sz="1800" dirty="0"/>
                        <a:t>USUBJID</a:t>
                      </a:r>
                    </a:p>
                  </a:txBody>
                  <a:tcPr/>
                </a:tc>
                <a:tc>
                  <a:txBody>
                    <a:bodyPr/>
                    <a:lstStyle/>
                    <a:p>
                      <a:r>
                        <a:rPr lang="en-US" sz="1800" dirty="0"/>
                        <a:t>TRGRID</a:t>
                      </a:r>
                    </a:p>
                  </a:txBody>
                  <a:tcPr/>
                </a:tc>
                <a:tc>
                  <a:txBody>
                    <a:bodyPr/>
                    <a:lstStyle/>
                    <a:p>
                      <a:r>
                        <a:rPr lang="en-US" sz="1800" dirty="0"/>
                        <a:t>TRLINKID</a:t>
                      </a:r>
                    </a:p>
                  </a:txBody>
                  <a:tcPr/>
                </a:tc>
                <a:tc>
                  <a:txBody>
                    <a:bodyPr/>
                    <a:lstStyle/>
                    <a:p>
                      <a:r>
                        <a:rPr lang="en-US" sz="1800" dirty="0"/>
                        <a:t>TRTESTCD</a:t>
                      </a:r>
                    </a:p>
                  </a:txBody>
                  <a:tcPr/>
                </a:tc>
                <a:tc>
                  <a:txBody>
                    <a:bodyPr/>
                    <a:lstStyle/>
                    <a:p>
                      <a:r>
                        <a:rPr lang="en-US" sz="1800" dirty="0"/>
                        <a:t>TRTEST</a:t>
                      </a:r>
                    </a:p>
                  </a:txBody>
                  <a:tcPr/>
                </a:tc>
                <a:tc>
                  <a:txBody>
                    <a:bodyPr/>
                    <a:lstStyle/>
                    <a:p>
                      <a:r>
                        <a:rPr lang="en-US" sz="1800" dirty="0"/>
                        <a:t>TRCAT</a:t>
                      </a:r>
                    </a:p>
                  </a:txBody>
                  <a:tcPr/>
                </a:tc>
                <a:tc>
                  <a:txBody>
                    <a:bodyPr/>
                    <a:lstStyle/>
                    <a:p>
                      <a:r>
                        <a:rPr lang="en-US" sz="1800" dirty="0"/>
                        <a:t>TRORRES</a:t>
                      </a:r>
                    </a:p>
                  </a:txBody>
                  <a:tcPr/>
                </a:tc>
                <a:tc>
                  <a:txBody>
                    <a:bodyPr/>
                    <a:lstStyle/>
                    <a:p>
                      <a:r>
                        <a:rPr lang="en-US" sz="1800" dirty="0"/>
                        <a:t>TRORRESU</a:t>
                      </a:r>
                    </a:p>
                  </a:txBody>
                  <a:tcPr/>
                </a:tc>
                <a:tc>
                  <a:txBody>
                    <a:bodyPr/>
                    <a:lstStyle/>
                    <a:p>
                      <a:r>
                        <a:rPr lang="en-US" sz="1800" dirty="0"/>
                        <a:t>VISIT</a:t>
                      </a:r>
                    </a:p>
                  </a:txBody>
                  <a:tcPr/>
                </a:tc>
                <a:tc>
                  <a:txBody>
                    <a:bodyPr/>
                    <a:lstStyle/>
                    <a:p>
                      <a:r>
                        <a:rPr lang="en-US" sz="1800" dirty="0"/>
                        <a:t>TRMETHOD</a:t>
                      </a:r>
                    </a:p>
                  </a:txBody>
                  <a:tcPr/>
                </a:tc>
                <a:extLst>
                  <a:ext uri="{0D108BD9-81ED-4DB2-BD59-A6C34878D82A}">
                    <a16:rowId xmlns:a16="http://schemas.microsoft.com/office/drawing/2014/main" val="10000"/>
                  </a:ext>
                </a:extLst>
              </a:tr>
              <a:tr h="278447">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r>
                        <a:rPr lang="en-US" sz="1600" dirty="0">
                          <a:latin typeface="+mn-lt"/>
                        </a:rPr>
                        <a:t>T01</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Measurement</a:t>
                      </a:r>
                    </a:p>
                  </a:txBody>
                  <a:tcPr/>
                </a:tc>
                <a:tc>
                  <a:txBody>
                    <a:bodyPr/>
                    <a:lstStyle/>
                    <a:p>
                      <a:r>
                        <a:rPr lang="en-US" sz="1600" dirty="0">
                          <a:latin typeface="+mn-lt"/>
                        </a:rPr>
                        <a:t>15</a:t>
                      </a:r>
                    </a:p>
                  </a:txBody>
                  <a:tcPr/>
                </a:tc>
                <a:tc>
                  <a:txBody>
                    <a:bodyPr/>
                    <a:lstStyle/>
                    <a:p>
                      <a:r>
                        <a:rPr lang="en-US" sz="1600" dirty="0">
                          <a:latin typeface="+mn-lt"/>
                        </a:rPr>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latin typeface="+mn-lt"/>
                        </a:rPr>
                        <a:t>CT</a:t>
                      </a:r>
                      <a:r>
                        <a:rPr lang="en-US" sz="1600" baseline="0" dirty="0">
                          <a:latin typeface="+mn-lt"/>
                        </a:rPr>
                        <a:t> SCAN</a:t>
                      </a:r>
                      <a:endParaRPr lang="en-US" sz="1600" dirty="0">
                        <a:latin typeface="+mn-lt"/>
                      </a:endParaRPr>
                    </a:p>
                  </a:txBody>
                  <a:tcPr/>
                </a:tc>
                <a:extLst>
                  <a:ext uri="{0D108BD9-81ED-4DB2-BD59-A6C34878D82A}">
                    <a16:rowId xmlns:a16="http://schemas.microsoft.com/office/drawing/2014/main" val="10001"/>
                  </a:ext>
                </a:extLst>
              </a:tr>
              <a:tr h="579120">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r>
                        <a:rPr lang="en-US" sz="1600" dirty="0">
                          <a:latin typeface="+mn-lt"/>
                        </a:rPr>
                        <a:t>T01</a:t>
                      </a:r>
                    </a:p>
                  </a:txBody>
                  <a:tcPr/>
                </a:tc>
                <a:tc>
                  <a:txBody>
                    <a:bodyPr/>
                    <a:lstStyle/>
                    <a:p>
                      <a:r>
                        <a:rPr lang="en-US" sz="1600" dirty="0">
                          <a:latin typeface="+mn-lt"/>
                        </a:rPr>
                        <a:t>LPERP</a:t>
                      </a:r>
                    </a:p>
                  </a:txBody>
                  <a:tcPr/>
                </a:tc>
                <a:tc>
                  <a:txBody>
                    <a:bodyPr/>
                    <a:lstStyle/>
                    <a:p>
                      <a:r>
                        <a:rPr lang="en-US" sz="1600" dirty="0">
                          <a:latin typeface="+mn-lt"/>
                        </a:rPr>
                        <a:t>Longest Perpendicular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Measurement</a:t>
                      </a:r>
                    </a:p>
                  </a:txBody>
                  <a:tcPr/>
                </a:tc>
                <a:tc>
                  <a:txBody>
                    <a:bodyPr/>
                    <a:lstStyle/>
                    <a:p>
                      <a:r>
                        <a:rPr lang="en-US" sz="1600" dirty="0">
                          <a:latin typeface="+mn-lt"/>
                        </a:rPr>
                        <a:t>10</a:t>
                      </a:r>
                    </a:p>
                  </a:txBody>
                  <a:tcPr/>
                </a:tc>
                <a:tc>
                  <a:txBody>
                    <a:bodyPr/>
                    <a:lstStyle/>
                    <a:p>
                      <a:r>
                        <a:rPr lang="en-US" sz="1600" dirty="0">
                          <a:latin typeface="+mn-lt"/>
                        </a:rPr>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latin typeface="+mn-lt"/>
                        </a:rPr>
                        <a:t>CT</a:t>
                      </a:r>
                      <a:r>
                        <a:rPr lang="en-US" sz="1600" baseline="0" dirty="0">
                          <a:latin typeface="+mn-lt"/>
                        </a:rPr>
                        <a:t> SCAN</a:t>
                      </a:r>
                      <a:endParaRPr lang="en-US" sz="1600" dirty="0">
                        <a:latin typeface="+mn-lt"/>
                      </a:endParaRPr>
                    </a:p>
                  </a:txBody>
                  <a:tcPr/>
                </a:tc>
                <a:extLst>
                  <a:ext uri="{0D108BD9-81ED-4DB2-BD59-A6C34878D82A}">
                    <a16:rowId xmlns:a16="http://schemas.microsoft.com/office/drawing/2014/main" val="10002"/>
                  </a:ext>
                </a:extLst>
              </a:tr>
              <a:tr h="278447">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r>
                        <a:rPr lang="en-US" sz="1600" dirty="0">
                          <a:latin typeface="+mn-lt"/>
                        </a:rPr>
                        <a:t>T01</a:t>
                      </a:r>
                    </a:p>
                  </a:txBody>
                  <a:tcPr/>
                </a:tc>
                <a:tc>
                  <a:txBody>
                    <a:bodyPr/>
                    <a:lstStyle/>
                    <a:p>
                      <a:r>
                        <a:rPr lang="en-US" sz="1600" dirty="0">
                          <a:latin typeface="+mn-lt"/>
                        </a:rPr>
                        <a:t>AREA</a:t>
                      </a:r>
                    </a:p>
                  </a:txBody>
                  <a:tcPr/>
                </a:tc>
                <a:tc>
                  <a:txBody>
                    <a:bodyPr/>
                    <a:lstStyle/>
                    <a:p>
                      <a:r>
                        <a:rPr lang="en-US" sz="1600" dirty="0">
                          <a:latin typeface="+mn-lt"/>
                        </a:rPr>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Measurement</a:t>
                      </a:r>
                    </a:p>
                  </a:txBody>
                  <a:tcPr/>
                </a:tc>
                <a:tc>
                  <a:txBody>
                    <a:bodyPr/>
                    <a:lstStyle/>
                    <a:p>
                      <a:r>
                        <a:rPr lang="en-US" sz="1600" dirty="0">
                          <a:latin typeface="+mn-lt"/>
                        </a:rPr>
                        <a:t>150</a:t>
                      </a:r>
                    </a:p>
                  </a:txBody>
                  <a:tcPr/>
                </a:tc>
                <a:tc>
                  <a:txBody>
                    <a:bodyPr/>
                    <a:lstStyle/>
                    <a:p>
                      <a:r>
                        <a:rPr lang="en-US" sz="1600" dirty="0">
                          <a:latin typeface="+mn-lt"/>
                        </a:rPr>
                        <a:t>mm^2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latin typeface="+mn-lt"/>
                        </a:rPr>
                        <a:t>CT</a:t>
                      </a:r>
                      <a:r>
                        <a:rPr lang="en-US" sz="1600" baseline="0" dirty="0">
                          <a:latin typeface="+mn-lt"/>
                        </a:rPr>
                        <a:t> SCAN</a:t>
                      </a:r>
                      <a:endParaRPr lang="en-US" sz="1600" dirty="0">
                        <a:latin typeface="+mn-lt"/>
                      </a:endParaRPr>
                    </a:p>
                  </a:txBody>
                  <a:tcPr/>
                </a:tc>
                <a:extLst>
                  <a:ext uri="{0D108BD9-81ED-4DB2-BD59-A6C34878D82A}">
                    <a16:rowId xmlns:a16="http://schemas.microsoft.com/office/drawing/2014/main" val="10003"/>
                  </a:ext>
                </a:extLst>
              </a:tr>
              <a:tr h="182880">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r>
                        <a:rPr lang="en-US" sz="1600" dirty="0">
                          <a:latin typeface="+mn-lt"/>
                        </a:rPr>
                        <a:t>T02</a:t>
                      </a:r>
                    </a:p>
                  </a:txBody>
                  <a:tcPr/>
                </a:tc>
                <a:tc>
                  <a:txBody>
                    <a:bodyPr/>
                    <a:lstStyle/>
                    <a:p>
                      <a:r>
                        <a:rPr lang="en-US" sz="1600" dirty="0">
                          <a:latin typeface="+mn-lt"/>
                        </a:rPr>
                        <a:t>LDIAM</a:t>
                      </a:r>
                    </a:p>
                  </a:txBody>
                  <a:tcPr/>
                </a:tc>
                <a:tc>
                  <a:txBody>
                    <a:bodyPr/>
                    <a:lstStyle/>
                    <a:p>
                      <a:r>
                        <a:rPr lang="en-US" sz="1600" dirty="0">
                          <a:latin typeface="+mn-lt"/>
                        </a:rPr>
                        <a:t>Longest</a:t>
                      </a:r>
                      <a:r>
                        <a:rPr lang="en-US" sz="1600" baseline="0" dirty="0">
                          <a:latin typeface="+mn-lt"/>
                        </a:rPr>
                        <a:t> Diameter</a:t>
                      </a:r>
                      <a:endParaRPr lang="en-US" sz="1600" dirty="0">
                        <a:latin typeface="+mn-lt"/>
                      </a:endParaRPr>
                    </a:p>
                  </a:txBody>
                  <a:tcPr/>
                </a:tc>
                <a:tc>
                  <a:txBody>
                    <a:bodyPr/>
                    <a:lstStyle/>
                    <a:p>
                      <a:r>
                        <a:rPr lang="en-US" sz="1600" dirty="0">
                          <a:latin typeface="+mn-lt"/>
                        </a:rPr>
                        <a:t>Measurement</a:t>
                      </a:r>
                    </a:p>
                  </a:txBody>
                  <a:tcPr/>
                </a:tc>
                <a:tc>
                  <a:txBody>
                    <a:bodyPr/>
                    <a:lstStyle/>
                    <a:p>
                      <a:r>
                        <a:rPr lang="en-US" sz="1600" dirty="0">
                          <a:latin typeface="+mn-lt"/>
                        </a:rPr>
                        <a:t>15</a:t>
                      </a:r>
                    </a:p>
                  </a:txBody>
                  <a:tcPr/>
                </a:tc>
                <a:tc>
                  <a:txBody>
                    <a:bodyPr/>
                    <a:lstStyle/>
                    <a:p>
                      <a:r>
                        <a:rPr lang="en-US" sz="1600" dirty="0">
                          <a:latin typeface="+mn-lt"/>
                        </a:rPr>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latin typeface="+mn-lt"/>
                        </a:rPr>
                        <a:t>CT</a:t>
                      </a:r>
                      <a:r>
                        <a:rPr lang="en-US" sz="1600" baseline="0" dirty="0">
                          <a:latin typeface="+mn-lt"/>
                        </a:rPr>
                        <a:t> SCAN</a:t>
                      </a:r>
                      <a:endParaRPr lang="en-US" sz="1600" dirty="0">
                        <a:latin typeface="+mn-lt"/>
                      </a:endParaRPr>
                    </a:p>
                  </a:txBody>
                  <a:tcPr/>
                </a:tc>
                <a:extLst>
                  <a:ext uri="{0D108BD9-81ED-4DB2-BD59-A6C34878D82A}">
                    <a16:rowId xmlns:a16="http://schemas.microsoft.com/office/drawing/2014/main" val="10004"/>
                  </a:ext>
                </a:extLst>
              </a:tr>
              <a:tr h="278447">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r>
                        <a:rPr lang="en-US" sz="1600" dirty="0">
                          <a:latin typeface="+mn-lt"/>
                        </a:rPr>
                        <a:t>T02</a:t>
                      </a:r>
                    </a:p>
                  </a:txBody>
                  <a:tcPr/>
                </a:tc>
                <a:tc>
                  <a:txBody>
                    <a:bodyPr/>
                    <a:lstStyle/>
                    <a:p>
                      <a:r>
                        <a:rPr lang="en-US" sz="1600" dirty="0">
                          <a:latin typeface="+mn-lt"/>
                        </a:rPr>
                        <a:t>LPERP</a:t>
                      </a:r>
                    </a:p>
                  </a:txBody>
                  <a:tcPr/>
                </a:tc>
                <a:tc>
                  <a:txBody>
                    <a:bodyPr/>
                    <a:lstStyle/>
                    <a:p>
                      <a:r>
                        <a:rPr lang="en-US" sz="1600" dirty="0">
                          <a:latin typeface="+mn-lt"/>
                        </a:rPr>
                        <a:t>Longest Perpendicular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Measurement</a:t>
                      </a:r>
                    </a:p>
                  </a:txBody>
                  <a:tcPr/>
                </a:tc>
                <a:tc>
                  <a:txBody>
                    <a:bodyPr/>
                    <a:lstStyle/>
                    <a:p>
                      <a:r>
                        <a:rPr lang="en-US" sz="1600" dirty="0">
                          <a:latin typeface="+mn-lt"/>
                        </a:rPr>
                        <a:t>10</a:t>
                      </a:r>
                    </a:p>
                  </a:txBody>
                  <a:tcPr/>
                </a:tc>
                <a:tc>
                  <a:txBody>
                    <a:bodyPr/>
                    <a:lstStyle/>
                    <a:p>
                      <a:r>
                        <a:rPr lang="en-US" sz="1600" dirty="0">
                          <a:latin typeface="+mn-lt"/>
                        </a:rPr>
                        <a:t>mm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latin typeface="+mn-lt"/>
                        </a:rPr>
                        <a:t>CT</a:t>
                      </a:r>
                      <a:r>
                        <a:rPr lang="en-US" sz="1600" baseline="0" dirty="0">
                          <a:latin typeface="+mn-lt"/>
                        </a:rPr>
                        <a:t> SCAN</a:t>
                      </a:r>
                      <a:endParaRPr lang="en-US" sz="1600" dirty="0">
                        <a:latin typeface="+mn-lt"/>
                      </a:endParaRPr>
                    </a:p>
                  </a:txBody>
                  <a:tcPr/>
                </a:tc>
                <a:extLst>
                  <a:ext uri="{0D108BD9-81ED-4DB2-BD59-A6C34878D82A}">
                    <a16:rowId xmlns:a16="http://schemas.microsoft.com/office/drawing/2014/main" val="10005"/>
                  </a:ext>
                </a:extLst>
              </a:tr>
              <a:tr h="278447">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r>
                        <a:rPr lang="en-US" sz="1600" dirty="0">
                          <a:latin typeface="+mn-lt"/>
                        </a:rPr>
                        <a:t>T02</a:t>
                      </a:r>
                    </a:p>
                  </a:txBody>
                  <a:tcPr/>
                </a:tc>
                <a:tc>
                  <a:txBody>
                    <a:bodyPr/>
                    <a:lstStyle/>
                    <a:p>
                      <a:r>
                        <a:rPr lang="en-US" sz="1600" dirty="0">
                          <a:latin typeface="+mn-lt"/>
                        </a:rPr>
                        <a:t>AREA</a:t>
                      </a:r>
                    </a:p>
                  </a:txBody>
                  <a:tcPr/>
                </a:tc>
                <a:tc>
                  <a:txBody>
                    <a:bodyPr/>
                    <a:lstStyle/>
                    <a:p>
                      <a:r>
                        <a:rPr lang="en-US" sz="1600" dirty="0">
                          <a:latin typeface="+mn-lt"/>
                        </a:rPr>
                        <a:t>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Measurement</a:t>
                      </a:r>
                    </a:p>
                  </a:txBody>
                  <a:tcPr/>
                </a:tc>
                <a:tc>
                  <a:txBody>
                    <a:bodyPr/>
                    <a:lstStyle/>
                    <a:p>
                      <a:r>
                        <a:rPr lang="en-US" sz="1600" dirty="0">
                          <a:latin typeface="+mn-lt"/>
                        </a:rPr>
                        <a:t>300</a:t>
                      </a:r>
                    </a:p>
                  </a:txBody>
                  <a:tcPr/>
                </a:tc>
                <a:tc>
                  <a:txBody>
                    <a:bodyPr/>
                    <a:lstStyle/>
                    <a:p>
                      <a:r>
                        <a:rPr lang="en-US" sz="1600" dirty="0">
                          <a:latin typeface="+mn-lt"/>
                        </a:rPr>
                        <a:t>mm^2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Cycle 1</a:t>
                      </a:r>
                    </a:p>
                  </a:txBody>
                  <a:tcPr/>
                </a:tc>
                <a:tc>
                  <a:txBody>
                    <a:bodyPr/>
                    <a:lstStyle/>
                    <a:p>
                      <a:r>
                        <a:rPr lang="en-US" sz="1600" dirty="0">
                          <a:latin typeface="+mn-lt"/>
                        </a:rPr>
                        <a:t>CT</a:t>
                      </a:r>
                      <a:r>
                        <a:rPr lang="en-US" sz="1600" baseline="0" dirty="0">
                          <a:latin typeface="+mn-lt"/>
                        </a:rPr>
                        <a:t> SCAN</a:t>
                      </a:r>
                      <a:endParaRPr lang="en-US" sz="1600" dirty="0">
                        <a:latin typeface="+mn-lt"/>
                      </a:endParaRPr>
                    </a:p>
                  </a:txBody>
                  <a:tcPr/>
                </a:tc>
                <a:extLst>
                  <a:ext uri="{0D108BD9-81ED-4DB2-BD59-A6C34878D82A}">
                    <a16:rowId xmlns:a16="http://schemas.microsoft.com/office/drawing/2014/main" val="10006"/>
                  </a:ext>
                </a:extLst>
              </a:tr>
              <a:tr h="278447">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endParaRPr 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endParaRPr>
                    </a:p>
                  </a:txBody>
                  <a:tcPr/>
                </a:tc>
                <a:extLst>
                  <a:ext uri="{0D108BD9-81ED-4DB2-BD59-A6C34878D82A}">
                    <a16:rowId xmlns:a16="http://schemas.microsoft.com/office/drawing/2014/main" val="10007"/>
                  </a:ext>
                </a:extLst>
              </a:tr>
              <a:tr h="278447">
                <a:tc>
                  <a:txBody>
                    <a:bodyPr/>
                    <a:lstStyle/>
                    <a:p>
                      <a:r>
                        <a:rPr lang="en-US" sz="1600" dirty="0">
                          <a:latin typeface="+mn-lt"/>
                        </a:rPr>
                        <a:t>001-01-001</a:t>
                      </a:r>
                    </a:p>
                  </a:txBody>
                  <a:tcPr/>
                </a:tc>
                <a:tc>
                  <a:txBody>
                    <a:bodyPr/>
                    <a:lstStyle/>
                    <a:p>
                      <a:r>
                        <a:rPr lang="en-US" sz="1600" dirty="0">
                          <a:latin typeface="+mn-lt"/>
                        </a:rPr>
                        <a:t>Target</a:t>
                      </a:r>
                    </a:p>
                  </a:txBody>
                  <a:tcPr/>
                </a:tc>
                <a:tc>
                  <a:txBody>
                    <a:bodyPr/>
                    <a:lstStyle/>
                    <a:p>
                      <a:endParaRPr lang="en-US" sz="1600" dirty="0">
                        <a:latin typeface="+mn-lt"/>
                      </a:endParaRPr>
                    </a:p>
                  </a:txBody>
                  <a:tcPr/>
                </a:tc>
                <a:tc>
                  <a:txBody>
                    <a:bodyPr/>
                    <a:lstStyle/>
                    <a:p>
                      <a:r>
                        <a:rPr lang="en-US" sz="1600" dirty="0">
                          <a:latin typeface="+mn-lt"/>
                        </a:rPr>
                        <a:t>SUMAREA</a:t>
                      </a:r>
                    </a:p>
                  </a:txBody>
                  <a:tcPr/>
                </a:tc>
                <a:tc>
                  <a:txBody>
                    <a:bodyPr/>
                    <a:lstStyle/>
                    <a:p>
                      <a:r>
                        <a:rPr lang="en-US" sz="1600" dirty="0">
                          <a:latin typeface="+mn-lt"/>
                        </a:rPr>
                        <a:t>Sum</a:t>
                      </a:r>
                      <a:r>
                        <a:rPr lang="en-US" sz="1600" baseline="0" dirty="0">
                          <a:latin typeface="+mn-lt"/>
                        </a:rPr>
                        <a:t> of Products of Perpendicular Diameters</a:t>
                      </a:r>
                      <a:endParaRPr 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Measurement</a:t>
                      </a:r>
                    </a:p>
                  </a:txBody>
                  <a:tcPr/>
                </a:tc>
                <a:tc>
                  <a:txBody>
                    <a:bodyPr/>
                    <a:lstStyle/>
                    <a:p>
                      <a:r>
                        <a:rPr lang="en-US" sz="1600" dirty="0">
                          <a:latin typeface="+mn-lt"/>
                        </a:rPr>
                        <a:t>1200</a:t>
                      </a:r>
                    </a:p>
                  </a:txBody>
                  <a:tcPr/>
                </a:tc>
                <a:tc>
                  <a:txBody>
                    <a:bodyPr/>
                    <a:lstStyle/>
                    <a:p>
                      <a:r>
                        <a:rPr lang="en-US" sz="1600" dirty="0">
                          <a:latin typeface="+mn-lt"/>
                        </a:rPr>
                        <a:t>mm^2</a:t>
                      </a:r>
                    </a:p>
                  </a:txBody>
                  <a:tcPr/>
                </a:tc>
                <a:tc>
                  <a:txBody>
                    <a:bodyPr/>
                    <a:lstStyle/>
                    <a:p>
                      <a:r>
                        <a:rPr lang="en-US" sz="1600" dirty="0">
                          <a:latin typeface="+mn-lt"/>
                        </a:rPr>
                        <a:t>Cycle 1</a:t>
                      </a:r>
                    </a:p>
                  </a:txBody>
                  <a:tcPr/>
                </a:tc>
                <a:tc>
                  <a:txBody>
                    <a:bodyPr/>
                    <a:lstStyle/>
                    <a:p>
                      <a:endParaRPr lang="en-US" sz="1600" dirty="0">
                        <a:latin typeface="+mn-lt"/>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90444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825C-34E2-4A03-9239-D7C050FDA13F}"/>
              </a:ext>
            </a:extLst>
          </p:cNvPr>
          <p:cNvSpPr>
            <a:spLocks noGrp="1"/>
          </p:cNvSpPr>
          <p:nvPr>
            <p:ph type="title"/>
          </p:nvPr>
        </p:nvSpPr>
        <p:spPr>
          <a:xfrm>
            <a:off x="198023" y="196633"/>
            <a:ext cx="9404723" cy="908267"/>
          </a:xfrm>
        </p:spPr>
        <p:txBody>
          <a:bodyPr/>
          <a:lstStyle/>
          <a:p>
            <a:r>
              <a:rPr lang="en-US" dirty="0"/>
              <a:t>Bone Marrow - SDTM LB and FA</a:t>
            </a:r>
          </a:p>
        </p:txBody>
      </p:sp>
      <p:sp>
        <p:nvSpPr>
          <p:cNvPr id="3" name="Content Placeholder 2">
            <a:extLst>
              <a:ext uri="{FF2B5EF4-FFF2-40B4-BE49-F238E27FC236}">
                <a16:creationId xmlns:a16="http://schemas.microsoft.com/office/drawing/2014/main" id="{C55123DC-44CD-465B-9D5A-8757C6EEC53E}"/>
              </a:ext>
            </a:extLst>
          </p:cNvPr>
          <p:cNvSpPr>
            <a:spLocks noGrp="1"/>
          </p:cNvSpPr>
          <p:nvPr>
            <p:ph idx="1"/>
          </p:nvPr>
        </p:nvSpPr>
        <p:spPr>
          <a:xfrm>
            <a:off x="449705" y="4665812"/>
            <a:ext cx="10358203" cy="1723398"/>
          </a:xfrm>
        </p:spPr>
        <p:txBody>
          <a:bodyPr>
            <a:normAutofit fontScale="85000" lnSpcReduction="10000"/>
          </a:bodyPr>
          <a:lstStyle/>
          <a:p>
            <a:pPr marL="0" indent="0">
              <a:spcBef>
                <a:spcPts val="600"/>
              </a:spcBef>
              <a:buNone/>
            </a:pPr>
            <a:r>
              <a:rPr lang="en-US" sz="2800" dirty="0">
                <a:cs typeface="Calibri" pitchFamily="34" charset="0"/>
              </a:rPr>
              <a:t>Key points to note:</a:t>
            </a:r>
          </a:p>
          <a:p>
            <a:pPr lvl="1">
              <a:spcBef>
                <a:spcPts val="600"/>
              </a:spcBef>
            </a:pPr>
            <a:r>
              <a:rPr lang="en-US" sz="2400" dirty="0">
                <a:cs typeface="Calibri" pitchFamily="34" charset="0"/>
              </a:rPr>
              <a:t> Bone Marrow Cellularity – hyper ( &gt; 70%), normal ( 30 – 70%), hypo ( &lt; 30%)</a:t>
            </a:r>
          </a:p>
          <a:p>
            <a:pPr lvl="1">
              <a:spcBef>
                <a:spcPts val="600"/>
              </a:spcBef>
            </a:pPr>
            <a:r>
              <a:rPr lang="en-US" sz="2400" dirty="0"/>
              <a:t> If nodules are present in Bone Marrow, they are also collected in TR and TU.</a:t>
            </a:r>
          </a:p>
          <a:p>
            <a:endParaRPr lang="en-US" sz="2800" dirty="0"/>
          </a:p>
        </p:txBody>
      </p:sp>
      <p:graphicFrame>
        <p:nvGraphicFramePr>
          <p:cNvPr id="6" name="Content Placeholder 7">
            <a:extLst>
              <a:ext uri="{FF2B5EF4-FFF2-40B4-BE49-F238E27FC236}">
                <a16:creationId xmlns:a16="http://schemas.microsoft.com/office/drawing/2014/main" id="{865E03C3-BA86-4601-9CA9-93C96FF1FE82}"/>
              </a:ext>
            </a:extLst>
          </p:cNvPr>
          <p:cNvGraphicFramePr>
            <a:graphicFrameLocks/>
          </p:cNvGraphicFramePr>
          <p:nvPr/>
        </p:nvGraphicFramePr>
        <p:xfrm>
          <a:off x="344390" y="874414"/>
          <a:ext cx="11298335" cy="1798320"/>
        </p:xfrm>
        <a:graphic>
          <a:graphicData uri="http://schemas.openxmlformats.org/drawingml/2006/table">
            <a:tbl>
              <a:tblPr firstRow="1" bandRow="1">
                <a:tableStyleId>{00A15C55-8517-42AA-B614-E9B94910E393}</a:tableStyleId>
              </a:tblPr>
              <a:tblGrid>
                <a:gridCol w="1373002">
                  <a:extLst>
                    <a:ext uri="{9D8B030D-6E8A-4147-A177-3AD203B41FA5}">
                      <a16:colId xmlns:a16="http://schemas.microsoft.com/office/drawing/2014/main" val="20000"/>
                    </a:ext>
                  </a:extLst>
                </a:gridCol>
                <a:gridCol w="1618937">
                  <a:extLst>
                    <a:ext uri="{9D8B030D-6E8A-4147-A177-3AD203B41FA5}">
                      <a16:colId xmlns:a16="http://schemas.microsoft.com/office/drawing/2014/main" val="20001"/>
                    </a:ext>
                  </a:extLst>
                </a:gridCol>
                <a:gridCol w="1411416">
                  <a:extLst>
                    <a:ext uri="{9D8B030D-6E8A-4147-A177-3AD203B41FA5}">
                      <a16:colId xmlns:a16="http://schemas.microsoft.com/office/drawing/2014/main" val="20002"/>
                    </a:ext>
                  </a:extLst>
                </a:gridCol>
                <a:gridCol w="907042">
                  <a:extLst>
                    <a:ext uri="{9D8B030D-6E8A-4147-A177-3AD203B41FA5}">
                      <a16:colId xmlns:a16="http://schemas.microsoft.com/office/drawing/2014/main" val="20003"/>
                    </a:ext>
                  </a:extLst>
                </a:gridCol>
                <a:gridCol w="2481330">
                  <a:extLst>
                    <a:ext uri="{9D8B030D-6E8A-4147-A177-3AD203B41FA5}">
                      <a16:colId xmlns:a16="http://schemas.microsoft.com/office/drawing/2014/main" val="20004"/>
                    </a:ext>
                  </a:extLst>
                </a:gridCol>
                <a:gridCol w="1114622">
                  <a:extLst>
                    <a:ext uri="{9D8B030D-6E8A-4147-A177-3AD203B41FA5}">
                      <a16:colId xmlns:a16="http://schemas.microsoft.com/office/drawing/2014/main" val="20005"/>
                    </a:ext>
                  </a:extLst>
                </a:gridCol>
                <a:gridCol w="1130967">
                  <a:extLst>
                    <a:ext uri="{9D8B030D-6E8A-4147-A177-3AD203B41FA5}">
                      <a16:colId xmlns:a16="http://schemas.microsoft.com/office/drawing/2014/main" val="20006"/>
                    </a:ext>
                  </a:extLst>
                </a:gridCol>
                <a:gridCol w="1261019">
                  <a:extLst>
                    <a:ext uri="{9D8B030D-6E8A-4147-A177-3AD203B41FA5}">
                      <a16:colId xmlns:a16="http://schemas.microsoft.com/office/drawing/2014/main" val="20007"/>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LBCAT</a:t>
                      </a:r>
                    </a:p>
                  </a:txBody>
                  <a:tcPr/>
                </a:tc>
                <a:tc>
                  <a:txBody>
                    <a:bodyPr/>
                    <a:lstStyle/>
                    <a:p>
                      <a:r>
                        <a:rPr lang="en-US" sz="1800" dirty="0">
                          <a:solidFill>
                            <a:sysClr val="windowText" lastClr="000000"/>
                          </a:solidFill>
                        </a:rPr>
                        <a:t>LBSPEC</a:t>
                      </a:r>
                    </a:p>
                  </a:txBody>
                  <a:tcPr/>
                </a:tc>
                <a:tc>
                  <a:txBody>
                    <a:bodyPr/>
                    <a:lstStyle/>
                    <a:p>
                      <a:r>
                        <a:rPr lang="en-US" sz="1800" dirty="0">
                          <a:solidFill>
                            <a:sysClr val="windowText" lastClr="000000"/>
                          </a:solidFill>
                        </a:rPr>
                        <a:t>LBSPID</a:t>
                      </a:r>
                    </a:p>
                  </a:txBody>
                  <a:tcPr/>
                </a:tc>
                <a:tc>
                  <a:txBody>
                    <a:bodyPr/>
                    <a:lstStyle/>
                    <a:p>
                      <a:r>
                        <a:rPr lang="en-US" sz="1800" dirty="0">
                          <a:solidFill>
                            <a:sysClr val="windowText" lastClr="000000"/>
                          </a:solidFill>
                        </a:rPr>
                        <a:t>LBTEST</a:t>
                      </a:r>
                    </a:p>
                  </a:txBody>
                  <a:tcPr/>
                </a:tc>
                <a:tc>
                  <a:txBody>
                    <a:bodyPr/>
                    <a:lstStyle/>
                    <a:p>
                      <a:r>
                        <a:rPr lang="en-US" sz="1800" dirty="0">
                          <a:solidFill>
                            <a:sysClr val="windowText" lastClr="000000"/>
                          </a:solidFill>
                        </a:rPr>
                        <a:t>LBORRES</a:t>
                      </a:r>
                    </a:p>
                  </a:txBody>
                  <a:tcPr/>
                </a:tc>
                <a:tc>
                  <a:txBody>
                    <a:bodyPr/>
                    <a:lstStyle/>
                    <a:p>
                      <a:r>
                        <a:rPr lang="en-US" sz="1800" dirty="0">
                          <a:solidFill>
                            <a:sysClr val="windowText" lastClr="000000"/>
                          </a:solidFill>
                        </a:rPr>
                        <a:t>LBORRESU</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BONE MARROW</a:t>
                      </a:r>
                    </a:p>
                  </a:txBody>
                  <a:tcPr/>
                </a:tc>
                <a:tc>
                  <a:txBody>
                    <a:bodyPr/>
                    <a:lstStyle/>
                    <a:p>
                      <a:r>
                        <a:rPr lang="en-US" sz="1600" dirty="0"/>
                        <a:t>BR01</a:t>
                      </a:r>
                    </a:p>
                  </a:txBody>
                  <a:tcPr/>
                </a:tc>
                <a:tc>
                  <a:txBody>
                    <a:bodyPr/>
                    <a:lstStyle/>
                    <a:p>
                      <a:r>
                        <a:rPr lang="en-US" sz="1600" dirty="0"/>
                        <a:t>Percentage of </a:t>
                      </a:r>
                      <a:r>
                        <a:rPr lang="en-US" sz="1600" baseline="0" dirty="0"/>
                        <a:t>Cellularity</a:t>
                      </a:r>
                      <a:endParaRPr lang="en-US" sz="1600" dirty="0"/>
                    </a:p>
                  </a:txBody>
                  <a:tcPr/>
                </a:tc>
                <a:tc>
                  <a:txBody>
                    <a:bodyPr/>
                    <a:lstStyle/>
                    <a:p>
                      <a:r>
                        <a:rPr lang="en-US" sz="1600" dirty="0"/>
                        <a:t>75</a:t>
                      </a:r>
                    </a:p>
                  </a:txBody>
                  <a:tcPr/>
                </a:tc>
                <a:tc>
                  <a:txBody>
                    <a:bodyPr/>
                    <a:lstStyle/>
                    <a:p>
                      <a:r>
                        <a:rPr lang="en-US" sz="1600" dirty="0"/>
                        <a:t>%</a:t>
                      </a:r>
                    </a:p>
                  </a:txBody>
                  <a:tcPr/>
                </a:tc>
                <a:tc>
                  <a:txBody>
                    <a:bodyPr/>
                    <a:lstStyle/>
                    <a:p>
                      <a:r>
                        <a:rPr lang="en-US" sz="1600" dirty="0"/>
                        <a:t>Screening</a:t>
                      </a:r>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r>
                        <a:rPr lang="en-US" sz="1600" dirty="0"/>
                        <a:t>HEMATOLOGY</a:t>
                      </a:r>
                    </a:p>
                  </a:txBody>
                  <a:tcPr/>
                </a:tc>
                <a:tc>
                  <a:txBody>
                    <a:bodyPr/>
                    <a:lstStyle/>
                    <a:p>
                      <a:r>
                        <a:rPr lang="en-US" sz="1600" dirty="0"/>
                        <a:t>BONE MARROW</a:t>
                      </a:r>
                    </a:p>
                  </a:txBody>
                  <a:tcPr/>
                </a:tc>
                <a:tc>
                  <a:txBody>
                    <a:bodyPr/>
                    <a:lstStyle/>
                    <a:p>
                      <a:r>
                        <a:rPr lang="en-US" sz="1600" dirty="0"/>
                        <a:t>BR01</a:t>
                      </a:r>
                    </a:p>
                  </a:txBody>
                  <a:tcPr/>
                </a:tc>
                <a:tc>
                  <a:txBody>
                    <a:bodyPr/>
                    <a:lstStyle/>
                    <a:p>
                      <a:r>
                        <a:rPr lang="en-US" sz="1600" dirty="0"/>
                        <a:t>Percentage of </a:t>
                      </a:r>
                      <a:r>
                        <a:rPr lang="en-US" sz="1600" baseline="0" dirty="0"/>
                        <a:t>Cellularity</a:t>
                      </a:r>
                      <a:endParaRPr lang="en-US" sz="1600" dirty="0"/>
                    </a:p>
                  </a:txBody>
                  <a:tcPr/>
                </a:tc>
                <a:tc>
                  <a:txBody>
                    <a:bodyPr/>
                    <a:lstStyle/>
                    <a:p>
                      <a:r>
                        <a:rPr lang="en-US" sz="1600" dirty="0"/>
                        <a:t>50</a:t>
                      </a:r>
                    </a:p>
                  </a:txBody>
                  <a:tcPr/>
                </a:tc>
                <a:tc>
                  <a:txBody>
                    <a:bodyPr/>
                    <a:lstStyle/>
                    <a:p>
                      <a:r>
                        <a:rPr lang="en-US" sz="1600" dirty="0"/>
                        <a:t>%</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graphicFrame>
        <p:nvGraphicFramePr>
          <p:cNvPr id="7" name="Content Placeholder 7">
            <a:extLst>
              <a:ext uri="{FF2B5EF4-FFF2-40B4-BE49-F238E27FC236}">
                <a16:creationId xmlns:a16="http://schemas.microsoft.com/office/drawing/2014/main" id="{E4AB9699-A882-44B0-9221-7D72D2066A53}"/>
              </a:ext>
            </a:extLst>
          </p:cNvPr>
          <p:cNvGraphicFramePr>
            <a:graphicFrameLocks/>
          </p:cNvGraphicFramePr>
          <p:nvPr/>
        </p:nvGraphicFramePr>
        <p:xfrm>
          <a:off x="449705" y="2795365"/>
          <a:ext cx="11617377" cy="1747816"/>
        </p:xfrm>
        <a:graphic>
          <a:graphicData uri="http://schemas.openxmlformats.org/drawingml/2006/table">
            <a:tbl>
              <a:tblPr firstRow="1" bandRow="1">
                <a:tableStyleId>{00A15C55-8517-42AA-B614-E9B94910E393}</a:tableStyleId>
              </a:tblPr>
              <a:tblGrid>
                <a:gridCol w="1399981">
                  <a:extLst>
                    <a:ext uri="{9D8B030D-6E8A-4147-A177-3AD203B41FA5}">
                      <a16:colId xmlns:a16="http://schemas.microsoft.com/office/drawing/2014/main" val="20000"/>
                    </a:ext>
                  </a:extLst>
                </a:gridCol>
                <a:gridCol w="2762431">
                  <a:extLst>
                    <a:ext uri="{9D8B030D-6E8A-4147-A177-3AD203B41FA5}">
                      <a16:colId xmlns:a16="http://schemas.microsoft.com/office/drawing/2014/main" val="20001"/>
                    </a:ext>
                  </a:extLst>
                </a:gridCol>
                <a:gridCol w="1118500">
                  <a:extLst>
                    <a:ext uri="{9D8B030D-6E8A-4147-A177-3AD203B41FA5}">
                      <a16:colId xmlns:a16="http://schemas.microsoft.com/office/drawing/2014/main" val="20002"/>
                    </a:ext>
                  </a:extLst>
                </a:gridCol>
                <a:gridCol w="2793706">
                  <a:extLst>
                    <a:ext uri="{9D8B030D-6E8A-4147-A177-3AD203B41FA5}">
                      <a16:colId xmlns:a16="http://schemas.microsoft.com/office/drawing/2014/main" val="20003"/>
                    </a:ext>
                  </a:extLst>
                </a:gridCol>
                <a:gridCol w="2199466">
                  <a:extLst>
                    <a:ext uri="{9D8B030D-6E8A-4147-A177-3AD203B41FA5}">
                      <a16:colId xmlns:a16="http://schemas.microsoft.com/office/drawing/2014/main" val="20004"/>
                    </a:ext>
                  </a:extLst>
                </a:gridCol>
                <a:gridCol w="1343293">
                  <a:extLst>
                    <a:ext uri="{9D8B030D-6E8A-4147-A177-3AD203B41FA5}">
                      <a16:colId xmlns:a16="http://schemas.microsoft.com/office/drawing/2014/main" val="20005"/>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FACAT</a:t>
                      </a:r>
                    </a:p>
                  </a:txBody>
                  <a:tcPr/>
                </a:tc>
                <a:tc>
                  <a:txBody>
                    <a:bodyPr/>
                    <a:lstStyle/>
                    <a:p>
                      <a:r>
                        <a:rPr lang="en-US" sz="1800" dirty="0">
                          <a:solidFill>
                            <a:sysClr val="windowText" lastClr="000000"/>
                          </a:solidFill>
                        </a:rPr>
                        <a:t>FASPID</a:t>
                      </a:r>
                    </a:p>
                  </a:txBody>
                  <a:tcPr/>
                </a:tc>
                <a:tc>
                  <a:txBody>
                    <a:bodyPr/>
                    <a:lstStyle/>
                    <a:p>
                      <a:r>
                        <a:rPr lang="en-US" sz="1800" dirty="0">
                          <a:solidFill>
                            <a:sysClr val="windowText" lastClr="000000"/>
                          </a:solidFill>
                        </a:rPr>
                        <a:t>FATEST</a:t>
                      </a:r>
                    </a:p>
                  </a:txBody>
                  <a:tcPr/>
                </a:tc>
                <a:tc>
                  <a:txBody>
                    <a:bodyPr/>
                    <a:lstStyle/>
                    <a:p>
                      <a:r>
                        <a:rPr lang="en-US" sz="1800" dirty="0">
                          <a:solidFill>
                            <a:sysClr val="windowText" lastClr="000000"/>
                          </a:solidFill>
                        </a:rPr>
                        <a:t>FAORRES</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BONE MARROW BIOPSY</a:t>
                      </a:r>
                    </a:p>
                  </a:txBody>
                  <a:tcPr/>
                </a:tc>
                <a:tc>
                  <a:txBody>
                    <a:bodyPr/>
                    <a:lstStyle/>
                    <a:p>
                      <a:r>
                        <a:rPr lang="en-US" sz="1600" dirty="0"/>
                        <a:t>BR01</a:t>
                      </a:r>
                    </a:p>
                  </a:txBody>
                  <a:tcPr/>
                </a:tc>
                <a:tc>
                  <a:txBody>
                    <a:bodyPr/>
                    <a:lstStyle/>
                    <a:p>
                      <a:r>
                        <a:rPr lang="en-US" sz="1600" dirty="0"/>
                        <a:t>Bone</a:t>
                      </a:r>
                      <a:r>
                        <a:rPr lang="en-US" sz="1600" baseline="0" dirty="0"/>
                        <a:t> Marrow Cellularity</a:t>
                      </a:r>
                      <a:endParaRPr lang="en-US" sz="1600" dirty="0"/>
                    </a:p>
                  </a:txBody>
                  <a:tcPr/>
                </a:tc>
                <a:tc>
                  <a:txBody>
                    <a:bodyPr/>
                    <a:lstStyle/>
                    <a:p>
                      <a:r>
                        <a:rPr lang="en-US" sz="1600" dirty="0"/>
                        <a:t>HYPERCELLULAR</a:t>
                      </a:r>
                    </a:p>
                  </a:txBody>
                  <a:tcPr/>
                </a:tc>
                <a:tc>
                  <a:txBody>
                    <a:bodyPr/>
                    <a:lstStyle/>
                    <a:p>
                      <a:r>
                        <a:rPr lang="en-US" sz="1600" dirty="0"/>
                        <a:t>Screening</a:t>
                      </a:r>
                    </a:p>
                  </a:txBody>
                  <a:tcPr/>
                </a:tc>
                <a:extLst>
                  <a:ext uri="{0D108BD9-81ED-4DB2-BD59-A6C34878D82A}">
                    <a16:rowId xmlns:a16="http://schemas.microsoft.com/office/drawing/2014/main" val="10001"/>
                  </a:ext>
                </a:extLst>
              </a:tr>
              <a:tr h="336846">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BONE MARROW BIOPSY</a:t>
                      </a:r>
                    </a:p>
                  </a:txBody>
                  <a:tcPr/>
                </a:tc>
                <a:tc>
                  <a:txBody>
                    <a:bodyPr/>
                    <a:lstStyle/>
                    <a:p>
                      <a:r>
                        <a:rPr lang="en-US" sz="1600" dirty="0"/>
                        <a:t>BR01</a:t>
                      </a:r>
                    </a:p>
                  </a:txBody>
                  <a:tcPr/>
                </a:tc>
                <a:tc>
                  <a:txBody>
                    <a:bodyPr/>
                    <a:lstStyle/>
                    <a:p>
                      <a:r>
                        <a:rPr lang="en-US" sz="1600" dirty="0"/>
                        <a:t>Bone</a:t>
                      </a:r>
                      <a:r>
                        <a:rPr lang="en-US" sz="1600" baseline="0" dirty="0"/>
                        <a:t> Marrow Cellularity</a:t>
                      </a:r>
                      <a:endParaRPr lang="en-US" sz="1600" dirty="0"/>
                    </a:p>
                  </a:txBody>
                  <a:tcPr/>
                </a:tc>
                <a:tc>
                  <a:txBody>
                    <a:bodyPr/>
                    <a:lstStyle/>
                    <a:p>
                      <a:r>
                        <a:rPr lang="en-US" sz="1600" dirty="0"/>
                        <a:t>NORMOCELLULAR</a:t>
                      </a:r>
                    </a:p>
                  </a:txBody>
                  <a:tcPr/>
                </a:tc>
                <a:tc>
                  <a:txBody>
                    <a:bodyPr/>
                    <a:lstStyle/>
                    <a:p>
                      <a:r>
                        <a:rPr lang="en-US" sz="1600" dirty="0"/>
                        <a:t>Cycle 1</a:t>
                      </a:r>
                    </a:p>
                  </a:txBody>
                  <a:tcPr/>
                </a:tc>
                <a:extLst>
                  <a:ext uri="{0D108BD9-81ED-4DB2-BD59-A6C34878D82A}">
                    <a16:rowId xmlns:a16="http://schemas.microsoft.com/office/drawing/2014/main" val="10002"/>
                  </a:ext>
                </a:extLst>
              </a:tr>
              <a:tr h="361950">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BONE MARROW BIOPSY</a:t>
                      </a:r>
                    </a:p>
                  </a:txBody>
                  <a:tcPr/>
                </a:tc>
                <a:tc>
                  <a:txBody>
                    <a:bodyPr/>
                    <a:lstStyle/>
                    <a:p>
                      <a:r>
                        <a:rPr lang="en-US" sz="1600" dirty="0"/>
                        <a:t>BR01</a:t>
                      </a:r>
                    </a:p>
                  </a:txBody>
                  <a:tcPr/>
                </a:tc>
                <a:tc>
                  <a:txBody>
                    <a:bodyPr/>
                    <a:lstStyle/>
                    <a:p>
                      <a:r>
                        <a:rPr lang="en-US" sz="1600" dirty="0"/>
                        <a:t>B-Lymphoid</a:t>
                      </a:r>
                      <a:r>
                        <a:rPr lang="en-US" sz="1600" baseline="0" dirty="0"/>
                        <a:t> Nodule</a:t>
                      </a:r>
                      <a:endParaRPr lang="en-US" sz="1600" dirty="0"/>
                    </a:p>
                  </a:txBody>
                  <a:tcPr/>
                </a:tc>
                <a:tc>
                  <a:txBody>
                    <a:bodyPr/>
                    <a:lstStyle/>
                    <a:p>
                      <a:r>
                        <a:rPr lang="en-US" sz="1600" dirty="0"/>
                        <a:t>PRESENT</a:t>
                      </a:r>
                    </a:p>
                  </a:txBody>
                  <a:tcPr/>
                </a:tc>
                <a:tc>
                  <a:txBody>
                    <a:bodyPr/>
                    <a:lstStyle/>
                    <a:p>
                      <a:r>
                        <a:rPr lang="en-US" sz="1600" dirty="0"/>
                        <a:t>Screening</a:t>
                      </a:r>
                    </a:p>
                  </a:txBody>
                  <a:tcPr/>
                </a:tc>
                <a:extLst>
                  <a:ext uri="{0D108BD9-81ED-4DB2-BD59-A6C34878D82A}">
                    <a16:rowId xmlns:a16="http://schemas.microsoft.com/office/drawing/2014/main" val="10003"/>
                  </a:ext>
                </a:extLst>
              </a:tr>
              <a:tr h="342900">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BONE MARROW BIOPSY</a:t>
                      </a:r>
                    </a:p>
                  </a:txBody>
                  <a:tcPr/>
                </a:tc>
                <a:tc>
                  <a:txBody>
                    <a:bodyPr/>
                    <a:lstStyle/>
                    <a:p>
                      <a:r>
                        <a:rPr lang="en-US" sz="1600" dirty="0"/>
                        <a:t>BR01</a:t>
                      </a:r>
                    </a:p>
                  </a:txBody>
                  <a:tcPr/>
                </a:tc>
                <a:tc>
                  <a:txBody>
                    <a:bodyPr/>
                    <a:lstStyle/>
                    <a:p>
                      <a:r>
                        <a:rPr lang="en-US" sz="1600" dirty="0"/>
                        <a:t>B-Lymphoid</a:t>
                      </a:r>
                      <a:r>
                        <a:rPr lang="en-US" sz="1600" baseline="0" dirty="0"/>
                        <a:t> Nodule</a:t>
                      </a:r>
                      <a:endParaRPr lang="en-US" sz="1600" dirty="0"/>
                    </a:p>
                  </a:txBody>
                  <a:tcPr/>
                </a:tc>
                <a:tc>
                  <a:txBody>
                    <a:bodyPr/>
                    <a:lstStyle/>
                    <a:p>
                      <a:r>
                        <a:rPr lang="en-US" sz="1600" dirty="0"/>
                        <a:t>ABSENT</a:t>
                      </a:r>
                    </a:p>
                  </a:txBody>
                  <a:tcPr/>
                </a:tc>
                <a:tc>
                  <a:txBody>
                    <a:bodyPr/>
                    <a:lstStyle/>
                    <a:p>
                      <a:r>
                        <a:rPr lang="en-US" sz="1600" dirty="0"/>
                        <a:t>Cycle 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44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18ED-984A-4ACE-8FA4-53DD473ABE79}"/>
              </a:ext>
            </a:extLst>
          </p:cNvPr>
          <p:cNvSpPr>
            <a:spLocks noGrp="1"/>
          </p:cNvSpPr>
          <p:nvPr>
            <p:ph type="title"/>
          </p:nvPr>
        </p:nvSpPr>
        <p:spPr>
          <a:xfrm>
            <a:off x="389744" y="300787"/>
            <a:ext cx="11174186" cy="590931"/>
          </a:xfrm>
        </p:spPr>
        <p:txBody>
          <a:bodyPr/>
          <a:lstStyle/>
          <a:p>
            <a:r>
              <a:rPr lang="en-US" dirty="0"/>
              <a:t>Oncology Subtypes</a:t>
            </a:r>
          </a:p>
        </p:txBody>
      </p:sp>
      <p:sp>
        <p:nvSpPr>
          <p:cNvPr id="3" name="Content Placeholder 2">
            <a:extLst>
              <a:ext uri="{FF2B5EF4-FFF2-40B4-BE49-F238E27FC236}">
                <a16:creationId xmlns:a16="http://schemas.microsoft.com/office/drawing/2014/main" id="{691E2A12-E751-46CF-8B6C-57863E8DF780}"/>
              </a:ext>
            </a:extLst>
          </p:cNvPr>
          <p:cNvSpPr>
            <a:spLocks noGrp="1"/>
          </p:cNvSpPr>
          <p:nvPr>
            <p:ph idx="1"/>
          </p:nvPr>
        </p:nvSpPr>
        <p:spPr>
          <a:xfrm>
            <a:off x="389744" y="989351"/>
            <a:ext cx="11392525" cy="5231567"/>
          </a:xfrm>
        </p:spPr>
        <p:txBody>
          <a:bodyPr>
            <a:noAutofit/>
          </a:bodyPr>
          <a:lstStyle/>
          <a:p>
            <a:pPr marL="457200" indent="-457200">
              <a:spcBef>
                <a:spcPts val="0"/>
              </a:spcBef>
              <a:spcAft>
                <a:spcPts val="600"/>
              </a:spcAft>
            </a:pPr>
            <a:r>
              <a:rPr lang="en-US" sz="2000" dirty="0"/>
              <a:t>Solid Tumor</a:t>
            </a:r>
          </a:p>
          <a:p>
            <a:pPr marL="914400" lvl="1" indent="-457200">
              <a:spcBef>
                <a:spcPts val="0"/>
              </a:spcBef>
              <a:spcAft>
                <a:spcPts val="600"/>
              </a:spcAft>
            </a:pPr>
            <a:r>
              <a:rPr lang="en-US" sz="2000" dirty="0"/>
              <a:t>An abnormal mass of tissue that is not cysts or liquid</a:t>
            </a:r>
          </a:p>
          <a:p>
            <a:pPr marL="914400" lvl="1" indent="-457200">
              <a:spcBef>
                <a:spcPts val="0"/>
              </a:spcBef>
              <a:spcAft>
                <a:spcPts val="600"/>
              </a:spcAft>
            </a:pPr>
            <a:r>
              <a:rPr lang="en-US" sz="2000" dirty="0"/>
              <a:t>Most common</a:t>
            </a:r>
          </a:p>
          <a:p>
            <a:pPr marL="914400" lvl="1" indent="-457200">
              <a:spcBef>
                <a:spcPts val="0"/>
              </a:spcBef>
              <a:spcAft>
                <a:spcPts val="600"/>
              </a:spcAft>
            </a:pPr>
            <a:r>
              <a:rPr lang="en-US" sz="2000" dirty="0"/>
              <a:t>Type – breast, prostate, lung, liver and pancreatic cancer and melanoma </a:t>
            </a:r>
          </a:p>
          <a:p>
            <a:pPr marL="457200" indent="-457200">
              <a:spcBef>
                <a:spcPts val="0"/>
              </a:spcBef>
              <a:spcAft>
                <a:spcPts val="600"/>
              </a:spcAft>
            </a:pPr>
            <a:r>
              <a:rPr lang="en-US" sz="2000" dirty="0"/>
              <a:t>Lymphoma</a:t>
            </a:r>
          </a:p>
          <a:p>
            <a:pPr marL="914400" lvl="1" indent="-457200">
              <a:spcBef>
                <a:spcPts val="0"/>
              </a:spcBef>
              <a:spcAft>
                <a:spcPts val="600"/>
              </a:spcAft>
            </a:pPr>
            <a:r>
              <a:rPr lang="en-US" sz="2000" dirty="0"/>
              <a:t>Cancer that starts in Lymph Node</a:t>
            </a:r>
          </a:p>
          <a:p>
            <a:pPr marL="914400" lvl="1" indent="-457200">
              <a:spcBef>
                <a:spcPts val="0"/>
              </a:spcBef>
              <a:spcAft>
                <a:spcPts val="600"/>
              </a:spcAft>
            </a:pPr>
            <a:r>
              <a:rPr lang="en-US" sz="2000" dirty="0"/>
              <a:t>Tumor type: Enlarged Lymph Node, Nodal Mases, Extra Nodal Masses</a:t>
            </a:r>
          </a:p>
          <a:p>
            <a:pPr marL="457200" indent="-457200">
              <a:spcBef>
                <a:spcPts val="0"/>
              </a:spcBef>
              <a:spcAft>
                <a:spcPts val="600"/>
              </a:spcAft>
            </a:pPr>
            <a:r>
              <a:rPr lang="en-US" sz="2000" dirty="0"/>
              <a:t>Leukemia</a:t>
            </a:r>
          </a:p>
          <a:p>
            <a:pPr marL="914400" lvl="1" indent="-457200">
              <a:spcBef>
                <a:spcPts val="0"/>
              </a:spcBef>
              <a:spcAft>
                <a:spcPts val="600"/>
              </a:spcAft>
            </a:pPr>
            <a:r>
              <a:rPr lang="en-US" sz="2000" dirty="0"/>
              <a:t>Cancer that usually begins in the bone marrow and result in high number of WBC</a:t>
            </a:r>
          </a:p>
          <a:p>
            <a:pPr marL="914400" lvl="1" indent="-457200">
              <a:spcBef>
                <a:spcPts val="0"/>
              </a:spcBef>
              <a:spcAft>
                <a:spcPts val="600"/>
              </a:spcAft>
            </a:pPr>
            <a:r>
              <a:rPr lang="en-US" sz="2000" dirty="0"/>
              <a:t>Types:</a:t>
            </a:r>
          </a:p>
          <a:p>
            <a:pPr marL="1257300" lvl="2" indent="-457200">
              <a:spcBef>
                <a:spcPts val="0"/>
              </a:spcBef>
              <a:spcAft>
                <a:spcPts val="600"/>
              </a:spcAft>
            </a:pPr>
            <a:r>
              <a:rPr lang="en-US" sz="2000" dirty="0"/>
              <a:t>Chronic Lymphocytic Leukemia(CLL)</a:t>
            </a:r>
          </a:p>
          <a:p>
            <a:pPr marL="1257300" lvl="2" indent="-457200">
              <a:spcBef>
                <a:spcPts val="0"/>
              </a:spcBef>
              <a:spcAft>
                <a:spcPts val="600"/>
              </a:spcAft>
            </a:pPr>
            <a:r>
              <a:rPr lang="en-US" sz="2000" dirty="0"/>
              <a:t>Chronic Myeloid Leukemia(CML)</a:t>
            </a:r>
          </a:p>
          <a:p>
            <a:pPr marL="1257300" lvl="2" indent="-457200">
              <a:spcBef>
                <a:spcPts val="0"/>
              </a:spcBef>
              <a:spcAft>
                <a:spcPts val="600"/>
              </a:spcAft>
            </a:pPr>
            <a:r>
              <a:rPr lang="en-US" sz="2000" dirty="0"/>
              <a:t>Acute Lymphoblastic Leukemia (ALL)</a:t>
            </a:r>
          </a:p>
          <a:p>
            <a:pPr marL="1257300" lvl="2" indent="-457200">
              <a:spcBef>
                <a:spcPts val="0"/>
              </a:spcBef>
              <a:spcAft>
                <a:spcPts val="600"/>
              </a:spcAft>
            </a:pPr>
            <a:r>
              <a:rPr lang="en-US" sz="2000" dirty="0"/>
              <a:t>Acute Myeloid Leukemia (AML)</a:t>
            </a:r>
          </a:p>
          <a:p>
            <a:endParaRPr lang="en-US" sz="2000" dirty="0"/>
          </a:p>
        </p:txBody>
      </p:sp>
    </p:spTree>
    <p:extLst>
      <p:ext uri="{BB962C8B-B14F-4D97-AF65-F5344CB8AC3E}">
        <p14:creationId xmlns:p14="http://schemas.microsoft.com/office/powerpoint/2010/main" val="14781566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D9B1-BFFA-4E86-94B3-7DB69ACC3F9A}"/>
              </a:ext>
            </a:extLst>
          </p:cNvPr>
          <p:cNvSpPr>
            <a:spLocks noGrp="1"/>
          </p:cNvSpPr>
          <p:nvPr>
            <p:ph type="title"/>
          </p:nvPr>
        </p:nvSpPr>
        <p:spPr>
          <a:xfrm>
            <a:off x="198023" y="196633"/>
            <a:ext cx="10241377" cy="1400530"/>
          </a:xfrm>
        </p:spPr>
        <p:txBody>
          <a:bodyPr/>
          <a:lstStyle/>
          <a:p>
            <a:r>
              <a:rPr lang="en-US" dirty="0"/>
              <a:t>Liver Palpable Assessment - SDTM PE and FA at Screening &amp; Cycle 1 </a:t>
            </a:r>
          </a:p>
        </p:txBody>
      </p:sp>
      <p:sp>
        <p:nvSpPr>
          <p:cNvPr id="3" name="Content Placeholder 2">
            <a:extLst>
              <a:ext uri="{FF2B5EF4-FFF2-40B4-BE49-F238E27FC236}">
                <a16:creationId xmlns:a16="http://schemas.microsoft.com/office/drawing/2014/main" id="{891687D3-ABFC-44B8-98D8-651156893E2D}"/>
              </a:ext>
            </a:extLst>
          </p:cNvPr>
          <p:cNvSpPr>
            <a:spLocks noGrp="1"/>
          </p:cNvSpPr>
          <p:nvPr>
            <p:ph idx="1"/>
          </p:nvPr>
        </p:nvSpPr>
        <p:spPr>
          <a:xfrm>
            <a:off x="318244" y="4705556"/>
            <a:ext cx="11651507" cy="1683653"/>
          </a:xfrm>
        </p:spPr>
        <p:txBody>
          <a:bodyPr>
            <a:normAutofit fontScale="92500" lnSpcReduction="20000"/>
          </a:bodyPr>
          <a:lstStyle/>
          <a:p>
            <a:pPr marL="0" indent="0">
              <a:buNone/>
            </a:pPr>
            <a:r>
              <a:rPr lang="en-US" sz="2400" dirty="0">
                <a:cs typeface="Calibri" pitchFamily="34" charset="0"/>
              </a:rPr>
              <a:t>Key points to note:</a:t>
            </a:r>
          </a:p>
          <a:p>
            <a:pPr lvl="1">
              <a:spcBef>
                <a:spcPts val="600"/>
              </a:spcBef>
            </a:pPr>
            <a:r>
              <a:rPr lang="en-US" sz="2000" dirty="0">
                <a:cs typeface="Calibri" pitchFamily="34" charset="0"/>
              </a:rPr>
              <a:t>PE.PESPID and FA.FASPID are linked thru RELREC  </a:t>
            </a:r>
          </a:p>
          <a:p>
            <a:pPr lvl="1">
              <a:spcBef>
                <a:spcPts val="600"/>
              </a:spcBef>
            </a:pPr>
            <a:r>
              <a:rPr lang="en-US" sz="2000" dirty="0">
                <a:cs typeface="Calibri" pitchFamily="34" charset="0"/>
              </a:rPr>
              <a:t>The liver of Subject 001 was palpable at Screening, but not palpable at Cycle 1.  Its size decreased from 16 to 10 cm.</a:t>
            </a:r>
          </a:p>
          <a:p>
            <a:endParaRPr lang="en-US" sz="2400" dirty="0"/>
          </a:p>
        </p:txBody>
      </p:sp>
      <p:graphicFrame>
        <p:nvGraphicFramePr>
          <p:cNvPr id="6" name="Content Placeholder 7">
            <a:extLst>
              <a:ext uri="{FF2B5EF4-FFF2-40B4-BE49-F238E27FC236}">
                <a16:creationId xmlns:a16="http://schemas.microsoft.com/office/drawing/2014/main" id="{6A3BF621-6B96-4C26-BAF0-7AB2BFB18B9A}"/>
              </a:ext>
            </a:extLst>
          </p:cNvPr>
          <p:cNvGraphicFramePr>
            <a:graphicFrameLocks/>
          </p:cNvGraphicFramePr>
          <p:nvPr/>
        </p:nvGraphicFramePr>
        <p:xfrm>
          <a:off x="318244" y="1453157"/>
          <a:ext cx="11651507" cy="1529080"/>
        </p:xfrm>
        <a:graphic>
          <a:graphicData uri="http://schemas.openxmlformats.org/drawingml/2006/table">
            <a:tbl>
              <a:tblPr firstRow="1" bandRow="1">
                <a:tableStyleId>{00A15C55-8517-42AA-B614-E9B94910E393}</a:tableStyleId>
              </a:tblPr>
              <a:tblGrid>
                <a:gridCol w="1236257">
                  <a:extLst>
                    <a:ext uri="{9D8B030D-6E8A-4147-A177-3AD203B41FA5}">
                      <a16:colId xmlns:a16="http://schemas.microsoft.com/office/drawing/2014/main" val="20000"/>
                    </a:ext>
                  </a:extLst>
                </a:gridCol>
                <a:gridCol w="2504965">
                  <a:extLst>
                    <a:ext uri="{9D8B030D-6E8A-4147-A177-3AD203B41FA5}">
                      <a16:colId xmlns:a16="http://schemas.microsoft.com/office/drawing/2014/main" val="20001"/>
                    </a:ext>
                  </a:extLst>
                </a:gridCol>
                <a:gridCol w="958350">
                  <a:extLst>
                    <a:ext uri="{9D8B030D-6E8A-4147-A177-3AD203B41FA5}">
                      <a16:colId xmlns:a16="http://schemas.microsoft.com/office/drawing/2014/main" val="20002"/>
                    </a:ext>
                  </a:extLst>
                </a:gridCol>
                <a:gridCol w="1400239">
                  <a:extLst>
                    <a:ext uri="{9D8B030D-6E8A-4147-A177-3AD203B41FA5}">
                      <a16:colId xmlns:a16="http://schemas.microsoft.com/office/drawing/2014/main" val="20003"/>
                    </a:ext>
                  </a:extLst>
                </a:gridCol>
                <a:gridCol w="1296084">
                  <a:extLst>
                    <a:ext uri="{9D8B030D-6E8A-4147-A177-3AD203B41FA5}">
                      <a16:colId xmlns:a16="http://schemas.microsoft.com/office/drawing/2014/main" val="20004"/>
                    </a:ext>
                  </a:extLst>
                </a:gridCol>
                <a:gridCol w="1921532">
                  <a:extLst>
                    <a:ext uri="{9D8B030D-6E8A-4147-A177-3AD203B41FA5}">
                      <a16:colId xmlns:a16="http://schemas.microsoft.com/office/drawing/2014/main" val="20005"/>
                    </a:ext>
                  </a:extLst>
                </a:gridCol>
                <a:gridCol w="1174118">
                  <a:extLst>
                    <a:ext uri="{9D8B030D-6E8A-4147-A177-3AD203B41FA5}">
                      <a16:colId xmlns:a16="http://schemas.microsoft.com/office/drawing/2014/main" val="20006"/>
                    </a:ext>
                  </a:extLst>
                </a:gridCol>
                <a:gridCol w="1159962">
                  <a:extLst>
                    <a:ext uri="{9D8B030D-6E8A-4147-A177-3AD203B41FA5}">
                      <a16:colId xmlns:a16="http://schemas.microsoft.com/office/drawing/2014/main" val="20007"/>
                    </a:ext>
                  </a:extLst>
                </a:gridCol>
              </a:tblGrid>
              <a:tr h="370840">
                <a:tc>
                  <a:txBody>
                    <a:bodyPr/>
                    <a:lstStyle/>
                    <a:p>
                      <a:r>
                        <a:rPr lang="en-US" sz="1800" dirty="0"/>
                        <a:t>USUBJID</a:t>
                      </a:r>
                    </a:p>
                  </a:txBody>
                  <a:tcPr/>
                </a:tc>
                <a:tc>
                  <a:txBody>
                    <a:bodyPr/>
                    <a:lstStyle/>
                    <a:p>
                      <a:r>
                        <a:rPr lang="en-US" sz="1800" dirty="0"/>
                        <a:t>PECAT</a:t>
                      </a:r>
                    </a:p>
                  </a:txBody>
                  <a:tcPr/>
                </a:tc>
                <a:tc>
                  <a:txBody>
                    <a:bodyPr/>
                    <a:lstStyle/>
                    <a:p>
                      <a:r>
                        <a:rPr lang="en-US" sz="1800" dirty="0"/>
                        <a:t>PESPID</a:t>
                      </a:r>
                    </a:p>
                  </a:txBody>
                  <a:tcPr/>
                </a:tc>
                <a:tc>
                  <a:txBody>
                    <a:bodyPr/>
                    <a:lstStyle/>
                    <a:p>
                      <a:r>
                        <a:rPr lang="en-US" sz="1800" dirty="0"/>
                        <a:t>PEMETHOD</a:t>
                      </a:r>
                    </a:p>
                  </a:txBody>
                  <a:tcPr/>
                </a:tc>
                <a:tc>
                  <a:txBody>
                    <a:bodyPr/>
                    <a:lstStyle/>
                    <a:p>
                      <a:r>
                        <a:rPr lang="en-US" sz="1800" dirty="0"/>
                        <a:t>PETESTCD</a:t>
                      </a:r>
                    </a:p>
                  </a:txBody>
                  <a:tcPr/>
                </a:tc>
                <a:tc>
                  <a:txBody>
                    <a:bodyPr/>
                    <a:lstStyle/>
                    <a:p>
                      <a:r>
                        <a:rPr lang="en-US" sz="1800" dirty="0"/>
                        <a:t>PETEST</a:t>
                      </a:r>
                    </a:p>
                  </a:txBody>
                  <a:tcPr/>
                </a:tc>
                <a:tc>
                  <a:txBody>
                    <a:bodyPr/>
                    <a:lstStyle/>
                    <a:p>
                      <a:r>
                        <a:rPr lang="en-US" sz="1800" dirty="0"/>
                        <a:t>PEORRES</a:t>
                      </a:r>
                    </a:p>
                  </a:txBody>
                  <a:tcPr/>
                </a:tc>
                <a:tc>
                  <a:txBody>
                    <a:bodyPr/>
                    <a:lstStyle/>
                    <a:p>
                      <a:r>
                        <a:rPr lang="en-US" sz="1800" dirty="0"/>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PHYSICAL</a:t>
                      </a:r>
                      <a:r>
                        <a:rPr lang="en-US" sz="1600" baseline="0" dirty="0"/>
                        <a:t> EXAMINATION</a:t>
                      </a:r>
                      <a:endParaRPr lang="en-US" sz="1600" dirty="0"/>
                    </a:p>
                  </a:txBody>
                  <a:tcPr/>
                </a:tc>
                <a:tc>
                  <a:txBody>
                    <a:bodyPr/>
                    <a:lstStyle/>
                    <a:p>
                      <a:r>
                        <a:rPr lang="en-US" sz="1600" dirty="0"/>
                        <a:t>LP01</a:t>
                      </a:r>
                    </a:p>
                  </a:txBody>
                  <a:tcPr/>
                </a:tc>
                <a:tc>
                  <a:txBody>
                    <a:bodyPr/>
                    <a:lstStyle/>
                    <a:p>
                      <a:r>
                        <a:rPr lang="en-US" sz="1600" dirty="0"/>
                        <a:t>PALPATION</a:t>
                      </a:r>
                    </a:p>
                  </a:txBody>
                  <a:tcPr/>
                </a:tc>
                <a:tc>
                  <a:txBody>
                    <a:bodyPr/>
                    <a:lstStyle/>
                    <a:p>
                      <a:r>
                        <a:rPr lang="en-US" sz="1600" dirty="0"/>
                        <a:t>LIVEREN</a:t>
                      </a:r>
                    </a:p>
                  </a:txBody>
                  <a:tcPr/>
                </a:tc>
                <a:tc>
                  <a:txBody>
                    <a:bodyPr/>
                    <a:lstStyle/>
                    <a:p>
                      <a:r>
                        <a:rPr lang="en-US" sz="1600" dirty="0"/>
                        <a:t>Liver Enlargement</a:t>
                      </a:r>
                    </a:p>
                  </a:txBody>
                  <a:tcPr/>
                </a:tc>
                <a:tc>
                  <a:txBody>
                    <a:bodyPr/>
                    <a:lstStyle/>
                    <a:p>
                      <a:r>
                        <a:rPr lang="en-US" sz="1600" dirty="0"/>
                        <a:t>YES</a:t>
                      </a:r>
                    </a:p>
                  </a:txBody>
                  <a:tcPr/>
                </a:tc>
                <a:tc>
                  <a:txBody>
                    <a:bodyPr/>
                    <a:lstStyle/>
                    <a:p>
                      <a:r>
                        <a:rPr lang="en-US" sz="1600" dirty="0"/>
                        <a:t>Screening</a:t>
                      </a:r>
                    </a:p>
                  </a:txBody>
                  <a:tcPr/>
                </a:tc>
                <a:extLst>
                  <a:ext uri="{0D108BD9-81ED-4DB2-BD59-A6C34878D82A}">
                    <a16:rowId xmlns:a16="http://schemas.microsoft.com/office/drawing/2014/main" val="10001"/>
                  </a:ext>
                </a:extLst>
              </a:tr>
              <a:tr h="421580">
                <a:tc>
                  <a:txBody>
                    <a:bodyPr/>
                    <a:lstStyle/>
                    <a:p>
                      <a:r>
                        <a:rPr lang="en-US" sz="1600" dirty="0"/>
                        <a:t>001-01-001</a:t>
                      </a:r>
                    </a:p>
                  </a:txBody>
                  <a:tcPr/>
                </a:tc>
                <a:tc>
                  <a:txBody>
                    <a:bodyPr/>
                    <a:lstStyle/>
                    <a:p>
                      <a:r>
                        <a:rPr lang="en-US" sz="1600" dirty="0"/>
                        <a:t>PHYSICAL</a:t>
                      </a:r>
                      <a:r>
                        <a:rPr lang="en-US" sz="1600" baseline="0" dirty="0"/>
                        <a:t> EXAMINATION</a:t>
                      </a:r>
                      <a:endParaRPr lang="en-US" sz="1600" dirty="0"/>
                    </a:p>
                  </a:txBody>
                  <a:tcPr/>
                </a:tc>
                <a:tc>
                  <a:txBody>
                    <a:bodyPr/>
                    <a:lstStyle/>
                    <a:p>
                      <a:r>
                        <a:rPr lang="en-US" sz="1600" dirty="0"/>
                        <a:t>LP01</a:t>
                      </a:r>
                    </a:p>
                  </a:txBody>
                  <a:tcPr/>
                </a:tc>
                <a:tc>
                  <a:txBody>
                    <a:bodyPr/>
                    <a:lstStyle/>
                    <a:p>
                      <a:r>
                        <a:rPr lang="en-US" sz="1600" dirty="0"/>
                        <a:t>PALPATION</a:t>
                      </a:r>
                    </a:p>
                  </a:txBody>
                  <a:tcPr/>
                </a:tc>
                <a:tc>
                  <a:txBody>
                    <a:bodyPr/>
                    <a:lstStyle/>
                    <a:p>
                      <a:r>
                        <a:rPr lang="en-US" sz="1600" dirty="0"/>
                        <a:t>LIVEREN</a:t>
                      </a:r>
                    </a:p>
                  </a:txBody>
                  <a:tcPr/>
                </a:tc>
                <a:tc>
                  <a:txBody>
                    <a:bodyPr/>
                    <a:lstStyle/>
                    <a:p>
                      <a:r>
                        <a:rPr lang="en-US" sz="1600" dirty="0"/>
                        <a:t>Liver Enlargement</a:t>
                      </a:r>
                    </a:p>
                  </a:txBody>
                  <a:tcPr/>
                </a:tc>
                <a:tc>
                  <a:txBody>
                    <a:bodyPr/>
                    <a:lstStyle/>
                    <a:p>
                      <a:r>
                        <a:rPr lang="en-US" sz="1600" dirty="0"/>
                        <a:t>NO</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graphicFrame>
        <p:nvGraphicFramePr>
          <p:cNvPr id="7" name="Content Placeholder 7">
            <a:extLst>
              <a:ext uri="{FF2B5EF4-FFF2-40B4-BE49-F238E27FC236}">
                <a16:creationId xmlns:a16="http://schemas.microsoft.com/office/drawing/2014/main" id="{310953E8-B171-475C-B53D-DD1B3320D511}"/>
              </a:ext>
            </a:extLst>
          </p:cNvPr>
          <p:cNvGraphicFramePr>
            <a:graphicFrameLocks/>
          </p:cNvGraphicFramePr>
          <p:nvPr/>
        </p:nvGraphicFramePr>
        <p:xfrm>
          <a:off x="318244" y="3136810"/>
          <a:ext cx="11651508" cy="1529080"/>
        </p:xfrm>
        <a:graphic>
          <a:graphicData uri="http://schemas.openxmlformats.org/drawingml/2006/table">
            <a:tbl>
              <a:tblPr firstRow="1" bandRow="1">
                <a:tableStyleId>{00A15C55-8517-42AA-B614-E9B94910E393}</a:tableStyleId>
              </a:tblPr>
              <a:tblGrid>
                <a:gridCol w="1225758">
                  <a:extLst>
                    <a:ext uri="{9D8B030D-6E8A-4147-A177-3AD203B41FA5}">
                      <a16:colId xmlns:a16="http://schemas.microsoft.com/office/drawing/2014/main" val="20000"/>
                    </a:ext>
                  </a:extLst>
                </a:gridCol>
                <a:gridCol w="2255171">
                  <a:extLst>
                    <a:ext uri="{9D8B030D-6E8A-4147-A177-3AD203B41FA5}">
                      <a16:colId xmlns:a16="http://schemas.microsoft.com/office/drawing/2014/main" val="20001"/>
                    </a:ext>
                  </a:extLst>
                </a:gridCol>
                <a:gridCol w="979306">
                  <a:extLst>
                    <a:ext uri="{9D8B030D-6E8A-4147-A177-3AD203B41FA5}">
                      <a16:colId xmlns:a16="http://schemas.microsoft.com/office/drawing/2014/main" val="20002"/>
                    </a:ext>
                  </a:extLst>
                </a:gridCol>
                <a:gridCol w="3488327">
                  <a:extLst>
                    <a:ext uri="{9D8B030D-6E8A-4147-A177-3AD203B41FA5}">
                      <a16:colId xmlns:a16="http://schemas.microsoft.com/office/drawing/2014/main" val="20003"/>
                    </a:ext>
                  </a:extLst>
                </a:gridCol>
                <a:gridCol w="1193240">
                  <a:extLst>
                    <a:ext uri="{9D8B030D-6E8A-4147-A177-3AD203B41FA5}">
                      <a16:colId xmlns:a16="http://schemas.microsoft.com/office/drawing/2014/main" val="20004"/>
                    </a:ext>
                  </a:extLst>
                </a:gridCol>
                <a:gridCol w="1333581">
                  <a:extLst>
                    <a:ext uri="{9D8B030D-6E8A-4147-A177-3AD203B41FA5}">
                      <a16:colId xmlns:a16="http://schemas.microsoft.com/office/drawing/2014/main" val="20005"/>
                    </a:ext>
                  </a:extLst>
                </a:gridCol>
                <a:gridCol w="1176125">
                  <a:extLst>
                    <a:ext uri="{9D8B030D-6E8A-4147-A177-3AD203B41FA5}">
                      <a16:colId xmlns:a16="http://schemas.microsoft.com/office/drawing/2014/main" val="20006"/>
                    </a:ext>
                  </a:extLst>
                </a:gridCol>
              </a:tblGrid>
              <a:tr h="370840">
                <a:tc>
                  <a:txBody>
                    <a:bodyPr/>
                    <a:lstStyle/>
                    <a:p>
                      <a:r>
                        <a:rPr lang="en-US" sz="1800" dirty="0"/>
                        <a:t>USUBJID</a:t>
                      </a:r>
                    </a:p>
                  </a:txBody>
                  <a:tcPr/>
                </a:tc>
                <a:tc>
                  <a:txBody>
                    <a:bodyPr/>
                    <a:lstStyle/>
                    <a:p>
                      <a:r>
                        <a:rPr lang="en-US" sz="1800" dirty="0"/>
                        <a:t>FACAT</a:t>
                      </a:r>
                    </a:p>
                  </a:txBody>
                  <a:tcPr/>
                </a:tc>
                <a:tc>
                  <a:txBody>
                    <a:bodyPr/>
                    <a:lstStyle/>
                    <a:p>
                      <a:r>
                        <a:rPr lang="en-US" sz="1800" dirty="0"/>
                        <a:t>FASPID</a:t>
                      </a:r>
                    </a:p>
                  </a:txBody>
                  <a:tcPr/>
                </a:tc>
                <a:tc>
                  <a:txBody>
                    <a:bodyPr/>
                    <a:lstStyle/>
                    <a:p>
                      <a:r>
                        <a:rPr lang="en-US" sz="1800" dirty="0"/>
                        <a:t>FATEST</a:t>
                      </a:r>
                    </a:p>
                  </a:txBody>
                  <a:tcPr/>
                </a:tc>
                <a:tc>
                  <a:txBody>
                    <a:bodyPr/>
                    <a:lstStyle/>
                    <a:p>
                      <a:r>
                        <a:rPr lang="en-US" sz="1800" dirty="0"/>
                        <a:t>FAORRES</a:t>
                      </a:r>
                    </a:p>
                  </a:txBody>
                  <a:tcPr/>
                </a:tc>
                <a:tc>
                  <a:txBody>
                    <a:bodyPr/>
                    <a:lstStyle/>
                    <a:p>
                      <a:r>
                        <a:rPr lang="en-US" sz="1800" dirty="0"/>
                        <a:t>FAORRESU</a:t>
                      </a:r>
                    </a:p>
                  </a:txBody>
                  <a:tcPr/>
                </a:tc>
                <a:tc>
                  <a:txBody>
                    <a:bodyPr/>
                    <a:lstStyle/>
                    <a:p>
                      <a:r>
                        <a:rPr lang="en-US" sz="1800" dirty="0"/>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SPLEEN AND</a:t>
                      </a:r>
                      <a:r>
                        <a:rPr lang="en-US" sz="1600" baseline="0" dirty="0"/>
                        <a:t> LIVER MEASUREMENT</a:t>
                      </a:r>
                      <a:endParaRPr lang="en-US" sz="1600" dirty="0"/>
                    </a:p>
                  </a:txBody>
                  <a:tcPr/>
                </a:tc>
                <a:tc>
                  <a:txBody>
                    <a:bodyPr/>
                    <a:lstStyle/>
                    <a:p>
                      <a:r>
                        <a:rPr lang="en-US" sz="1600" dirty="0"/>
                        <a:t>LP01</a:t>
                      </a:r>
                    </a:p>
                  </a:txBody>
                  <a:tcPr/>
                </a:tc>
                <a:tc>
                  <a:txBody>
                    <a:bodyPr/>
                    <a:lstStyle/>
                    <a:p>
                      <a:r>
                        <a:rPr lang="en-US" sz="1600" dirty="0"/>
                        <a:t>Measurement</a:t>
                      </a:r>
                      <a:r>
                        <a:rPr lang="en-US" sz="1600" baseline="0" dirty="0"/>
                        <a:t> of Liver Enlargement</a:t>
                      </a:r>
                      <a:endParaRPr lang="en-US" sz="1600" dirty="0"/>
                    </a:p>
                  </a:txBody>
                  <a:tcPr/>
                </a:tc>
                <a:tc>
                  <a:txBody>
                    <a:bodyPr/>
                    <a:lstStyle/>
                    <a:p>
                      <a:r>
                        <a:rPr lang="en-US" sz="1600" dirty="0"/>
                        <a:t>16</a:t>
                      </a:r>
                    </a:p>
                  </a:txBody>
                  <a:tcPr/>
                </a:tc>
                <a:tc>
                  <a:txBody>
                    <a:bodyPr/>
                    <a:lstStyle/>
                    <a:p>
                      <a:r>
                        <a:rPr lang="en-US" sz="1600" dirty="0"/>
                        <a:t>cm</a:t>
                      </a:r>
                    </a:p>
                  </a:txBody>
                  <a:tcPr/>
                </a:tc>
                <a:tc>
                  <a:txBody>
                    <a:bodyPr/>
                    <a:lstStyle/>
                    <a:p>
                      <a:r>
                        <a:rPr lang="en-US" sz="1600" dirty="0"/>
                        <a:t>Screening</a:t>
                      </a:r>
                    </a:p>
                  </a:txBody>
                  <a:tcPr/>
                </a:tc>
                <a:extLst>
                  <a:ext uri="{0D108BD9-81ED-4DB2-BD59-A6C34878D82A}">
                    <a16:rowId xmlns:a16="http://schemas.microsoft.com/office/drawing/2014/main" val="10001"/>
                  </a:ext>
                </a:extLst>
              </a:tr>
              <a:tr h="579120">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SPLEEN AND</a:t>
                      </a:r>
                      <a:r>
                        <a:rPr lang="en-US" sz="1600" baseline="0" dirty="0"/>
                        <a:t> LIVER MEASUREMENT</a:t>
                      </a:r>
                      <a:endParaRPr lang="en-US" sz="1600" dirty="0"/>
                    </a:p>
                  </a:txBody>
                  <a:tcPr/>
                </a:tc>
                <a:tc>
                  <a:txBody>
                    <a:bodyPr/>
                    <a:lstStyle/>
                    <a:p>
                      <a:r>
                        <a:rPr lang="en-US" sz="1600" dirty="0"/>
                        <a:t>LP01</a:t>
                      </a:r>
                    </a:p>
                  </a:txBody>
                  <a:tcPr/>
                </a:tc>
                <a:tc>
                  <a:txBody>
                    <a:bodyPr/>
                    <a:lstStyle/>
                    <a:p>
                      <a:r>
                        <a:rPr lang="en-US" sz="1600" dirty="0"/>
                        <a:t>Measurement</a:t>
                      </a:r>
                      <a:r>
                        <a:rPr lang="en-US" sz="1600" baseline="0" dirty="0"/>
                        <a:t> of Liver Enlargement</a:t>
                      </a:r>
                      <a:endParaRPr lang="en-US" sz="1600" dirty="0"/>
                    </a:p>
                  </a:txBody>
                  <a:tcPr/>
                </a:tc>
                <a:tc>
                  <a:txBody>
                    <a:bodyPr/>
                    <a:lstStyle/>
                    <a:p>
                      <a:r>
                        <a:rPr lang="en-US" sz="1600" dirty="0"/>
                        <a:t>10</a:t>
                      </a:r>
                    </a:p>
                  </a:txBody>
                  <a:tcPr/>
                </a:tc>
                <a:tc>
                  <a:txBody>
                    <a:bodyPr/>
                    <a:lstStyle/>
                    <a:p>
                      <a:r>
                        <a:rPr lang="en-US" sz="1600" dirty="0"/>
                        <a:t>cm</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14160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E356-0BFD-47AC-ACE9-EDF8C34C3B9B}"/>
              </a:ext>
            </a:extLst>
          </p:cNvPr>
          <p:cNvSpPr>
            <a:spLocks noGrp="1"/>
          </p:cNvSpPr>
          <p:nvPr>
            <p:ph type="title"/>
          </p:nvPr>
        </p:nvSpPr>
        <p:spPr>
          <a:xfrm>
            <a:off x="94138" y="136249"/>
            <a:ext cx="9404723" cy="1400530"/>
          </a:xfrm>
        </p:spPr>
        <p:txBody>
          <a:bodyPr/>
          <a:lstStyle/>
          <a:p>
            <a:r>
              <a:rPr lang="en-US" dirty="0"/>
              <a:t>Spleen Palpable Assessment - SDTM PE and FA at Screening &amp; Cycle 1 </a:t>
            </a:r>
          </a:p>
        </p:txBody>
      </p:sp>
      <p:sp>
        <p:nvSpPr>
          <p:cNvPr id="3" name="Content Placeholder 2">
            <a:extLst>
              <a:ext uri="{FF2B5EF4-FFF2-40B4-BE49-F238E27FC236}">
                <a16:creationId xmlns:a16="http://schemas.microsoft.com/office/drawing/2014/main" id="{8A789E86-5210-4031-B15D-646EC137116B}"/>
              </a:ext>
            </a:extLst>
          </p:cNvPr>
          <p:cNvSpPr>
            <a:spLocks noGrp="1"/>
          </p:cNvSpPr>
          <p:nvPr>
            <p:ph idx="1"/>
          </p:nvPr>
        </p:nvSpPr>
        <p:spPr>
          <a:xfrm>
            <a:off x="94138" y="4926624"/>
            <a:ext cx="12003722" cy="1400531"/>
          </a:xfrm>
        </p:spPr>
        <p:txBody>
          <a:bodyPr>
            <a:normAutofit fontScale="85000" lnSpcReduction="20000"/>
          </a:bodyPr>
          <a:lstStyle/>
          <a:p>
            <a:pPr marL="0" indent="0">
              <a:spcBef>
                <a:spcPts val="600"/>
              </a:spcBef>
              <a:buNone/>
            </a:pPr>
            <a:r>
              <a:rPr lang="en-US" sz="2400" dirty="0">
                <a:cs typeface="Calibri" pitchFamily="34" charset="0"/>
              </a:rPr>
              <a:t>Key points to note:</a:t>
            </a:r>
          </a:p>
          <a:p>
            <a:pPr lvl="1">
              <a:spcBef>
                <a:spcPts val="600"/>
              </a:spcBef>
            </a:pPr>
            <a:r>
              <a:rPr lang="en-US" sz="2000" dirty="0">
                <a:cs typeface="Calibri" pitchFamily="34" charset="0"/>
              </a:rPr>
              <a:t>PE.PESPID and FA.FASPID are linked thru RELREC  </a:t>
            </a:r>
          </a:p>
          <a:p>
            <a:pPr lvl="1">
              <a:spcBef>
                <a:spcPts val="600"/>
              </a:spcBef>
            </a:pPr>
            <a:r>
              <a:rPr lang="en-US" sz="2000" dirty="0">
                <a:cs typeface="Calibri" pitchFamily="34" charset="0"/>
              </a:rPr>
              <a:t>The spleen of Subject 001 was palpable at Screening and Cycle 1. Its size decreased from 15 to 14 cm. </a:t>
            </a:r>
          </a:p>
          <a:p>
            <a:endParaRPr lang="en-US" sz="2400" dirty="0"/>
          </a:p>
        </p:txBody>
      </p:sp>
      <p:graphicFrame>
        <p:nvGraphicFramePr>
          <p:cNvPr id="7" name="Content Placeholder 7">
            <a:extLst>
              <a:ext uri="{FF2B5EF4-FFF2-40B4-BE49-F238E27FC236}">
                <a16:creationId xmlns:a16="http://schemas.microsoft.com/office/drawing/2014/main" id="{468F1314-EA7C-4B0F-8B40-9BF8DBFAF252}"/>
              </a:ext>
            </a:extLst>
          </p:cNvPr>
          <p:cNvGraphicFramePr>
            <a:graphicFrameLocks/>
          </p:cNvGraphicFramePr>
          <p:nvPr/>
        </p:nvGraphicFramePr>
        <p:xfrm>
          <a:off x="94138" y="1484105"/>
          <a:ext cx="12003723" cy="1529080"/>
        </p:xfrm>
        <a:graphic>
          <a:graphicData uri="http://schemas.openxmlformats.org/drawingml/2006/table">
            <a:tbl>
              <a:tblPr firstRow="1" bandRow="1">
                <a:tableStyleId>{00A15C55-8517-42AA-B614-E9B94910E393}</a:tableStyleId>
              </a:tblPr>
              <a:tblGrid>
                <a:gridCol w="1254654">
                  <a:extLst>
                    <a:ext uri="{9D8B030D-6E8A-4147-A177-3AD203B41FA5}">
                      <a16:colId xmlns:a16="http://schemas.microsoft.com/office/drawing/2014/main" val="20000"/>
                    </a:ext>
                  </a:extLst>
                </a:gridCol>
                <a:gridCol w="2542241">
                  <a:extLst>
                    <a:ext uri="{9D8B030D-6E8A-4147-A177-3AD203B41FA5}">
                      <a16:colId xmlns:a16="http://schemas.microsoft.com/office/drawing/2014/main" val="20001"/>
                    </a:ext>
                  </a:extLst>
                </a:gridCol>
                <a:gridCol w="972610">
                  <a:extLst>
                    <a:ext uri="{9D8B030D-6E8A-4147-A177-3AD203B41FA5}">
                      <a16:colId xmlns:a16="http://schemas.microsoft.com/office/drawing/2014/main" val="20002"/>
                    </a:ext>
                  </a:extLst>
                </a:gridCol>
                <a:gridCol w="1421076">
                  <a:extLst>
                    <a:ext uri="{9D8B030D-6E8A-4147-A177-3AD203B41FA5}">
                      <a16:colId xmlns:a16="http://schemas.microsoft.com/office/drawing/2014/main" val="20003"/>
                    </a:ext>
                  </a:extLst>
                </a:gridCol>
                <a:gridCol w="1265165">
                  <a:extLst>
                    <a:ext uri="{9D8B030D-6E8A-4147-A177-3AD203B41FA5}">
                      <a16:colId xmlns:a16="http://schemas.microsoft.com/office/drawing/2014/main" val="20004"/>
                    </a:ext>
                  </a:extLst>
                </a:gridCol>
                <a:gridCol w="2169104">
                  <a:extLst>
                    <a:ext uri="{9D8B030D-6E8A-4147-A177-3AD203B41FA5}">
                      <a16:colId xmlns:a16="http://schemas.microsoft.com/office/drawing/2014/main" val="20005"/>
                    </a:ext>
                  </a:extLst>
                </a:gridCol>
                <a:gridCol w="1191588">
                  <a:extLst>
                    <a:ext uri="{9D8B030D-6E8A-4147-A177-3AD203B41FA5}">
                      <a16:colId xmlns:a16="http://schemas.microsoft.com/office/drawing/2014/main" val="20006"/>
                    </a:ext>
                  </a:extLst>
                </a:gridCol>
                <a:gridCol w="1187285">
                  <a:extLst>
                    <a:ext uri="{9D8B030D-6E8A-4147-A177-3AD203B41FA5}">
                      <a16:colId xmlns:a16="http://schemas.microsoft.com/office/drawing/2014/main" val="20007"/>
                    </a:ext>
                  </a:extLst>
                </a:gridCol>
              </a:tblGrid>
              <a:tr h="370840">
                <a:tc>
                  <a:txBody>
                    <a:bodyPr/>
                    <a:lstStyle/>
                    <a:p>
                      <a:r>
                        <a:rPr lang="en-US" sz="1800" dirty="0"/>
                        <a:t>USUBJID</a:t>
                      </a:r>
                    </a:p>
                  </a:txBody>
                  <a:tcPr/>
                </a:tc>
                <a:tc>
                  <a:txBody>
                    <a:bodyPr/>
                    <a:lstStyle/>
                    <a:p>
                      <a:r>
                        <a:rPr lang="en-US" sz="1800" dirty="0"/>
                        <a:t>PECAT</a:t>
                      </a:r>
                    </a:p>
                  </a:txBody>
                  <a:tcPr/>
                </a:tc>
                <a:tc>
                  <a:txBody>
                    <a:bodyPr/>
                    <a:lstStyle/>
                    <a:p>
                      <a:r>
                        <a:rPr lang="en-US" sz="1800" dirty="0"/>
                        <a:t>PESPID</a:t>
                      </a:r>
                    </a:p>
                  </a:txBody>
                  <a:tcPr/>
                </a:tc>
                <a:tc>
                  <a:txBody>
                    <a:bodyPr/>
                    <a:lstStyle/>
                    <a:p>
                      <a:r>
                        <a:rPr lang="en-US" sz="1800" dirty="0"/>
                        <a:t>PEMETHOD</a:t>
                      </a:r>
                    </a:p>
                  </a:txBody>
                  <a:tcPr/>
                </a:tc>
                <a:tc>
                  <a:txBody>
                    <a:bodyPr/>
                    <a:lstStyle/>
                    <a:p>
                      <a:r>
                        <a:rPr lang="en-US" sz="1800" dirty="0"/>
                        <a:t>PETESTCD</a:t>
                      </a:r>
                    </a:p>
                  </a:txBody>
                  <a:tcPr/>
                </a:tc>
                <a:tc>
                  <a:txBody>
                    <a:bodyPr/>
                    <a:lstStyle/>
                    <a:p>
                      <a:r>
                        <a:rPr lang="en-US" sz="1800" dirty="0"/>
                        <a:t>PETEST</a:t>
                      </a:r>
                    </a:p>
                  </a:txBody>
                  <a:tcPr/>
                </a:tc>
                <a:tc>
                  <a:txBody>
                    <a:bodyPr/>
                    <a:lstStyle/>
                    <a:p>
                      <a:r>
                        <a:rPr lang="en-US" sz="1800" dirty="0"/>
                        <a:t>PEORRES</a:t>
                      </a:r>
                    </a:p>
                  </a:txBody>
                  <a:tcPr/>
                </a:tc>
                <a:tc>
                  <a:txBody>
                    <a:bodyPr/>
                    <a:lstStyle/>
                    <a:p>
                      <a:r>
                        <a:rPr lang="en-US" sz="1800" dirty="0"/>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PHYSICAL</a:t>
                      </a:r>
                      <a:r>
                        <a:rPr lang="en-US" sz="1600" baseline="0" dirty="0"/>
                        <a:t> EXAMINATION</a:t>
                      </a:r>
                      <a:endParaRPr lang="en-US" sz="1600" dirty="0"/>
                    </a:p>
                  </a:txBody>
                  <a:tcPr/>
                </a:tc>
                <a:tc>
                  <a:txBody>
                    <a:bodyPr/>
                    <a:lstStyle/>
                    <a:p>
                      <a:r>
                        <a:rPr lang="en-US" sz="1600" dirty="0"/>
                        <a:t>SP01</a:t>
                      </a:r>
                    </a:p>
                  </a:txBody>
                  <a:tcPr/>
                </a:tc>
                <a:tc>
                  <a:txBody>
                    <a:bodyPr/>
                    <a:lstStyle/>
                    <a:p>
                      <a:r>
                        <a:rPr lang="en-US" sz="1600" dirty="0"/>
                        <a:t>PALPATION</a:t>
                      </a:r>
                    </a:p>
                  </a:txBody>
                  <a:tcPr/>
                </a:tc>
                <a:tc>
                  <a:txBody>
                    <a:bodyPr/>
                    <a:lstStyle/>
                    <a:p>
                      <a:r>
                        <a:rPr lang="en-US" sz="1600" dirty="0"/>
                        <a:t>SPLEENEN</a:t>
                      </a:r>
                    </a:p>
                  </a:txBody>
                  <a:tcPr/>
                </a:tc>
                <a:tc>
                  <a:txBody>
                    <a:bodyPr/>
                    <a:lstStyle/>
                    <a:p>
                      <a:r>
                        <a:rPr lang="en-US" sz="1600" dirty="0"/>
                        <a:t>Spleen Enlargement</a:t>
                      </a:r>
                    </a:p>
                  </a:txBody>
                  <a:tcPr/>
                </a:tc>
                <a:tc>
                  <a:txBody>
                    <a:bodyPr/>
                    <a:lstStyle/>
                    <a:p>
                      <a:r>
                        <a:rPr lang="en-US" sz="1600" dirty="0"/>
                        <a:t>YES</a:t>
                      </a:r>
                    </a:p>
                  </a:txBody>
                  <a:tcPr/>
                </a:tc>
                <a:tc>
                  <a:txBody>
                    <a:bodyPr/>
                    <a:lstStyle/>
                    <a:p>
                      <a:r>
                        <a:rPr lang="en-US" sz="1600" dirty="0"/>
                        <a:t>Screening</a:t>
                      </a:r>
                    </a:p>
                  </a:txBody>
                  <a:tcPr/>
                </a:tc>
                <a:extLst>
                  <a:ext uri="{0D108BD9-81ED-4DB2-BD59-A6C34878D82A}">
                    <a16:rowId xmlns:a16="http://schemas.microsoft.com/office/drawing/2014/main" val="10001"/>
                  </a:ext>
                </a:extLst>
              </a:tr>
              <a:tr h="386566">
                <a:tc>
                  <a:txBody>
                    <a:bodyPr/>
                    <a:lstStyle/>
                    <a:p>
                      <a:r>
                        <a:rPr lang="en-US" sz="1600" dirty="0"/>
                        <a:t>001-01-001</a:t>
                      </a:r>
                    </a:p>
                  </a:txBody>
                  <a:tcPr/>
                </a:tc>
                <a:tc>
                  <a:txBody>
                    <a:bodyPr/>
                    <a:lstStyle/>
                    <a:p>
                      <a:r>
                        <a:rPr lang="en-US" sz="1600" dirty="0"/>
                        <a:t>PHYSICAL</a:t>
                      </a:r>
                      <a:r>
                        <a:rPr lang="en-US" sz="1600" baseline="0" dirty="0"/>
                        <a:t> EXAMINATION</a:t>
                      </a:r>
                      <a:endParaRPr lang="en-US" sz="1600" dirty="0"/>
                    </a:p>
                  </a:txBody>
                  <a:tcPr/>
                </a:tc>
                <a:tc>
                  <a:txBody>
                    <a:bodyPr/>
                    <a:lstStyle/>
                    <a:p>
                      <a:r>
                        <a:rPr lang="en-US" sz="1600" dirty="0"/>
                        <a:t>SP01</a:t>
                      </a:r>
                    </a:p>
                  </a:txBody>
                  <a:tcPr/>
                </a:tc>
                <a:tc>
                  <a:txBody>
                    <a:bodyPr/>
                    <a:lstStyle/>
                    <a:p>
                      <a:r>
                        <a:rPr lang="en-US" sz="1600" dirty="0"/>
                        <a:t>PALPATION</a:t>
                      </a:r>
                    </a:p>
                  </a:txBody>
                  <a:tcPr/>
                </a:tc>
                <a:tc>
                  <a:txBody>
                    <a:bodyPr/>
                    <a:lstStyle/>
                    <a:p>
                      <a:r>
                        <a:rPr lang="en-US" sz="1600" dirty="0"/>
                        <a:t>SPLEENEN</a:t>
                      </a:r>
                    </a:p>
                  </a:txBody>
                  <a:tcPr/>
                </a:tc>
                <a:tc>
                  <a:txBody>
                    <a:bodyPr/>
                    <a:lstStyle/>
                    <a:p>
                      <a:r>
                        <a:rPr lang="en-US" sz="1600" dirty="0"/>
                        <a:t>Spleen Enlargement</a:t>
                      </a:r>
                    </a:p>
                  </a:txBody>
                  <a:tcPr/>
                </a:tc>
                <a:tc>
                  <a:txBody>
                    <a:bodyPr/>
                    <a:lstStyle/>
                    <a:p>
                      <a:r>
                        <a:rPr lang="en-US" sz="1600" dirty="0"/>
                        <a:t>YES</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graphicFrame>
        <p:nvGraphicFramePr>
          <p:cNvPr id="8" name="Content Placeholder 7">
            <a:extLst>
              <a:ext uri="{FF2B5EF4-FFF2-40B4-BE49-F238E27FC236}">
                <a16:creationId xmlns:a16="http://schemas.microsoft.com/office/drawing/2014/main" id="{6ABC8DA7-2CC8-4F69-86C5-4144F769A015}"/>
              </a:ext>
            </a:extLst>
          </p:cNvPr>
          <p:cNvGraphicFramePr>
            <a:graphicFrameLocks/>
          </p:cNvGraphicFramePr>
          <p:nvPr/>
        </p:nvGraphicFramePr>
        <p:xfrm>
          <a:off x="94138" y="3063418"/>
          <a:ext cx="12003724" cy="1798320"/>
        </p:xfrm>
        <a:graphic>
          <a:graphicData uri="http://schemas.openxmlformats.org/drawingml/2006/table">
            <a:tbl>
              <a:tblPr firstRow="1" bandRow="1">
                <a:tableStyleId>{00A15C55-8517-42AA-B614-E9B94910E393}</a:tableStyleId>
              </a:tblPr>
              <a:tblGrid>
                <a:gridCol w="1136968">
                  <a:extLst>
                    <a:ext uri="{9D8B030D-6E8A-4147-A177-3AD203B41FA5}">
                      <a16:colId xmlns:a16="http://schemas.microsoft.com/office/drawing/2014/main" val="20000"/>
                    </a:ext>
                  </a:extLst>
                </a:gridCol>
                <a:gridCol w="3089593">
                  <a:extLst>
                    <a:ext uri="{9D8B030D-6E8A-4147-A177-3AD203B41FA5}">
                      <a16:colId xmlns:a16="http://schemas.microsoft.com/office/drawing/2014/main" val="20001"/>
                    </a:ext>
                  </a:extLst>
                </a:gridCol>
                <a:gridCol w="908368">
                  <a:extLst>
                    <a:ext uri="{9D8B030D-6E8A-4147-A177-3AD203B41FA5}">
                      <a16:colId xmlns:a16="http://schemas.microsoft.com/office/drawing/2014/main" val="20002"/>
                    </a:ext>
                  </a:extLst>
                </a:gridCol>
                <a:gridCol w="3434080">
                  <a:extLst>
                    <a:ext uri="{9D8B030D-6E8A-4147-A177-3AD203B41FA5}">
                      <a16:colId xmlns:a16="http://schemas.microsoft.com/office/drawing/2014/main" val="20003"/>
                    </a:ext>
                  </a:extLst>
                </a:gridCol>
                <a:gridCol w="1106805">
                  <a:extLst>
                    <a:ext uri="{9D8B030D-6E8A-4147-A177-3AD203B41FA5}">
                      <a16:colId xmlns:a16="http://schemas.microsoft.com/office/drawing/2014/main" val="20004"/>
                    </a:ext>
                  </a:extLst>
                </a:gridCol>
                <a:gridCol w="1236980">
                  <a:extLst>
                    <a:ext uri="{9D8B030D-6E8A-4147-A177-3AD203B41FA5}">
                      <a16:colId xmlns:a16="http://schemas.microsoft.com/office/drawing/2014/main" val="20005"/>
                    </a:ext>
                  </a:extLst>
                </a:gridCol>
                <a:gridCol w="1090930">
                  <a:extLst>
                    <a:ext uri="{9D8B030D-6E8A-4147-A177-3AD203B41FA5}">
                      <a16:colId xmlns:a16="http://schemas.microsoft.com/office/drawing/2014/main" val="20006"/>
                    </a:ext>
                  </a:extLst>
                </a:gridCol>
              </a:tblGrid>
              <a:tr h="370840">
                <a:tc>
                  <a:txBody>
                    <a:bodyPr/>
                    <a:lstStyle/>
                    <a:p>
                      <a:r>
                        <a:rPr lang="en-US" sz="1800" dirty="0"/>
                        <a:t>USUBJID</a:t>
                      </a:r>
                    </a:p>
                  </a:txBody>
                  <a:tcPr/>
                </a:tc>
                <a:tc>
                  <a:txBody>
                    <a:bodyPr/>
                    <a:lstStyle/>
                    <a:p>
                      <a:r>
                        <a:rPr lang="en-US" sz="1800" dirty="0"/>
                        <a:t>FACAT</a:t>
                      </a:r>
                    </a:p>
                  </a:txBody>
                  <a:tcPr/>
                </a:tc>
                <a:tc>
                  <a:txBody>
                    <a:bodyPr/>
                    <a:lstStyle/>
                    <a:p>
                      <a:r>
                        <a:rPr lang="en-US" sz="1800" dirty="0"/>
                        <a:t>FASPID</a:t>
                      </a:r>
                    </a:p>
                  </a:txBody>
                  <a:tcPr/>
                </a:tc>
                <a:tc>
                  <a:txBody>
                    <a:bodyPr/>
                    <a:lstStyle/>
                    <a:p>
                      <a:r>
                        <a:rPr lang="en-US" sz="1800" dirty="0"/>
                        <a:t>FATEST</a:t>
                      </a:r>
                    </a:p>
                  </a:txBody>
                  <a:tcPr/>
                </a:tc>
                <a:tc>
                  <a:txBody>
                    <a:bodyPr/>
                    <a:lstStyle/>
                    <a:p>
                      <a:r>
                        <a:rPr lang="en-US" sz="1800" dirty="0"/>
                        <a:t>FAORRES</a:t>
                      </a:r>
                    </a:p>
                  </a:txBody>
                  <a:tcPr/>
                </a:tc>
                <a:tc>
                  <a:txBody>
                    <a:bodyPr/>
                    <a:lstStyle/>
                    <a:p>
                      <a:r>
                        <a:rPr lang="en-US" sz="1800" dirty="0"/>
                        <a:t>FAORRESU</a:t>
                      </a:r>
                    </a:p>
                  </a:txBody>
                  <a:tcPr/>
                </a:tc>
                <a:tc>
                  <a:txBody>
                    <a:bodyPr/>
                    <a:lstStyle/>
                    <a:p>
                      <a:r>
                        <a:rPr lang="en-US" sz="1800" dirty="0"/>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SPLEEN AND</a:t>
                      </a:r>
                      <a:r>
                        <a:rPr lang="en-US" sz="1600" baseline="0" dirty="0"/>
                        <a:t> LIVER MEASUREMENT</a:t>
                      </a:r>
                      <a:endParaRPr lang="en-US" sz="1600" dirty="0"/>
                    </a:p>
                  </a:txBody>
                  <a:tcPr/>
                </a:tc>
                <a:tc>
                  <a:txBody>
                    <a:bodyPr/>
                    <a:lstStyle/>
                    <a:p>
                      <a:r>
                        <a:rPr lang="en-US" sz="1600" dirty="0"/>
                        <a:t>SP01</a:t>
                      </a:r>
                    </a:p>
                  </a:txBody>
                  <a:tcPr/>
                </a:tc>
                <a:tc>
                  <a:txBody>
                    <a:bodyPr/>
                    <a:lstStyle/>
                    <a:p>
                      <a:r>
                        <a:rPr lang="en-US" sz="1600" dirty="0"/>
                        <a:t>Measurement</a:t>
                      </a:r>
                      <a:r>
                        <a:rPr lang="en-US" sz="1600" baseline="0" dirty="0"/>
                        <a:t> of Spleen Enlargement</a:t>
                      </a:r>
                      <a:endParaRPr lang="en-US" sz="1600" dirty="0"/>
                    </a:p>
                  </a:txBody>
                  <a:tcPr/>
                </a:tc>
                <a:tc>
                  <a:txBody>
                    <a:bodyPr/>
                    <a:lstStyle/>
                    <a:p>
                      <a:r>
                        <a:rPr lang="en-US" sz="1600" dirty="0"/>
                        <a:t>15</a:t>
                      </a:r>
                    </a:p>
                  </a:txBody>
                  <a:tcPr/>
                </a:tc>
                <a:tc>
                  <a:txBody>
                    <a:bodyPr/>
                    <a:lstStyle/>
                    <a:p>
                      <a:r>
                        <a:rPr lang="en-US" sz="1600" dirty="0"/>
                        <a:t>cm</a:t>
                      </a:r>
                    </a:p>
                  </a:txBody>
                  <a:tcPr/>
                </a:tc>
                <a:tc>
                  <a:txBody>
                    <a:bodyPr/>
                    <a:lstStyle/>
                    <a:p>
                      <a:r>
                        <a:rPr lang="en-US" sz="1600" dirty="0"/>
                        <a:t>Screening</a:t>
                      </a:r>
                    </a:p>
                  </a:txBody>
                  <a:tcPr/>
                </a:tc>
                <a:extLst>
                  <a:ext uri="{0D108BD9-81ED-4DB2-BD59-A6C34878D82A}">
                    <a16:rowId xmlns:a16="http://schemas.microsoft.com/office/drawing/2014/main" val="10001"/>
                  </a:ext>
                </a:extLst>
              </a:tr>
              <a:tr h="346235">
                <a:tc>
                  <a:txBody>
                    <a:bodyPr/>
                    <a:lstStyle/>
                    <a:p>
                      <a:r>
                        <a:rPr lang="en-US" sz="16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SPLEEN AND</a:t>
                      </a:r>
                      <a:r>
                        <a:rPr lang="en-US" sz="1600" baseline="0" dirty="0"/>
                        <a:t> LIVER MEASUREMENT</a:t>
                      </a:r>
                      <a:endParaRPr lang="en-US" sz="1600" dirty="0"/>
                    </a:p>
                  </a:txBody>
                  <a:tcPr/>
                </a:tc>
                <a:tc>
                  <a:txBody>
                    <a:bodyPr/>
                    <a:lstStyle/>
                    <a:p>
                      <a:r>
                        <a:rPr lang="en-US" sz="1600" dirty="0"/>
                        <a:t>SP01</a:t>
                      </a:r>
                    </a:p>
                  </a:txBody>
                  <a:tcPr/>
                </a:tc>
                <a:tc>
                  <a:txBody>
                    <a:bodyPr/>
                    <a:lstStyle/>
                    <a:p>
                      <a:r>
                        <a:rPr lang="en-US" sz="1600" dirty="0"/>
                        <a:t>Measurement</a:t>
                      </a:r>
                      <a:r>
                        <a:rPr lang="en-US" sz="1600" baseline="0" dirty="0"/>
                        <a:t> of Spleen Enlargement</a:t>
                      </a:r>
                      <a:endParaRPr lang="en-US" sz="1600" dirty="0"/>
                    </a:p>
                  </a:txBody>
                  <a:tcPr/>
                </a:tc>
                <a:tc>
                  <a:txBody>
                    <a:bodyPr/>
                    <a:lstStyle/>
                    <a:p>
                      <a:r>
                        <a:rPr lang="en-US" sz="1600" dirty="0"/>
                        <a:t>14</a:t>
                      </a:r>
                    </a:p>
                  </a:txBody>
                  <a:tcPr/>
                </a:tc>
                <a:tc>
                  <a:txBody>
                    <a:bodyPr/>
                    <a:lstStyle/>
                    <a:p>
                      <a:r>
                        <a:rPr lang="en-US" sz="1600" dirty="0"/>
                        <a:t>cm</a:t>
                      </a:r>
                    </a:p>
                  </a:txBody>
                  <a:tcPr/>
                </a:tc>
                <a:tc>
                  <a:txBody>
                    <a:bodyPr/>
                    <a:lstStyle/>
                    <a:p>
                      <a:r>
                        <a:rPr lang="en-US" sz="1600" dirty="0"/>
                        <a:t>Cycle 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15219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95EF-8EA2-4372-920D-58E8EF2D8743}"/>
              </a:ext>
            </a:extLst>
          </p:cNvPr>
          <p:cNvSpPr>
            <a:spLocks noGrp="1"/>
          </p:cNvSpPr>
          <p:nvPr>
            <p:ph type="title"/>
          </p:nvPr>
        </p:nvSpPr>
        <p:spPr>
          <a:xfrm>
            <a:off x="198023" y="196633"/>
            <a:ext cx="9404723" cy="813017"/>
          </a:xfrm>
        </p:spPr>
        <p:txBody>
          <a:bodyPr/>
          <a:lstStyle/>
          <a:p>
            <a:r>
              <a:rPr lang="en-US" dirty="0"/>
              <a:t>SDTM LB for Leukemia Blood counts</a:t>
            </a:r>
          </a:p>
        </p:txBody>
      </p:sp>
      <p:sp>
        <p:nvSpPr>
          <p:cNvPr id="3" name="Content Placeholder 2">
            <a:extLst>
              <a:ext uri="{FF2B5EF4-FFF2-40B4-BE49-F238E27FC236}">
                <a16:creationId xmlns:a16="http://schemas.microsoft.com/office/drawing/2014/main" id="{FCB36669-192B-480D-AB03-E816D45B2C4D}"/>
              </a:ext>
            </a:extLst>
          </p:cNvPr>
          <p:cNvSpPr>
            <a:spLocks noGrp="1"/>
          </p:cNvSpPr>
          <p:nvPr>
            <p:ph idx="1"/>
          </p:nvPr>
        </p:nvSpPr>
        <p:spPr>
          <a:xfrm>
            <a:off x="198023" y="4408873"/>
            <a:ext cx="8726198" cy="2252494"/>
          </a:xfrm>
        </p:spPr>
        <p:txBody>
          <a:bodyPr>
            <a:normAutofit lnSpcReduction="10000"/>
          </a:bodyPr>
          <a:lstStyle/>
          <a:p>
            <a:pPr marL="0" indent="0">
              <a:lnSpc>
                <a:spcPct val="120000"/>
              </a:lnSpc>
              <a:spcBef>
                <a:spcPts val="0"/>
              </a:spcBef>
              <a:spcAft>
                <a:spcPts val="600"/>
              </a:spcAft>
              <a:buNone/>
            </a:pPr>
            <a:r>
              <a:rPr lang="en-US" dirty="0">
                <a:cs typeface="Calibri" pitchFamily="34" charset="0"/>
              </a:rPr>
              <a:t>Key points to note:</a:t>
            </a:r>
          </a:p>
          <a:p>
            <a:pPr lvl="1">
              <a:lnSpc>
                <a:spcPct val="120000"/>
              </a:lnSpc>
              <a:spcBef>
                <a:spcPts val="0"/>
              </a:spcBef>
              <a:spcAft>
                <a:spcPts val="600"/>
              </a:spcAft>
            </a:pPr>
            <a:r>
              <a:rPr lang="en-US" dirty="0">
                <a:cs typeface="Calibri" pitchFamily="34" charset="0"/>
              </a:rPr>
              <a:t>Lymphocytes counts decreased from 6,000 to 4,500 /uL</a:t>
            </a:r>
          </a:p>
          <a:p>
            <a:pPr lvl="1">
              <a:lnSpc>
                <a:spcPct val="120000"/>
              </a:lnSpc>
              <a:spcBef>
                <a:spcPts val="0"/>
              </a:spcBef>
              <a:spcAft>
                <a:spcPts val="600"/>
              </a:spcAft>
            </a:pPr>
            <a:r>
              <a:rPr lang="en-US" dirty="0">
                <a:solidFill>
                  <a:srgbClr val="FF0000"/>
                </a:solidFill>
                <a:cs typeface="Calibri" pitchFamily="34" charset="0"/>
              </a:rPr>
              <a:t>Neutrophils counts increased from 1,400 to 1,600 /uL</a:t>
            </a:r>
          </a:p>
          <a:p>
            <a:pPr lvl="1">
              <a:lnSpc>
                <a:spcPct val="120000"/>
              </a:lnSpc>
              <a:spcBef>
                <a:spcPts val="0"/>
              </a:spcBef>
              <a:spcAft>
                <a:spcPts val="600"/>
              </a:spcAft>
            </a:pPr>
            <a:r>
              <a:rPr lang="en-US" dirty="0">
                <a:solidFill>
                  <a:srgbClr val="FF0000"/>
                </a:solidFill>
                <a:cs typeface="Calibri" pitchFamily="34" charset="0"/>
              </a:rPr>
              <a:t>Platelets counts increased from 90,000 to 100,500 /uL</a:t>
            </a:r>
          </a:p>
          <a:p>
            <a:pPr lvl="1">
              <a:lnSpc>
                <a:spcPct val="120000"/>
              </a:lnSpc>
              <a:spcBef>
                <a:spcPts val="0"/>
              </a:spcBef>
              <a:spcAft>
                <a:spcPts val="600"/>
              </a:spcAft>
            </a:pPr>
            <a:r>
              <a:rPr lang="en-US" dirty="0">
                <a:cs typeface="Calibri" pitchFamily="34" charset="0"/>
              </a:rPr>
              <a:t>Hemoglobin counts did not change</a:t>
            </a:r>
          </a:p>
          <a:p>
            <a:pPr lvl="1">
              <a:lnSpc>
                <a:spcPct val="120000"/>
              </a:lnSpc>
              <a:spcBef>
                <a:spcPts val="0"/>
              </a:spcBef>
              <a:spcAft>
                <a:spcPts val="600"/>
              </a:spcAft>
            </a:pPr>
            <a:r>
              <a:rPr lang="en-US" dirty="0">
                <a:cs typeface="Calibri" pitchFamily="34" charset="0"/>
              </a:rPr>
              <a:t>Lab blood counts improved to PR (red-circled) according to response criteria</a:t>
            </a:r>
          </a:p>
          <a:p>
            <a:endParaRPr lang="en-US" dirty="0"/>
          </a:p>
        </p:txBody>
      </p:sp>
      <p:graphicFrame>
        <p:nvGraphicFramePr>
          <p:cNvPr id="6" name="Content Placeholder 7">
            <a:extLst>
              <a:ext uri="{FF2B5EF4-FFF2-40B4-BE49-F238E27FC236}">
                <a16:creationId xmlns:a16="http://schemas.microsoft.com/office/drawing/2014/main" id="{D1E3FBFE-ABA0-46F6-BA05-CC50379FB16C}"/>
              </a:ext>
            </a:extLst>
          </p:cNvPr>
          <p:cNvGraphicFramePr>
            <a:graphicFrameLocks/>
          </p:cNvGraphicFramePr>
          <p:nvPr/>
        </p:nvGraphicFramePr>
        <p:xfrm>
          <a:off x="198023" y="879003"/>
          <a:ext cx="11644206" cy="3388360"/>
        </p:xfrm>
        <a:graphic>
          <a:graphicData uri="http://schemas.openxmlformats.org/drawingml/2006/table">
            <a:tbl>
              <a:tblPr firstRow="1" bandRow="1">
                <a:tableStyleId>{00A15C55-8517-42AA-B614-E9B94910E393}</a:tableStyleId>
              </a:tblPr>
              <a:tblGrid>
                <a:gridCol w="1553805">
                  <a:extLst>
                    <a:ext uri="{9D8B030D-6E8A-4147-A177-3AD203B41FA5}">
                      <a16:colId xmlns:a16="http://schemas.microsoft.com/office/drawing/2014/main" val="20000"/>
                    </a:ext>
                  </a:extLst>
                </a:gridCol>
                <a:gridCol w="2011571">
                  <a:extLst>
                    <a:ext uri="{9D8B030D-6E8A-4147-A177-3AD203B41FA5}">
                      <a16:colId xmlns:a16="http://schemas.microsoft.com/office/drawing/2014/main" val="20001"/>
                    </a:ext>
                  </a:extLst>
                </a:gridCol>
                <a:gridCol w="1547296">
                  <a:extLst>
                    <a:ext uri="{9D8B030D-6E8A-4147-A177-3AD203B41FA5}">
                      <a16:colId xmlns:a16="http://schemas.microsoft.com/office/drawing/2014/main" val="20002"/>
                    </a:ext>
                  </a:extLst>
                </a:gridCol>
                <a:gridCol w="1879232">
                  <a:extLst>
                    <a:ext uri="{9D8B030D-6E8A-4147-A177-3AD203B41FA5}">
                      <a16:colId xmlns:a16="http://schemas.microsoft.com/office/drawing/2014/main" val="20003"/>
                    </a:ext>
                  </a:extLst>
                </a:gridCol>
                <a:gridCol w="1456177">
                  <a:extLst>
                    <a:ext uri="{9D8B030D-6E8A-4147-A177-3AD203B41FA5}">
                      <a16:colId xmlns:a16="http://schemas.microsoft.com/office/drawing/2014/main" val="20004"/>
                    </a:ext>
                  </a:extLst>
                </a:gridCol>
                <a:gridCol w="1634076">
                  <a:extLst>
                    <a:ext uri="{9D8B030D-6E8A-4147-A177-3AD203B41FA5}">
                      <a16:colId xmlns:a16="http://schemas.microsoft.com/office/drawing/2014/main" val="20005"/>
                    </a:ext>
                  </a:extLst>
                </a:gridCol>
                <a:gridCol w="1562049">
                  <a:extLst>
                    <a:ext uri="{9D8B030D-6E8A-4147-A177-3AD203B41FA5}">
                      <a16:colId xmlns:a16="http://schemas.microsoft.com/office/drawing/2014/main" val="20006"/>
                    </a:ext>
                  </a:extLst>
                </a:gridCol>
              </a:tblGrid>
              <a:tr h="3708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LBCAT</a:t>
                      </a:r>
                    </a:p>
                  </a:txBody>
                  <a:tcPr/>
                </a:tc>
                <a:tc>
                  <a:txBody>
                    <a:bodyPr/>
                    <a:lstStyle/>
                    <a:p>
                      <a:r>
                        <a:rPr lang="en-US" sz="1800" dirty="0">
                          <a:solidFill>
                            <a:sysClr val="windowText" lastClr="000000"/>
                          </a:solidFill>
                        </a:rPr>
                        <a:t>LBTESTCD</a:t>
                      </a:r>
                    </a:p>
                  </a:txBody>
                  <a:tcPr/>
                </a:tc>
                <a:tc>
                  <a:txBody>
                    <a:bodyPr/>
                    <a:lstStyle/>
                    <a:p>
                      <a:r>
                        <a:rPr lang="en-US" sz="1800" dirty="0">
                          <a:solidFill>
                            <a:sysClr val="windowText" lastClr="000000"/>
                          </a:solidFill>
                        </a:rPr>
                        <a:t>LBTEST</a:t>
                      </a:r>
                    </a:p>
                  </a:txBody>
                  <a:tcPr/>
                </a:tc>
                <a:tc>
                  <a:txBody>
                    <a:bodyPr/>
                    <a:lstStyle/>
                    <a:p>
                      <a:r>
                        <a:rPr lang="en-US" sz="1800" dirty="0">
                          <a:solidFill>
                            <a:sysClr val="windowText" lastClr="000000"/>
                          </a:solidFill>
                        </a:rPr>
                        <a:t>LBORRES</a:t>
                      </a:r>
                    </a:p>
                  </a:txBody>
                  <a:tcPr/>
                </a:tc>
                <a:tc>
                  <a:txBody>
                    <a:bodyPr/>
                    <a:lstStyle/>
                    <a:p>
                      <a:r>
                        <a:rPr lang="en-US" sz="1800" dirty="0">
                          <a:solidFill>
                            <a:sysClr val="windowText" lastClr="000000"/>
                          </a:solidFill>
                        </a:rPr>
                        <a:t>LBORRESU</a:t>
                      </a:r>
                    </a:p>
                  </a:txBody>
                  <a:tcPr/>
                </a:tc>
                <a:tc>
                  <a:txBody>
                    <a:bodyPr/>
                    <a:lstStyle/>
                    <a:p>
                      <a:r>
                        <a:rPr lang="en-US" sz="1800" dirty="0">
                          <a:solidFill>
                            <a:sysClr val="windowText" lastClr="000000"/>
                          </a:solidFill>
                        </a:rPr>
                        <a:t>VISIT</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LYM</a:t>
                      </a:r>
                    </a:p>
                  </a:txBody>
                  <a:tcPr/>
                </a:tc>
                <a:tc>
                  <a:txBody>
                    <a:bodyPr/>
                    <a:lstStyle/>
                    <a:p>
                      <a:r>
                        <a:rPr lang="en-US" sz="1600" dirty="0"/>
                        <a:t>Lymphocytes</a:t>
                      </a:r>
                    </a:p>
                  </a:txBody>
                  <a:tcPr/>
                </a:tc>
                <a:tc>
                  <a:txBody>
                    <a:bodyPr/>
                    <a:lstStyle/>
                    <a:p>
                      <a:r>
                        <a:rPr lang="en-US" sz="1600" dirty="0"/>
                        <a:t>6,000</a:t>
                      </a:r>
                    </a:p>
                  </a:txBody>
                  <a:tcPr/>
                </a:tc>
                <a:tc>
                  <a:txBody>
                    <a:bodyPr/>
                    <a:lstStyle/>
                    <a:p>
                      <a:r>
                        <a:rPr lang="en-US" sz="1600" dirty="0"/>
                        <a:t>/uL</a:t>
                      </a:r>
                    </a:p>
                  </a:txBody>
                  <a:tcPr/>
                </a:tc>
                <a:tc>
                  <a:txBody>
                    <a:bodyPr/>
                    <a:lstStyle/>
                    <a:p>
                      <a:r>
                        <a:rPr lang="en-US" sz="1600" dirty="0"/>
                        <a:t>Screening</a:t>
                      </a:r>
                    </a:p>
                  </a:txBody>
                  <a:tcPr/>
                </a:tc>
                <a:extLst>
                  <a:ext uri="{0D108BD9-81ED-4DB2-BD59-A6C34878D82A}">
                    <a16:rowId xmlns:a16="http://schemas.microsoft.com/office/drawing/2014/main" val="10001"/>
                  </a:ext>
                </a:extLst>
              </a:tr>
              <a:tr h="335280">
                <a:tc>
                  <a:txBody>
                    <a:bodyPr/>
                    <a:lstStyle/>
                    <a:p>
                      <a:r>
                        <a:rPr lang="en-US" sz="1600" dirty="0"/>
                        <a:t>001-01-001</a:t>
                      </a:r>
                    </a:p>
                  </a:txBody>
                  <a:tcPr/>
                </a:tc>
                <a:tc>
                  <a:txBody>
                    <a:bodyPr/>
                    <a:lstStyle/>
                    <a:p>
                      <a:r>
                        <a:rPr lang="en-US" sz="1600" dirty="0"/>
                        <a:t>HEMATOLOGY</a:t>
                      </a:r>
                    </a:p>
                  </a:txBody>
                  <a:tcPr/>
                </a:tc>
                <a:tc>
                  <a:txBody>
                    <a:bodyPr/>
                    <a:lstStyle/>
                    <a:p>
                      <a:r>
                        <a:rPr lang="en-US" sz="1600" dirty="0"/>
                        <a:t>NEUT</a:t>
                      </a:r>
                    </a:p>
                  </a:txBody>
                  <a:tcPr/>
                </a:tc>
                <a:tc>
                  <a:txBody>
                    <a:bodyPr/>
                    <a:lstStyle/>
                    <a:p>
                      <a:r>
                        <a:rPr lang="en-US" sz="1600" dirty="0"/>
                        <a:t>Neutrophils</a:t>
                      </a:r>
                    </a:p>
                  </a:txBody>
                  <a:tcPr/>
                </a:tc>
                <a:tc>
                  <a:txBody>
                    <a:bodyPr/>
                    <a:lstStyle/>
                    <a:p>
                      <a:r>
                        <a:rPr lang="en-US" sz="1600" dirty="0"/>
                        <a:t>1,400</a:t>
                      </a:r>
                    </a:p>
                  </a:txBody>
                  <a:tcPr/>
                </a:tc>
                <a:tc>
                  <a:txBody>
                    <a:bodyPr/>
                    <a:lstStyle/>
                    <a:p>
                      <a:r>
                        <a:rPr lang="en-US" sz="1600" dirty="0"/>
                        <a:t>/uL</a:t>
                      </a:r>
                    </a:p>
                  </a:txBody>
                  <a:tcPr/>
                </a:tc>
                <a:tc>
                  <a:txBody>
                    <a:bodyPr/>
                    <a:lstStyle/>
                    <a:p>
                      <a:r>
                        <a:rPr lang="en-US" sz="1600" dirty="0"/>
                        <a:t>Screening</a:t>
                      </a:r>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PLAT</a:t>
                      </a:r>
                    </a:p>
                  </a:txBody>
                  <a:tcPr/>
                </a:tc>
                <a:tc>
                  <a:txBody>
                    <a:bodyPr/>
                    <a:lstStyle/>
                    <a:p>
                      <a:r>
                        <a:rPr lang="en-US" sz="1600" dirty="0"/>
                        <a:t>Platelets</a:t>
                      </a:r>
                    </a:p>
                  </a:txBody>
                  <a:tcPr/>
                </a:tc>
                <a:tc>
                  <a:txBody>
                    <a:bodyPr/>
                    <a:lstStyle/>
                    <a:p>
                      <a:r>
                        <a:rPr lang="en-US" sz="1600" dirty="0"/>
                        <a:t>90,000</a:t>
                      </a:r>
                    </a:p>
                  </a:txBody>
                  <a:tcPr/>
                </a:tc>
                <a:tc>
                  <a:txBody>
                    <a:bodyPr/>
                    <a:lstStyle/>
                    <a:p>
                      <a:r>
                        <a:rPr lang="en-US" sz="1600" dirty="0"/>
                        <a:t>g/dL</a:t>
                      </a:r>
                    </a:p>
                  </a:txBody>
                  <a:tcPr/>
                </a:tc>
                <a:tc>
                  <a:txBody>
                    <a:bodyPr/>
                    <a:lstStyle/>
                    <a:p>
                      <a:r>
                        <a:rPr lang="en-US" sz="1600" dirty="0"/>
                        <a:t>Screening</a:t>
                      </a:r>
                    </a:p>
                  </a:txBody>
                  <a:tcPr/>
                </a:tc>
                <a:extLst>
                  <a:ext uri="{0D108BD9-81ED-4DB2-BD59-A6C34878D82A}">
                    <a16:rowId xmlns:a16="http://schemas.microsoft.com/office/drawing/2014/main" val="10003"/>
                  </a:ext>
                </a:extLst>
              </a:tr>
              <a:tr h="182880">
                <a:tc>
                  <a:txBody>
                    <a:bodyPr/>
                    <a:lstStyle/>
                    <a:p>
                      <a:r>
                        <a:rPr lang="en-US" sz="1600" dirty="0"/>
                        <a:t>001-01-001</a:t>
                      </a:r>
                    </a:p>
                  </a:txBody>
                  <a:tcPr/>
                </a:tc>
                <a:tc>
                  <a:txBody>
                    <a:bodyPr/>
                    <a:lstStyle/>
                    <a:p>
                      <a:r>
                        <a:rPr lang="en-US" sz="1600" dirty="0"/>
                        <a:t>HEMATOLOGY</a:t>
                      </a:r>
                    </a:p>
                  </a:txBody>
                  <a:tcPr/>
                </a:tc>
                <a:tc>
                  <a:txBody>
                    <a:bodyPr/>
                    <a:lstStyle/>
                    <a:p>
                      <a:r>
                        <a:rPr lang="en-US" sz="1600" dirty="0"/>
                        <a:t>HGB</a:t>
                      </a:r>
                    </a:p>
                  </a:txBody>
                  <a:tcPr/>
                </a:tc>
                <a:tc>
                  <a:txBody>
                    <a:bodyPr/>
                    <a:lstStyle/>
                    <a:p>
                      <a:r>
                        <a:rPr lang="en-US" sz="1600" dirty="0"/>
                        <a:t>Hemoglobin</a:t>
                      </a:r>
                    </a:p>
                  </a:txBody>
                  <a:tcPr/>
                </a:tc>
                <a:tc>
                  <a:txBody>
                    <a:bodyPr/>
                    <a:lstStyle/>
                    <a:p>
                      <a:r>
                        <a:rPr lang="en-US" sz="1600" dirty="0"/>
                        <a:t>13</a:t>
                      </a:r>
                    </a:p>
                  </a:txBody>
                  <a:tcPr/>
                </a:tc>
                <a:tc>
                  <a:txBody>
                    <a:bodyPr/>
                    <a:lstStyle/>
                    <a:p>
                      <a:r>
                        <a:rPr lang="en-US" sz="1600" dirty="0"/>
                        <a:t>/uL</a:t>
                      </a:r>
                    </a:p>
                  </a:txBody>
                  <a:tcPr/>
                </a:tc>
                <a:tc>
                  <a:txBody>
                    <a:bodyPr/>
                    <a:lstStyle/>
                    <a:p>
                      <a:r>
                        <a:rPr lang="en-US" sz="1600" dirty="0"/>
                        <a:t>Screening</a:t>
                      </a:r>
                    </a:p>
                  </a:txBody>
                  <a:tcPr/>
                </a:tc>
                <a:extLst>
                  <a:ext uri="{0D108BD9-81ED-4DB2-BD59-A6C34878D82A}">
                    <a16:rowId xmlns:a16="http://schemas.microsoft.com/office/drawing/2014/main" val="10004"/>
                  </a:ext>
                </a:extLst>
              </a:tr>
              <a:tr h="278447">
                <a:tc>
                  <a:txBody>
                    <a:bodyPr/>
                    <a:lstStyle/>
                    <a:p>
                      <a:r>
                        <a:rPr lang="en-US" sz="1600" dirty="0"/>
                        <a: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LYM</a:t>
                      </a:r>
                    </a:p>
                  </a:txBody>
                  <a:tcPr/>
                </a:tc>
                <a:tc>
                  <a:txBody>
                    <a:bodyPr/>
                    <a:lstStyle/>
                    <a:p>
                      <a:r>
                        <a:rPr lang="en-US" sz="1600" dirty="0"/>
                        <a:t>Lymphocytes</a:t>
                      </a:r>
                    </a:p>
                  </a:txBody>
                  <a:tcPr/>
                </a:tc>
                <a:tc>
                  <a:txBody>
                    <a:bodyPr/>
                    <a:lstStyle/>
                    <a:p>
                      <a:r>
                        <a:rPr lang="en-US" sz="1600" dirty="0"/>
                        <a:t>4,500</a:t>
                      </a:r>
                    </a:p>
                  </a:txBody>
                  <a:tcPr/>
                </a:tc>
                <a:tc>
                  <a:txBody>
                    <a:bodyPr/>
                    <a:lstStyle/>
                    <a:p>
                      <a:r>
                        <a:rPr lang="en-US" sz="1600" dirty="0"/>
                        <a:t>/uL</a:t>
                      </a:r>
                    </a:p>
                  </a:txBody>
                  <a:tcPr/>
                </a:tc>
                <a:tc>
                  <a:txBody>
                    <a:bodyPr/>
                    <a:lstStyle/>
                    <a:p>
                      <a:r>
                        <a:rPr lang="en-US" sz="1600" dirty="0"/>
                        <a:t>Cycle 1</a:t>
                      </a:r>
                    </a:p>
                  </a:txBody>
                  <a:tcPr/>
                </a:tc>
                <a:extLst>
                  <a:ext uri="{0D108BD9-81ED-4DB2-BD59-A6C34878D82A}">
                    <a16:rowId xmlns:a16="http://schemas.microsoft.com/office/drawing/2014/main" val="10006"/>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NEUT</a:t>
                      </a:r>
                    </a:p>
                  </a:txBody>
                  <a:tcPr/>
                </a:tc>
                <a:tc>
                  <a:txBody>
                    <a:bodyPr/>
                    <a:lstStyle/>
                    <a:p>
                      <a:r>
                        <a:rPr lang="en-US" sz="1600" dirty="0"/>
                        <a:t>Neutrophils</a:t>
                      </a:r>
                    </a:p>
                  </a:txBody>
                  <a:tcPr/>
                </a:tc>
                <a:tc>
                  <a:txBody>
                    <a:bodyPr/>
                    <a:lstStyle/>
                    <a:p>
                      <a:r>
                        <a:rPr lang="en-US" sz="1600" dirty="0"/>
                        <a:t>1,600</a:t>
                      </a:r>
                    </a:p>
                  </a:txBody>
                  <a:tcPr/>
                </a:tc>
                <a:tc>
                  <a:txBody>
                    <a:bodyPr/>
                    <a:lstStyle/>
                    <a:p>
                      <a:r>
                        <a:rPr lang="en-US" sz="1600" dirty="0"/>
                        <a:t>/uL</a:t>
                      </a:r>
                    </a:p>
                  </a:txBody>
                  <a:tcPr/>
                </a:tc>
                <a:tc>
                  <a:txBody>
                    <a:bodyPr/>
                    <a:lstStyle/>
                    <a:p>
                      <a:r>
                        <a:rPr lang="en-US" sz="1600" dirty="0"/>
                        <a:t>Cycle 1</a:t>
                      </a:r>
                    </a:p>
                  </a:txBody>
                  <a:tcPr/>
                </a:tc>
                <a:extLst>
                  <a:ext uri="{0D108BD9-81ED-4DB2-BD59-A6C34878D82A}">
                    <a16:rowId xmlns:a16="http://schemas.microsoft.com/office/drawing/2014/main" val="10007"/>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PLAT</a:t>
                      </a:r>
                    </a:p>
                  </a:txBody>
                  <a:tcPr/>
                </a:tc>
                <a:tc>
                  <a:txBody>
                    <a:bodyPr/>
                    <a:lstStyle/>
                    <a:p>
                      <a:r>
                        <a:rPr lang="en-US" sz="1600" dirty="0"/>
                        <a:t>Platelets</a:t>
                      </a:r>
                    </a:p>
                  </a:txBody>
                  <a:tcPr/>
                </a:tc>
                <a:tc>
                  <a:txBody>
                    <a:bodyPr/>
                    <a:lstStyle/>
                    <a:p>
                      <a:r>
                        <a:rPr lang="en-US" sz="1600" dirty="0"/>
                        <a:t>100,500</a:t>
                      </a:r>
                    </a:p>
                  </a:txBody>
                  <a:tcPr/>
                </a:tc>
                <a:tc>
                  <a:txBody>
                    <a:bodyPr/>
                    <a:lstStyle/>
                    <a:p>
                      <a:r>
                        <a:rPr lang="en-US" sz="1600" dirty="0"/>
                        <a:t>g/dL</a:t>
                      </a:r>
                    </a:p>
                  </a:txBody>
                  <a:tcPr/>
                </a:tc>
                <a:tc>
                  <a:txBody>
                    <a:bodyPr/>
                    <a:lstStyle/>
                    <a:p>
                      <a:r>
                        <a:rPr lang="en-US" sz="1600" dirty="0"/>
                        <a:t>Cycle 1</a:t>
                      </a:r>
                    </a:p>
                  </a:txBody>
                  <a:tcPr/>
                </a:tc>
                <a:extLst>
                  <a:ext uri="{0D108BD9-81ED-4DB2-BD59-A6C34878D82A}">
                    <a16:rowId xmlns:a16="http://schemas.microsoft.com/office/drawing/2014/main" val="10008"/>
                  </a:ext>
                </a:extLst>
              </a:tr>
              <a:tr h="278447">
                <a:tc>
                  <a:txBody>
                    <a:bodyPr/>
                    <a:lstStyle/>
                    <a:p>
                      <a:r>
                        <a:rPr lang="en-US" sz="1600" dirty="0"/>
                        <a:t>001-01-001</a:t>
                      </a:r>
                    </a:p>
                  </a:txBody>
                  <a:tcPr/>
                </a:tc>
                <a:tc>
                  <a:txBody>
                    <a:bodyPr/>
                    <a:lstStyle/>
                    <a:p>
                      <a:r>
                        <a:rPr lang="en-US" sz="1600" dirty="0"/>
                        <a:t>HEMATOLOGY</a:t>
                      </a:r>
                    </a:p>
                  </a:txBody>
                  <a:tcPr/>
                </a:tc>
                <a:tc>
                  <a:txBody>
                    <a:bodyPr/>
                    <a:lstStyle/>
                    <a:p>
                      <a:r>
                        <a:rPr lang="en-US" sz="1600" dirty="0"/>
                        <a:t>HGB</a:t>
                      </a:r>
                    </a:p>
                  </a:txBody>
                  <a:tcPr/>
                </a:tc>
                <a:tc>
                  <a:txBody>
                    <a:bodyPr/>
                    <a:lstStyle/>
                    <a:p>
                      <a:r>
                        <a:rPr lang="en-US" sz="1600" dirty="0"/>
                        <a:t>Hemoglobin</a:t>
                      </a:r>
                    </a:p>
                  </a:txBody>
                  <a:tcPr/>
                </a:tc>
                <a:tc>
                  <a:txBody>
                    <a:bodyPr/>
                    <a:lstStyle/>
                    <a:p>
                      <a:r>
                        <a:rPr lang="en-US" sz="1600" dirty="0"/>
                        <a:t>13</a:t>
                      </a:r>
                    </a:p>
                  </a:txBody>
                  <a:tcPr/>
                </a:tc>
                <a:tc>
                  <a:txBody>
                    <a:bodyPr/>
                    <a:lstStyle/>
                    <a:p>
                      <a:r>
                        <a:rPr lang="en-US" sz="1600" dirty="0"/>
                        <a:t>/uL</a:t>
                      </a:r>
                    </a:p>
                  </a:txBody>
                  <a:tcPr/>
                </a:tc>
                <a:tc>
                  <a:txBody>
                    <a:bodyPr/>
                    <a:lstStyle/>
                    <a:p>
                      <a:r>
                        <a:rPr lang="en-US" sz="1600" dirty="0"/>
                        <a:t>Cycle 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968051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F0BB-F98F-40B2-8F90-64ED095ABF53}"/>
              </a:ext>
            </a:extLst>
          </p:cNvPr>
          <p:cNvSpPr>
            <a:spLocks noGrp="1"/>
          </p:cNvSpPr>
          <p:nvPr>
            <p:ph type="title"/>
          </p:nvPr>
        </p:nvSpPr>
        <p:spPr>
          <a:xfrm>
            <a:off x="198023" y="196633"/>
            <a:ext cx="9404723" cy="813017"/>
          </a:xfrm>
        </p:spPr>
        <p:txBody>
          <a:bodyPr/>
          <a:lstStyle/>
          <a:p>
            <a:r>
              <a:rPr lang="en-US" dirty="0"/>
              <a:t>Complete Response (CR)</a:t>
            </a:r>
          </a:p>
        </p:txBody>
      </p:sp>
      <p:sp>
        <p:nvSpPr>
          <p:cNvPr id="3" name="Content Placeholder 2">
            <a:extLst>
              <a:ext uri="{FF2B5EF4-FFF2-40B4-BE49-F238E27FC236}">
                <a16:creationId xmlns:a16="http://schemas.microsoft.com/office/drawing/2014/main" id="{B879CBEE-9BD5-49BE-8658-B0E41D3C96DB}"/>
              </a:ext>
            </a:extLst>
          </p:cNvPr>
          <p:cNvSpPr>
            <a:spLocks noGrp="1"/>
          </p:cNvSpPr>
          <p:nvPr>
            <p:ph idx="1"/>
          </p:nvPr>
        </p:nvSpPr>
        <p:spPr>
          <a:xfrm>
            <a:off x="466696" y="1009650"/>
            <a:ext cx="11503055" cy="5651717"/>
          </a:xfrm>
        </p:spPr>
        <p:txBody>
          <a:bodyPr>
            <a:normAutofit fontScale="92500" lnSpcReduction="20000"/>
          </a:bodyPr>
          <a:lstStyle/>
          <a:p>
            <a:pPr>
              <a:lnSpc>
                <a:spcPct val="120000"/>
              </a:lnSpc>
              <a:spcBef>
                <a:spcPts val="0"/>
              </a:spcBef>
              <a:spcAft>
                <a:spcPts val="600"/>
              </a:spcAft>
            </a:pPr>
            <a:r>
              <a:rPr lang="en-US" sz="2400" dirty="0"/>
              <a:t>Group A </a:t>
            </a:r>
          </a:p>
          <a:p>
            <a:pPr lvl="1">
              <a:lnSpc>
                <a:spcPct val="120000"/>
              </a:lnSpc>
              <a:spcBef>
                <a:spcPts val="0"/>
              </a:spcBef>
              <a:spcAft>
                <a:spcPts val="600"/>
              </a:spcAft>
            </a:pPr>
            <a:r>
              <a:rPr lang="en-US" sz="2000" dirty="0"/>
              <a:t>Lymph Nodes – all &lt;= 15 mm in longest diameter</a:t>
            </a:r>
          </a:p>
          <a:p>
            <a:pPr lvl="1">
              <a:lnSpc>
                <a:spcPct val="120000"/>
              </a:lnSpc>
              <a:spcBef>
                <a:spcPts val="0"/>
              </a:spcBef>
              <a:spcAft>
                <a:spcPts val="600"/>
              </a:spcAft>
            </a:pPr>
            <a:r>
              <a:rPr lang="en-US" sz="2000" dirty="0"/>
              <a:t>Blood Lymphocytes &lt; 4.0 * 10</a:t>
            </a:r>
            <a:r>
              <a:rPr lang="en-US" sz="2000" baseline="30000" dirty="0"/>
              <a:t>9</a:t>
            </a:r>
            <a:r>
              <a:rPr lang="en-US" sz="2000" dirty="0"/>
              <a:t> /L (4,000 /uL)</a:t>
            </a:r>
          </a:p>
          <a:p>
            <a:pPr lvl="1">
              <a:lnSpc>
                <a:spcPct val="120000"/>
              </a:lnSpc>
              <a:spcBef>
                <a:spcPts val="0"/>
              </a:spcBef>
              <a:spcAft>
                <a:spcPts val="600"/>
              </a:spcAft>
            </a:pPr>
            <a:r>
              <a:rPr lang="en-US" sz="2000" dirty="0"/>
              <a:t>Spleen – Not palpable</a:t>
            </a:r>
          </a:p>
          <a:p>
            <a:pPr lvl="1">
              <a:lnSpc>
                <a:spcPct val="120000"/>
              </a:lnSpc>
              <a:spcBef>
                <a:spcPts val="0"/>
              </a:spcBef>
              <a:spcAft>
                <a:spcPts val="600"/>
              </a:spcAft>
            </a:pPr>
            <a:r>
              <a:rPr lang="en-US" sz="2000" dirty="0"/>
              <a:t>Liver – Not palpable</a:t>
            </a:r>
          </a:p>
          <a:p>
            <a:pPr lvl="1">
              <a:lnSpc>
                <a:spcPct val="120000"/>
              </a:lnSpc>
              <a:spcBef>
                <a:spcPts val="0"/>
              </a:spcBef>
              <a:spcAft>
                <a:spcPts val="600"/>
              </a:spcAft>
            </a:pPr>
            <a:r>
              <a:rPr lang="en-US" sz="2000" dirty="0"/>
              <a:t>Bone Marrow </a:t>
            </a:r>
          </a:p>
          <a:p>
            <a:pPr lvl="2">
              <a:lnSpc>
                <a:spcPct val="120000"/>
              </a:lnSpc>
              <a:spcBef>
                <a:spcPts val="0"/>
              </a:spcBef>
              <a:spcAft>
                <a:spcPts val="600"/>
              </a:spcAft>
            </a:pPr>
            <a:r>
              <a:rPr lang="en-US" sz="2000" dirty="0"/>
              <a:t>Normocellular for age</a:t>
            </a:r>
          </a:p>
          <a:p>
            <a:pPr lvl="2">
              <a:lnSpc>
                <a:spcPct val="120000"/>
              </a:lnSpc>
              <a:spcBef>
                <a:spcPts val="0"/>
              </a:spcBef>
              <a:spcAft>
                <a:spcPts val="600"/>
              </a:spcAft>
            </a:pPr>
            <a:r>
              <a:rPr lang="en-US" sz="2000" dirty="0"/>
              <a:t>&lt; 30% Lymphocytes</a:t>
            </a:r>
          </a:p>
          <a:p>
            <a:pPr lvl="2">
              <a:lnSpc>
                <a:spcPct val="120000"/>
              </a:lnSpc>
              <a:spcBef>
                <a:spcPts val="0"/>
              </a:spcBef>
              <a:spcAft>
                <a:spcPts val="600"/>
              </a:spcAft>
            </a:pPr>
            <a:r>
              <a:rPr lang="en-US" sz="2000" dirty="0"/>
              <a:t>No Lymphoid nodules</a:t>
            </a:r>
          </a:p>
          <a:p>
            <a:pPr>
              <a:lnSpc>
                <a:spcPct val="120000"/>
              </a:lnSpc>
              <a:spcBef>
                <a:spcPts val="0"/>
              </a:spcBef>
              <a:spcAft>
                <a:spcPts val="600"/>
              </a:spcAft>
            </a:pPr>
            <a:r>
              <a:rPr lang="en-US" sz="2400" dirty="0"/>
              <a:t>Group B - Blood Counts </a:t>
            </a:r>
          </a:p>
          <a:p>
            <a:pPr lvl="1">
              <a:lnSpc>
                <a:spcPct val="120000"/>
              </a:lnSpc>
              <a:spcBef>
                <a:spcPts val="0"/>
              </a:spcBef>
              <a:spcAft>
                <a:spcPts val="600"/>
              </a:spcAft>
            </a:pPr>
            <a:r>
              <a:rPr lang="en-US" sz="2000" dirty="0"/>
              <a:t>Neutrophils &gt; 1.5 * 10</a:t>
            </a:r>
            <a:r>
              <a:rPr lang="en-US" sz="2000" baseline="30000" dirty="0"/>
              <a:t>9</a:t>
            </a:r>
            <a:r>
              <a:rPr lang="en-US" sz="2000" dirty="0"/>
              <a:t> /L (1,500 /uL)</a:t>
            </a:r>
          </a:p>
          <a:p>
            <a:pPr lvl="1">
              <a:lnSpc>
                <a:spcPct val="120000"/>
              </a:lnSpc>
              <a:spcBef>
                <a:spcPts val="0"/>
              </a:spcBef>
              <a:spcAft>
                <a:spcPts val="600"/>
              </a:spcAft>
            </a:pPr>
            <a:r>
              <a:rPr lang="en-US" sz="2000" dirty="0"/>
              <a:t>Platelets &gt; 100 * 10</a:t>
            </a:r>
            <a:r>
              <a:rPr lang="en-US" sz="2000" baseline="30000" dirty="0"/>
              <a:t>9</a:t>
            </a:r>
            <a:r>
              <a:rPr lang="en-US" sz="2000" dirty="0"/>
              <a:t> /L (100,000 /uL)</a:t>
            </a:r>
          </a:p>
          <a:p>
            <a:pPr lvl="1">
              <a:lnSpc>
                <a:spcPct val="120000"/>
              </a:lnSpc>
              <a:spcBef>
                <a:spcPts val="0"/>
              </a:spcBef>
              <a:spcAft>
                <a:spcPts val="600"/>
              </a:spcAft>
            </a:pPr>
            <a:r>
              <a:rPr lang="en-US" sz="2000" dirty="0"/>
              <a:t>Hemoglobin  &gt; 11.0 g/dL </a:t>
            </a:r>
          </a:p>
          <a:p>
            <a:pPr>
              <a:lnSpc>
                <a:spcPct val="120000"/>
              </a:lnSpc>
              <a:spcBef>
                <a:spcPts val="0"/>
              </a:spcBef>
              <a:spcAft>
                <a:spcPts val="600"/>
              </a:spcAft>
            </a:pPr>
            <a:r>
              <a:rPr lang="en-US" sz="2400" dirty="0"/>
              <a:t>Note : All of the criteria has to be met</a:t>
            </a:r>
          </a:p>
          <a:p>
            <a:pPr marL="0" indent="0">
              <a:buNone/>
            </a:pPr>
            <a:endParaRPr lang="en-US" sz="2400" dirty="0"/>
          </a:p>
        </p:txBody>
      </p:sp>
    </p:spTree>
    <p:extLst>
      <p:ext uri="{BB962C8B-B14F-4D97-AF65-F5344CB8AC3E}">
        <p14:creationId xmlns:p14="http://schemas.microsoft.com/office/powerpoint/2010/main" val="37041929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0809-848C-4C1A-99FC-4F88BDC70921}"/>
              </a:ext>
            </a:extLst>
          </p:cNvPr>
          <p:cNvSpPr>
            <a:spLocks noGrp="1"/>
          </p:cNvSpPr>
          <p:nvPr>
            <p:ph type="title"/>
          </p:nvPr>
        </p:nvSpPr>
        <p:spPr>
          <a:xfrm>
            <a:off x="198023" y="196633"/>
            <a:ext cx="9404723" cy="832067"/>
          </a:xfrm>
        </p:spPr>
        <p:txBody>
          <a:bodyPr/>
          <a:lstStyle/>
          <a:p>
            <a:r>
              <a:rPr lang="en-US" dirty="0"/>
              <a:t>Partial Response (PR)</a:t>
            </a:r>
          </a:p>
        </p:txBody>
      </p:sp>
      <p:sp>
        <p:nvSpPr>
          <p:cNvPr id="3" name="Content Placeholder 2">
            <a:extLst>
              <a:ext uri="{FF2B5EF4-FFF2-40B4-BE49-F238E27FC236}">
                <a16:creationId xmlns:a16="http://schemas.microsoft.com/office/drawing/2014/main" id="{B90717C5-EC74-43C7-A07E-D56AC52263EB}"/>
              </a:ext>
            </a:extLst>
          </p:cNvPr>
          <p:cNvSpPr>
            <a:spLocks noGrp="1"/>
          </p:cNvSpPr>
          <p:nvPr>
            <p:ph idx="1"/>
          </p:nvPr>
        </p:nvSpPr>
        <p:spPr>
          <a:xfrm>
            <a:off x="198023" y="899411"/>
            <a:ext cx="11771727" cy="5246556"/>
          </a:xfrm>
        </p:spPr>
        <p:txBody>
          <a:bodyPr>
            <a:normAutofit fontScale="70000" lnSpcReduction="20000"/>
          </a:bodyPr>
          <a:lstStyle/>
          <a:p>
            <a:pPr>
              <a:spcBef>
                <a:spcPts val="600"/>
              </a:spcBef>
            </a:pPr>
            <a:r>
              <a:rPr lang="en-US" sz="2800" dirty="0"/>
              <a:t>Group A</a:t>
            </a:r>
          </a:p>
          <a:p>
            <a:pPr lvl="1">
              <a:spcBef>
                <a:spcPts val="600"/>
              </a:spcBef>
            </a:pPr>
            <a:r>
              <a:rPr lang="en-US" sz="2400" dirty="0"/>
              <a:t>Lymph Nodes : Sum of Area decreases &gt;= 50%, no increase in any lymph node and no new enlarged lymph nodes</a:t>
            </a:r>
          </a:p>
          <a:p>
            <a:pPr lvl="1">
              <a:spcBef>
                <a:spcPts val="600"/>
              </a:spcBef>
            </a:pPr>
            <a:r>
              <a:rPr lang="en-US" sz="2400" dirty="0"/>
              <a:t>Blood Lymphocytes : Decrease &gt;= 50% from baseline</a:t>
            </a:r>
          </a:p>
          <a:p>
            <a:pPr lvl="1">
              <a:spcBef>
                <a:spcPts val="600"/>
              </a:spcBef>
            </a:pPr>
            <a:r>
              <a:rPr lang="en-US" sz="2400" dirty="0"/>
              <a:t>Spleen : Decrease &gt;= 50%</a:t>
            </a:r>
          </a:p>
          <a:p>
            <a:pPr lvl="1">
              <a:spcBef>
                <a:spcPts val="600"/>
              </a:spcBef>
            </a:pPr>
            <a:r>
              <a:rPr lang="en-US" sz="2400" dirty="0"/>
              <a:t>Liver : Decrease &gt;= 50%</a:t>
            </a:r>
          </a:p>
          <a:p>
            <a:pPr lvl="1">
              <a:spcBef>
                <a:spcPts val="600"/>
              </a:spcBef>
            </a:pPr>
            <a:r>
              <a:rPr lang="en-US" sz="2400" dirty="0"/>
              <a:t>Bone Marrow : 50% reduction in marrow infiltrate or B-lymphoid nodules presence</a:t>
            </a:r>
          </a:p>
          <a:p>
            <a:pPr>
              <a:spcBef>
                <a:spcPts val="600"/>
              </a:spcBef>
            </a:pPr>
            <a:r>
              <a:rPr lang="en-US" sz="2800" dirty="0"/>
              <a:t>Group B - Blood Counts </a:t>
            </a:r>
          </a:p>
          <a:p>
            <a:pPr lvl="1">
              <a:spcBef>
                <a:spcPts val="600"/>
              </a:spcBef>
            </a:pPr>
            <a:r>
              <a:rPr lang="en-US" sz="2400" dirty="0"/>
              <a:t>Neutrophils &gt; 1.5 * 10</a:t>
            </a:r>
            <a:r>
              <a:rPr lang="en-US" sz="2400" baseline="30000" dirty="0"/>
              <a:t>9</a:t>
            </a:r>
            <a:r>
              <a:rPr lang="en-US" sz="2400" dirty="0"/>
              <a:t> /L (1,500 /uL) or increase &gt;= 50%</a:t>
            </a:r>
          </a:p>
          <a:p>
            <a:pPr lvl="1">
              <a:spcBef>
                <a:spcPts val="600"/>
              </a:spcBef>
            </a:pPr>
            <a:r>
              <a:rPr lang="en-US" sz="2400" dirty="0"/>
              <a:t>Platelets &gt; 100 * 10</a:t>
            </a:r>
            <a:r>
              <a:rPr lang="en-US" sz="2400" baseline="30000" dirty="0"/>
              <a:t>9</a:t>
            </a:r>
            <a:r>
              <a:rPr lang="en-US" sz="2400" dirty="0"/>
              <a:t> /L (100,000 /uL)or increase &gt;= 50%</a:t>
            </a:r>
          </a:p>
          <a:p>
            <a:pPr lvl="1">
              <a:spcBef>
                <a:spcPts val="600"/>
              </a:spcBef>
            </a:pPr>
            <a:r>
              <a:rPr lang="en-US" sz="2400" dirty="0"/>
              <a:t>Hemoglobin  &gt; 11.0 g/dL or increase &gt;= 50%</a:t>
            </a:r>
          </a:p>
          <a:p>
            <a:pPr>
              <a:spcBef>
                <a:spcPts val="600"/>
              </a:spcBef>
            </a:pPr>
            <a:r>
              <a:rPr lang="en-US" sz="2800" dirty="0"/>
              <a:t>At least Two of Group A and one of Group B should be met</a:t>
            </a:r>
          </a:p>
        </p:txBody>
      </p:sp>
    </p:spTree>
    <p:extLst>
      <p:ext uri="{BB962C8B-B14F-4D97-AF65-F5344CB8AC3E}">
        <p14:creationId xmlns:p14="http://schemas.microsoft.com/office/powerpoint/2010/main" val="1750780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12C8-8080-44DB-BA7D-E522C0B24F81}"/>
              </a:ext>
            </a:extLst>
          </p:cNvPr>
          <p:cNvSpPr>
            <a:spLocks noGrp="1"/>
          </p:cNvSpPr>
          <p:nvPr>
            <p:ph type="title"/>
          </p:nvPr>
        </p:nvSpPr>
        <p:spPr>
          <a:xfrm>
            <a:off x="198023" y="196633"/>
            <a:ext cx="9404723" cy="774917"/>
          </a:xfrm>
        </p:spPr>
        <p:txBody>
          <a:bodyPr/>
          <a:lstStyle/>
          <a:p>
            <a:r>
              <a:rPr lang="en-US" dirty="0"/>
              <a:t>Progressive Disease (PD)</a:t>
            </a:r>
          </a:p>
        </p:txBody>
      </p:sp>
      <p:sp>
        <p:nvSpPr>
          <p:cNvPr id="3" name="Content Placeholder 2">
            <a:extLst>
              <a:ext uri="{FF2B5EF4-FFF2-40B4-BE49-F238E27FC236}">
                <a16:creationId xmlns:a16="http://schemas.microsoft.com/office/drawing/2014/main" id="{27CA470A-8B29-4AE9-9599-6A84CC1BEDBF}"/>
              </a:ext>
            </a:extLst>
          </p:cNvPr>
          <p:cNvSpPr>
            <a:spLocks noGrp="1"/>
          </p:cNvSpPr>
          <p:nvPr>
            <p:ph idx="1"/>
          </p:nvPr>
        </p:nvSpPr>
        <p:spPr>
          <a:xfrm>
            <a:off x="270827" y="1220560"/>
            <a:ext cx="11121073" cy="4919639"/>
          </a:xfrm>
        </p:spPr>
        <p:txBody>
          <a:bodyPr>
            <a:normAutofit fontScale="92500" lnSpcReduction="20000"/>
          </a:bodyPr>
          <a:lstStyle/>
          <a:p>
            <a:pPr>
              <a:spcBef>
                <a:spcPts val="600"/>
              </a:spcBef>
            </a:pPr>
            <a:r>
              <a:rPr lang="en-US" sz="2800" dirty="0"/>
              <a:t>Group A</a:t>
            </a:r>
          </a:p>
          <a:p>
            <a:pPr lvl="1">
              <a:spcBef>
                <a:spcPts val="600"/>
              </a:spcBef>
            </a:pPr>
            <a:r>
              <a:rPr lang="en-US" sz="2400" dirty="0"/>
              <a:t>Lymph Nodes : Sum of Area increase&gt;= 50% or new enlarged lymph nodes</a:t>
            </a:r>
          </a:p>
          <a:p>
            <a:pPr lvl="1">
              <a:spcBef>
                <a:spcPts val="600"/>
              </a:spcBef>
            </a:pPr>
            <a:r>
              <a:rPr lang="en-US" sz="2400" dirty="0"/>
              <a:t>Blood Lymphocytes : Increase &gt;= 50%</a:t>
            </a:r>
          </a:p>
          <a:p>
            <a:pPr lvl="1">
              <a:spcBef>
                <a:spcPts val="600"/>
              </a:spcBef>
            </a:pPr>
            <a:r>
              <a:rPr lang="en-US" sz="2400" dirty="0"/>
              <a:t>Spleen : Increase &gt;= 50%</a:t>
            </a:r>
          </a:p>
          <a:p>
            <a:pPr lvl="1">
              <a:spcBef>
                <a:spcPts val="600"/>
              </a:spcBef>
            </a:pPr>
            <a:r>
              <a:rPr lang="en-US" sz="2400" dirty="0"/>
              <a:t>Liver : Increase &gt;= 50%</a:t>
            </a:r>
          </a:p>
          <a:p>
            <a:pPr>
              <a:spcBef>
                <a:spcPts val="600"/>
              </a:spcBef>
            </a:pPr>
            <a:r>
              <a:rPr lang="en-US" sz="2800" dirty="0"/>
              <a:t>Group B - Blood Counts </a:t>
            </a:r>
          </a:p>
          <a:p>
            <a:pPr lvl="1">
              <a:spcBef>
                <a:spcPts val="600"/>
              </a:spcBef>
            </a:pPr>
            <a:r>
              <a:rPr lang="en-US" sz="2400" dirty="0"/>
              <a:t>Platelets : Decrease &gt;= 50% or  &lt; 100* 10</a:t>
            </a:r>
            <a:r>
              <a:rPr lang="en-US" sz="2400" baseline="30000" dirty="0"/>
              <a:t>9</a:t>
            </a:r>
            <a:r>
              <a:rPr lang="en-US" sz="2400" dirty="0"/>
              <a:t> /L</a:t>
            </a:r>
          </a:p>
          <a:p>
            <a:pPr lvl="1">
              <a:spcBef>
                <a:spcPts val="600"/>
              </a:spcBef>
            </a:pPr>
            <a:r>
              <a:rPr lang="en-US" sz="2400" dirty="0"/>
              <a:t>Hemoglobin : Decrease of &gt; 2 g/dL or &lt; 10 g/dL</a:t>
            </a:r>
          </a:p>
          <a:p>
            <a:pPr>
              <a:spcBef>
                <a:spcPts val="600"/>
              </a:spcBef>
            </a:pPr>
            <a:r>
              <a:rPr lang="en-US" sz="2800" dirty="0"/>
              <a:t>At least one from Group A or Group B</a:t>
            </a:r>
          </a:p>
          <a:p>
            <a:endParaRPr lang="en-US" sz="2800" dirty="0"/>
          </a:p>
        </p:txBody>
      </p:sp>
    </p:spTree>
    <p:extLst>
      <p:ext uri="{BB962C8B-B14F-4D97-AF65-F5344CB8AC3E}">
        <p14:creationId xmlns:p14="http://schemas.microsoft.com/office/powerpoint/2010/main" val="185029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5942-8C19-4B9B-9D96-33E11B6779E9}"/>
              </a:ext>
            </a:extLst>
          </p:cNvPr>
          <p:cNvSpPr>
            <a:spLocks noGrp="1"/>
          </p:cNvSpPr>
          <p:nvPr>
            <p:ph type="title"/>
          </p:nvPr>
        </p:nvSpPr>
        <p:spPr>
          <a:xfrm>
            <a:off x="198023" y="196633"/>
            <a:ext cx="11387336" cy="1400530"/>
          </a:xfrm>
        </p:spPr>
        <p:txBody>
          <a:bodyPr/>
          <a:lstStyle/>
          <a:p>
            <a:r>
              <a:rPr lang="en-US" dirty="0"/>
              <a:t>Data Collection and its SDTM on Leukemia Study</a:t>
            </a:r>
          </a:p>
        </p:txBody>
      </p:sp>
      <p:grpSp>
        <p:nvGrpSpPr>
          <p:cNvPr id="5" name="Group 4">
            <a:extLst>
              <a:ext uri="{FF2B5EF4-FFF2-40B4-BE49-F238E27FC236}">
                <a16:creationId xmlns:a16="http://schemas.microsoft.com/office/drawing/2014/main" id="{5F325525-6A87-478A-8D7B-4A7D2E09BC93}"/>
              </a:ext>
            </a:extLst>
          </p:cNvPr>
          <p:cNvGrpSpPr/>
          <p:nvPr/>
        </p:nvGrpSpPr>
        <p:grpSpPr>
          <a:xfrm>
            <a:off x="4679116" y="3779183"/>
            <a:ext cx="2500121" cy="2251625"/>
            <a:chOff x="2948178" y="2739475"/>
            <a:chExt cx="2180844" cy="2180844"/>
          </a:xfrm>
        </p:grpSpPr>
        <p:sp>
          <p:nvSpPr>
            <p:cNvPr id="22" name="Oval 21">
              <a:extLst>
                <a:ext uri="{FF2B5EF4-FFF2-40B4-BE49-F238E27FC236}">
                  <a16:creationId xmlns:a16="http://schemas.microsoft.com/office/drawing/2014/main" id="{7A7679D1-4637-4404-97FC-F1D39904123B}"/>
                </a:ext>
              </a:extLst>
            </p:cNvPr>
            <p:cNvSpPr/>
            <p:nvPr/>
          </p:nvSpPr>
          <p:spPr>
            <a:xfrm>
              <a:off x="2948178" y="2739475"/>
              <a:ext cx="2180844" cy="21808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4">
              <a:extLst>
                <a:ext uri="{FF2B5EF4-FFF2-40B4-BE49-F238E27FC236}">
                  <a16:creationId xmlns:a16="http://schemas.microsoft.com/office/drawing/2014/main" id="{30D6EE8C-41CB-4BAC-B4FF-C145D110B625}"/>
                </a:ext>
              </a:extLst>
            </p:cNvPr>
            <p:cNvSpPr txBox="1"/>
            <p:nvPr/>
          </p:nvSpPr>
          <p:spPr>
            <a:xfrm>
              <a:off x="3267555" y="3058852"/>
              <a:ext cx="1542090" cy="1542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Response (RS)</a:t>
              </a:r>
            </a:p>
          </p:txBody>
        </p:sp>
      </p:grpSp>
      <p:sp>
        <p:nvSpPr>
          <p:cNvPr id="6" name="Arrow: Left 5">
            <a:extLst>
              <a:ext uri="{FF2B5EF4-FFF2-40B4-BE49-F238E27FC236}">
                <a16:creationId xmlns:a16="http://schemas.microsoft.com/office/drawing/2014/main" id="{C275F096-96C8-41F9-A985-B9FE926B8BCC}"/>
              </a:ext>
            </a:extLst>
          </p:cNvPr>
          <p:cNvSpPr/>
          <p:nvPr/>
        </p:nvSpPr>
        <p:spPr>
          <a:xfrm rot="11700000">
            <a:off x="2865338" y="4047407"/>
            <a:ext cx="1905872" cy="621540"/>
          </a:xfrm>
          <a:prstGeom prst="leftArrow">
            <a:avLst>
              <a:gd name="adj1" fmla="val 60000"/>
              <a:gd name="adj2" fmla="val 50000"/>
            </a:avLst>
          </a:prstGeom>
          <a:solidFill>
            <a:srgbClr val="FFC000"/>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hueOff val="0"/>
              <a:satOff val="0"/>
              <a:lumOff val="0"/>
              <a:alphaOff val="0"/>
            </a:schemeClr>
          </a:fontRef>
        </p:style>
      </p:sp>
      <p:grpSp>
        <p:nvGrpSpPr>
          <p:cNvPr id="7" name="Group 6">
            <a:extLst>
              <a:ext uri="{FF2B5EF4-FFF2-40B4-BE49-F238E27FC236}">
                <a16:creationId xmlns:a16="http://schemas.microsoft.com/office/drawing/2014/main" id="{56BBC178-8BA2-4882-B2FF-5461B6F2A941}"/>
              </a:ext>
            </a:extLst>
          </p:cNvPr>
          <p:cNvGrpSpPr/>
          <p:nvPr/>
        </p:nvGrpSpPr>
        <p:grpSpPr>
          <a:xfrm>
            <a:off x="1433587" y="3282819"/>
            <a:ext cx="2500121" cy="1657441"/>
            <a:chOff x="1356" y="2196969"/>
            <a:chExt cx="2071801" cy="1657441"/>
          </a:xfrm>
          <a:solidFill>
            <a:srgbClr val="FFC000"/>
          </a:solidFill>
        </p:grpSpPr>
        <p:sp>
          <p:nvSpPr>
            <p:cNvPr id="20" name="Rectangle: Rounded Corners 19">
              <a:extLst>
                <a:ext uri="{FF2B5EF4-FFF2-40B4-BE49-F238E27FC236}">
                  <a16:creationId xmlns:a16="http://schemas.microsoft.com/office/drawing/2014/main" id="{E8ED8BDB-6B4B-452D-B821-0DC0D2D823C3}"/>
                </a:ext>
              </a:extLst>
            </p:cNvPr>
            <p:cNvSpPr/>
            <p:nvPr/>
          </p:nvSpPr>
          <p:spPr>
            <a:xfrm>
              <a:off x="1356" y="2196969"/>
              <a:ext cx="2071801" cy="1657441"/>
            </a:xfrm>
            <a:prstGeom prst="roundRect">
              <a:avLst>
                <a:gd name="adj" fmla="val 1000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7">
              <a:extLst>
                <a:ext uri="{FF2B5EF4-FFF2-40B4-BE49-F238E27FC236}">
                  <a16:creationId xmlns:a16="http://schemas.microsoft.com/office/drawing/2014/main" id="{A47B2A93-1AA8-4563-8AB6-90BE87B32F8C}"/>
                </a:ext>
              </a:extLst>
            </p:cNvPr>
            <p:cNvSpPr txBox="1"/>
            <p:nvPr/>
          </p:nvSpPr>
          <p:spPr>
            <a:xfrm>
              <a:off x="49901" y="2245514"/>
              <a:ext cx="1974711"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Tumor measurement by CT SCAN (TR)</a:t>
              </a:r>
            </a:p>
          </p:txBody>
        </p:sp>
      </p:grpSp>
      <p:sp>
        <p:nvSpPr>
          <p:cNvPr id="8" name="Arrow: Left 7">
            <a:extLst>
              <a:ext uri="{FF2B5EF4-FFF2-40B4-BE49-F238E27FC236}">
                <a16:creationId xmlns:a16="http://schemas.microsoft.com/office/drawing/2014/main" id="{9A9CA340-DEC1-4F16-A4B6-7B76BBB8BFF9}"/>
              </a:ext>
            </a:extLst>
          </p:cNvPr>
          <p:cNvSpPr/>
          <p:nvPr/>
        </p:nvSpPr>
        <p:spPr>
          <a:xfrm rot="14700000">
            <a:off x="4035775" y="2652534"/>
            <a:ext cx="1905872" cy="621540"/>
          </a:xfrm>
          <a:prstGeom prst="leftArrow">
            <a:avLst>
              <a:gd name="adj1" fmla="val 60000"/>
              <a:gd name="adj2" fmla="val 50000"/>
            </a:avLst>
          </a:prstGeom>
          <a:solidFill>
            <a:srgbClr val="FD9803"/>
          </a:solidFill>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hueOff val="0"/>
              <a:satOff val="0"/>
              <a:lumOff val="0"/>
              <a:alphaOff val="0"/>
            </a:schemeClr>
          </a:fontRef>
        </p:style>
      </p:sp>
      <p:grpSp>
        <p:nvGrpSpPr>
          <p:cNvPr id="9" name="Group 8">
            <a:extLst>
              <a:ext uri="{FF2B5EF4-FFF2-40B4-BE49-F238E27FC236}">
                <a16:creationId xmlns:a16="http://schemas.microsoft.com/office/drawing/2014/main" id="{4D635E67-4F83-45D5-9F63-F0060198715F}"/>
              </a:ext>
            </a:extLst>
          </p:cNvPr>
          <p:cNvGrpSpPr/>
          <p:nvPr/>
        </p:nvGrpSpPr>
        <p:grpSpPr>
          <a:xfrm>
            <a:off x="3550082" y="1270930"/>
            <a:ext cx="2071801" cy="1657441"/>
            <a:chOff x="1689531" y="185080"/>
            <a:chExt cx="2071801" cy="1657441"/>
          </a:xfrm>
          <a:solidFill>
            <a:srgbClr val="FD9803"/>
          </a:solidFill>
        </p:grpSpPr>
        <p:sp>
          <p:nvSpPr>
            <p:cNvPr id="18" name="Rectangle: Rounded Corners 17">
              <a:extLst>
                <a:ext uri="{FF2B5EF4-FFF2-40B4-BE49-F238E27FC236}">
                  <a16:creationId xmlns:a16="http://schemas.microsoft.com/office/drawing/2014/main" id="{86235B1F-E84A-4D60-961D-42D34592BE56}"/>
                </a:ext>
              </a:extLst>
            </p:cNvPr>
            <p:cNvSpPr/>
            <p:nvPr/>
          </p:nvSpPr>
          <p:spPr>
            <a:xfrm>
              <a:off x="1689531" y="185080"/>
              <a:ext cx="2071801" cy="1657441"/>
            </a:xfrm>
            <a:prstGeom prst="roundRect">
              <a:avLst>
                <a:gd name="adj" fmla="val 10000"/>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Rectangle: Rounded Corners 10">
              <a:extLst>
                <a:ext uri="{FF2B5EF4-FFF2-40B4-BE49-F238E27FC236}">
                  <a16:creationId xmlns:a16="http://schemas.microsoft.com/office/drawing/2014/main" id="{238560C6-AEEC-42F2-9AAE-3905DFC3E6EB}"/>
                </a:ext>
              </a:extLst>
            </p:cNvPr>
            <p:cNvSpPr txBox="1"/>
            <p:nvPr/>
          </p:nvSpPr>
          <p:spPr>
            <a:xfrm>
              <a:off x="1738076" y="233625"/>
              <a:ext cx="1974711"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Bone Marrow </a:t>
              </a:r>
              <a:r>
                <a:rPr lang="en-US" sz="2500" dirty="0"/>
                <a:t>Cellularity</a:t>
              </a:r>
              <a:r>
                <a:rPr lang="en-US" sz="2500" kern="1200" dirty="0"/>
                <a:t>  (LB, FA)</a:t>
              </a:r>
            </a:p>
          </p:txBody>
        </p:sp>
      </p:grpSp>
      <p:sp>
        <p:nvSpPr>
          <p:cNvPr id="10" name="Arrow: Left 9">
            <a:extLst>
              <a:ext uri="{FF2B5EF4-FFF2-40B4-BE49-F238E27FC236}">
                <a16:creationId xmlns:a16="http://schemas.microsoft.com/office/drawing/2014/main" id="{915524BD-608B-4CF9-A58B-5CD7A8B5B733}"/>
              </a:ext>
            </a:extLst>
          </p:cNvPr>
          <p:cNvSpPr/>
          <p:nvPr/>
        </p:nvSpPr>
        <p:spPr>
          <a:xfrm rot="17700000">
            <a:off x="5914881" y="2615438"/>
            <a:ext cx="1905872" cy="750036"/>
          </a:xfrm>
          <a:prstGeom prst="leftArrow">
            <a:avLst>
              <a:gd name="adj1" fmla="val 60000"/>
              <a:gd name="adj2" fmla="val 50000"/>
            </a:avLst>
          </a:prstGeom>
          <a:solidFill>
            <a:srgbClr val="FF0000"/>
          </a:solidFill>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hueOff val="0"/>
              <a:satOff val="0"/>
              <a:lumOff val="0"/>
              <a:alphaOff val="0"/>
            </a:schemeClr>
          </a:fontRef>
        </p:style>
      </p:sp>
      <p:grpSp>
        <p:nvGrpSpPr>
          <p:cNvPr id="11" name="Group 10">
            <a:extLst>
              <a:ext uri="{FF2B5EF4-FFF2-40B4-BE49-F238E27FC236}">
                <a16:creationId xmlns:a16="http://schemas.microsoft.com/office/drawing/2014/main" id="{E553E272-93D0-4505-BA2D-83B41E78C815}"/>
              </a:ext>
            </a:extLst>
          </p:cNvPr>
          <p:cNvGrpSpPr/>
          <p:nvPr/>
        </p:nvGrpSpPr>
        <p:grpSpPr>
          <a:xfrm>
            <a:off x="6176417" y="1270930"/>
            <a:ext cx="2500121" cy="1657441"/>
            <a:chOff x="4315866" y="185080"/>
            <a:chExt cx="2071801" cy="1657441"/>
          </a:xfrm>
          <a:solidFill>
            <a:srgbClr val="FF0000"/>
          </a:solidFill>
        </p:grpSpPr>
        <p:sp>
          <p:nvSpPr>
            <p:cNvPr id="16" name="Rectangle: Rounded Corners 15">
              <a:extLst>
                <a:ext uri="{FF2B5EF4-FFF2-40B4-BE49-F238E27FC236}">
                  <a16:creationId xmlns:a16="http://schemas.microsoft.com/office/drawing/2014/main" id="{3DD6B841-4EAF-4F62-8164-A0253C0C07B7}"/>
                </a:ext>
              </a:extLst>
            </p:cNvPr>
            <p:cNvSpPr/>
            <p:nvPr/>
          </p:nvSpPr>
          <p:spPr>
            <a:xfrm>
              <a:off x="4315866" y="185080"/>
              <a:ext cx="2071801" cy="1657441"/>
            </a:xfrm>
            <a:prstGeom prst="roundRect">
              <a:avLst>
                <a:gd name="adj" fmla="val 10000"/>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Rectangle: Rounded Corners 13">
              <a:extLst>
                <a:ext uri="{FF2B5EF4-FFF2-40B4-BE49-F238E27FC236}">
                  <a16:creationId xmlns:a16="http://schemas.microsoft.com/office/drawing/2014/main" id="{6F6D673E-5D7C-4F71-AF27-13AA17B151A6}"/>
                </a:ext>
              </a:extLst>
            </p:cNvPr>
            <p:cNvSpPr txBox="1"/>
            <p:nvPr/>
          </p:nvSpPr>
          <p:spPr>
            <a:xfrm>
              <a:off x="4364411" y="233625"/>
              <a:ext cx="1974711"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Spleen and Liver Enlargement (PE)</a:t>
              </a:r>
            </a:p>
          </p:txBody>
        </p:sp>
      </p:grpSp>
      <p:sp>
        <p:nvSpPr>
          <p:cNvPr id="12" name="Arrow: Left 11">
            <a:extLst>
              <a:ext uri="{FF2B5EF4-FFF2-40B4-BE49-F238E27FC236}">
                <a16:creationId xmlns:a16="http://schemas.microsoft.com/office/drawing/2014/main" id="{A5AA176F-E0D3-4D79-A446-FF6862EDA505}"/>
              </a:ext>
            </a:extLst>
          </p:cNvPr>
          <p:cNvSpPr/>
          <p:nvPr/>
        </p:nvSpPr>
        <p:spPr>
          <a:xfrm rot="20700000">
            <a:off x="7027091" y="4047407"/>
            <a:ext cx="1905872" cy="621540"/>
          </a:xfrm>
          <a:prstGeom prst="leftArrow">
            <a:avLst>
              <a:gd name="adj1" fmla="val 60000"/>
              <a:gd name="adj2" fmla="val 50000"/>
            </a:avLst>
          </a:prstGeom>
          <a:solidFill>
            <a:srgbClr val="C00000"/>
          </a:solidFill>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hueOff val="0"/>
              <a:satOff val="0"/>
              <a:lumOff val="0"/>
              <a:alphaOff val="0"/>
            </a:schemeClr>
          </a:fontRef>
        </p:style>
      </p:sp>
      <p:grpSp>
        <p:nvGrpSpPr>
          <p:cNvPr id="13" name="Group 12">
            <a:extLst>
              <a:ext uri="{FF2B5EF4-FFF2-40B4-BE49-F238E27FC236}">
                <a16:creationId xmlns:a16="http://schemas.microsoft.com/office/drawing/2014/main" id="{6E502817-D7A3-40D1-A01A-3CE76DE0E3BC}"/>
              </a:ext>
            </a:extLst>
          </p:cNvPr>
          <p:cNvGrpSpPr/>
          <p:nvPr/>
        </p:nvGrpSpPr>
        <p:grpSpPr>
          <a:xfrm>
            <a:off x="7864592" y="3282819"/>
            <a:ext cx="2071801" cy="1657441"/>
            <a:chOff x="6004041" y="2196969"/>
            <a:chExt cx="2071801" cy="1657441"/>
          </a:xfrm>
          <a:solidFill>
            <a:srgbClr val="C00000"/>
          </a:solidFill>
        </p:grpSpPr>
        <p:sp>
          <p:nvSpPr>
            <p:cNvPr id="14" name="Rectangle: Rounded Corners 13">
              <a:extLst>
                <a:ext uri="{FF2B5EF4-FFF2-40B4-BE49-F238E27FC236}">
                  <a16:creationId xmlns:a16="http://schemas.microsoft.com/office/drawing/2014/main" id="{4FA30E94-4FD9-4366-844C-7E719B53CB39}"/>
                </a:ext>
              </a:extLst>
            </p:cNvPr>
            <p:cNvSpPr/>
            <p:nvPr/>
          </p:nvSpPr>
          <p:spPr>
            <a:xfrm>
              <a:off x="6004041" y="2196969"/>
              <a:ext cx="2071801" cy="1657441"/>
            </a:xfrm>
            <a:prstGeom prst="roundRect">
              <a:avLst>
                <a:gd name="adj" fmla="val 10000"/>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Rectangle: Rounded Corners 16">
              <a:extLst>
                <a:ext uri="{FF2B5EF4-FFF2-40B4-BE49-F238E27FC236}">
                  <a16:creationId xmlns:a16="http://schemas.microsoft.com/office/drawing/2014/main" id="{759D2473-1171-4EDA-8688-27EA784E72D2}"/>
                </a:ext>
              </a:extLst>
            </p:cNvPr>
            <p:cNvSpPr txBox="1"/>
            <p:nvPr/>
          </p:nvSpPr>
          <p:spPr>
            <a:xfrm>
              <a:off x="6052586" y="2245514"/>
              <a:ext cx="1974711" cy="15603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Blood Counts (LB)</a:t>
              </a:r>
            </a:p>
          </p:txBody>
        </p:sp>
      </p:grpSp>
    </p:spTree>
    <p:extLst>
      <p:ext uri="{BB962C8B-B14F-4D97-AF65-F5344CB8AC3E}">
        <p14:creationId xmlns:p14="http://schemas.microsoft.com/office/powerpoint/2010/main" val="27973094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0D3B-4B36-4C19-AFA8-79CE2BF7F311}"/>
              </a:ext>
            </a:extLst>
          </p:cNvPr>
          <p:cNvSpPr>
            <a:spLocks noGrp="1"/>
          </p:cNvSpPr>
          <p:nvPr>
            <p:ph type="title"/>
          </p:nvPr>
        </p:nvSpPr>
        <p:spPr>
          <a:xfrm>
            <a:off x="102973" y="241886"/>
            <a:ext cx="11635911" cy="903518"/>
          </a:xfrm>
        </p:spPr>
        <p:txBody>
          <a:bodyPr/>
          <a:lstStyle/>
          <a:p>
            <a:r>
              <a:rPr lang="en-US" dirty="0"/>
              <a:t>SDTM RS (Response) – Overall Response at Each Visit</a:t>
            </a:r>
          </a:p>
        </p:txBody>
      </p:sp>
      <p:sp>
        <p:nvSpPr>
          <p:cNvPr id="3" name="Content Placeholder 2">
            <a:extLst>
              <a:ext uri="{FF2B5EF4-FFF2-40B4-BE49-F238E27FC236}">
                <a16:creationId xmlns:a16="http://schemas.microsoft.com/office/drawing/2014/main" id="{2A60C76B-7102-4C1A-9EB6-30055AEB83C9}"/>
              </a:ext>
            </a:extLst>
          </p:cNvPr>
          <p:cNvSpPr>
            <a:spLocks noGrp="1"/>
          </p:cNvSpPr>
          <p:nvPr>
            <p:ph idx="1"/>
          </p:nvPr>
        </p:nvSpPr>
        <p:spPr>
          <a:xfrm>
            <a:off x="198023" y="4039928"/>
            <a:ext cx="11029610" cy="2124427"/>
          </a:xfrm>
        </p:spPr>
        <p:txBody>
          <a:bodyPr>
            <a:normAutofit fontScale="92500" lnSpcReduction="10000"/>
          </a:bodyPr>
          <a:lstStyle/>
          <a:p>
            <a:pPr marL="0" indent="0">
              <a:spcBef>
                <a:spcPts val="600"/>
              </a:spcBef>
              <a:buNone/>
            </a:pPr>
            <a:r>
              <a:rPr lang="en-US" sz="2400" dirty="0">
                <a:cs typeface="Calibri" pitchFamily="34" charset="0"/>
              </a:rPr>
              <a:t>Key points to note:</a:t>
            </a:r>
          </a:p>
          <a:p>
            <a:pPr lvl="1">
              <a:spcBef>
                <a:spcPts val="600"/>
              </a:spcBef>
            </a:pPr>
            <a:r>
              <a:rPr lang="en-US" sz="2000" dirty="0">
                <a:cs typeface="Calibri" pitchFamily="34" charset="0"/>
              </a:rPr>
              <a:t>Using Tumor measurement, Bone Marrow Checkup, Spleen/Live assessment and Blood counts, overall Response for each visit was measured and collected.</a:t>
            </a:r>
          </a:p>
          <a:p>
            <a:pPr lvl="1">
              <a:spcBef>
                <a:spcPts val="600"/>
              </a:spcBef>
            </a:pPr>
            <a:r>
              <a:rPr lang="en-US" sz="2000" dirty="0">
                <a:cs typeface="Calibri" pitchFamily="34" charset="0"/>
              </a:rPr>
              <a:t>Usually, Responses were measured and collected by investigator, not programmatically.</a:t>
            </a:r>
          </a:p>
          <a:p>
            <a:endParaRPr lang="en-US" sz="2400" dirty="0"/>
          </a:p>
        </p:txBody>
      </p:sp>
      <p:graphicFrame>
        <p:nvGraphicFramePr>
          <p:cNvPr id="6" name="Content Placeholder 7">
            <a:extLst>
              <a:ext uri="{FF2B5EF4-FFF2-40B4-BE49-F238E27FC236}">
                <a16:creationId xmlns:a16="http://schemas.microsoft.com/office/drawing/2014/main" id="{B387FADD-A019-49E3-A30B-9148B72E6829}"/>
              </a:ext>
            </a:extLst>
          </p:cNvPr>
          <p:cNvGraphicFramePr>
            <a:graphicFrameLocks/>
          </p:cNvGraphicFramePr>
          <p:nvPr/>
        </p:nvGraphicFramePr>
        <p:xfrm>
          <a:off x="198023" y="1597163"/>
          <a:ext cx="10473629" cy="2124428"/>
        </p:xfrm>
        <a:graphic>
          <a:graphicData uri="http://schemas.openxmlformats.org/drawingml/2006/table">
            <a:tbl>
              <a:tblPr firstRow="1" bandRow="1">
                <a:tableStyleId>{00A15C55-8517-42AA-B614-E9B94910E393}</a:tableStyleId>
              </a:tblPr>
              <a:tblGrid>
                <a:gridCol w="1301255">
                  <a:extLst>
                    <a:ext uri="{9D8B030D-6E8A-4147-A177-3AD203B41FA5}">
                      <a16:colId xmlns:a16="http://schemas.microsoft.com/office/drawing/2014/main" val="20000"/>
                    </a:ext>
                  </a:extLst>
                </a:gridCol>
                <a:gridCol w="1315790">
                  <a:extLst>
                    <a:ext uri="{9D8B030D-6E8A-4147-A177-3AD203B41FA5}">
                      <a16:colId xmlns:a16="http://schemas.microsoft.com/office/drawing/2014/main" val="20001"/>
                    </a:ext>
                  </a:extLst>
                </a:gridCol>
                <a:gridCol w="1964418">
                  <a:extLst>
                    <a:ext uri="{9D8B030D-6E8A-4147-A177-3AD203B41FA5}">
                      <a16:colId xmlns:a16="http://schemas.microsoft.com/office/drawing/2014/main" val="20002"/>
                    </a:ext>
                  </a:extLst>
                </a:gridCol>
                <a:gridCol w="1368479">
                  <a:extLst>
                    <a:ext uri="{9D8B030D-6E8A-4147-A177-3AD203B41FA5}">
                      <a16:colId xmlns:a16="http://schemas.microsoft.com/office/drawing/2014/main" val="20003"/>
                    </a:ext>
                  </a:extLst>
                </a:gridCol>
                <a:gridCol w="1239481">
                  <a:extLst>
                    <a:ext uri="{9D8B030D-6E8A-4147-A177-3AD203B41FA5}">
                      <a16:colId xmlns:a16="http://schemas.microsoft.com/office/drawing/2014/main" val="20004"/>
                    </a:ext>
                  </a:extLst>
                </a:gridCol>
                <a:gridCol w="1012369">
                  <a:extLst>
                    <a:ext uri="{9D8B030D-6E8A-4147-A177-3AD203B41FA5}">
                      <a16:colId xmlns:a16="http://schemas.microsoft.com/office/drawing/2014/main" val="20005"/>
                    </a:ext>
                  </a:extLst>
                </a:gridCol>
                <a:gridCol w="1301255">
                  <a:extLst>
                    <a:ext uri="{9D8B030D-6E8A-4147-A177-3AD203B41FA5}">
                      <a16:colId xmlns:a16="http://schemas.microsoft.com/office/drawing/2014/main" val="20006"/>
                    </a:ext>
                  </a:extLst>
                </a:gridCol>
                <a:gridCol w="970582">
                  <a:extLst>
                    <a:ext uri="{9D8B030D-6E8A-4147-A177-3AD203B41FA5}">
                      <a16:colId xmlns:a16="http://schemas.microsoft.com/office/drawing/2014/main" val="20007"/>
                    </a:ext>
                  </a:extLst>
                </a:gridCol>
              </a:tblGrid>
              <a:tr h="415773">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RSTESTCD</a:t>
                      </a:r>
                    </a:p>
                  </a:txBody>
                  <a:tcPr/>
                </a:tc>
                <a:tc>
                  <a:txBody>
                    <a:bodyPr/>
                    <a:lstStyle/>
                    <a:p>
                      <a:r>
                        <a:rPr lang="en-US" sz="1800" dirty="0">
                          <a:solidFill>
                            <a:sysClr val="windowText" lastClr="000000"/>
                          </a:solidFill>
                        </a:rPr>
                        <a:t>RSTEST</a:t>
                      </a:r>
                    </a:p>
                  </a:txBody>
                  <a:tcPr/>
                </a:tc>
                <a:tc>
                  <a:txBody>
                    <a:bodyPr/>
                    <a:lstStyle/>
                    <a:p>
                      <a:r>
                        <a:rPr lang="en-US" sz="1800" dirty="0">
                          <a:solidFill>
                            <a:sysClr val="windowText" lastClr="000000"/>
                          </a:solidFill>
                        </a:rPr>
                        <a:t>RSCAT</a:t>
                      </a:r>
                    </a:p>
                  </a:txBody>
                  <a:tcPr/>
                </a:tc>
                <a:tc>
                  <a:txBody>
                    <a:bodyPr/>
                    <a:lstStyle/>
                    <a:p>
                      <a:r>
                        <a:rPr lang="en-US" sz="1800" dirty="0">
                          <a:solidFill>
                            <a:sysClr val="windowText" lastClr="000000"/>
                          </a:solidFill>
                        </a:rPr>
                        <a:t>RSORRES</a:t>
                      </a:r>
                    </a:p>
                  </a:txBody>
                  <a:tcPr/>
                </a:tc>
                <a:tc>
                  <a:txBody>
                    <a:bodyPr/>
                    <a:lstStyle/>
                    <a:p>
                      <a:r>
                        <a:rPr lang="en-US" sz="1800" dirty="0">
                          <a:solidFill>
                            <a:sysClr val="windowText" lastClr="000000"/>
                          </a:solidFill>
                        </a:rPr>
                        <a:t>VISIT</a:t>
                      </a:r>
                    </a:p>
                  </a:txBody>
                  <a:tcPr/>
                </a:tc>
                <a:tc>
                  <a:txBody>
                    <a:bodyPr/>
                    <a:lstStyle/>
                    <a:p>
                      <a:r>
                        <a:rPr lang="en-US" sz="1800" dirty="0">
                          <a:solidFill>
                            <a:sysClr val="windowText" lastClr="000000"/>
                          </a:solidFill>
                        </a:rPr>
                        <a:t>RSDTC</a:t>
                      </a:r>
                    </a:p>
                  </a:txBody>
                  <a:tcPr/>
                </a:tc>
                <a:tc>
                  <a:txBody>
                    <a:bodyPr/>
                    <a:lstStyle/>
                    <a:p>
                      <a:r>
                        <a:rPr lang="en-US" sz="1800" dirty="0">
                          <a:solidFill>
                            <a:sysClr val="windowText" lastClr="000000"/>
                          </a:solidFill>
                        </a:rPr>
                        <a:t>RSSEQ</a:t>
                      </a:r>
                    </a:p>
                  </a:txBody>
                  <a:tcPr/>
                </a:tc>
                <a:extLst>
                  <a:ext uri="{0D108BD9-81ED-4DB2-BD59-A6C34878D82A}">
                    <a16:rowId xmlns:a16="http://schemas.microsoft.com/office/drawing/2014/main" val="10000"/>
                  </a:ext>
                </a:extLst>
              </a:tr>
              <a:tr h="341731">
                <a:tc>
                  <a:txBody>
                    <a:bodyPr/>
                    <a:lstStyle/>
                    <a:p>
                      <a:r>
                        <a:rPr lang="en-US" sz="1600" dirty="0"/>
                        <a:t>001-01-001</a:t>
                      </a:r>
                    </a:p>
                  </a:txBody>
                  <a:tcPr/>
                </a:tc>
                <a:tc>
                  <a:txBody>
                    <a:bodyPr/>
                    <a:lstStyle/>
                    <a:p>
                      <a:r>
                        <a:rPr lang="en-US" sz="1600" dirty="0"/>
                        <a:t>OVRLRESP</a:t>
                      </a:r>
                    </a:p>
                  </a:txBody>
                  <a:tcPr/>
                </a:tc>
                <a:tc>
                  <a:txBody>
                    <a:bodyPr/>
                    <a:lstStyle/>
                    <a:p>
                      <a:r>
                        <a:rPr lang="en-US" sz="1600" dirty="0"/>
                        <a:t>Overall</a:t>
                      </a:r>
                      <a:r>
                        <a:rPr lang="en-US" sz="1600" baseline="0" dirty="0"/>
                        <a:t> Response</a:t>
                      </a:r>
                      <a:endParaRPr lang="en-US" sz="1600" dirty="0"/>
                    </a:p>
                  </a:txBody>
                  <a:tcPr/>
                </a:tc>
                <a:tc>
                  <a:txBody>
                    <a:bodyPr/>
                    <a:lstStyle/>
                    <a:p>
                      <a:r>
                        <a:rPr lang="en-US" sz="1600" dirty="0"/>
                        <a:t>IWCLL 2008</a:t>
                      </a:r>
                    </a:p>
                  </a:txBody>
                  <a:tcPr/>
                </a:tc>
                <a:tc>
                  <a:txBody>
                    <a:bodyPr/>
                    <a:lstStyle/>
                    <a:p>
                      <a:r>
                        <a:rPr lang="en-US" sz="1600" dirty="0"/>
                        <a:t>PR</a:t>
                      </a:r>
                    </a:p>
                  </a:txBody>
                  <a:tcPr/>
                </a:tc>
                <a:tc>
                  <a:txBody>
                    <a:bodyPr/>
                    <a:lstStyle/>
                    <a:p>
                      <a:r>
                        <a:rPr lang="en-US" sz="1600" dirty="0"/>
                        <a:t>Cycle</a:t>
                      </a:r>
                      <a:r>
                        <a:rPr lang="en-US" sz="1600" baseline="0" dirty="0"/>
                        <a:t> 1</a:t>
                      </a:r>
                      <a:endParaRPr lang="en-US" sz="1600" dirty="0"/>
                    </a:p>
                  </a:txBody>
                  <a:tcPr/>
                </a:tc>
                <a:tc>
                  <a:txBody>
                    <a:bodyPr/>
                    <a:lstStyle/>
                    <a:p>
                      <a:r>
                        <a:rPr lang="en-US" sz="1600" dirty="0"/>
                        <a:t>2011-03-01</a:t>
                      </a:r>
                    </a:p>
                  </a:txBody>
                  <a:tcPr/>
                </a:tc>
                <a:tc>
                  <a:txBody>
                    <a:bodyPr/>
                    <a:lstStyle/>
                    <a:p>
                      <a:r>
                        <a:rPr lang="en-US" sz="1600" dirty="0"/>
                        <a:t>1</a:t>
                      </a:r>
                    </a:p>
                  </a:txBody>
                  <a:tcPr/>
                </a:tc>
                <a:extLst>
                  <a:ext uri="{0D108BD9-81ED-4DB2-BD59-A6C34878D82A}">
                    <a16:rowId xmlns:a16="http://schemas.microsoft.com/office/drawing/2014/main" val="10001"/>
                  </a:ext>
                </a:extLst>
              </a:tr>
              <a:tr h="341731">
                <a:tc>
                  <a:txBody>
                    <a:bodyPr/>
                    <a:lstStyle/>
                    <a:p>
                      <a:r>
                        <a:rPr lang="en-US" sz="1600" dirty="0"/>
                        <a:t>001-01-001</a:t>
                      </a:r>
                    </a:p>
                  </a:txBody>
                  <a:tcPr/>
                </a:tc>
                <a:tc>
                  <a:txBody>
                    <a:bodyPr/>
                    <a:lstStyle/>
                    <a:p>
                      <a:r>
                        <a:rPr lang="en-US" sz="1600" dirty="0"/>
                        <a:t>OVRLRESP</a:t>
                      </a:r>
                    </a:p>
                  </a:txBody>
                  <a:tcPr/>
                </a:tc>
                <a:tc>
                  <a:txBody>
                    <a:bodyPr/>
                    <a:lstStyle/>
                    <a:p>
                      <a:r>
                        <a:rPr lang="en-US" sz="1600" dirty="0"/>
                        <a:t>Overall</a:t>
                      </a:r>
                      <a:r>
                        <a:rPr lang="en-US" sz="1600" baseline="0" dirty="0"/>
                        <a:t> Response</a:t>
                      </a:r>
                      <a:endParaRPr lang="en-US" sz="1600" dirty="0"/>
                    </a:p>
                  </a:txBody>
                  <a:tcPr/>
                </a:tc>
                <a:tc>
                  <a:txBody>
                    <a:bodyPr/>
                    <a:lstStyle/>
                    <a:p>
                      <a:r>
                        <a:rPr lang="en-US" sz="1600" dirty="0"/>
                        <a:t>IWCLL 2008</a:t>
                      </a:r>
                    </a:p>
                  </a:txBody>
                  <a:tcPr/>
                </a:tc>
                <a:tc>
                  <a:txBody>
                    <a:bodyPr/>
                    <a:lstStyle/>
                    <a:p>
                      <a:r>
                        <a:rPr lang="en-US" sz="1600" dirty="0"/>
                        <a:t>SD</a:t>
                      </a:r>
                    </a:p>
                  </a:txBody>
                  <a:tcPr/>
                </a:tc>
                <a:tc>
                  <a:txBody>
                    <a:bodyPr/>
                    <a:lstStyle/>
                    <a:p>
                      <a:r>
                        <a:rPr lang="en-US" sz="1600" dirty="0"/>
                        <a:t>Cycle</a:t>
                      </a:r>
                      <a:r>
                        <a:rPr lang="en-US" sz="1600" baseline="0" dirty="0"/>
                        <a:t> 2</a:t>
                      </a:r>
                      <a:endParaRPr lang="en-US" sz="1600" dirty="0"/>
                    </a:p>
                  </a:txBody>
                  <a:tcPr/>
                </a:tc>
                <a:tc>
                  <a:txBody>
                    <a:bodyPr/>
                    <a:lstStyle/>
                    <a:p>
                      <a:r>
                        <a:rPr lang="en-US" sz="1600" dirty="0"/>
                        <a:t>2011-06-01</a:t>
                      </a:r>
                    </a:p>
                  </a:txBody>
                  <a:tcPr/>
                </a:tc>
                <a:tc>
                  <a:txBody>
                    <a:bodyPr/>
                    <a:lstStyle/>
                    <a:p>
                      <a:r>
                        <a:rPr lang="en-US" sz="1600" dirty="0"/>
                        <a:t>2</a:t>
                      </a:r>
                    </a:p>
                  </a:txBody>
                  <a:tcPr/>
                </a:tc>
                <a:extLst>
                  <a:ext uri="{0D108BD9-81ED-4DB2-BD59-A6C34878D82A}">
                    <a16:rowId xmlns:a16="http://schemas.microsoft.com/office/drawing/2014/main" val="10002"/>
                  </a:ext>
                </a:extLst>
              </a:tr>
              <a:tr h="341731">
                <a:tc>
                  <a:txBody>
                    <a:bodyPr/>
                    <a:lstStyle/>
                    <a:p>
                      <a:r>
                        <a:rPr lang="en-US" sz="1600" dirty="0"/>
                        <a:t>001-01-001</a:t>
                      </a:r>
                    </a:p>
                  </a:txBody>
                  <a:tcPr/>
                </a:tc>
                <a:tc>
                  <a:txBody>
                    <a:bodyPr/>
                    <a:lstStyle/>
                    <a:p>
                      <a:r>
                        <a:rPr lang="en-US" sz="1600" dirty="0"/>
                        <a:t>OVRLRESP</a:t>
                      </a:r>
                    </a:p>
                  </a:txBody>
                  <a:tcPr/>
                </a:tc>
                <a:tc>
                  <a:txBody>
                    <a:bodyPr/>
                    <a:lstStyle/>
                    <a:p>
                      <a:r>
                        <a:rPr lang="en-US" sz="1600" dirty="0"/>
                        <a:t>Overall</a:t>
                      </a:r>
                      <a:r>
                        <a:rPr lang="en-US" sz="1600" baseline="0" dirty="0"/>
                        <a:t> Response</a:t>
                      </a:r>
                      <a:endParaRPr lang="en-US" sz="1600" dirty="0"/>
                    </a:p>
                  </a:txBody>
                  <a:tcPr/>
                </a:tc>
                <a:tc>
                  <a:txBody>
                    <a:bodyPr/>
                    <a:lstStyle/>
                    <a:p>
                      <a:r>
                        <a:rPr lang="en-US" sz="1600" dirty="0"/>
                        <a:t>IWCLL 2008</a:t>
                      </a:r>
                    </a:p>
                  </a:txBody>
                  <a:tcPr/>
                </a:tc>
                <a:tc>
                  <a:txBody>
                    <a:bodyPr/>
                    <a:lstStyle/>
                    <a:p>
                      <a:r>
                        <a:rPr lang="en-US" sz="1600" dirty="0"/>
                        <a:t>PR</a:t>
                      </a:r>
                    </a:p>
                  </a:txBody>
                  <a:tcPr/>
                </a:tc>
                <a:tc>
                  <a:txBody>
                    <a:bodyPr/>
                    <a:lstStyle/>
                    <a:p>
                      <a:r>
                        <a:rPr lang="en-US" sz="1600" dirty="0"/>
                        <a:t>Cycle</a:t>
                      </a:r>
                      <a:r>
                        <a:rPr lang="en-US" sz="1600" baseline="0" dirty="0"/>
                        <a:t> 3</a:t>
                      </a:r>
                      <a:endParaRPr lang="en-US" sz="1600" dirty="0"/>
                    </a:p>
                  </a:txBody>
                  <a:tcPr/>
                </a:tc>
                <a:tc>
                  <a:txBody>
                    <a:bodyPr/>
                    <a:lstStyle/>
                    <a:p>
                      <a:r>
                        <a:rPr lang="en-US" sz="1600" dirty="0"/>
                        <a:t>2011-09-01</a:t>
                      </a:r>
                    </a:p>
                  </a:txBody>
                  <a:tcPr/>
                </a:tc>
                <a:tc>
                  <a:txBody>
                    <a:bodyPr/>
                    <a:lstStyle/>
                    <a:p>
                      <a:r>
                        <a:rPr lang="en-US" sz="1600" dirty="0"/>
                        <a:t>3</a:t>
                      </a:r>
                    </a:p>
                  </a:txBody>
                  <a:tcPr/>
                </a:tc>
                <a:extLst>
                  <a:ext uri="{0D108BD9-81ED-4DB2-BD59-A6C34878D82A}">
                    <a16:rowId xmlns:a16="http://schemas.microsoft.com/office/drawing/2014/main" val="10003"/>
                  </a:ext>
                </a:extLst>
              </a:tr>
              <a:tr h="341731">
                <a:tc>
                  <a:txBody>
                    <a:bodyPr/>
                    <a:lstStyle/>
                    <a:p>
                      <a:r>
                        <a:rPr lang="en-US" sz="1600" dirty="0"/>
                        <a:t>001-01-001</a:t>
                      </a:r>
                    </a:p>
                  </a:txBody>
                  <a:tcPr/>
                </a:tc>
                <a:tc>
                  <a:txBody>
                    <a:bodyPr/>
                    <a:lstStyle/>
                    <a:p>
                      <a:r>
                        <a:rPr lang="en-US" sz="1600" dirty="0"/>
                        <a:t>OVRLRESP</a:t>
                      </a:r>
                    </a:p>
                  </a:txBody>
                  <a:tcPr/>
                </a:tc>
                <a:tc>
                  <a:txBody>
                    <a:bodyPr/>
                    <a:lstStyle/>
                    <a:p>
                      <a:r>
                        <a:rPr lang="en-US" sz="1600" dirty="0"/>
                        <a:t>Overall</a:t>
                      </a:r>
                      <a:r>
                        <a:rPr lang="en-US" sz="1600" baseline="0" dirty="0"/>
                        <a:t> Response</a:t>
                      </a:r>
                      <a:endParaRPr lang="en-US" sz="1600" dirty="0"/>
                    </a:p>
                  </a:txBody>
                  <a:tcPr/>
                </a:tc>
                <a:tc>
                  <a:txBody>
                    <a:bodyPr/>
                    <a:lstStyle/>
                    <a:p>
                      <a:r>
                        <a:rPr lang="en-US" sz="1600" dirty="0"/>
                        <a:t>IWCLL 2008</a:t>
                      </a:r>
                    </a:p>
                  </a:txBody>
                  <a:tcPr/>
                </a:tc>
                <a:tc>
                  <a:txBody>
                    <a:bodyPr/>
                    <a:lstStyle/>
                    <a:p>
                      <a:r>
                        <a:rPr lang="en-US" sz="1600" dirty="0"/>
                        <a:t>PD</a:t>
                      </a:r>
                    </a:p>
                  </a:txBody>
                  <a:tcPr/>
                </a:tc>
                <a:tc>
                  <a:txBody>
                    <a:bodyPr/>
                    <a:lstStyle/>
                    <a:p>
                      <a:r>
                        <a:rPr lang="en-US" sz="1600" dirty="0"/>
                        <a:t>Cycle</a:t>
                      </a:r>
                      <a:r>
                        <a:rPr lang="en-US" sz="1600" baseline="0" dirty="0"/>
                        <a:t> 4</a:t>
                      </a:r>
                      <a:endParaRPr lang="en-US" sz="1600" dirty="0"/>
                    </a:p>
                  </a:txBody>
                  <a:tcPr/>
                </a:tc>
                <a:tc>
                  <a:txBody>
                    <a:bodyPr/>
                    <a:lstStyle/>
                    <a:p>
                      <a:r>
                        <a:rPr lang="en-US" sz="1600" dirty="0"/>
                        <a:t>2011-12-01</a:t>
                      </a:r>
                    </a:p>
                  </a:txBody>
                  <a:tcPr/>
                </a:tc>
                <a:tc>
                  <a:txBody>
                    <a:bodyPr/>
                    <a:lstStyle/>
                    <a:p>
                      <a:r>
                        <a:rPr lang="en-US" sz="1600" dirty="0"/>
                        <a:t>4</a:t>
                      </a:r>
                    </a:p>
                  </a:txBody>
                  <a:tcPr/>
                </a:tc>
                <a:extLst>
                  <a:ext uri="{0D108BD9-81ED-4DB2-BD59-A6C34878D82A}">
                    <a16:rowId xmlns:a16="http://schemas.microsoft.com/office/drawing/2014/main" val="10004"/>
                  </a:ext>
                </a:extLst>
              </a:tr>
              <a:tr h="341731">
                <a:tc>
                  <a:txBody>
                    <a:bodyPr/>
                    <a:lstStyle/>
                    <a:p>
                      <a:r>
                        <a:rPr lang="en-US" sz="1600" dirty="0"/>
                        <a:t>001-01-001</a:t>
                      </a:r>
                    </a:p>
                  </a:txBody>
                  <a:tcPr/>
                </a:tc>
                <a:tc>
                  <a:txBody>
                    <a:bodyPr/>
                    <a:lstStyle/>
                    <a:p>
                      <a:r>
                        <a:rPr lang="en-US" sz="1600" dirty="0"/>
                        <a:t>OVRLRESP</a:t>
                      </a:r>
                    </a:p>
                  </a:txBody>
                  <a:tcPr/>
                </a:tc>
                <a:tc>
                  <a:txBody>
                    <a:bodyPr/>
                    <a:lstStyle/>
                    <a:p>
                      <a:r>
                        <a:rPr lang="en-US" sz="1600" dirty="0"/>
                        <a:t>Overall</a:t>
                      </a:r>
                      <a:r>
                        <a:rPr lang="en-US" sz="1600" baseline="0" dirty="0"/>
                        <a:t> Response</a:t>
                      </a:r>
                      <a:endParaRPr lang="en-US" sz="1600" dirty="0"/>
                    </a:p>
                  </a:txBody>
                  <a:tcPr/>
                </a:tc>
                <a:tc>
                  <a:txBody>
                    <a:bodyPr/>
                    <a:lstStyle/>
                    <a:p>
                      <a:r>
                        <a:rPr lang="en-US" sz="1600" dirty="0"/>
                        <a:t>IWCLL 2008</a:t>
                      </a:r>
                    </a:p>
                  </a:txBody>
                  <a:tcPr/>
                </a:tc>
                <a:tc>
                  <a:txBody>
                    <a:bodyPr/>
                    <a:lstStyle/>
                    <a:p>
                      <a:r>
                        <a:rPr lang="en-US" sz="1600" dirty="0"/>
                        <a:t>PD</a:t>
                      </a:r>
                    </a:p>
                  </a:txBody>
                  <a:tcPr/>
                </a:tc>
                <a:tc>
                  <a:txBody>
                    <a:bodyPr/>
                    <a:lstStyle/>
                    <a:p>
                      <a:r>
                        <a:rPr lang="en-US" sz="1600" dirty="0"/>
                        <a:t>Cycle</a:t>
                      </a:r>
                      <a:r>
                        <a:rPr lang="en-US" sz="1600" baseline="0" dirty="0"/>
                        <a:t> 5</a:t>
                      </a:r>
                      <a:endParaRPr lang="en-US" sz="1600" dirty="0"/>
                    </a:p>
                  </a:txBody>
                  <a:tcPr/>
                </a:tc>
                <a:tc>
                  <a:txBody>
                    <a:bodyPr/>
                    <a:lstStyle/>
                    <a:p>
                      <a:r>
                        <a:rPr lang="en-US" sz="1600" dirty="0"/>
                        <a:t>2012-03-01</a:t>
                      </a:r>
                    </a:p>
                  </a:txBody>
                  <a:tcPr/>
                </a:tc>
                <a:tc>
                  <a:txBody>
                    <a:bodyPr/>
                    <a:lstStyle/>
                    <a:p>
                      <a:r>
                        <a:rPr lang="en-US" sz="1600" dirty="0"/>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08662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954-0844-4838-B22B-EDD10637B49C}"/>
              </a:ext>
            </a:extLst>
          </p:cNvPr>
          <p:cNvSpPr>
            <a:spLocks noGrp="1"/>
          </p:cNvSpPr>
          <p:nvPr>
            <p:ph type="ctrTitle"/>
          </p:nvPr>
        </p:nvSpPr>
        <p:spPr>
          <a:xfrm>
            <a:off x="672969" y="4991817"/>
            <a:ext cx="9580740" cy="1024531"/>
          </a:xfrm>
        </p:spPr>
        <p:txBody>
          <a:bodyPr/>
          <a:lstStyle/>
          <a:p>
            <a:r>
              <a:rPr lang="en-US" dirty="0"/>
              <a:t>Other Oncology-specific data collections, CDISC &amp; Analysis</a:t>
            </a:r>
          </a:p>
        </p:txBody>
      </p:sp>
    </p:spTree>
    <p:extLst>
      <p:ext uri="{BB962C8B-B14F-4D97-AF65-F5344CB8AC3E}">
        <p14:creationId xmlns:p14="http://schemas.microsoft.com/office/powerpoint/2010/main" val="23891243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7FB3-552B-45CF-B103-DA60A39B9BDA}"/>
              </a:ext>
            </a:extLst>
          </p:cNvPr>
          <p:cNvSpPr>
            <a:spLocks noGrp="1"/>
          </p:cNvSpPr>
          <p:nvPr>
            <p:ph type="title"/>
          </p:nvPr>
        </p:nvSpPr>
        <p:spPr>
          <a:xfrm>
            <a:off x="198023" y="196633"/>
            <a:ext cx="9404723" cy="851117"/>
          </a:xfrm>
        </p:spPr>
        <p:txBody>
          <a:bodyPr/>
          <a:lstStyle/>
          <a:p>
            <a:r>
              <a:rPr lang="en-US" dirty="0"/>
              <a:t>Oncology exposure – EC and EX</a:t>
            </a:r>
          </a:p>
        </p:txBody>
      </p:sp>
      <p:sp>
        <p:nvSpPr>
          <p:cNvPr id="3" name="Content Placeholder 2">
            <a:extLst>
              <a:ext uri="{FF2B5EF4-FFF2-40B4-BE49-F238E27FC236}">
                <a16:creationId xmlns:a16="http://schemas.microsoft.com/office/drawing/2014/main" id="{1176F591-AE2D-4B5E-936C-BEDB64BC7A9E}"/>
              </a:ext>
            </a:extLst>
          </p:cNvPr>
          <p:cNvSpPr>
            <a:spLocks noGrp="1"/>
          </p:cNvSpPr>
          <p:nvPr>
            <p:ph idx="1"/>
          </p:nvPr>
        </p:nvSpPr>
        <p:spPr>
          <a:xfrm>
            <a:off x="289964" y="4448542"/>
            <a:ext cx="3578651" cy="415369"/>
          </a:xfrm>
        </p:spPr>
        <p:txBody>
          <a:bodyPr>
            <a:noAutofit/>
          </a:bodyPr>
          <a:lstStyle/>
          <a:p>
            <a:pPr marL="0" indent="0">
              <a:buClrTx/>
              <a:buNone/>
            </a:pPr>
            <a:r>
              <a:rPr lang="en-US" sz="2400" dirty="0"/>
              <a:t>EX- Exposure</a:t>
            </a:r>
          </a:p>
        </p:txBody>
      </p:sp>
      <p:sp>
        <p:nvSpPr>
          <p:cNvPr id="6" name="Content Placeholder 2">
            <a:extLst>
              <a:ext uri="{FF2B5EF4-FFF2-40B4-BE49-F238E27FC236}">
                <a16:creationId xmlns:a16="http://schemas.microsoft.com/office/drawing/2014/main" id="{FE9AC539-F8D6-46EC-BEE8-A2E2A2E7483C}"/>
              </a:ext>
            </a:extLst>
          </p:cNvPr>
          <p:cNvSpPr txBox="1">
            <a:spLocks/>
          </p:cNvSpPr>
          <p:nvPr/>
        </p:nvSpPr>
        <p:spPr>
          <a:xfrm>
            <a:off x="198023" y="799597"/>
            <a:ext cx="11993977" cy="19355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2000" b="0" i="0" kern="1200">
                <a:solidFill>
                  <a:schemeClr val="tx1"/>
                </a:solidFill>
                <a:latin typeface="Berlin Sans FB" panose="020E0602020502020306" pitchFamily="34" charset="0"/>
                <a:ea typeface="+mj-ea"/>
                <a:cs typeface="+mj-cs"/>
              </a:defRPr>
            </a:lvl1pPr>
            <a:lvl2pPr marL="742950" indent="-28575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800" b="0" i="0" kern="1200">
                <a:solidFill>
                  <a:schemeClr val="tx1"/>
                </a:solidFill>
                <a:latin typeface="Berlin Sans FB" panose="020E0602020502020306" pitchFamily="34" charset="0"/>
                <a:ea typeface="+mj-ea"/>
                <a:cs typeface="+mj-cs"/>
              </a:defRPr>
            </a:lvl2pPr>
            <a:lvl3pPr marL="11430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600" b="0" i="0" kern="1200">
                <a:solidFill>
                  <a:schemeClr val="tx1"/>
                </a:solidFill>
                <a:latin typeface="Berlin Sans FB" panose="020E0602020502020306" pitchFamily="34" charset="0"/>
                <a:ea typeface="+mj-ea"/>
                <a:cs typeface="+mj-cs"/>
              </a:defRPr>
            </a:lvl3pPr>
            <a:lvl4pPr marL="16002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400" b="0" i="0" kern="1200">
                <a:solidFill>
                  <a:schemeClr val="tx1"/>
                </a:solidFill>
                <a:latin typeface="Berlin Sans FB" panose="020E0602020502020306" pitchFamily="34" charset="0"/>
                <a:ea typeface="+mj-ea"/>
                <a:cs typeface="+mj-cs"/>
              </a:defRPr>
            </a:lvl4pPr>
            <a:lvl5pPr marL="20574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400" b="0" i="0" kern="1200">
                <a:solidFill>
                  <a:schemeClr val="tx1"/>
                </a:solidFill>
                <a:latin typeface="Berlin Sans FB" panose="020E0602020502020306" pitchFamily="34" charset="0"/>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spcBef>
                <a:spcPts val="0"/>
              </a:spcBef>
              <a:buClrTx/>
              <a:buFont typeface="Wingdings" panose="05000000000000000000" pitchFamily="2" charset="2"/>
              <a:buNone/>
            </a:pPr>
            <a:r>
              <a:rPr lang="en-US" sz="2400" dirty="0"/>
              <a:t>Some oncology drugs should be admitted per patient’s weight. In this study, DRUG A should be admitted in 4 mg per patient’s weight in Kg.  </a:t>
            </a:r>
          </a:p>
          <a:p>
            <a:pPr marL="0" indent="0">
              <a:spcBef>
                <a:spcPts val="0"/>
              </a:spcBef>
              <a:buClrTx/>
              <a:buFont typeface="Wingdings" panose="05000000000000000000" pitchFamily="2" charset="2"/>
              <a:buNone/>
            </a:pPr>
            <a:r>
              <a:rPr lang="en-US" sz="2400" dirty="0"/>
              <a:t>If 1 mL of injection  contains 100 mg of DRUG A, USUBJID = 001-01-001 at 75 kg weight requires 3 mL. USUBJID=002 at 100 kg requires 4 mL.  USUBJID=003 at 80 kg requires 3.2 mL. </a:t>
            </a:r>
          </a:p>
          <a:p>
            <a:pPr marL="0" indent="0">
              <a:spcBef>
                <a:spcPts val="0"/>
              </a:spcBef>
              <a:buClrTx/>
              <a:buFont typeface="Wingdings" panose="05000000000000000000" pitchFamily="2" charset="2"/>
              <a:buNone/>
            </a:pPr>
            <a:endParaRPr lang="en-US" sz="2400" dirty="0"/>
          </a:p>
          <a:p>
            <a:pPr marL="0" indent="0">
              <a:spcBef>
                <a:spcPts val="0"/>
              </a:spcBef>
              <a:buClrTx/>
              <a:buFont typeface="Wingdings" panose="05000000000000000000" pitchFamily="2" charset="2"/>
              <a:buNone/>
            </a:pPr>
            <a:r>
              <a:rPr lang="en-US" sz="2400" dirty="0"/>
              <a:t>EC – Exposure as collected</a:t>
            </a:r>
          </a:p>
        </p:txBody>
      </p:sp>
      <p:graphicFrame>
        <p:nvGraphicFramePr>
          <p:cNvPr id="7" name="Content Placeholder 7">
            <a:extLst>
              <a:ext uri="{FF2B5EF4-FFF2-40B4-BE49-F238E27FC236}">
                <a16:creationId xmlns:a16="http://schemas.microsoft.com/office/drawing/2014/main" id="{095631B8-7477-4E99-9E41-902B7C0B16C2}"/>
              </a:ext>
            </a:extLst>
          </p:cNvPr>
          <p:cNvGraphicFramePr>
            <a:graphicFrameLocks/>
          </p:cNvGraphicFramePr>
          <p:nvPr/>
        </p:nvGraphicFramePr>
        <p:xfrm>
          <a:off x="289964" y="3017934"/>
          <a:ext cx="8575010" cy="1463040"/>
        </p:xfrm>
        <a:graphic>
          <a:graphicData uri="http://schemas.openxmlformats.org/drawingml/2006/table">
            <a:tbl>
              <a:tblPr firstRow="1" bandRow="1">
                <a:tableStyleId>{00A15C55-8517-42AA-B614-E9B94910E393}</a:tableStyleId>
              </a:tblPr>
              <a:tblGrid>
                <a:gridCol w="1414780">
                  <a:extLst>
                    <a:ext uri="{9D8B030D-6E8A-4147-A177-3AD203B41FA5}">
                      <a16:colId xmlns:a16="http://schemas.microsoft.com/office/drawing/2014/main" val="20000"/>
                    </a:ext>
                  </a:extLst>
                </a:gridCol>
                <a:gridCol w="1136968">
                  <a:extLst>
                    <a:ext uri="{9D8B030D-6E8A-4147-A177-3AD203B41FA5}">
                      <a16:colId xmlns:a16="http://schemas.microsoft.com/office/drawing/2014/main" val="20001"/>
                    </a:ext>
                  </a:extLst>
                </a:gridCol>
                <a:gridCol w="1133793">
                  <a:extLst>
                    <a:ext uri="{9D8B030D-6E8A-4147-A177-3AD203B41FA5}">
                      <a16:colId xmlns:a16="http://schemas.microsoft.com/office/drawing/2014/main" val="20002"/>
                    </a:ext>
                  </a:extLst>
                </a:gridCol>
                <a:gridCol w="1232504">
                  <a:extLst>
                    <a:ext uri="{9D8B030D-6E8A-4147-A177-3AD203B41FA5}">
                      <a16:colId xmlns:a16="http://schemas.microsoft.com/office/drawing/2014/main" val="3687723018"/>
                    </a:ext>
                  </a:extLst>
                </a:gridCol>
                <a:gridCol w="1211580">
                  <a:extLst>
                    <a:ext uri="{9D8B030D-6E8A-4147-A177-3AD203B41FA5}">
                      <a16:colId xmlns:a16="http://schemas.microsoft.com/office/drawing/2014/main" val="3163437490"/>
                    </a:ext>
                  </a:extLst>
                </a:gridCol>
                <a:gridCol w="1357630">
                  <a:extLst>
                    <a:ext uri="{9D8B030D-6E8A-4147-A177-3AD203B41FA5}">
                      <a16:colId xmlns:a16="http://schemas.microsoft.com/office/drawing/2014/main" val="210504446"/>
                    </a:ext>
                  </a:extLst>
                </a:gridCol>
                <a:gridCol w="1087755">
                  <a:extLst>
                    <a:ext uri="{9D8B030D-6E8A-4147-A177-3AD203B41FA5}">
                      <a16:colId xmlns:a16="http://schemas.microsoft.com/office/drawing/2014/main" val="20005"/>
                    </a:ext>
                  </a:extLst>
                </a:gridCol>
              </a:tblGrid>
              <a:tr h="293586">
                <a:tc>
                  <a:txBody>
                    <a:bodyPr/>
                    <a:lstStyle/>
                    <a:p>
                      <a:r>
                        <a:rPr lang="en-US" sz="1800" dirty="0"/>
                        <a:t>USUBJID</a:t>
                      </a:r>
                    </a:p>
                  </a:txBody>
                  <a:tcPr/>
                </a:tc>
                <a:tc>
                  <a:txBody>
                    <a:bodyPr/>
                    <a:lstStyle/>
                    <a:p>
                      <a:r>
                        <a:rPr lang="en-US" sz="1800" dirty="0"/>
                        <a:t>ECTRT</a:t>
                      </a:r>
                    </a:p>
                  </a:txBody>
                  <a:tcPr/>
                </a:tc>
                <a:tc>
                  <a:txBody>
                    <a:bodyPr/>
                    <a:lstStyle/>
                    <a:p>
                      <a:r>
                        <a:rPr lang="en-US" sz="1800" dirty="0"/>
                        <a:t>ECDOSE</a:t>
                      </a:r>
                    </a:p>
                  </a:txBody>
                  <a:tcPr/>
                </a:tc>
                <a:tc>
                  <a:txBody>
                    <a:bodyPr/>
                    <a:lstStyle/>
                    <a:p>
                      <a:r>
                        <a:rPr lang="en-US" sz="1800" dirty="0"/>
                        <a:t>ECDOSU</a:t>
                      </a:r>
                    </a:p>
                  </a:txBody>
                  <a:tcPr/>
                </a:tc>
                <a:tc>
                  <a:txBody>
                    <a:bodyPr/>
                    <a:lstStyle/>
                    <a:p>
                      <a:r>
                        <a:rPr lang="en-US" sz="1800" dirty="0"/>
                        <a:t>ECPSTRG</a:t>
                      </a:r>
                    </a:p>
                  </a:txBody>
                  <a:tcPr/>
                </a:tc>
                <a:tc>
                  <a:txBody>
                    <a:bodyPr/>
                    <a:lstStyle/>
                    <a:p>
                      <a:r>
                        <a:rPr lang="en-US" sz="1800" dirty="0"/>
                        <a:t>ECPSTRGU</a:t>
                      </a:r>
                    </a:p>
                  </a:txBody>
                  <a:tcPr/>
                </a:tc>
                <a:tc>
                  <a:txBody>
                    <a:bodyPr/>
                    <a:lstStyle/>
                    <a:p>
                      <a:r>
                        <a:rPr lang="en-US" sz="1800" dirty="0"/>
                        <a:t>VISIT</a:t>
                      </a:r>
                    </a:p>
                  </a:txBody>
                  <a:tcPr/>
                </a:tc>
                <a:extLst>
                  <a:ext uri="{0D108BD9-81ED-4DB2-BD59-A6C34878D82A}">
                    <a16:rowId xmlns:a16="http://schemas.microsoft.com/office/drawing/2014/main" val="10000"/>
                  </a:ext>
                </a:extLst>
              </a:tr>
              <a:tr h="293586">
                <a:tc>
                  <a:txBody>
                    <a:bodyPr/>
                    <a:lstStyle/>
                    <a:p>
                      <a:r>
                        <a:rPr lang="en-US" sz="1800" dirty="0"/>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DRUG A</a:t>
                      </a:r>
                    </a:p>
                  </a:txBody>
                  <a:tcPr/>
                </a:tc>
                <a:tc>
                  <a:txBody>
                    <a:bodyPr/>
                    <a:lstStyle/>
                    <a:p>
                      <a:r>
                        <a:rPr lang="en-US" sz="1800" dirty="0"/>
                        <a:t>3</a:t>
                      </a:r>
                    </a:p>
                  </a:txBody>
                  <a:tcPr/>
                </a:tc>
                <a:tc>
                  <a:txBody>
                    <a:bodyPr/>
                    <a:lstStyle/>
                    <a:p>
                      <a:r>
                        <a:rPr lang="en-US" sz="1800" dirty="0"/>
                        <a:t>mL</a:t>
                      </a:r>
                    </a:p>
                  </a:txBody>
                  <a:tcPr/>
                </a:tc>
                <a:tc>
                  <a:txBody>
                    <a:bodyPr/>
                    <a:lstStyle/>
                    <a:p>
                      <a:r>
                        <a:rPr lang="en-US" sz="1800" dirty="0"/>
                        <a:t>100 </a:t>
                      </a:r>
                    </a:p>
                  </a:txBody>
                  <a:tcPr/>
                </a:tc>
                <a:tc>
                  <a:txBody>
                    <a:bodyPr/>
                    <a:lstStyle/>
                    <a:p>
                      <a:r>
                        <a:rPr lang="en-US" sz="1800" dirty="0"/>
                        <a:t>gm/mL</a:t>
                      </a:r>
                    </a:p>
                  </a:txBody>
                  <a:tcPr/>
                </a:tc>
                <a:tc>
                  <a:txBody>
                    <a:bodyPr/>
                    <a:lstStyle/>
                    <a:p>
                      <a:r>
                        <a:rPr lang="en-US" sz="1800" dirty="0"/>
                        <a:t>Cycle 1</a:t>
                      </a:r>
                    </a:p>
                  </a:txBody>
                  <a:tcPr/>
                </a:tc>
                <a:extLst>
                  <a:ext uri="{0D108BD9-81ED-4DB2-BD59-A6C34878D82A}">
                    <a16:rowId xmlns:a16="http://schemas.microsoft.com/office/drawing/2014/main" val="10001"/>
                  </a:ext>
                </a:extLst>
              </a:tr>
              <a:tr h="293586">
                <a:tc>
                  <a:txBody>
                    <a:bodyPr/>
                    <a:lstStyle/>
                    <a:p>
                      <a:r>
                        <a:rPr lang="en-US" sz="1800" dirty="0"/>
                        <a:t>001-01-002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DRUG A</a:t>
                      </a:r>
                    </a:p>
                  </a:txBody>
                  <a:tcPr/>
                </a:tc>
                <a:tc>
                  <a:txBody>
                    <a:bodyPr/>
                    <a:lstStyle/>
                    <a:p>
                      <a:r>
                        <a:rPr lang="en-US" sz="1800" dirty="0"/>
                        <a:t>4</a:t>
                      </a:r>
                    </a:p>
                  </a:txBody>
                  <a:tcPr/>
                </a:tc>
                <a:tc>
                  <a:txBody>
                    <a:bodyPr/>
                    <a:lstStyle/>
                    <a:p>
                      <a:r>
                        <a:rPr lang="en-US" sz="1800" dirty="0"/>
                        <a:t>mL</a:t>
                      </a:r>
                    </a:p>
                  </a:txBody>
                  <a:tcPr/>
                </a:tc>
                <a:tc>
                  <a:txBody>
                    <a:bodyPr/>
                    <a:lstStyle/>
                    <a:p>
                      <a:r>
                        <a:rPr lang="en-US" sz="1800" dirty="0"/>
                        <a:t>100 </a:t>
                      </a:r>
                    </a:p>
                  </a:txBody>
                  <a:tcPr/>
                </a:tc>
                <a:tc>
                  <a:txBody>
                    <a:bodyPr/>
                    <a:lstStyle/>
                    <a:p>
                      <a:r>
                        <a:rPr lang="en-US" sz="1800" dirty="0"/>
                        <a:t>gm/mL</a:t>
                      </a:r>
                    </a:p>
                  </a:txBody>
                  <a:tcPr/>
                </a:tc>
                <a:tc>
                  <a:txBody>
                    <a:bodyPr/>
                    <a:lstStyle/>
                    <a:p>
                      <a:r>
                        <a:rPr lang="en-US" sz="1800" dirty="0"/>
                        <a:t>Cycle 1</a:t>
                      </a:r>
                    </a:p>
                  </a:txBody>
                  <a:tcPr/>
                </a:tc>
                <a:extLst>
                  <a:ext uri="{0D108BD9-81ED-4DB2-BD59-A6C34878D82A}">
                    <a16:rowId xmlns:a16="http://schemas.microsoft.com/office/drawing/2014/main" val="10002"/>
                  </a:ext>
                </a:extLst>
              </a:tr>
              <a:tr h="293586">
                <a:tc>
                  <a:txBody>
                    <a:bodyPr/>
                    <a:lstStyle/>
                    <a:p>
                      <a:r>
                        <a:rPr lang="en-US" sz="1800" dirty="0"/>
                        <a:t>001-01-003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DRUG A</a:t>
                      </a:r>
                    </a:p>
                  </a:txBody>
                  <a:tcPr/>
                </a:tc>
                <a:tc>
                  <a:txBody>
                    <a:bodyPr/>
                    <a:lstStyle/>
                    <a:p>
                      <a:r>
                        <a:rPr lang="en-US" sz="1800" dirty="0"/>
                        <a:t>3.2</a:t>
                      </a:r>
                    </a:p>
                  </a:txBody>
                  <a:tcPr/>
                </a:tc>
                <a:tc>
                  <a:txBody>
                    <a:bodyPr/>
                    <a:lstStyle/>
                    <a:p>
                      <a:r>
                        <a:rPr lang="en-US" sz="1800" dirty="0"/>
                        <a:t>mL</a:t>
                      </a:r>
                    </a:p>
                  </a:txBody>
                  <a:tcPr/>
                </a:tc>
                <a:tc>
                  <a:txBody>
                    <a:bodyPr/>
                    <a:lstStyle/>
                    <a:p>
                      <a:r>
                        <a:rPr lang="en-US" sz="1800" dirty="0"/>
                        <a:t>100 </a:t>
                      </a:r>
                    </a:p>
                  </a:txBody>
                  <a:tcPr/>
                </a:tc>
                <a:tc>
                  <a:txBody>
                    <a:bodyPr/>
                    <a:lstStyle/>
                    <a:p>
                      <a:r>
                        <a:rPr lang="en-US" sz="1800" dirty="0"/>
                        <a:t>gm/mL</a:t>
                      </a:r>
                    </a:p>
                  </a:txBody>
                  <a:tcPr/>
                </a:tc>
                <a:tc>
                  <a:txBody>
                    <a:bodyPr/>
                    <a:lstStyle/>
                    <a:p>
                      <a:r>
                        <a:rPr lang="en-US" sz="1800" dirty="0"/>
                        <a:t>Cycle 1</a:t>
                      </a:r>
                    </a:p>
                  </a:txBody>
                  <a:tcPr/>
                </a:tc>
                <a:extLst>
                  <a:ext uri="{0D108BD9-81ED-4DB2-BD59-A6C34878D82A}">
                    <a16:rowId xmlns:a16="http://schemas.microsoft.com/office/drawing/2014/main" val="10003"/>
                  </a:ext>
                </a:extLst>
              </a:tr>
            </a:tbl>
          </a:graphicData>
        </a:graphic>
      </p:graphicFrame>
      <p:graphicFrame>
        <p:nvGraphicFramePr>
          <p:cNvPr id="8" name="Content Placeholder 7">
            <a:extLst>
              <a:ext uri="{FF2B5EF4-FFF2-40B4-BE49-F238E27FC236}">
                <a16:creationId xmlns:a16="http://schemas.microsoft.com/office/drawing/2014/main" id="{4739E611-EF03-4408-877B-FFFF2C0E1D50}"/>
              </a:ext>
            </a:extLst>
          </p:cNvPr>
          <p:cNvGraphicFramePr>
            <a:graphicFrameLocks/>
          </p:cNvGraphicFramePr>
          <p:nvPr/>
        </p:nvGraphicFramePr>
        <p:xfrm>
          <a:off x="289964" y="4926170"/>
          <a:ext cx="5889626" cy="1463040"/>
        </p:xfrm>
        <a:graphic>
          <a:graphicData uri="http://schemas.openxmlformats.org/drawingml/2006/table">
            <a:tbl>
              <a:tblPr firstRow="1" bandRow="1">
                <a:tableStyleId>{00A15C55-8517-42AA-B614-E9B94910E393}</a:tableStyleId>
              </a:tblPr>
              <a:tblGrid>
                <a:gridCol w="1414780">
                  <a:extLst>
                    <a:ext uri="{9D8B030D-6E8A-4147-A177-3AD203B41FA5}">
                      <a16:colId xmlns:a16="http://schemas.microsoft.com/office/drawing/2014/main" val="20000"/>
                    </a:ext>
                  </a:extLst>
                </a:gridCol>
                <a:gridCol w="1136968">
                  <a:extLst>
                    <a:ext uri="{9D8B030D-6E8A-4147-A177-3AD203B41FA5}">
                      <a16:colId xmlns:a16="http://schemas.microsoft.com/office/drawing/2014/main" val="20001"/>
                    </a:ext>
                  </a:extLst>
                </a:gridCol>
                <a:gridCol w="1111568">
                  <a:extLst>
                    <a:ext uri="{9D8B030D-6E8A-4147-A177-3AD203B41FA5}">
                      <a16:colId xmlns:a16="http://schemas.microsoft.com/office/drawing/2014/main" val="20002"/>
                    </a:ext>
                  </a:extLst>
                </a:gridCol>
                <a:gridCol w="1138555">
                  <a:extLst>
                    <a:ext uri="{9D8B030D-6E8A-4147-A177-3AD203B41FA5}">
                      <a16:colId xmlns:a16="http://schemas.microsoft.com/office/drawing/2014/main" val="20003"/>
                    </a:ext>
                  </a:extLst>
                </a:gridCol>
                <a:gridCol w="1087755">
                  <a:extLst>
                    <a:ext uri="{9D8B030D-6E8A-4147-A177-3AD203B41FA5}">
                      <a16:colId xmlns:a16="http://schemas.microsoft.com/office/drawing/2014/main" val="20005"/>
                    </a:ext>
                  </a:extLst>
                </a:gridCol>
              </a:tblGrid>
              <a:tr h="205218">
                <a:tc>
                  <a:txBody>
                    <a:bodyPr/>
                    <a:lstStyle/>
                    <a:p>
                      <a:r>
                        <a:rPr lang="en-US" sz="1800" dirty="0"/>
                        <a:t>USUBJID</a:t>
                      </a:r>
                    </a:p>
                  </a:txBody>
                  <a:tcPr/>
                </a:tc>
                <a:tc>
                  <a:txBody>
                    <a:bodyPr/>
                    <a:lstStyle/>
                    <a:p>
                      <a:r>
                        <a:rPr lang="en-US" sz="1800" dirty="0"/>
                        <a:t>EXTRT</a:t>
                      </a:r>
                    </a:p>
                  </a:txBody>
                  <a:tcPr/>
                </a:tc>
                <a:tc>
                  <a:txBody>
                    <a:bodyPr/>
                    <a:lstStyle/>
                    <a:p>
                      <a:r>
                        <a:rPr lang="en-US" sz="1800" dirty="0"/>
                        <a:t>EXDOSE</a:t>
                      </a:r>
                    </a:p>
                  </a:txBody>
                  <a:tcPr/>
                </a:tc>
                <a:tc>
                  <a:txBody>
                    <a:bodyPr/>
                    <a:lstStyle/>
                    <a:p>
                      <a:r>
                        <a:rPr lang="en-US" sz="1800" dirty="0"/>
                        <a:t>EXDOSU</a:t>
                      </a:r>
                    </a:p>
                  </a:txBody>
                  <a:tcPr/>
                </a:tc>
                <a:tc>
                  <a:txBody>
                    <a:bodyPr/>
                    <a:lstStyle/>
                    <a:p>
                      <a:r>
                        <a:rPr lang="en-US" sz="1800" dirty="0"/>
                        <a:t>VISIT</a:t>
                      </a:r>
                    </a:p>
                  </a:txBody>
                  <a:tcPr/>
                </a:tc>
                <a:extLst>
                  <a:ext uri="{0D108BD9-81ED-4DB2-BD59-A6C34878D82A}">
                    <a16:rowId xmlns:a16="http://schemas.microsoft.com/office/drawing/2014/main" val="10000"/>
                  </a:ext>
                </a:extLst>
              </a:tr>
              <a:tr h="202407">
                <a:tc>
                  <a:txBody>
                    <a:bodyPr/>
                    <a:lstStyle/>
                    <a:p>
                      <a:r>
                        <a:rPr lang="en-US" sz="1800" dirty="0">
                          <a:latin typeface="+mn-lt"/>
                        </a:rPr>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DRUG A</a:t>
                      </a:r>
                    </a:p>
                  </a:txBody>
                  <a:tcPr/>
                </a:tc>
                <a:tc>
                  <a:txBody>
                    <a:bodyPr/>
                    <a:lstStyle/>
                    <a:p>
                      <a:r>
                        <a:rPr lang="en-US" sz="1800" dirty="0">
                          <a:latin typeface="+mn-lt"/>
                        </a:rPr>
                        <a:t>4</a:t>
                      </a:r>
                    </a:p>
                  </a:txBody>
                  <a:tcPr/>
                </a:tc>
                <a:tc>
                  <a:txBody>
                    <a:bodyPr/>
                    <a:lstStyle/>
                    <a:p>
                      <a:r>
                        <a:rPr lang="en-US" sz="1800" dirty="0">
                          <a:latin typeface="+mn-lt"/>
                        </a:rPr>
                        <a:t>mg/kg</a:t>
                      </a:r>
                    </a:p>
                  </a:txBody>
                  <a:tcPr/>
                </a:tc>
                <a:tc>
                  <a:txBody>
                    <a:bodyPr/>
                    <a:lstStyle/>
                    <a:p>
                      <a:r>
                        <a:rPr lang="en-US" sz="1800" dirty="0"/>
                        <a:t>Cycle 1</a:t>
                      </a:r>
                    </a:p>
                  </a:txBody>
                  <a:tcPr/>
                </a:tc>
                <a:extLst>
                  <a:ext uri="{0D108BD9-81ED-4DB2-BD59-A6C34878D82A}">
                    <a16:rowId xmlns:a16="http://schemas.microsoft.com/office/drawing/2014/main" val="10001"/>
                  </a:ext>
                </a:extLst>
              </a:tr>
              <a:tr h="320478">
                <a:tc>
                  <a:txBody>
                    <a:bodyPr/>
                    <a:lstStyle/>
                    <a:p>
                      <a:r>
                        <a:rPr lang="en-US" sz="1800" dirty="0">
                          <a:latin typeface="+mn-lt"/>
                        </a:rPr>
                        <a:t>001-01-002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DRUG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mg/kg</a:t>
                      </a:r>
                    </a:p>
                  </a:txBody>
                  <a:tcPr/>
                </a:tc>
                <a:tc>
                  <a:txBody>
                    <a:bodyPr/>
                    <a:lstStyle/>
                    <a:p>
                      <a:r>
                        <a:rPr lang="en-US" sz="1800" dirty="0"/>
                        <a:t>Cycle 1</a:t>
                      </a:r>
                    </a:p>
                  </a:txBody>
                  <a:tcPr/>
                </a:tc>
                <a:extLst>
                  <a:ext uri="{0D108BD9-81ED-4DB2-BD59-A6C34878D82A}">
                    <a16:rowId xmlns:a16="http://schemas.microsoft.com/office/drawing/2014/main" val="10002"/>
                  </a:ext>
                </a:extLst>
              </a:tr>
              <a:tr h="320478">
                <a:tc>
                  <a:txBody>
                    <a:bodyPr/>
                    <a:lstStyle/>
                    <a:p>
                      <a:r>
                        <a:rPr lang="en-US" sz="1800" dirty="0">
                          <a:latin typeface="+mn-lt"/>
                        </a:rPr>
                        <a:t>001-01-003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DRUG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mg/kg</a:t>
                      </a:r>
                    </a:p>
                  </a:txBody>
                  <a:tcPr/>
                </a:tc>
                <a:tc>
                  <a:txBody>
                    <a:bodyPr/>
                    <a:lstStyle/>
                    <a:p>
                      <a:r>
                        <a:rPr lang="en-US" sz="1800" dirty="0"/>
                        <a:t>Cycle 1</a:t>
                      </a:r>
                    </a:p>
                  </a:txBody>
                  <a:tcPr/>
                </a:tc>
                <a:extLst>
                  <a:ext uri="{0D108BD9-81ED-4DB2-BD59-A6C34878D82A}">
                    <a16:rowId xmlns:a16="http://schemas.microsoft.com/office/drawing/2014/main" val="10003"/>
                  </a:ext>
                </a:extLst>
              </a:tr>
            </a:tbl>
          </a:graphicData>
        </a:graphic>
      </p:graphicFrame>
      <p:graphicFrame>
        <p:nvGraphicFramePr>
          <p:cNvPr id="10" name="Content Placeholder 7">
            <a:extLst>
              <a:ext uri="{FF2B5EF4-FFF2-40B4-BE49-F238E27FC236}">
                <a16:creationId xmlns:a16="http://schemas.microsoft.com/office/drawing/2014/main" id="{B20A97FB-4692-4D0A-96E4-DE0E4AFB6459}"/>
              </a:ext>
            </a:extLst>
          </p:cNvPr>
          <p:cNvGraphicFramePr>
            <a:graphicFrameLocks/>
          </p:cNvGraphicFramePr>
          <p:nvPr/>
        </p:nvGraphicFramePr>
        <p:xfrm>
          <a:off x="7128950" y="4812583"/>
          <a:ext cx="4947591" cy="1463040"/>
        </p:xfrm>
        <a:graphic>
          <a:graphicData uri="http://schemas.openxmlformats.org/drawingml/2006/table">
            <a:tbl>
              <a:tblPr firstRow="1" bandRow="1">
                <a:tableStyleId>{00A15C55-8517-42AA-B614-E9B94910E393}</a:tableStyleId>
              </a:tblPr>
              <a:tblGrid>
                <a:gridCol w="1413166">
                  <a:extLst>
                    <a:ext uri="{9D8B030D-6E8A-4147-A177-3AD203B41FA5}">
                      <a16:colId xmlns:a16="http://schemas.microsoft.com/office/drawing/2014/main" val="20000"/>
                    </a:ext>
                  </a:extLst>
                </a:gridCol>
                <a:gridCol w="1244131">
                  <a:extLst>
                    <a:ext uri="{9D8B030D-6E8A-4147-A177-3AD203B41FA5}">
                      <a16:colId xmlns:a16="http://schemas.microsoft.com/office/drawing/2014/main" val="20001"/>
                    </a:ext>
                  </a:extLst>
                </a:gridCol>
                <a:gridCol w="1248573">
                  <a:extLst>
                    <a:ext uri="{9D8B030D-6E8A-4147-A177-3AD203B41FA5}">
                      <a16:colId xmlns:a16="http://schemas.microsoft.com/office/drawing/2014/main" val="20002"/>
                    </a:ext>
                  </a:extLst>
                </a:gridCol>
                <a:gridCol w="1041721">
                  <a:extLst>
                    <a:ext uri="{9D8B030D-6E8A-4147-A177-3AD203B41FA5}">
                      <a16:colId xmlns:a16="http://schemas.microsoft.com/office/drawing/2014/main" val="20005"/>
                    </a:ext>
                  </a:extLst>
                </a:gridCol>
              </a:tblGrid>
              <a:tr h="205218">
                <a:tc>
                  <a:txBody>
                    <a:bodyPr/>
                    <a:lstStyle/>
                    <a:p>
                      <a:r>
                        <a:rPr lang="en-US" sz="1800" dirty="0"/>
                        <a:t>USUBJID</a:t>
                      </a:r>
                    </a:p>
                  </a:txBody>
                  <a:tcPr/>
                </a:tc>
                <a:tc>
                  <a:txBody>
                    <a:bodyPr/>
                    <a:lstStyle/>
                    <a:p>
                      <a:r>
                        <a:rPr lang="en-US" sz="1800" dirty="0"/>
                        <a:t>VSTESTCD</a:t>
                      </a:r>
                    </a:p>
                  </a:txBody>
                  <a:tcPr/>
                </a:tc>
                <a:tc>
                  <a:txBody>
                    <a:bodyPr/>
                    <a:lstStyle/>
                    <a:p>
                      <a:r>
                        <a:rPr lang="en-US" sz="1800" dirty="0"/>
                        <a:t>VSSTRESN</a:t>
                      </a:r>
                    </a:p>
                  </a:txBody>
                  <a:tcPr/>
                </a:tc>
                <a:tc>
                  <a:txBody>
                    <a:bodyPr/>
                    <a:lstStyle/>
                    <a:p>
                      <a:r>
                        <a:rPr lang="en-US" sz="1800" dirty="0"/>
                        <a:t>VISIT</a:t>
                      </a:r>
                    </a:p>
                  </a:txBody>
                  <a:tcPr/>
                </a:tc>
                <a:extLst>
                  <a:ext uri="{0D108BD9-81ED-4DB2-BD59-A6C34878D82A}">
                    <a16:rowId xmlns:a16="http://schemas.microsoft.com/office/drawing/2014/main" val="10000"/>
                  </a:ext>
                </a:extLst>
              </a:tr>
              <a:tr h="202407">
                <a:tc>
                  <a:txBody>
                    <a:bodyPr/>
                    <a:lstStyle/>
                    <a:p>
                      <a:r>
                        <a:rPr lang="en-US" sz="1800" dirty="0">
                          <a:latin typeface="+mn-lt"/>
                        </a:rPr>
                        <a:t>001-01-001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WEIGHT</a:t>
                      </a:r>
                    </a:p>
                  </a:txBody>
                  <a:tcPr/>
                </a:tc>
                <a:tc>
                  <a:txBody>
                    <a:bodyPr/>
                    <a:lstStyle/>
                    <a:p>
                      <a:r>
                        <a:rPr lang="en-US" sz="1800" dirty="0">
                          <a:latin typeface="+mn-lt"/>
                        </a:rPr>
                        <a:t>75</a:t>
                      </a:r>
                    </a:p>
                  </a:txBody>
                  <a:tcPr/>
                </a:tc>
                <a:tc>
                  <a:txBody>
                    <a:bodyPr/>
                    <a:lstStyle/>
                    <a:p>
                      <a:r>
                        <a:rPr lang="en-US" sz="1800" dirty="0"/>
                        <a:t>Cycle 1</a:t>
                      </a:r>
                    </a:p>
                  </a:txBody>
                  <a:tcPr/>
                </a:tc>
                <a:extLst>
                  <a:ext uri="{0D108BD9-81ED-4DB2-BD59-A6C34878D82A}">
                    <a16:rowId xmlns:a16="http://schemas.microsoft.com/office/drawing/2014/main" val="10001"/>
                  </a:ext>
                </a:extLst>
              </a:tr>
              <a:tr h="320478">
                <a:tc>
                  <a:txBody>
                    <a:bodyPr/>
                    <a:lstStyle/>
                    <a:p>
                      <a:r>
                        <a:rPr lang="en-US" sz="1800" dirty="0">
                          <a:latin typeface="+mn-lt"/>
                        </a:rPr>
                        <a:t>001-01-002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WEIGHT</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100</a:t>
                      </a:r>
                    </a:p>
                  </a:txBody>
                  <a:tcPr/>
                </a:tc>
                <a:tc>
                  <a:txBody>
                    <a:bodyPr/>
                    <a:lstStyle/>
                    <a:p>
                      <a:r>
                        <a:rPr lang="en-US" sz="1800" dirty="0"/>
                        <a:t>Cycle 1</a:t>
                      </a:r>
                    </a:p>
                  </a:txBody>
                  <a:tcPr/>
                </a:tc>
                <a:extLst>
                  <a:ext uri="{0D108BD9-81ED-4DB2-BD59-A6C34878D82A}">
                    <a16:rowId xmlns:a16="http://schemas.microsoft.com/office/drawing/2014/main" val="10002"/>
                  </a:ext>
                </a:extLst>
              </a:tr>
              <a:tr h="320478">
                <a:tc>
                  <a:txBody>
                    <a:bodyPr/>
                    <a:lstStyle/>
                    <a:p>
                      <a:r>
                        <a:rPr lang="en-US" sz="1800" dirty="0">
                          <a:latin typeface="+mn-lt"/>
                        </a:rPr>
                        <a:t>001-01-003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WEIGHT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4</a:t>
                      </a:r>
                    </a:p>
                  </a:txBody>
                  <a:tcPr/>
                </a:tc>
                <a:tc>
                  <a:txBody>
                    <a:bodyPr/>
                    <a:lstStyle/>
                    <a:p>
                      <a:r>
                        <a:rPr lang="en-US" sz="1800" dirty="0"/>
                        <a:t>Cycle 1</a:t>
                      </a:r>
                    </a:p>
                  </a:txBody>
                  <a:tcPr/>
                </a:tc>
                <a:extLst>
                  <a:ext uri="{0D108BD9-81ED-4DB2-BD59-A6C34878D82A}">
                    <a16:rowId xmlns:a16="http://schemas.microsoft.com/office/drawing/2014/main" val="10003"/>
                  </a:ext>
                </a:extLst>
              </a:tr>
            </a:tbl>
          </a:graphicData>
        </a:graphic>
      </p:graphicFrame>
      <p:sp>
        <p:nvSpPr>
          <p:cNvPr id="12" name="Content Placeholder 2">
            <a:extLst>
              <a:ext uri="{FF2B5EF4-FFF2-40B4-BE49-F238E27FC236}">
                <a16:creationId xmlns:a16="http://schemas.microsoft.com/office/drawing/2014/main" id="{81A0D60C-3463-40C0-B619-7F8383F31D8C}"/>
              </a:ext>
            </a:extLst>
          </p:cNvPr>
          <p:cNvSpPr txBox="1">
            <a:spLocks/>
          </p:cNvSpPr>
          <p:nvPr/>
        </p:nvSpPr>
        <p:spPr>
          <a:xfrm>
            <a:off x="7128950" y="4448542"/>
            <a:ext cx="3578651" cy="4153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2000" b="0" i="0" kern="1200">
                <a:solidFill>
                  <a:schemeClr val="tx1"/>
                </a:solidFill>
                <a:latin typeface="Berlin Sans FB" panose="020E0602020502020306" pitchFamily="34" charset="0"/>
                <a:ea typeface="+mj-ea"/>
                <a:cs typeface="+mj-cs"/>
              </a:defRPr>
            </a:lvl1pPr>
            <a:lvl2pPr marL="742950" indent="-28575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800" b="0" i="0" kern="1200">
                <a:solidFill>
                  <a:schemeClr val="tx1"/>
                </a:solidFill>
                <a:latin typeface="Berlin Sans FB" panose="020E0602020502020306" pitchFamily="34" charset="0"/>
                <a:ea typeface="+mj-ea"/>
                <a:cs typeface="+mj-cs"/>
              </a:defRPr>
            </a:lvl2pPr>
            <a:lvl3pPr marL="11430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600" b="0" i="0" kern="1200">
                <a:solidFill>
                  <a:schemeClr val="tx1"/>
                </a:solidFill>
                <a:latin typeface="Berlin Sans FB" panose="020E0602020502020306" pitchFamily="34" charset="0"/>
                <a:ea typeface="+mj-ea"/>
                <a:cs typeface="+mj-cs"/>
              </a:defRPr>
            </a:lvl3pPr>
            <a:lvl4pPr marL="16002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400" b="0" i="0" kern="1200">
                <a:solidFill>
                  <a:schemeClr val="tx1"/>
                </a:solidFill>
                <a:latin typeface="Berlin Sans FB" panose="020E0602020502020306" pitchFamily="34" charset="0"/>
                <a:ea typeface="+mj-ea"/>
                <a:cs typeface="+mj-cs"/>
              </a:defRPr>
            </a:lvl4pPr>
            <a:lvl5pPr marL="2057400" indent="-228600" algn="l" defTabSz="457200" rtl="0" eaLnBrk="1" latinLnBrk="0" hangingPunct="1">
              <a:spcBef>
                <a:spcPts val="1000"/>
              </a:spcBef>
              <a:spcAft>
                <a:spcPts val="0"/>
              </a:spcAft>
              <a:buClr>
                <a:schemeClr val="accent4"/>
              </a:buClr>
              <a:buSzPct val="100000"/>
              <a:buFont typeface="Wingdings" panose="05000000000000000000" pitchFamily="2" charset="2"/>
              <a:buChar char="Ø"/>
              <a:defRPr sz="1400" b="0" i="0" kern="1200">
                <a:solidFill>
                  <a:schemeClr val="tx1"/>
                </a:solidFill>
                <a:latin typeface="Berlin Sans FB" panose="020E0602020502020306" pitchFamily="34" charset="0"/>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ClrTx/>
              <a:buFont typeface="Wingdings" panose="05000000000000000000" pitchFamily="2" charset="2"/>
              <a:buNone/>
            </a:pPr>
            <a:r>
              <a:rPr lang="en-US" sz="2400" dirty="0"/>
              <a:t>VS</a:t>
            </a:r>
          </a:p>
        </p:txBody>
      </p:sp>
    </p:spTree>
    <p:extLst>
      <p:ext uri="{BB962C8B-B14F-4D97-AF65-F5344CB8AC3E}">
        <p14:creationId xmlns:p14="http://schemas.microsoft.com/office/powerpoint/2010/main" val="166764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BB36-5C1E-48E5-A9CE-231882D16696}"/>
              </a:ext>
            </a:extLst>
          </p:cNvPr>
          <p:cNvSpPr>
            <a:spLocks noGrp="1"/>
          </p:cNvSpPr>
          <p:nvPr>
            <p:ph type="title"/>
          </p:nvPr>
        </p:nvSpPr>
        <p:spPr>
          <a:xfrm>
            <a:off x="198023" y="196633"/>
            <a:ext cx="9404723" cy="774917"/>
          </a:xfrm>
        </p:spPr>
        <p:txBody>
          <a:bodyPr/>
          <a:lstStyle/>
          <a:p>
            <a:r>
              <a:rPr lang="en-US" dirty="0"/>
              <a:t>Oncology Specific Standards</a:t>
            </a:r>
          </a:p>
        </p:txBody>
      </p:sp>
      <p:grpSp>
        <p:nvGrpSpPr>
          <p:cNvPr id="5" name="Group 4">
            <a:extLst>
              <a:ext uri="{FF2B5EF4-FFF2-40B4-BE49-F238E27FC236}">
                <a16:creationId xmlns:a16="http://schemas.microsoft.com/office/drawing/2014/main" id="{822C9309-F66C-4BE4-BF0E-2EC20E36928A}"/>
              </a:ext>
            </a:extLst>
          </p:cNvPr>
          <p:cNvGrpSpPr/>
          <p:nvPr/>
        </p:nvGrpSpPr>
        <p:grpSpPr>
          <a:xfrm>
            <a:off x="1009650" y="1208736"/>
            <a:ext cx="9826869" cy="1594931"/>
            <a:chOff x="0" y="371564"/>
            <a:chExt cx="8757138" cy="1776600"/>
          </a:xfrm>
        </p:grpSpPr>
        <p:sp>
          <p:nvSpPr>
            <p:cNvPr id="21" name="Rectangle 20">
              <a:extLst>
                <a:ext uri="{FF2B5EF4-FFF2-40B4-BE49-F238E27FC236}">
                  <a16:creationId xmlns:a16="http://schemas.microsoft.com/office/drawing/2014/main" id="{E068BCF5-D956-4558-AF2B-2498D7EED3C9}"/>
                </a:ext>
              </a:extLst>
            </p:cNvPr>
            <p:cNvSpPr/>
            <p:nvPr/>
          </p:nvSpPr>
          <p:spPr>
            <a:xfrm>
              <a:off x="0" y="371564"/>
              <a:ext cx="8757138" cy="1776600"/>
            </a:xfrm>
            <a:prstGeom prst="rect">
              <a:avLst/>
            </a:prstGeom>
            <a:ln>
              <a:solidFill>
                <a:schemeClr val="accent1"/>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3C7BD380-53DB-43FC-B78B-0082A0097C50}"/>
                </a:ext>
              </a:extLst>
            </p:cNvPr>
            <p:cNvSpPr txBox="1"/>
            <p:nvPr/>
          </p:nvSpPr>
          <p:spPr>
            <a:xfrm>
              <a:off x="0" y="371564"/>
              <a:ext cx="8757138" cy="1776600"/>
            </a:xfrm>
            <a:prstGeom prst="rect">
              <a:avLst/>
            </a:prstGeom>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79651" tIns="499872" rIns="679651" bIns="170688" numCol="1" spcCol="1270" anchor="t" anchorCtr="0">
              <a:noAutofit/>
            </a:bodyPr>
            <a:lstStyle/>
            <a:p>
              <a:pPr marL="228600" lvl="1" indent="-228600" algn="l" defTabSz="1066800" rtl="0">
                <a:lnSpc>
                  <a:spcPct val="90000"/>
                </a:lnSpc>
                <a:spcBef>
                  <a:spcPct val="0"/>
                </a:spcBef>
                <a:spcAft>
                  <a:spcPts val="600"/>
                </a:spcAft>
                <a:buChar char="•"/>
              </a:pPr>
              <a:r>
                <a:rPr lang="en-US" sz="2400" kern="1200" dirty="0"/>
                <a:t>What to collect</a:t>
              </a:r>
            </a:p>
            <a:p>
              <a:pPr marL="228600" lvl="1" indent="-228600" algn="l" defTabSz="1066800" rtl="0">
                <a:lnSpc>
                  <a:spcPct val="90000"/>
                </a:lnSpc>
                <a:spcBef>
                  <a:spcPct val="0"/>
                </a:spcBef>
                <a:spcAft>
                  <a:spcPts val="600"/>
                </a:spcAft>
                <a:buChar char="•"/>
              </a:pPr>
              <a:r>
                <a:rPr lang="en-US" sz="2400" kern="1200" dirty="0"/>
                <a:t>How to measure</a:t>
              </a:r>
            </a:p>
            <a:p>
              <a:pPr marL="228600" lvl="1" indent="-228600" algn="l" defTabSz="1066800" rtl="0">
                <a:lnSpc>
                  <a:spcPct val="90000"/>
                </a:lnSpc>
                <a:spcBef>
                  <a:spcPct val="0"/>
                </a:spcBef>
                <a:spcAft>
                  <a:spcPts val="600"/>
                </a:spcAft>
                <a:buChar char="•"/>
              </a:pPr>
              <a:r>
                <a:rPr lang="en-US" sz="2400" kern="1200" dirty="0"/>
                <a:t>How to determine responses from measurements</a:t>
              </a:r>
            </a:p>
          </p:txBody>
        </p:sp>
      </p:grpSp>
      <p:grpSp>
        <p:nvGrpSpPr>
          <p:cNvPr id="6" name="Group 5">
            <a:extLst>
              <a:ext uri="{FF2B5EF4-FFF2-40B4-BE49-F238E27FC236}">
                <a16:creationId xmlns:a16="http://schemas.microsoft.com/office/drawing/2014/main" id="{AE2B9BB6-F182-441C-AE4F-0F6BB031FB28}"/>
              </a:ext>
            </a:extLst>
          </p:cNvPr>
          <p:cNvGrpSpPr/>
          <p:nvPr/>
        </p:nvGrpSpPr>
        <p:grpSpPr>
          <a:xfrm>
            <a:off x="1768425" y="854496"/>
            <a:ext cx="6878808" cy="636033"/>
            <a:chOff x="437856" y="17324"/>
            <a:chExt cx="6129996" cy="708480"/>
          </a:xfrm>
          <a:solidFill>
            <a:schemeClr val="accent1"/>
          </a:solidFill>
        </p:grpSpPr>
        <p:sp>
          <p:nvSpPr>
            <p:cNvPr id="19" name="Rectangle: Rounded Corners 18">
              <a:extLst>
                <a:ext uri="{FF2B5EF4-FFF2-40B4-BE49-F238E27FC236}">
                  <a16:creationId xmlns:a16="http://schemas.microsoft.com/office/drawing/2014/main" id="{5E5B1C0D-5545-4A53-AEF5-7C7011EFFCD3}"/>
                </a:ext>
              </a:extLst>
            </p:cNvPr>
            <p:cNvSpPr/>
            <p:nvPr/>
          </p:nvSpPr>
          <p:spPr>
            <a:xfrm>
              <a:off x="437856" y="17324"/>
              <a:ext cx="6129996" cy="70848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Rectangle: Rounded Corners 6">
              <a:extLst>
                <a:ext uri="{FF2B5EF4-FFF2-40B4-BE49-F238E27FC236}">
                  <a16:creationId xmlns:a16="http://schemas.microsoft.com/office/drawing/2014/main" id="{0062B418-A910-4691-A933-E44DA3C3E29E}"/>
                </a:ext>
              </a:extLst>
            </p:cNvPr>
            <p:cNvSpPr txBox="1"/>
            <p:nvPr/>
          </p:nvSpPr>
          <p:spPr>
            <a:xfrm>
              <a:off x="472441" y="51909"/>
              <a:ext cx="6060826" cy="63931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1699" tIns="0" rIns="231699" bIns="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tx1"/>
                  </a:solidFill>
                </a:rPr>
                <a:t>Response Criteria Guideline</a:t>
              </a:r>
            </a:p>
          </p:txBody>
        </p:sp>
      </p:grpSp>
      <p:grpSp>
        <p:nvGrpSpPr>
          <p:cNvPr id="7" name="Group 6">
            <a:extLst>
              <a:ext uri="{FF2B5EF4-FFF2-40B4-BE49-F238E27FC236}">
                <a16:creationId xmlns:a16="http://schemas.microsoft.com/office/drawing/2014/main" id="{D7675988-1DD3-479F-8953-0CCC97524B7A}"/>
              </a:ext>
            </a:extLst>
          </p:cNvPr>
          <p:cNvGrpSpPr/>
          <p:nvPr/>
        </p:nvGrpSpPr>
        <p:grpSpPr>
          <a:xfrm>
            <a:off x="1009650" y="3469176"/>
            <a:ext cx="9826869" cy="899270"/>
            <a:chOff x="0" y="2632004"/>
            <a:chExt cx="8757138" cy="1001700"/>
          </a:xfrm>
        </p:grpSpPr>
        <p:sp>
          <p:nvSpPr>
            <p:cNvPr id="17" name="Rectangle 16">
              <a:extLst>
                <a:ext uri="{FF2B5EF4-FFF2-40B4-BE49-F238E27FC236}">
                  <a16:creationId xmlns:a16="http://schemas.microsoft.com/office/drawing/2014/main" id="{91B44C10-C275-4349-90C5-6108464C4DFC}"/>
                </a:ext>
              </a:extLst>
            </p:cNvPr>
            <p:cNvSpPr/>
            <p:nvPr/>
          </p:nvSpPr>
          <p:spPr>
            <a:xfrm>
              <a:off x="0" y="2632004"/>
              <a:ext cx="8757138" cy="1001700"/>
            </a:xfrm>
            <a:prstGeom prst="rect">
              <a:avLst/>
            </a:prstGeom>
            <a:ln>
              <a:solidFill>
                <a:srgbClr val="92D050"/>
              </a:solidFill>
            </a:ln>
          </p:spPr>
          <p:style>
            <a:lnRef idx="2">
              <a:schemeClr val="accent2">
                <a:hueOff val="4919015"/>
                <a:satOff val="-274"/>
                <a:lumOff val="58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TextBox 17">
              <a:extLst>
                <a:ext uri="{FF2B5EF4-FFF2-40B4-BE49-F238E27FC236}">
                  <a16:creationId xmlns:a16="http://schemas.microsoft.com/office/drawing/2014/main" id="{F51789D1-39CB-45F0-A816-0A0C82FD13B0}"/>
                </a:ext>
              </a:extLst>
            </p:cNvPr>
            <p:cNvSpPr txBox="1"/>
            <p:nvPr/>
          </p:nvSpPr>
          <p:spPr>
            <a:xfrm>
              <a:off x="0" y="2632004"/>
              <a:ext cx="8757138" cy="1001700"/>
            </a:xfrm>
            <a:prstGeom prst="rect">
              <a:avLst/>
            </a:prstGeom>
            <a:ln>
              <a:solidFill>
                <a:srgbClr val="92D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79651" tIns="499872" rIns="679651" bIns="170688" numCol="1" spcCol="1270" anchor="t" anchorCtr="0">
              <a:noAutofit/>
            </a:bodyPr>
            <a:lstStyle/>
            <a:p>
              <a:pPr marL="228600" lvl="1" indent="-228600" algn="l" defTabSz="1066800" rtl="0">
                <a:lnSpc>
                  <a:spcPct val="90000"/>
                </a:lnSpc>
                <a:spcBef>
                  <a:spcPct val="0"/>
                </a:spcBef>
                <a:spcAft>
                  <a:spcPts val="600"/>
                </a:spcAft>
                <a:buChar char="•"/>
              </a:pPr>
              <a:r>
                <a:rPr lang="en-US" sz="2400" kern="1200" dirty="0"/>
                <a:t>How to store information/data</a:t>
              </a:r>
            </a:p>
          </p:txBody>
        </p:sp>
      </p:grpSp>
      <p:grpSp>
        <p:nvGrpSpPr>
          <p:cNvPr id="8" name="Group 7">
            <a:extLst>
              <a:ext uri="{FF2B5EF4-FFF2-40B4-BE49-F238E27FC236}">
                <a16:creationId xmlns:a16="http://schemas.microsoft.com/office/drawing/2014/main" id="{238DD5FB-7F27-42D2-981E-456D4DC5DEC6}"/>
              </a:ext>
            </a:extLst>
          </p:cNvPr>
          <p:cNvGrpSpPr/>
          <p:nvPr/>
        </p:nvGrpSpPr>
        <p:grpSpPr>
          <a:xfrm>
            <a:off x="1768425" y="3114936"/>
            <a:ext cx="6878808" cy="636033"/>
            <a:chOff x="437856" y="2277764"/>
            <a:chExt cx="6129996" cy="708480"/>
          </a:xfrm>
          <a:solidFill>
            <a:srgbClr val="92D050"/>
          </a:solidFill>
        </p:grpSpPr>
        <p:sp>
          <p:nvSpPr>
            <p:cNvPr id="15" name="Rectangle: Rounded Corners 14">
              <a:extLst>
                <a:ext uri="{FF2B5EF4-FFF2-40B4-BE49-F238E27FC236}">
                  <a16:creationId xmlns:a16="http://schemas.microsoft.com/office/drawing/2014/main" id="{F3E40D35-A81C-4E2D-A9E7-8B69B8F9FB0C}"/>
                </a:ext>
              </a:extLst>
            </p:cNvPr>
            <p:cNvSpPr/>
            <p:nvPr/>
          </p:nvSpPr>
          <p:spPr>
            <a:xfrm>
              <a:off x="437856" y="2277764"/>
              <a:ext cx="6129996" cy="708480"/>
            </a:xfrm>
            <a:prstGeom prst="roundRect">
              <a:avLst/>
            </a:prstGeom>
            <a:grpFill/>
          </p:spPr>
          <p:style>
            <a:lnRef idx="2">
              <a:schemeClr val="lt1">
                <a:hueOff val="0"/>
                <a:satOff val="0"/>
                <a:lumOff val="0"/>
                <a:alphaOff val="0"/>
              </a:schemeClr>
            </a:lnRef>
            <a:fillRef idx="1">
              <a:schemeClr val="accent2">
                <a:hueOff val="4919015"/>
                <a:satOff val="-274"/>
                <a:lumOff val="588"/>
                <a:alphaOff val="0"/>
              </a:schemeClr>
            </a:fillRef>
            <a:effectRef idx="0">
              <a:schemeClr val="accent2">
                <a:hueOff val="4919015"/>
                <a:satOff val="-274"/>
                <a:lumOff val="588"/>
                <a:alphaOff val="0"/>
              </a:schemeClr>
            </a:effectRef>
            <a:fontRef idx="minor">
              <a:schemeClr val="lt1"/>
            </a:fontRef>
          </p:style>
        </p:sp>
        <p:sp>
          <p:nvSpPr>
            <p:cNvPr id="16" name="Rectangle: Rounded Corners 10">
              <a:extLst>
                <a:ext uri="{FF2B5EF4-FFF2-40B4-BE49-F238E27FC236}">
                  <a16:creationId xmlns:a16="http://schemas.microsoft.com/office/drawing/2014/main" id="{A6AA3D05-BB41-4A66-8321-BCA895946857}"/>
                </a:ext>
              </a:extLst>
            </p:cNvPr>
            <p:cNvSpPr txBox="1"/>
            <p:nvPr/>
          </p:nvSpPr>
          <p:spPr>
            <a:xfrm>
              <a:off x="472441" y="2312349"/>
              <a:ext cx="6060826" cy="63931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1699" tIns="0" rIns="231699" bIns="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tx1"/>
                  </a:solidFill>
                </a:rPr>
                <a:t>CDISC</a:t>
              </a:r>
            </a:p>
          </p:txBody>
        </p:sp>
      </p:grpSp>
      <p:grpSp>
        <p:nvGrpSpPr>
          <p:cNvPr id="9" name="Group 8">
            <a:extLst>
              <a:ext uri="{FF2B5EF4-FFF2-40B4-BE49-F238E27FC236}">
                <a16:creationId xmlns:a16="http://schemas.microsoft.com/office/drawing/2014/main" id="{69A9F67F-86F1-4F74-A401-2EDD374C54D8}"/>
              </a:ext>
            </a:extLst>
          </p:cNvPr>
          <p:cNvGrpSpPr/>
          <p:nvPr/>
        </p:nvGrpSpPr>
        <p:grpSpPr>
          <a:xfrm>
            <a:off x="1009650" y="4954716"/>
            <a:ext cx="9826869" cy="1255584"/>
            <a:chOff x="0" y="4117544"/>
            <a:chExt cx="8757138" cy="1398600"/>
          </a:xfrm>
        </p:grpSpPr>
        <p:sp>
          <p:nvSpPr>
            <p:cNvPr id="13" name="Rectangle 12">
              <a:extLst>
                <a:ext uri="{FF2B5EF4-FFF2-40B4-BE49-F238E27FC236}">
                  <a16:creationId xmlns:a16="http://schemas.microsoft.com/office/drawing/2014/main" id="{CBC47BFF-F8C0-482F-88AA-D472218F3B30}"/>
                </a:ext>
              </a:extLst>
            </p:cNvPr>
            <p:cNvSpPr/>
            <p:nvPr/>
          </p:nvSpPr>
          <p:spPr>
            <a:xfrm>
              <a:off x="0" y="4117544"/>
              <a:ext cx="8757138" cy="1398600"/>
            </a:xfrm>
            <a:prstGeom prst="rect">
              <a:avLst/>
            </a:prstGeom>
            <a:ln>
              <a:solidFill>
                <a:srgbClr val="00B0F0"/>
              </a:solidFill>
            </a:ln>
          </p:spPr>
          <p:style>
            <a:lnRef idx="2">
              <a:schemeClr val="accent2">
                <a:hueOff val="9838030"/>
                <a:satOff val="-548"/>
                <a:lumOff val="117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TextBox 13">
              <a:extLst>
                <a:ext uri="{FF2B5EF4-FFF2-40B4-BE49-F238E27FC236}">
                  <a16:creationId xmlns:a16="http://schemas.microsoft.com/office/drawing/2014/main" id="{11760EA2-62A2-4F66-9D11-5F836CBE7F5B}"/>
                </a:ext>
              </a:extLst>
            </p:cNvPr>
            <p:cNvSpPr txBox="1"/>
            <p:nvPr/>
          </p:nvSpPr>
          <p:spPr>
            <a:xfrm>
              <a:off x="0" y="4117544"/>
              <a:ext cx="8757138" cy="1398600"/>
            </a:xfrm>
            <a:prstGeom prst="rect">
              <a:avLst/>
            </a:prstGeom>
            <a:ln>
              <a:solidFill>
                <a:srgbClr val="00B0F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79651" tIns="499872" rIns="679651" bIns="170688" numCol="1" spcCol="1270" anchor="t" anchorCtr="0">
              <a:noAutofit/>
            </a:bodyPr>
            <a:lstStyle/>
            <a:p>
              <a:pPr marL="228600" lvl="1" indent="-228600" algn="l" defTabSz="1066800" rtl="0">
                <a:lnSpc>
                  <a:spcPct val="90000"/>
                </a:lnSpc>
                <a:spcBef>
                  <a:spcPct val="0"/>
                </a:spcBef>
                <a:spcAft>
                  <a:spcPts val="600"/>
                </a:spcAft>
                <a:buChar char="•"/>
              </a:pPr>
              <a:r>
                <a:rPr lang="en-US" sz="2400" kern="1200" dirty="0"/>
                <a:t>ORR</a:t>
              </a:r>
            </a:p>
            <a:p>
              <a:pPr marL="228600" lvl="1" indent="-228600" algn="l" defTabSz="1066800" rtl="0">
                <a:lnSpc>
                  <a:spcPct val="90000"/>
                </a:lnSpc>
                <a:spcBef>
                  <a:spcPct val="0"/>
                </a:spcBef>
                <a:spcAft>
                  <a:spcPts val="600"/>
                </a:spcAft>
                <a:buChar char="•"/>
              </a:pPr>
              <a:r>
                <a:rPr lang="en-US" sz="2400" kern="1200" dirty="0"/>
                <a:t>Time to Event Analysis (e.g., OS, PFS, KM curves)</a:t>
              </a:r>
            </a:p>
          </p:txBody>
        </p:sp>
      </p:grpSp>
      <p:grpSp>
        <p:nvGrpSpPr>
          <p:cNvPr id="10" name="Group 9">
            <a:extLst>
              <a:ext uri="{FF2B5EF4-FFF2-40B4-BE49-F238E27FC236}">
                <a16:creationId xmlns:a16="http://schemas.microsoft.com/office/drawing/2014/main" id="{F1F52D11-F59C-456D-8686-C7B759D6B66B}"/>
              </a:ext>
            </a:extLst>
          </p:cNvPr>
          <p:cNvGrpSpPr/>
          <p:nvPr/>
        </p:nvGrpSpPr>
        <p:grpSpPr>
          <a:xfrm>
            <a:off x="1768425" y="4600476"/>
            <a:ext cx="6878808" cy="636033"/>
            <a:chOff x="437856" y="3763304"/>
            <a:chExt cx="6129996" cy="708480"/>
          </a:xfrm>
          <a:solidFill>
            <a:srgbClr val="00B0F0"/>
          </a:solidFill>
        </p:grpSpPr>
        <p:sp>
          <p:nvSpPr>
            <p:cNvPr id="11" name="Rectangle: Rounded Corners 10">
              <a:extLst>
                <a:ext uri="{FF2B5EF4-FFF2-40B4-BE49-F238E27FC236}">
                  <a16:creationId xmlns:a16="http://schemas.microsoft.com/office/drawing/2014/main" id="{830B40F9-5DB3-4CB6-9DA5-1C1CB4DD50D9}"/>
                </a:ext>
              </a:extLst>
            </p:cNvPr>
            <p:cNvSpPr/>
            <p:nvPr/>
          </p:nvSpPr>
          <p:spPr>
            <a:xfrm>
              <a:off x="437856" y="3763304"/>
              <a:ext cx="6129996" cy="708480"/>
            </a:xfrm>
            <a:prstGeom prst="roundRect">
              <a:avLst/>
            </a:prstGeom>
            <a:grpFill/>
          </p:spPr>
          <p:style>
            <a:lnRef idx="2">
              <a:schemeClr val="lt1">
                <a:hueOff val="0"/>
                <a:satOff val="0"/>
                <a:lumOff val="0"/>
                <a:alphaOff val="0"/>
              </a:schemeClr>
            </a:lnRef>
            <a:fillRef idx="1">
              <a:schemeClr val="accent2">
                <a:hueOff val="9838030"/>
                <a:satOff val="-548"/>
                <a:lumOff val="1176"/>
                <a:alphaOff val="0"/>
              </a:schemeClr>
            </a:fillRef>
            <a:effectRef idx="0">
              <a:schemeClr val="accent2">
                <a:hueOff val="9838030"/>
                <a:satOff val="-548"/>
                <a:lumOff val="1176"/>
                <a:alphaOff val="0"/>
              </a:schemeClr>
            </a:effectRef>
            <a:fontRef idx="minor">
              <a:schemeClr val="lt1"/>
            </a:fontRef>
          </p:style>
        </p:sp>
        <p:sp>
          <p:nvSpPr>
            <p:cNvPr id="12" name="Rectangle: Rounded Corners 14">
              <a:extLst>
                <a:ext uri="{FF2B5EF4-FFF2-40B4-BE49-F238E27FC236}">
                  <a16:creationId xmlns:a16="http://schemas.microsoft.com/office/drawing/2014/main" id="{0D0605F0-6CA0-405B-A6FC-F4625D843C51}"/>
                </a:ext>
              </a:extLst>
            </p:cNvPr>
            <p:cNvSpPr txBox="1"/>
            <p:nvPr/>
          </p:nvSpPr>
          <p:spPr>
            <a:xfrm>
              <a:off x="472441" y="3797889"/>
              <a:ext cx="6060826" cy="63931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1699" tIns="0" rIns="231699" bIns="0" numCol="1" spcCol="1270" anchor="ctr" anchorCtr="0">
              <a:noAutofit/>
            </a:bodyPr>
            <a:lstStyle/>
            <a:p>
              <a:pPr marL="0" lvl="0" indent="0" algn="l" defTabSz="1066800" rtl="0">
                <a:lnSpc>
                  <a:spcPct val="90000"/>
                </a:lnSpc>
                <a:spcBef>
                  <a:spcPct val="0"/>
                </a:spcBef>
                <a:spcAft>
                  <a:spcPts val="600"/>
                </a:spcAft>
                <a:buNone/>
              </a:pPr>
              <a:r>
                <a:rPr lang="en-US" sz="2400" b="1" kern="1200" dirty="0">
                  <a:solidFill>
                    <a:schemeClr val="tx1"/>
                  </a:solidFill>
                </a:rPr>
                <a:t>Analysis</a:t>
              </a:r>
            </a:p>
          </p:txBody>
        </p:sp>
      </p:grpSp>
    </p:spTree>
    <p:extLst>
      <p:ext uri="{BB962C8B-B14F-4D97-AF65-F5344CB8AC3E}">
        <p14:creationId xmlns:p14="http://schemas.microsoft.com/office/powerpoint/2010/main" val="2888432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D629-4F56-497C-A1C3-A852C45B5130}"/>
              </a:ext>
            </a:extLst>
          </p:cNvPr>
          <p:cNvSpPr>
            <a:spLocks noGrp="1"/>
          </p:cNvSpPr>
          <p:nvPr>
            <p:ph type="title"/>
          </p:nvPr>
        </p:nvSpPr>
        <p:spPr>
          <a:xfrm>
            <a:off x="198023" y="196633"/>
            <a:ext cx="9404723" cy="813017"/>
          </a:xfrm>
        </p:spPr>
        <p:txBody>
          <a:bodyPr/>
          <a:lstStyle/>
          <a:p>
            <a:r>
              <a:rPr lang="en-US" dirty="0"/>
              <a:t>Additional Cancer Related Data Collections</a:t>
            </a:r>
          </a:p>
        </p:txBody>
      </p:sp>
      <p:sp>
        <p:nvSpPr>
          <p:cNvPr id="3" name="Content Placeholder 2">
            <a:extLst>
              <a:ext uri="{FF2B5EF4-FFF2-40B4-BE49-F238E27FC236}">
                <a16:creationId xmlns:a16="http://schemas.microsoft.com/office/drawing/2014/main" id="{A7A1CB2C-4C22-46BB-9542-3F84AB43EFE6}"/>
              </a:ext>
            </a:extLst>
          </p:cNvPr>
          <p:cNvSpPr>
            <a:spLocks noGrp="1"/>
          </p:cNvSpPr>
          <p:nvPr>
            <p:ph idx="1"/>
          </p:nvPr>
        </p:nvSpPr>
        <p:spPr>
          <a:xfrm>
            <a:off x="198023" y="1166368"/>
            <a:ext cx="11479315" cy="4844688"/>
          </a:xfrm>
        </p:spPr>
        <p:txBody>
          <a:bodyPr>
            <a:normAutofit fontScale="92500" lnSpcReduction="20000"/>
          </a:bodyPr>
          <a:lstStyle/>
          <a:p>
            <a:pPr>
              <a:spcBef>
                <a:spcPts val="600"/>
              </a:spcBef>
            </a:pPr>
            <a:r>
              <a:rPr lang="en-US" sz="2400" dirty="0"/>
              <a:t>Immunophenotype (flow Cytometry) Assessment</a:t>
            </a:r>
          </a:p>
          <a:p>
            <a:pPr>
              <a:spcBef>
                <a:spcPts val="600"/>
              </a:spcBef>
            </a:pPr>
            <a:r>
              <a:rPr lang="en-US" sz="2400" dirty="0"/>
              <a:t>Performance Status by ECOG(Eastern Cooperative Oncology Group) </a:t>
            </a:r>
          </a:p>
          <a:p>
            <a:pPr>
              <a:spcBef>
                <a:spcPts val="600"/>
              </a:spcBef>
            </a:pPr>
            <a:r>
              <a:rPr lang="en-US" sz="2400" dirty="0"/>
              <a:t>Staging – assessment of disease progress for treatment plan</a:t>
            </a:r>
          </a:p>
          <a:p>
            <a:pPr lvl="1">
              <a:spcBef>
                <a:spcPts val="600"/>
              </a:spcBef>
            </a:pPr>
            <a:r>
              <a:rPr lang="en-US" sz="2000" dirty="0"/>
              <a:t>Rai : 0 (Low risk), 1&amp;2 (Intermediate risk), 3 (High risk)</a:t>
            </a:r>
          </a:p>
          <a:p>
            <a:pPr lvl="1">
              <a:spcBef>
                <a:spcPts val="600"/>
              </a:spcBef>
            </a:pPr>
            <a:r>
              <a:rPr lang="en-US" sz="2000" dirty="0"/>
              <a:t>Binet : A, B, C</a:t>
            </a:r>
          </a:p>
          <a:p>
            <a:pPr>
              <a:spcBef>
                <a:spcPts val="600"/>
              </a:spcBef>
            </a:pPr>
            <a:r>
              <a:rPr lang="en-US" sz="2400" dirty="0"/>
              <a:t>Cytogenetics – chromosome abnormalities in cancer patients (especially in CLL)</a:t>
            </a:r>
          </a:p>
          <a:p>
            <a:pPr>
              <a:spcBef>
                <a:spcPts val="600"/>
              </a:spcBef>
            </a:pPr>
            <a:r>
              <a:rPr lang="en-US" sz="2400" dirty="0"/>
              <a:t>Disease Stage – Stage 1 to 4</a:t>
            </a:r>
          </a:p>
          <a:p>
            <a:pPr>
              <a:spcBef>
                <a:spcPts val="600"/>
              </a:spcBef>
            </a:pPr>
            <a:endParaRPr lang="en-US" sz="2400" dirty="0"/>
          </a:p>
          <a:p>
            <a:pPr>
              <a:spcBef>
                <a:spcPts val="600"/>
              </a:spcBef>
            </a:pPr>
            <a:r>
              <a:rPr lang="en-US" sz="2400" dirty="0"/>
              <a:t>Questions : What SDTM domains should we collect this data?  - TR, TU or Custom Domains?</a:t>
            </a:r>
          </a:p>
          <a:p>
            <a:endParaRPr lang="en-US" sz="2400" dirty="0"/>
          </a:p>
        </p:txBody>
      </p:sp>
    </p:spTree>
    <p:extLst>
      <p:ext uri="{BB962C8B-B14F-4D97-AF65-F5344CB8AC3E}">
        <p14:creationId xmlns:p14="http://schemas.microsoft.com/office/powerpoint/2010/main" val="3897123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CD22-9D38-4777-A18A-8248BA9814BD}"/>
              </a:ext>
            </a:extLst>
          </p:cNvPr>
          <p:cNvSpPr>
            <a:spLocks noGrp="1"/>
          </p:cNvSpPr>
          <p:nvPr>
            <p:ph type="title"/>
          </p:nvPr>
        </p:nvSpPr>
        <p:spPr>
          <a:xfrm>
            <a:off x="198023" y="196633"/>
            <a:ext cx="9404723" cy="774917"/>
          </a:xfrm>
        </p:spPr>
        <p:txBody>
          <a:bodyPr/>
          <a:lstStyle/>
          <a:p>
            <a:r>
              <a:rPr lang="en-US" dirty="0"/>
              <a:t>Oncology-specific Efficacy Analysis</a:t>
            </a:r>
          </a:p>
        </p:txBody>
      </p:sp>
      <p:sp>
        <p:nvSpPr>
          <p:cNvPr id="3" name="Content Placeholder 2">
            <a:extLst>
              <a:ext uri="{FF2B5EF4-FFF2-40B4-BE49-F238E27FC236}">
                <a16:creationId xmlns:a16="http://schemas.microsoft.com/office/drawing/2014/main" id="{30760991-FB83-4FA5-A940-42CA02E61F3D}"/>
              </a:ext>
            </a:extLst>
          </p:cNvPr>
          <p:cNvSpPr>
            <a:spLocks noGrp="1"/>
          </p:cNvSpPr>
          <p:nvPr>
            <p:ph idx="1"/>
          </p:nvPr>
        </p:nvSpPr>
        <p:spPr>
          <a:xfrm>
            <a:off x="389744" y="1169233"/>
            <a:ext cx="11580007" cy="4897154"/>
          </a:xfrm>
        </p:spPr>
        <p:txBody>
          <a:bodyPr>
            <a:normAutofit fontScale="85000" lnSpcReduction="20000"/>
          </a:bodyPr>
          <a:lstStyle/>
          <a:p>
            <a:pPr>
              <a:spcBef>
                <a:spcPts val="600"/>
              </a:spcBef>
            </a:pPr>
            <a:r>
              <a:rPr lang="en-US" sz="2800" dirty="0"/>
              <a:t>Main Oncology-specific Efficacy Analysis</a:t>
            </a:r>
          </a:p>
          <a:p>
            <a:pPr lvl="1">
              <a:spcBef>
                <a:spcPts val="600"/>
              </a:spcBef>
            </a:pPr>
            <a:r>
              <a:rPr lang="en-US" sz="2400" dirty="0"/>
              <a:t>Objective Response Rate (ORR)</a:t>
            </a:r>
          </a:p>
          <a:p>
            <a:pPr lvl="1">
              <a:spcBef>
                <a:spcPts val="600"/>
              </a:spcBef>
            </a:pPr>
            <a:r>
              <a:rPr lang="en-US" sz="2400" dirty="0"/>
              <a:t>Overall Survival (OS)</a:t>
            </a:r>
          </a:p>
          <a:p>
            <a:pPr lvl="1">
              <a:spcBef>
                <a:spcPts val="600"/>
              </a:spcBef>
            </a:pPr>
            <a:r>
              <a:rPr lang="en-US" sz="2400" dirty="0"/>
              <a:t>Progression Free Survival (PFS)</a:t>
            </a:r>
          </a:p>
          <a:p>
            <a:pPr lvl="1">
              <a:spcBef>
                <a:spcPts val="600"/>
              </a:spcBef>
            </a:pPr>
            <a:r>
              <a:rPr lang="en-US" sz="2400" dirty="0"/>
              <a:t>In 1970s, FDA usually approved drugs based on ORR.  But, FDA determined that cancer drug approval should be based on more direct evidence of clinical benefits such as OS and PFS.  </a:t>
            </a:r>
          </a:p>
          <a:p>
            <a:pPr>
              <a:spcBef>
                <a:spcPts val="600"/>
              </a:spcBef>
            </a:pPr>
            <a:r>
              <a:rPr lang="en-US" sz="2800" dirty="0"/>
              <a:t>Main Efficacy Reports</a:t>
            </a:r>
          </a:p>
          <a:p>
            <a:pPr lvl="1">
              <a:spcBef>
                <a:spcPts val="600"/>
              </a:spcBef>
            </a:pPr>
            <a:r>
              <a:rPr lang="en-US" sz="2400" dirty="0"/>
              <a:t>Log-Rank Test</a:t>
            </a:r>
          </a:p>
          <a:p>
            <a:pPr lvl="1">
              <a:spcBef>
                <a:spcPts val="600"/>
              </a:spcBef>
            </a:pPr>
            <a:r>
              <a:rPr lang="en-US" sz="2400" dirty="0"/>
              <a:t>Cox Regression Model</a:t>
            </a:r>
          </a:p>
          <a:p>
            <a:pPr lvl="1">
              <a:spcBef>
                <a:spcPts val="600"/>
              </a:spcBef>
            </a:pPr>
            <a:r>
              <a:rPr lang="en-US" sz="2400" dirty="0"/>
              <a:t>Kaplan Meier Curves</a:t>
            </a:r>
          </a:p>
          <a:p>
            <a:endParaRPr lang="en-US" sz="2800" dirty="0"/>
          </a:p>
        </p:txBody>
      </p:sp>
    </p:spTree>
    <p:extLst>
      <p:ext uri="{BB962C8B-B14F-4D97-AF65-F5344CB8AC3E}">
        <p14:creationId xmlns:p14="http://schemas.microsoft.com/office/powerpoint/2010/main" val="18846386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EA28-DD34-4F00-BB84-064EABFACEBF}"/>
              </a:ext>
            </a:extLst>
          </p:cNvPr>
          <p:cNvSpPr>
            <a:spLocks noGrp="1"/>
          </p:cNvSpPr>
          <p:nvPr>
            <p:ph type="title"/>
          </p:nvPr>
        </p:nvSpPr>
        <p:spPr>
          <a:xfrm>
            <a:off x="198023" y="196633"/>
            <a:ext cx="9404723" cy="832067"/>
          </a:xfrm>
        </p:spPr>
        <p:txBody>
          <a:bodyPr/>
          <a:lstStyle/>
          <a:p>
            <a:r>
              <a:rPr lang="en-US" dirty="0"/>
              <a:t>Objective Response Rate (ORR)</a:t>
            </a:r>
          </a:p>
        </p:txBody>
      </p:sp>
      <p:sp>
        <p:nvSpPr>
          <p:cNvPr id="3" name="Content Placeholder 2">
            <a:extLst>
              <a:ext uri="{FF2B5EF4-FFF2-40B4-BE49-F238E27FC236}">
                <a16:creationId xmlns:a16="http://schemas.microsoft.com/office/drawing/2014/main" id="{D551FF8F-318F-49D0-B4FD-CC01C10C3C72}"/>
              </a:ext>
            </a:extLst>
          </p:cNvPr>
          <p:cNvSpPr>
            <a:spLocks noGrp="1"/>
          </p:cNvSpPr>
          <p:nvPr>
            <p:ph idx="1"/>
          </p:nvPr>
        </p:nvSpPr>
        <p:spPr>
          <a:xfrm>
            <a:off x="198023" y="1081774"/>
            <a:ext cx="11771728" cy="5079875"/>
          </a:xfrm>
        </p:spPr>
        <p:txBody>
          <a:bodyPr>
            <a:normAutofit fontScale="92500" lnSpcReduction="20000"/>
          </a:bodyPr>
          <a:lstStyle/>
          <a:p>
            <a:pPr>
              <a:lnSpc>
                <a:spcPct val="120000"/>
              </a:lnSpc>
              <a:spcBef>
                <a:spcPts val="0"/>
              </a:spcBef>
              <a:spcAft>
                <a:spcPts val="600"/>
              </a:spcAft>
            </a:pPr>
            <a:r>
              <a:rPr lang="en-US" sz="2400" dirty="0"/>
              <a:t>Objective Response Rate (ORR)</a:t>
            </a:r>
          </a:p>
          <a:p>
            <a:pPr lvl="1">
              <a:lnSpc>
                <a:spcPct val="120000"/>
              </a:lnSpc>
              <a:spcBef>
                <a:spcPts val="0"/>
              </a:spcBef>
              <a:spcAft>
                <a:spcPts val="600"/>
              </a:spcAft>
            </a:pPr>
            <a:r>
              <a:rPr lang="en-US" sz="2400" dirty="0"/>
              <a:t>The proportion of patients with tumor size reduction, usually CR and PR</a:t>
            </a:r>
          </a:p>
          <a:p>
            <a:pPr lvl="1">
              <a:lnSpc>
                <a:spcPct val="120000"/>
              </a:lnSpc>
              <a:spcBef>
                <a:spcPts val="0"/>
              </a:spcBef>
              <a:spcAft>
                <a:spcPts val="600"/>
              </a:spcAft>
            </a:pPr>
            <a:r>
              <a:rPr lang="en-US" sz="2400" dirty="0"/>
              <a:t>Direct measurement of anti-tumor activity</a:t>
            </a:r>
          </a:p>
          <a:p>
            <a:pPr lvl="1">
              <a:lnSpc>
                <a:spcPct val="120000"/>
              </a:lnSpc>
              <a:spcBef>
                <a:spcPts val="0"/>
              </a:spcBef>
              <a:spcAft>
                <a:spcPts val="600"/>
              </a:spcAft>
            </a:pPr>
            <a:r>
              <a:rPr lang="en-US" sz="2400" dirty="0"/>
              <a:t>Can be done in single arm study </a:t>
            </a:r>
          </a:p>
          <a:p>
            <a:pPr lvl="1">
              <a:lnSpc>
                <a:spcPct val="120000"/>
              </a:lnSpc>
              <a:spcBef>
                <a:spcPts val="0"/>
              </a:spcBef>
              <a:spcAft>
                <a:spcPts val="600"/>
              </a:spcAft>
            </a:pPr>
            <a:r>
              <a:rPr lang="en-US" sz="2400" dirty="0"/>
              <a:t>Usually secondary endpoint, but could be the primary endpoint, especially for accelerated approvals</a:t>
            </a:r>
          </a:p>
          <a:p>
            <a:pPr>
              <a:lnSpc>
                <a:spcPct val="120000"/>
              </a:lnSpc>
              <a:spcBef>
                <a:spcPts val="0"/>
              </a:spcBef>
              <a:spcAft>
                <a:spcPts val="600"/>
              </a:spcAft>
            </a:pPr>
            <a:endParaRPr lang="en-US" sz="2400" dirty="0"/>
          </a:p>
          <a:p>
            <a:pPr>
              <a:lnSpc>
                <a:spcPct val="120000"/>
              </a:lnSpc>
              <a:spcBef>
                <a:spcPts val="0"/>
              </a:spcBef>
              <a:spcAft>
                <a:spcPts val="600"/>
              </a:spcAft>
            </a:pPr>
            <a:r>
              <a:rPr lang="en-US" sz="2400" dirty="0"/>
              <a:t>ORR preparation process</a:t>
            </a:r>
          </a:p>
          <a:p>
            <a:pPr marL="806450" lvl="1" indent="-457200">
              <a:lnSpc>
                <a:spcPct val="120000"/>
              </a:lnSpc>
              <a:spcBef>
                <a:spcPts val="0"/>
              </a:spcBef>
              <a:spcAft>
                <a:spcPts val="600"/>
              </a:spcAft>
              <a:buFont typeface="+mj-lt"/>
              <a:buAutoNum type="arabicPeriod"/>
            </a:pPr>
            <a:r>
              <a:rPr lang="en-US" sz="2400" dirty="0"/>
              <a:t>Collect Overall Responses at each visit for each patient</a:t>
            </a:r>
          </a:p>
          <a:p>
            <a:pPr marL="806450" lvl="1" indent="-457200">
              <a:lnSpc>
                <a:spcPct val="120000"/>
              </a:lnSpc>
              <a:spcBef>
                <a:spcPts val="0"/>
              </a:spcBef>
              <a:spcAft>
                <a:spcPts val="600"/>
              </a:spcAft>
              <a:buFont typeface="+mj-lt"/>
              <a:buAutoNum type="arabicPeriod"/>
            </a:pPr>
            <a:r>
              <a:rPr lang="en-US" sz="2400" dirty="0"/>
              <a:t>Find the Best Overall Response for each patient</a:t>
            </a:r>
          </a:p>
          <a:p>
            <a:pPr marL="806450" lvl="1" indent="-457200">
              <a:lnSpc>
                <a:spcPct val="120000"/>
              </a:lnSpc>
              <a:spcBef>
                <a:spcPts val="0"/>
              </a:spcBef>
              <a:spcAft>
                <a:spcPts val="600"/>
              </a:spcAft>
              <a:buFont typeface="+mj-lt"/>
              <a:buAutoNum type="arabicPeriod"/>
            </a:pPr>
            <a:r>
              <a:rPr lang="en-US" sz="2400" dirty="0"/>
              <a:t>Derive Objective Response for each patient</a:t>
            </a:r>
          </a:p>
          <a:p>
            <a:pPr marL="806450" lvl="1" indent="-457200">
              <a:lnSpc>
                <a:spcPct val="120000"/>
              </a:lnSpc>
              <a:spcBef>
                <a:spcPts val="0"/>
              </a:spcBef>
              <a:spcAft>
                <a:spcPts val="600"/>
              </a:spcAft>
              <a:buFont typeface="+mj-lt"/>
              <a:buAutoNum type="arabicPeriod"/>
            </a:pPr>
            <a:r>
              <a:rPr lang="en-US" sz="2400" dirty="0"/>
              <a:t>Calculate Objective Response Rate </a:t>
            </a:r>
          </a:p>
          <a:p>
            <a:endParaRPr lang="en-US" sz="2400" dirty="0"/>
          </a:p>
        </p:txBody>
      </p:sp>
    </p:spTree>
    <p:extLst>
      <p:ext uri="{BB962C8B-B14F-4D97-AF65-F5344CB8AC3E}">
        <p14:creationId xmlns:p14="http://schemas.microsoft.com/office/powerpoint/2010/main" val="11319258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B046-EDE4-4752-ACFC-39F22A2B698E}"/>
              </a:ext>
            </a:extLst>
          </p:cNvPr>
          <p:cNvSpPr>
            <a:spLocks noGrp="1"/>
          </p:cNvSpPr>
          <p:nvPr>
            <p:ph type="title"/>
          </p:nvPr>
        </p:nvSpPr>
        <p:spPr>
          <a:xfrm>
            <a:off x="198023" y="196633"/>
            <a:ext cx="9404723" cy="793967"/>
          </a:xfrm>
        </p:spPr>
        <p:txBody>
          <a:bodyPr/>
          <a:lstStyle/>
          <a:p>
            <a:r>
              <a:rPr lang="en-US" dirty="0"/>
              <a:t>Best Overall Response for ORR</a:t>
            </a:r>
            <a:br>
              <a:rPr lang="en-US" dirty="0"/>
            </a:br>
            <a:endParaRPr lang="en-US" dirty="0"/>
          </a:p>
        </p:txBody>
      </p:sp>
      <p:sp>
        <p:nvSpPr>
          <p:cNvPr id="3" name="Content Placeholder 2">
            <a:extLst>
              <a:ext uri="{FF2B5EF4-FFF2-40B4-BE49-F238E27FC236}">
                <a16:creationId xmlns:a16="http://schemas.microsoft.com/office/drawing/2014/main" id="{5F7307B3-7615-44CD-8375-87DFD8F7DC32}"/>
              </a:ext>
            </a:extLst>
          </p:cNvPr>
          <p:cNvSpPr>
            <a:spLocks noGrp="1"/>
          </p:cNvSpPr>
          <p:nvPr>
            <p:ph idx="1"/>
          </p:nvPr>
        </p:nvSpPr>
        <p:spPr>
          <a:xfrm>
            <a:off x="198023" y="807720"/>
            <a:ext cx="10975751" cy="1400908"/>
          </a:xfrm>
        </p:spPr>
        <p:txBody>
          <a:bodyPr>
            <a:normAutofit fontScale="92500" lnSpcReduction="10000"/>
          </a:bodyPr>
          <a:lstStyle/>
          <a:p>
            <a:pPr marL="457200" indent="-457200">
              <a:spcBef>
                <a:spcPts val="600"/>
              </a:spcBef>
            </a:pPr>
            <a:r>
              <a:rPr lang="en-US" sz="2400" dirty="0"/>
              <a:t>Select the best overall response for a subject</a:t>
            </a:r>
          </a:p>
          <a:p>
            <a:pPr marL="457200" indent="-457200">
              <a:spcBef>
                <a:spcPts val="600"/>
              </a:spcBef>
            </a:pPr>
            <a:r>
              <a:rPr lang="en-US" sz="2400" dirty="0"/>
              <a:t>The best overall response does not worsen over time.  - if a subject achieve CR at cycle 2 and PD at cycle 5, the best overall response is still CR</a:t>
            </a:r>
          </a:p>
          <a:p>
            <a:endParaRPr lang="en-US" sz="2400" dirty="0"/>
          </a:p>
        </p:txBody>
      </p:sp>
      <p:graphicFrame>
        <p:nvGraphicFramePr>
          <p:cNvPr id="7" name="Content Placeholder 7">
            <a:extLst>
              <a:ext uri="{FF2B5EF4-FFF2-40B4-BE49-F238E27FC236}">
                <a16:creationId xmlns:a16="http://schemas.microsoft.com/office/drawing/2014/main" id="{A4065E09-8FF5-4DBF-8729-B680461DDD0A}"/>
              </a:ext>
            </a:extLst>
          </p:cNvPr>
          <p:cNvGraphicFramePr>
            <a:graphicFrameLocks/>
          </p:cNvGraphicFramePr>
          <p:nvPr/>
        </p:nvGraphicFramePr>
        <p:xfrm>
          <a:off x="2130528" y="2069142"/>
          <a:ext cx="8496685" cy="4389120"/>
        </p:xfrm>
        <a:graphic>
          <a:graphicData uri="http://schemas.openxmlformats.org/drawingml/2006/table">
            <a:tbl>
              <a:tblPr firstRow="1" bandRow="1">
                <a:tableStyleId>{5C22544A-7EE6-4342-B048-85BDC9FD1C3A}</a:tableStyleId>
              </a:tblPr>
              <a:tblGrid>
                <a:gridCol w="1276668">
                  <a:extLst>
                    <a:ext uri="{9D8B030D-6E8A-4147-A177-3AD203B41FA5}">
                      <a16:colId xmlns:a16="http://schemas.microsoft.com/office/drawing/2014/main" val="20000"/>
                    </a:ext>
                  </a:extLst>
                </a:gridCol>
                <a:gridCol w="1310005">
                  <a:extLst>
                    <a:ext uri="{9D8B030D-6E8A-4147-A177-3AD203B41FA5}">
                      <a16:colId xmlns:a16="http://schemas.microsoft.com/office/drawing/2014/main" val="20001"/>
                    </a:ext>
                  </a:extLst>
                </a:gridCol>
                <a:gridCol w="2391093">
                  <a:extLst>
                    <a:ext uri="{9D8B030D-6E8A-4147-A177-3AD203B41FA5}">
                      <a16:colId xmlns:a16="http://schemas.microsoft.com/office/drawing/2014/main" val="20002"/>
                    </a:ext>
                  </a:extLst>
                </a:gridCol>
                <a:gridCol w="890905">
                  <a:extLst>
                    <a:ext uri="{9D8B030D-6E8A-4147-A177-3AD203B41FA5}">
                      <a16:colId xmlns:a16="http://schemas.microsoft.com/office/drawing/2014/main" val="20003"/>
                    </a:ext>
                  </a:extLst>
                </a:gridCol>
                <a:gridCol w="1462405">
                  <a:extLst>
                    <a:ext uri="{9D8B030D-6E8A-4147-A177-3AD203B41FA5}">
                      <a16:colId xmlns:a16="http://schemas.microsoft.com/office/drawing/2014/main" val="20004"/>
                    </a:ext>
                  </a:extLst>
                </a:gridCol>
                <a:gridCol w="1165609">
                  <a:extLst>
                    <a:ext uri="{9D8B030D-6E8A-4147-A177-3AD203B41FA5}">
                      <a16:colId xmlns:a16="http://schemas.microsoft.com/office/drawing/2014/main" val="20005"/>
                    </a:ext>
                  </a:extLst>
                </a:gridCol>
              </a:tblGrid>
              <a:tr h="142240">
                <a:tc>
                  <a:txBody>
                    <a:bodyPr/>
                    <a:lstStyle/>
                    <a:p>
                      <a:r>
                        <a:rPr lang="en-US" sz="1800" dirty="0">
                          <a:solidFill>
                            <a:schemeClr val="tx1"/>
                          </a:solidFill>
                        </a:rPr>
                        <a:t>USUBJID</a:t>
                      </a:r>
                    </a:p>
                  </a:txBody>
                  <a:tcPr/>
                </a:tc>
                <a:tc>
                  <a:txBody>
                    <a:bodyPr/>
                    <a:lstStyle/>
                    <a:p>
                      <a:r>
                        <a:rPr lang="en-US" sz="1800" dirty="0">
                          <a:solidFill>
                            <a:schemeClr val="tx1"/>
                          </a:solidFill>
                        </a:rPr>
                        <a:t>TRTP</a:t>
                      </a:r>
                    </a:p>
                  </a:txBody>
                  <a:tcPr/>
                </a:tc>
                <a:tc>
                  <a:txBody>
                    <a:bodyPr/>
                    <a:lstStyle/>
                    <a:p>
                      <a:r>
                        <a:rPr lang="en-US" sz="1800" dirty="0">
                          <a:solidFill>
                            <a:schemeClr val="tx1"/>
                          </a:solidFill>
                        </a:rPr>
                        <a:t>PARAM</a:t>
                      </a:r>
                    </a:p>
                  </a:txBody>
                  <a:tcPr/>
                </a:tc>
                <a:tc>
                  <a:txBody>
                    <a:bodyPr/>
                    <a:lstStyle/>
                    <a:p>
                      <a:r>
                        <a:rPr lang="en-US" sz="1800" dirty="0">
                          <a:solidFill>
                            <a:schemeClr val="tx1"/>
                          </a:solidFill>
                        </a:rPr>
                        <a:t>DTYPE</a:t>
                      </a:r>
                    </a:p>
                  </a:txBody>
                  <a:tcPr/>
                </a:tc>
                <a:tc>
                  <a:txBody>
                    <a:bodyPr/>
                    <a:lstStyle/>
                    <a:p>
                      <a:r>
                        <a:rPr lang="en-US" sz="1800" dirty="0">
                          <a:solidFill>
                            <a:schemeClr val="tx1"/>
                          </a:solidFill>
                        </a:rPr>
                        <a:t>AVISIT</a:t>
                      </a:r>
                    </a:p>
                  </a:txBody>
                  <a:tcPr/>
                </a:tc>
                <a:tc>
                  <a:txBody>
                    <a:bodyPr/>
                    <a:lstStyle/>
                    <a:p>
                      <a:r>
                        <a:rPr lang="en-US" sz="1800" dirty="0">
                          <a:solidFill>
                            <a:schemeClr val="tx1"/>
                          </a:solidFill>
                        </a:rPr>
                        <a:t>AVALC</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1</a:t>
                      </a:r>
                      <a:endParaRPr lang="en-US" sz="1600" dirty="0"/>
                    </a:p>
                  </a:txBody>
                  <a:tcPr/>
                </a:tc>
                <a:tc>
                  <a:txBody>
                    <a:bodyPr/>
                    <a:lstStyle/>
                    <a:p>
                      <a:r>
                        <a:rPr lang="en-US" sz="1600" dirty="0"/>
                        <a:t>PR</a:t>
                      </a:r>
                    </a:p>
                  </a:txBody>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2</a:t>
                      </a:r>
                      <a:endParaRPr lang="en-US" sz="1600" dirty="0"/>
                    </a:p>
                  </a:txBody>
                  <a:tcPr/>
                </a:tc>
                <a:tc>
                  <a:txBody>
                    <a:bodyPr/>
                    <a:lstStyle/>
                    <a:p>
                      <a:r>
                        <a:rPr lang="en-US" sz="1600" dirty="0"/>
                        <a:t>SD</a:t>
                      </a:r>
                    </a:p>
                  </a:txBody>
                  <a:tcPr/>
                </a:tc>
                <a:extLst>
                  <a:ext uri="{0D108BD9-81ED-4DB2-BD59-A6C34878D82A}">
                    <a16:rowId xmlns:a16="http://schemas.microsoft.com/office/drawing/2014/main" val="10002"/>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3</a:t>
                      </a:r>
                      <a:endParaRPr lang="en-US" sz="1600" dirty="0"/>
                    </a:p>
                  </a:txBody>
                  <a:tcPr/>
                </a:tc>
                <a:tc>
                  <a:txBody>
                    <a:bodyPr/>
                    <a:lstStyle/>
                    <a:p>
                      <a:r>
                        <a:rPr lang="en-US" sz="1600" dirty="0"/>
                        <a:t>SD</a:t>
                      </a:r>
                    </a:p>
                  </a:txBody>
                  <a:tcPr/>
                </a:tc>
                <a:extLst>
                  <a:ext uri="{0D108BD9-81ED-4DB2-BD59-A6C34878D82A}">
                    <a16:rowId xmlns:a16="http://schemas.microsoft.com/office/drawing/2014/main" val="10003"/>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4</a:t>
                      </a:r>
                      <a:endParaRPr lang="en-US" sz="1600" dirty="0"/>
                    </a:p>
                  </a:txBody>
                  <a:tcPr/>
                </a:tc>
                <a:tc>
                  <a:txBody>
                    <a:bodyPr/>
                    <a:lstStyle/>
                    <a:p>
                      <a:r>
                        <a:rPr lang="en-US" sz="1600" dirty="0"/>
                        <a:t>SD</a:t>
                      </a:r>
                    </a:p>
                  </a:txBody>
                  <a:tcPr/>
                </a:tc>
                <a:extLst>
                  <a:ext uri="{0D108BD9-81ED-4DB2-BD59-A6C34878D82A}">
                    <a16:rowId xmlns:a16="http://schemas.microsoft.com/office/drawing/2014/main" val="10004"/>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5</a:t>
                      </a:r>
                      <a:endParaRPr lang="en-US" sz="1600" dirty="0"/>
                    </a:p>
                  </a:txBody>
                  <a:tcPr/>
                </a:tc>
                <a:tc>
                  <a:txBody>
                    <a:bodyPr/>
                    <a:lstStyle/>
                    <a:p>
                      <a:r>
                        <a:rPr lang="en-US" sz="1600" dirty="0"/>
                        <a:t>PD</a:t>
                      </a:r>
                    </a:p>
                  </a:txBody>
                  <a:tcPr/>
                </a:tc>
                <a:extLst>
                  <a:ext uri="{0D108BD9-81ED-4DB2-BD59-A6C34878D82A}">
                    <a16:rowId xmlns:a16="http://schemas.microsoft.com/office/drawing/2014/main" val="10005"/>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Best Overall Response</a:t>
                      </a:r>
                    </a:p>
                  </a:txBody>
                  <a:tcPr/>
                </a:tc>
                <a:tc>
                  <a:txBody>
                    <a:bodyPr/>
                    <a:lstStyle/>
                    <a:p>
                      <a:r>
                        <a:rPr lang="en-US" sz="1600" dirty="0"/>
                        <a:t>BEST</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a:t>
                      </a:r>
                    </a:p>
                  </a:txBody>
                  <a:tcPr/>
                </a:tc>
                <a:extLst>
                  <a:ext uri="{0D108BD9-81ED-4DB2-BD59-A6C34878D82A}">
                    <a16:rowId xmlns:a16="http://schemas.microsoft.com/office/drawing/2014/main" val="10006"/>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1</a:t>
                      </a:r>
                      <a:endParaRPr lang="en-US" sz="1600" dirty="0"/>
                    </a:p>
                  </a:txBody>
                  <a:tcPr/>
                </a:tc>
                <a:tc>
                  <a:txBody>
                    <a:bodyPr/>
                    <a:lstStyle/>
                    <a:p>
                      <a:r>
                        <a:rPr lang="en-US" sz="1600" dirty="0"/>
                        <a:t>SD</a:t>
                      </a:r>
                    </a:p>
                  </a:txBody>
                  <a:tcPr/>
                </a:tc>
                <a:extLst>
                  <a:ext uri="{0D108BD9-81ED-4DB2-BD59-A6C34878D82A}">
                    <a16:rowId xmlns:a16="http://schemas.microsoft.com/office/drawing/2014/main" val="24969160"/>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2</a:t>
                      </a:r>
                      <a:endParaRPr lang="en-US" sz="1600" dirty="0"/>
                    </a:p>
                  </a:txBody>
                  <a:tcPr/>
                </a:tc>
                <a:tc>
                  <a:txBody>
                    <a:bodyPr/>
                    <a:lstStyle/>
                    <a:p>
                      <a:r>
                        <a:rPr lang="en-US" sz="1600" dirty="0"/>
                        <a:t>PR</a:t>
                      </a:r>
                    </a:p>
                  </a:txBody>
                  <a:tcPr/>
                </a:tc>
                <a:extLst>
                  <a:ext uri="{0D108BD9-81ED-4DB2-BD59-A6C34878D82A}">
                    <a16:rowId xmlns:a16="http://schemas.microsoft.com/office/drawing/2014/main" val="2254659394"/>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3</a:t>
                      </a:r>
                      <a:endParaRPr lang="en-US" sz="1600" dirty="0"/>
                    </a:p>
                  </a:txBody>
                  <a:tcPr/>
                </a:tc>
                <a:tc>
                  <a:txBody>
                    <a:bodyPr/>
                    <a:lstStyle/>
                    <a:p>
                      <a:r>
                        <a:rPr lang="en-US" sz="1600" dirty="0"/>
                        <a:t>PR</a:t>
                      </a:r>
                    </a:p>
                  </a:txBody>
                  <a:tcPr/>
                </a:tc>
                <a:extLst>
                  <a:ext uri="{0D108BD9-81ED-4DB2-BD59-A6C34878D82A}">
                    <a16:rowId xmlns:a16="http://schemas.microsoft.com/office/drawing/2014/main" val="565284654"/>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4</a:t>
                      </a:r>
                      <a:endParaRPr lang="en-US" sz="1600" dirty="0"/>
                    </a:p>
                  </a:txBody>
                  <a:tcPr/>
                </a:tc>
                <a:tc>
                  <a:txBody>
                    <a:bodyPr/>
                    <a:lstStyle/>
                    <a:p>
                      <a:r>
                        <a:rPr lang="en-US" sz="1600" dirty="0"/>
                        <a:t>CR</a:t>
                      </a:r>
                    </a:p>
                  </a:txBody>
                  <a:tcPr/>
                </a:tc>
                <a:extLst>
                  <a:ext uri="{0D108BD9-81ED-4DB2-BD59-A6C34878D82A}">
                    <a16:rowId xmlns:a16="http://schemas.microsoft.com/office/drawing/2014/main" val="43244661"/>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Overall Response</a:t>
                      </a:r>
                    </a:p>
                  </a:txBody>
                  <a:tcPr/>
                </a:tc>
                <a:tc>
                  <a:txBody>
                    <a:bodyPr/>
                    <a:lstStyle/>
                    <a:p>
                      <a:endParaRPr lang="en-US" sz="1600" dirty="0"/>
                    </a:p>
                  </a:txBody>
                  <a:tcPr/>
                </a:tc>
                <a:tc>
                  <a:txBody>
                    <a:bodyPr/>
                    <a:lstStyle/>
                    <a:p>
                      <a:r>
                        <a:rPr lang="en-US" sz="1600" dirty="0"/>
                        <a:t>Cycle</a:t>
                      </a:r>
                      <a:r>
                        <a:rPr lang="en-US" sz="1600" baseline="0" dirty="0"/>
                        <a:t> 5</a:t>
                      </a:r>
                      <a:endParaRPr lang="en-US" sz="1600" dirty="0"/>
                    </a:p>
                  </a:txBody>
                  <a:tcPr/>
                </a:tc>
                <a:tc>
                  <a:txBody>
                    <a:bodyPr/>
                    <a:lstStyle/>
                    <a:p>
                      <a:r>
                        <a:rPr lang="en-US" sz="1600" dirty="0"/>
                        <a:t>PD</a:t>
                      </a:r>
                    </a:p>
                  </a:txBody>
                  <a:tcPr/>
                </a:tc>
                <a:extLst>
                  <a:ext uri="{0D108BD9-81ED-4DB2-BD59-A6C34878D82A}">
                    <a16:rowId xmlns:a16="http://schemas.microsoft.com/office/drawing/2014/main" val="2934109966"/>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Best Overall Response</a:t>
                      </a:r>
                    </a:p>
                  </a:txBody>
                  <a:tcPr/>
                </a:tc>
                <a:tc>
                  <a:txBody>
                    <a:bodyPr/>
                    <a:lstStyle/>
                    <a:p>
                      <a:r>
                        <a:rPr lang="en-US" sz="1600" dirty="0"/>
                        <a:t>BEST</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a:t>
                      </a:r>
                    </a:p>
                  </a:txBody>
                  <a:tcPr/>
                </a:tc>
                <a:extLst>
                  <a:ext uri="{0D108BD9-81ED-4DB2-BD59-A6C34878D82A}">
                    <a16:rowId xmlns:a16="http://schemas.microsoft.com/office/drawing/2014/main" val="3110568021"/>
                  </a:ext>
                </a:extLst>
              </a:tr>
            </a:tbl>
          </a:graphicData>
        </a:graphic>
      </p:graphicFrame>
    </p:spTree>
    <p:extLst>
      <p:ext uri="{BB962C8B-B14F-4D97-AF65-F5344CB8AC3E}">
        <p14:creationId xmlns:p14="http://schemas.microsoft.com/office/powerpoint/2010/main" val="4131429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A88D-9D57-410C-A9F9-59640A31F0CF}"/>
              </a:ext>
            </a:extLst>
          </p:cNvPr>
          <p:cNvSpPr>
            <a:spLocks noGrp="1"/>
          </p:cNvSpPr>
          <p:nvPr>
            <p:ph type="title"/>
          </p:nvPr>
        </p:nvSpPr>
        <p:spPr>
          <a:xfrm>
            <a:off x="198023" y="196633"/>
            <a:ext cx="10108027" cy="1400530"/>
          </a:xfrm>
        </p:spPr>
        <p:txBody>
          <a:bodyPr/>
          <a:lstStyle/>
          <a:p>
            <a:r>
              <a:rPr lang="en-US" dirty="0"/>
              <a:t>Final ADORR : Objective Response parameter for ORR analysis</a:t>
            </a:r>
          </a:p>
        </p:txBody>
      </p:sp>
      <p:sp>
        <p:nvSpPr>
          <p:cNvPr id="3" name="Content Placeholder 2">
            <a:extLst>
              <a:ext uri="{FF2B5EF4-FFF2-40B4-BE49-F238E27FC236}">
                <a16:creationId xmlns:a16="http://schemas.microsoft.com/office/drawing/2014/main" id="{92673218-4B24-45EC-BD08-253BE2C79370}"/>
              </a:ext>
            </a:extLst>
          </p:cNvPr>
          <p:cNvSpPr>
            <a:spLocks noGrp="1"/>
          </p:cNvSpPr>
          <p:nvPr>
            <p:ph idx="1"/>
          </p:nvPr>
        </p:nvSpPr>
        <p:spPr>
          <a:xfrm>
            <a:off x="-88777" y="2957044"/>
            <a:ext cx="3684233" cy="2440579"/>
          </a:xfrm>
        </p:spPr>
        <p:txBody>
          <a:bodyPr>
            <a:normAutofit fontScale="77500" lnSpcReduction="20000"/>
          </a:bodyPr>
          <a:lstStyle/>
          <a:p>
            <a:pPr marL="0" indent="0">
              <a:lnSpc>
                <a:spcPct val="120000"/>
              </a:lnSpc>
              <a:spcBef>
                <a:spcPts val="0"/>
              </a:spcBef>
              <a:spcAft>
                <a:spcPts val="600"/>
              </a:spcAft>
              <a:buClr>
                <a:schemeClr val="bg2"/>
              </a:buClr>
              <a:buNone/>
            </a:pPr>
            <a:r>
              <a:rPr lang="en-US" sz="2500" dirty="0"/>
              <a:t>PROC FREQ DATA=ADORR;</a:t>
            </a:r>
          </a:p>
          <a:p>
            <a:pPr marL="0" indent="0">
              <a:lnSpc>
                <a:spcPct val="120000"/>
              </a:lnSpc>
              <a:spcBef>
                <a:spcPts val="0"/>
              </a:spcBef>
              <a:spcAft>
                <a:spcPts val="600"/>
              </a:spcAft>
              <a:buClr>
                <a:schemeClr val="bg2"/>
              </a:buClr>
              <a:buNone/>
            </a:pPr>
            <a:r>
              <a:rPr lang="en-US" sz="2500" dirty="0"/>
              <a:t>   WHERE PARAM=“Objective               Response”;</a:t>
            </a:r>
          </a:p>
          <a:p>
            <a:pPr marL="0" indent="0">
              <a:lnSpc>
                <a:spcPct val="120000"/>
              </a:lnSpc>
              <a:spcBef>
                <a:spcPts val="0"/>
              </a:spcBef>
              <a:spcAft>
                <a:spcPts val="600"/>
              </a:spcAft>
              <a:buClr>
                <a:schemeClr val="bg2"/>
              </a:buClr>
              <a:buNone/>
            </a:pPr>
            <a:r>
              <a:rPr lang="en-US" sz="2500" dirty="0"/>
              <a:t>   TABLE TRTP*AVALC / CHISQ;</a:t>
            </a:r>
          </a:p>
          <a:p>
            <a:pPr marL="0" indent="0">
              <a:lnSpc>
                <a:spcPct val="120000"/>
              </a:lnSpc>
              <a:spcBef>
                <a:spcPts val="0"/>
              </a:spcBef>
              <a:spcAft>
                <a:spcPts val="600"/>
              </a:spcAft>
              <a:buClr>
                <a:schemeClr val="bg2"/>
              </a:buClr>
              <a:buNone/>
            </a:pPr>
            <a:r>
              <a:rPr lang="en-US" sz="2500" dirty="0"/>
              <a:t>RUN;</a:t>
            </a:r>
          </a:p>
          <a:p>
            <a:endParaRPr lang="en-US" sz="2400" dirty="0"/>
          </a:p>
        </p:txBody>
      </p:sp>
      <p:graphicFrame>
        <p:nvGraphicFramePr>
          <p:cNvPr id="6" name="Table 5">
            <a:extLst>
              <a:ext uri="{FF2B5EF4-FFF2-40B4-BE49-F238E27FC236}">
                <a16:creationId xmlns:a16="http://schemas.microsoft.com/office/drawing/2014/main" id="{90C5B27E-AAE9-4B50-9E3D-D737CEDA2C9E}"/>
              </a:ext>
            </a:extLst>
          </p:cNvPr>
          <p:cNvGraphicFramePr>
            <a:graphicFrameLocks noGrp="1"/>
          </p:cNvGraphicFramePr>
          <p:nvPr/>
        </p:nvGraphicFramePr>
        <p:xfrm>
          <a:off x="198023" y="1387306"/>
          <a:ext cx="11795954" cy="1158240"/>
        </p:xfrm>
        <a:graphic>
          <a:graphicData uri="http://schemas.openxmlformats.org/drawingml/2006/table">
            <a:tbl>
              <a:tblPr firstRow="1" bandRow="1">
                <a:tableStyleId>{5C22544A-7EE6-4342-B048-85BDC9FD1C3A}</a:tableStyleId>
              </a:tblPr>
              <a:tblGrid>
                <a:gridCol w="1031170">
                  <a:extLst>
                    <a:ext uri="{9D8B030D-6E8A-4147-A177-3AD203B41FA5}">
                      <a16:colId xmlns:a16="http://schemas.microsoft.com/office/drawing/2014/main" val="20000"/>
                    </a:ext>
                  </a:extLst>
                </a:gridCol>
                <a:gridCol w="1482298">
                  <a:extLst>
                    <a:ext uri="{9D8B030D-6E8A-4147-A177-3AD203B41FA5}">
                      <a16:colId xmlns:a16="http://schemas.microsoft.com/office/drawing/2014/main" val="20001"/>
                    </a:ext>
                  </a:extLst>
                </a:gridCol>
                <a:gridCol w="1121882">
                  <a:extLst>
                    <a:ext uri="{9D8B030D-6E8A-4147-A177-3AD203B41FA5}">
                      <a16:colId xmlns:a16="http://schemas.microsoft.com/office/drawing/2014/main" val="20002"/>
                    </a:ext>
                  </a:extLst>
                </a:gridCol>
                <a:gridCol w="1182525">
                  <a:extLst>
                    <a:ext uri="{9D8B030D-6E8A-4147-A177-3AD203B41FA5}">
                      <a16:colId xmlns:a16="http://schemas.microsoft.com/office/drawing/2014/main" val="20003"/>
                    </a:ext>
                  </a:extLst>
                </a:gridCol>
                <a:gridCol w="1879912">
                  <a:extLst>
                    <a:ext uri="{9D8B030D-6E8A-4147-A177-3AD203B41FA5}">
                      <a16:colId xmlns:a16="http://schemas.microsoft.com/office/drawing/2014/main" val="20004"/>
                    </a:ext>
                  </a:extLst>
                </a:gridCol>
                <a:gridCol w="1046079">
                  <a:extLst>
                    <a:ext uri="{9D8B030D-6E8A-4147-A177-3AD203B41FA5}">
                      <a16:colId xmlns:a16="http://schemas.microsoft.com/office/drawing/2014/main" val="20005"/>
                    </a:ext>
                  </a:extLst>
                </a:gridCol>
                <a:gridCol w="4052088">
                  <a:extLst>
                    <a:ext uri="{9D8B030D-6E8A-4147-A177-3AD203B41FA5}">
                      <a16:colId xmlns:a16="http://schemas.microsoft.com/office/drawing/2014/main" val="20007"/>
                    </a:ext>
                  </a:extLst>
                </a:gridCol>
              </a:tblGrid>
              <a:tr h="370840">
                <a:tc>
                  <a:txBody>
                    <a:bodyPr/>
                    <a:lstStyle/>
                    <a:p>
                      <a:r>
                        <a:rPr lang="en-US" sz="1600" dirty="0">
                          <a:solidFill>
                            <a:sysClr val="windowText" lastClr="000000"/>
                          </a:solidFill>
                        </a:rPr>
                        <a:t>Variable Name</a:t>
                      </a:r>
                    </a:p>
                  </a:txBody>
                  <a:tcPr/>
                </a:tc>
                <a:tc>
                  <a:txBody>
                    <a:bodyPr/>
                    <a:lstStyle/>
                    <a:p>
                      <a:r>
                        <a:rPr lang="en-US" sz="1600" dirty="0">
                          <a:solidFill>
                            <a:sysClr val="windowText" lastClr="000000"/>
                          </a:solidFill>
                        </a:rPr>
                        <a:t>Where</a:t>
                      </a:r>
                    </a:p>
                  </a:txBody>
                  <a:tcPr/>
                </a:tc>
                <a:tc>
                  <a:txBody>
                    <a:bodyPr/>
                    <a:lstStyle/>
                    <a:p>
                      <a:r>
                        <a:rPr lang="en-US" sz="1600" dirty="0">
                          <a:solidFill>
                            <a:sysClr val="windowText" lastClr="000000"/>
                          </a:solidFill>
                        </a:rPr>
                        <a:t>Variable Type</a:t>
                      </a:r>
                    </a:p>
                  </a:txBody>
                  <a:tcPr/>
                </a:tc>
                <a:tc>
                  <a:txBody>
                    <a:bodyPr/>
                    <a:lstStyle/>
                    <a:p>
                      <a:r>
                        <a:rPr lang="en-US" sz="1600" dirty="0">
                          <a:solidFill>
                            <a:sysClr val="windowText" lastClr="000000"/>
                          </a:solidFill>
                        </a:rPr>
                        <a:t>Display</a:t>
                      </a:r>
                      <a:r>
                        <a:rPr lang="en-US" sz="1600" baseline="0" dirty="0">
                          <a:solidFill>
                            <a:sysClr val="windowText" lastClr="000000"/>
                          </a:solidFill>
                        </a:rPr>
                        <a:t> Format</a:t>
                      </a:r>
                      <a:endParaRPr lang="en-US" sz="1600" dirty="0">
                        <a:solidFill>
                          <a:sysClr val="windowText" lastClr="000000"/>
                        </a:solidFill>
                      </a:endParaRPr>
                    </a:p>
                  </a:txBody>
                  <a:tcPr/>
                </a:tc>
                <a:tc>
                  <a:txBody>
                    <a:bodyPr/>
                    <a:lstStyle/>
                    <a:p>
                      <a:r>
                        <a:rPr lang="en-US" sz="1600" dirty="0">
                          <a:solidFill>
                            <a:sysClr val="windowText" lastClr="000000"/>
                          </a:solidFill>
                        </a:rPr>
                        <a:t>Codelist / Controlled</a:t>
                      </a:r>
                      <a:r>
                        <a:rPr lang="en-US" sz="1600" baseline="0" dirty="0">
                          <a:solidFill>
                            <a:sysClr val="windowText" lastClr="000000"/>
                          </a:solidFill>
                        </a:rPr>
                        <a:t> Terms</a:t>
                      </a:r>
                      <a:endParaRPr lang="en-US" sz="1600" dirty="0">
                        <a:solidFill>
                          <a:sysClr val="windowText" lastClr="000000"/>
                        </a:solidFill>
                      </a:endParaRPr>
                    </a:p>
                  </a:txBody>
                  <a:tcPr/>
                </a:tc>
                <a:tc>
                  <a:txBody>
                    <a:bodyPr/>
                    <a:lstStyle/>
                    <a:p>
                      <a:r>
                        <a:rPr lang="en-US" sz="1600" dirty="0">
                          <a:solidFill>
                            <a:sysClr val="windowText" lastClr="000000"/>
                          </a:solidFill>
                        </a:rPr>
                        <a:t>Origin</a:t>
                      </a:r>
                    </a:p>
                  </a:txBody>
                  <a:tcPr/>
                </a:tc>
                <a:tc>
                  <a:txBody>
                    <a:bodyPr/>
                    <a:lstStyle/>
                    <a:p>
                      <a:r>
                        <a:rPr lang="en-US" sz="1600" baseline="0" dirty="0">
                          <a:solidFill>
                            <a:sysClr val="windowText" lastClr="000000"/>
                          </a:solidFill>
                        </a:rPr>
                        <a:t>Derivation / Comment</a:t>
                      </a:r>
                      <a:endParaRPr lang="en-US" sz="1600" dirty="0">
                        <a:solidFill>
                          <a:sysClr val="windowText" lastClr="000000"/>
                        </a:solidFill>
                      </a:endParaRPr>
                    </a:p>
                  </a:txBody>
                  <a:tcPr/>
                </a:tc>
                <a:extLst>
                  <a:ext uri="{0D108BD9-81ED-4DB2-BD59-A6C34878D82A}">
                    <a16:rowId xmlns:a16="http://schemas.microsoft.com/office/drawing/2014/main" val="10000"/>
                  </a:ext>
                </a:extLst>
              </a:tr>
              <a:tr h="2784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AVALC</a:t>
                      </a:r>
                    </a:p>
                  </a:txBody>
                  <a:tcPr/>
                </a:tc>
                <a:tc>
                  <a:txBody>
                    <a:bodyPr/>
                    <a:lstStyle/>
                    <a:p>
                      <a:r>
                        <a:rPr lang="en-US" sz="1600" dirty="0"/>
                        <a:t>PARAMCD = ‘OBJRESP’</a:t>
                      </a:r>
                    </a:p>
                  </a:txBody>
                  <a:tcPr/>
                </a:tc>
                <a:tc>
                  <a:txBody>
                    <a:bodyPr/>
                    <a:lstStyle/>
                    <a:p>
                      <a:r>
                        <a:rPr lang="en-US" sz="1600" dirty="0"/>
                        <a:t>text</a:t>
                      </a:r>
                    </a:p>
                  </a:txBody>
                  <a:tcPr/>
                </a:tc>
                <a:tc>
                  <a:txBody>
                    <a:bodyPr/>
                    <a:lstStyle/>
                    <a:p>
                      <a:endParaRPr lang="en-US" sz="1600" dirty="0"/>
                    </a:p>
                  </a:txBody>
                  <a:tcPr/>
                </a:tc>
                <a:tc>
                  <a:txBody>
                    <a:bodyPr/>
                    <a:lstStyle/>
                    <a:p>
                      <a:r>
                        <a:rPr lang="en-US" sz="1600" dirty="0"/>
                        <a:t>Y, N</a:t>
                      </a:r>
                    </a:p>
                  </a:txBody>
                  <a:tcPr/>
                </a:tc>
                <a:tc>
                  <a:txBody>
                    <a:bodyPr/>
                    <a:lstStyle/>
                    <a:p>
                      <a:r>
                        <a:rPr lang="en-US" sz="1600" dirty="0"/>
                        <a:t>Derived</a:t>
                      </a:r>
                    </a:p>
                  </a:txBody>
                  <a:tcPr/>
                </a:tc>
                <a:tc>
                  <a:txBody>
                    <a:bodyPr/>
                    <a:lstStyle/>
                    <a:p>
                      <a:r>
                        <a:rPr lang="en-US" sz="1600" dirty="0"/>
                        <a:t>‘Y’ if </a:t>
                      </a:r>
                      <a:r>
                        <a:rPr lang="en-US" sz="1600" baseline="0" dirty="0"/>
                        <a:t>“Best Overall Response” is ‘CR’ or ‘PR’.  ‘N’ otherwise.</a:t>
                      </a:r>
                      <a:endParaRPr lang="en-US" sz="1600" dirty="0"/>
                    </a:p>
                  </a:txBody>
                  <a:tcPr/>
                </a:tc>
                <a:extLst>
                  <a:ext uri="{0D108BD9-81ED-4DB2-BD59-A6C34878D82A}">
                    <a16:rowId xmlns:a16="http://schemas.microsoft.com/office/drawing/2014/main" val="10001"/>
                  </a:ext>
                </a:extLst>
              </a:tr>
            </a:tbl>
          </a:graphicData>
        </a:graphic>
      </p:graphicFrame>
      <p:graphicFrame>
        <p:nvGraphicFramePr>
          <p:cNvPr id="7" name="Content Placeholder 7">
            <a:extLst>
              <a:ext uri="{FF2B5EF4-FFF2-40B4-BE49-F238E27FC236}">
                <a16:creationId xmlns:a16="http://schemas.microsoft.com/office/drawing/2014/main" id="{9BD023F8-CB47-4D51-8CD9-29EE9A5547A8}"/>
              </a:ext>
            </a:extLst>
          </p:cNvPr>
          <p:cNvGraphicFramePr>
            <a:graphicFrameLocks/>
          </p:cNvGraphicFramePr>
          <p:nvPr/>
        </p:nvGraphicFramePr>
        <p:xfrm>
          <a:off x="3472097" y="2621585"/>
          <a:ext cx="8719903" cy="3718560"/>
        </p:xfrm>
        <a:graphic>
          <a:graphicData uri="http://schemas.openxmlformats.org/drawingml/2006/table">
            <a:tbl>
              <a:tblPr firstRow="1" bandRow="1">
                <a:tableStyleId>{93296810-A885-4BE3-A3E7-6D5BEEA58F35}</a:tableStyleId>
              </a:tblPr>
              <a:tblGrid>
                <a:gridCol w="1277217">
                  <a:extLst>
                    <a:ext uri="{9D8B030D-6E8A-4147-A177-3AD203B41FA5}">
                      <a16:colId xmlns:a16="http://schemas.microsoft.com/office/drawing/2014/main" val="20000"/>
                    </a:ext>
                  </a:extLst>
                </a:gridCol>
                <a:gridCol w="1312884">
                  <a:extLst>
                    <a:ext uri="{9D8B030D-6E8A-4147-A177-3AD203B41FA5}">
                      <a16:colId xmlns:a16="http://schemas.microsoft.com/office/drawing/2014/main" val="20001"/>
                    </a:ext>
                  </a:extLst>
                </a:gridCol>
                <a:gridCol w="1357626">
                  <a:extLst>
                    <a:ext uri="{9D8B030D-6E8A-4147-A177-3AD203B41FA5}">
                      <a16:colId xmlns:a16="http://schemas.microsoft.com/office/drawing/2014/main" val="20002"/>
                    </a:ext>
                  </a:extLst>
                </a:gridCol>
                <a:gridCol w="2353988">
                  <a:extLst>
                    <a:ext uri="{9D8B030D-6E8A-4147-A177-3AD203B41FA5}">
                      <a16:colId xmlns:a16="http://schemas.microsoft.com/office/drawing/2014/main" val="20003"/>
                    </a:ext>
                  </a:extLst>
                </a:gridCol>
                <a:gridCol w="1433793">
                  <a:extLst>
                    <a:ext uri="{9D8B030D-6E8A-4147-A177-3AD203B41FA5}">
                      <a16:colId xmlns:a16="http://schemas.microsoft.com/office/drawing/2014/main" val="20004"/>
                    </a:ext>
                  </a:extLst>
                </a:gridCol>
                <a:gridCol w="984395">
                  <a:extLst>
                    <a:ext uri="{9D8B030D-6E8A-4147-A177-3AD203B41FA5}">
                      <a16:colId xmlns:a16="http://schemas.microsoft.com/office/drawing/2014/main" val="20005"/>
                    </a:ext>
                  </a:extLst>
                </a:gridCol>
              </a:tblGrid>
              <a:tr h="142240">
                <a:tc>
                  <a:txBody>
                    <a:bodyPr/>
                    <a:lstStyle/>
                    <a:p>
                      <a:r>
                        <a:rPr lang="en-US" sz="1800" dirty="0">
                          <a:solidFill>
                            <a:sysClr val="windowText" lastClr="000000"/>
                          </a:solidFill>
                        </a:rPr>
                        <a:t>USUBJID</a:t>
                      </a:r>
                    </a:p>
                  </a:txBody>
                  <a:tcPr/>
                </a:tc>
                <a:tc>
                  <a:txBody>
                    <a:bodyPr/>
                    <a:lstStyle/>
                    <a:p>
                      <a:r>
                        <a:rPr lang="en-US" sz="1800" dirty="0">
                          <a:solidFill>
                            <a:sysClr val="windowText" lastClr="000000"/>
                          </a:solidFill>
                        </a:rPr>
                        <a:t>TRTP</a:t>
                      </a:r>
                    </a:p>
                  </a:txBody>
                  <a:tcPr/>
                </a:tc>
                <a:tc>
                  <a:txBody>
                    <a:bodyPr/>
                    <a:lstStyle/>
                    <a:p>
                      <a:r>
                        <a:rPr lang="en-US" sz="1800" dirty="0">
                          <a:solidFill>
                            <a:sysClr val="windowText" lastClr="000000"/>
                          </a:solidFill>
                        </a:rPr>
                        <a:t>PARAMCD</a:t>
                      </a:r>
                    </a:p>
                  </a:txBody>
                  <a:tcPr/>
                </a:tc>
                <a:tc>
                  <a:txBody>
                    <a:bodyPr/>
                    <a:lstStyle/>
                    <a:p>
                      <a:r>
                        <a:rPr lang="en-US" sz="1800" dirty="0">
                          <a:solidFill>
                            <a:sysClr val="windowText" lastClr="000000"/>
                          </a:solidFill>
                        </a:rPr>
                        <a:t>PARAM</a:t>
                      </a:r>
                    </a:p>
                  </a:txBody>
                  <a:tcPr/>
                </a:tc>
                <a:tc>
                  <a:txBody>
                    <a:bodyPr/>
                    <a:lstStyle/>
                    <a:p>
                      <a:r>
                        <a:rPr lang="en-US" sz="1800" dirty="0">
                          <a:solidFill>
                            <a:sysClr val="windowText" lastClr="000000"/>
                          </a:solidFill>
                        </a:rPr>
                        <a:t>AVISIT</a:t>
                      </a:r>
                    </a:p>
                  </a:txBody>
                  <a:tcPr/>
                </a:tc>
                <a:tc>
                  <a:txBody>
                    <a:bodyPr/>
                    <a:lstStyle/>
                    <a:p>
                      <a:r>
                        <a:rPr lang="en-US" sz="1800" dirty="0">
                          <a:solidFill>
                            <a:sysClr val="windowText" lastClr="000000"/>
                          </a:solidFill>
                        </a:rPr>
                        <a:t>AVALC</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BESTRESP</a:t>
                      </a:r>
                    </a:p>
                  </a:txBody>
                  <a:tcPr/>
                </a:tc>
                <a:tc>
                  <a:txBody>
                    <a:bodyPr/>
                    <a:lstStyle/>
                    <a:p>
                      <a:r>
                        <a:rPr lang="en-US" sz="1600" dirty="0"/>
                        <a:t>Best Overall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PD</a:t>
                      </a:r>
                    </a:p>
                  </a:txBody>
                  <a:tcPr/>
                </a:tc>
                <a:extLst>
                  <a:ext uri="{0D108BD9-81ED-4DB2-BD59-A6C34878D82A}">
                    <a16:rowId xmlns:a16="http://schemas.microsoft.com/office/drawing/2014/main" val="10001"/>
                  </a:ext>
                </a:extLst>
              </a:tr>
              <a:tr h="278447">
                <a:tc>
                  <a:txBody>
                    <a:bodyPr/>
                    <a:lstStyle/>
                    <a:p>
                      <a:r>
                        <a:rPr lang="en-US" sz="1600" dirty="0"/>
                        <a:t>001-01-001</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OBJRESP</a:t>
                      </a:r>
                    </a:p>
                  </a:txBody>
                  <a:tcPr/>
                </a:tc>
                <a:tc>
                  <a:txBody>
                    <a:bodyPr/>
                    <a:lstStyle/>
                    <a:p>
                      <a:r>
                        <a:rPr lang="en-US" sz="1600" dirty="0"/>
                        <a:t>Objective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N</a:t>
                      </a:r>
                    </a:p>
                  </a:txBody>
                  <a:tcPr/>
                </a:tc>
                <a:extLst>
                  <a:ext uri="{0D108BD9-81ED-4DB2-BD59-A6C34878D82A}">
                    <a16:rowId xmlns:a16="http://schemas.microsoft.com/office/drawing/2014/main" val="10002"/>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BESTRESP</a:t>
                      </a:r>
                    </a:p>
                  </a:txBody>
                  <a:tcPr/>
                </a:tc>
                <a:tc>
                  <a:txBody>
                    <a:bodyPr/>
                    <a:lstStyle/>
                    <a:p>
                      <a:r>
                        <a:rPr lang="en-US" sz="1600" dirty="0"/>
                        <a:t>Best Overall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SD</a:t>
                      </a:r>
                    </a:p>
                  </a:txBody>
                  <a:tcPr/>
                </a:tc>
                <a:extLst>
                  <a:ext uri="{0D108BD9-81ED-4DB2-BD59-A6C34878D82A}">
                    <a16:rowId xmlns:a16="http://schemas.microsoft.com/office/drawing/2014/main" val="10003"/>
                  </a:ext>
                </a:extLst>
              </a:tr>
              <a:tr h="278447">
                <a:tc>
                  <a:txBody>
                    <a:bodyPr/>
                    <a:lstStyle/>
                    <a:p>
                      <a:r>
                        <a:rPr lang="en-US" sz="1600" dirty="0"/>
                        <a:t>001-01-002</a:t>
                      </a:r>
                    </a:p>
                  </a:txBody>
                  <a:tcPr/>
                </a:tc>
                <a:tc>
                  <a:txBody>
                    <a:bodyPr/>
                    <a:lstStyle/>
                    <a:p>
                      <a:r>
                        <a:rPr lang="en-US" sz="1600" dirty="0"/>
                        <a:t>Control</a:t>
                      </a:r>
                    </a:p>
                  </a:txBody>
                  <a:tcPr/>
                </a:tc>
                <a:tc>
                  <a:txBody>
                    <a:bodyPr/>
                    <a:lstStyle/>
                    <a:p>
                      <a:r>
                        <a:rPr lang="en-US" sz="1600" dirty="0"/>
                        <a:t>OBJRESP</a:t>
                      </a:r>
                    </a:p>
                  </a:txBody>
                  <a:tcPr/>
                </a:tc>
                <a:tc>
                  <a:txBody>
                    <a:bodyPr/>
                    <a:lstStyle/>
                    <a:p>
                      <a:r>
                        <a:rPr lang="en-US" sz="1600" dirty="0"/>
                        <a:t>Objective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N</a:t>
                      </a:r>
                    </a:p>
                  </a:txBody>
                  <a:tcPr/>
                </a:tc>
                <a:extLst>
                  <a:ext uri="{0D108BD9-81ED-4DB2-BD59-A6C34878D82A}">
                    <a16:rowId xmlns:a16="http://schemas.microsoft.com/office/drawing/2014/main" val="10004"/>
                  </a:ext>
                </a:extLst>
              </a:tr>
              <a:tr h="278447">
                <a:tc>
                  <a:txBody>
                    <a:bodyPr/>
                    <a:lstStyle/>
                    <a:p>
                      <a:r>
                        <a:rPr lang="en-US" sz="1600" dirty="0"/>
                        <a:t>001-01-003</a:t>
                      </a:r>
                    </a:p>
                  </a:txBody>
                  <a:tcPr/>
                </a:tc>
                <a:tc>
                  <a:txBody>
                    <a:bodyPr/>
                    <a:lstStyle/>
                    <a:p>
                      <a:r>
                        <a:rPr lang="en-US" sz="1600" dirty="0"/>
                        <a:t>Control</a:t>
                      </a:r>
                    </a:p>
                  </a:txBody>
                  <a:tcPr/>
                </a:tc>
                <a:tc>
                  <a:txBody>
                    <a:bodyPr/>
                    <a:lstStyle/>
                    <a:p>
                      <a:r>
                        <a:rPr lang="en-US" sz="1600" dirty="0"/>
                        <a:t>BESTRESP</a:t>
                      </a:r>
                    </a:p>
                  </a:txBody>
                  <a:tcPr/>
                </a:tc>
                <a:tc>
                  <a:txBody>
                    <a:bodyPr/>
                    <a:lstStyle/>
                    <a:p>
                      <a:r>
                        <a:rPr lang="en-US" sz="1600" dirty="0"/>
                        <a:t>Best Overall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SD</a:t>
                      </a:r>
                    </a:p>
                  </a:txBody>
                  <a:tcPr/>
                </a:tc>
                <a:extLst>
                  <a:ext uri="{0D108BD9-81ED-4DB2-BD59-A6C34878D82A}">
                    <a16:rowId xmlns:a16="http://schemas.microsoft.com/office/drawing/2014/main" val="10005"/>
                  </a:ext>
                </a:extLst>
              </a:tr>
              <a:tr h="278447">
                <a:tc>
                  <a:txBody>
                    <a:bodyPr/>
                    <a:lstStyle/>
                    <a:p>
                      <a:r>
                        <a:rPr lang="en-US" sz="1600" dirty="0"/>
                        <a:t>001-01-003</a:t>
                      </a:r>
                    </a:p>
                  </a:txBody>
                  <a:tcPr/>
                </a:tc>
                <a:tc>
                  <a:txBody>
                    <a:bodyPr/>
                    <a:lstStyle/>
                    <a:p>
                      <a:r>
                        <a:rPr lang="en-US" sz="1600" dirty="0"/>
                        <a:t>Control</a:t>
                      </a:r>
                    </a:p>
                  </a:txBody>
                  <a:tcPr/>
                </a:tc>
                <a:tc>
                  <a:txBody>
                    <a:bodyPr/>
                    <a:lstStyle/>
                    <a:p>
                      <a:r>
                        <a:rPr lang="en-US" sz="1600" dirty="0"/>
                        <a:t>OBJRESP</a:t>
                      </a:r>
                    </a:p>
                  </a:txBody>
                  <a:tcPr/>
                </a:tc>
                <a:tc>
                  <a:txBody>
                    <a:bodyPr/>
                    <a:lstStyle/>
                    <a:p>
                      <a:r>
                        <a:rPr lang="en-US" sz="1600" dirty="0"/>
                        <a:t>Objective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N</a:t>
                      </a:r>
                    </a:p>
                  </a:txBody>
                  <a:tcPr/>
                </a:tc>
                <a:extLst>
                  <a:ext uri="{0D108BD9-81ED-4DB2-BD59-A6C34878D82A}">
                    <a16:rowId xmlns:a16="http://schemas.microsoft.com/office/drawing/2014/main" val="10006"/>
                  </a:ext>
                </a:extLst>
              </a:tr>
              <a:tr h="278447">
                <a:tc>
                  <a:txBody>
                    <a:bodyPr/>
                    <a:lstStyle/>
                    <a:p>
                      <a:r>
                        <a:rPr lang="en-US" sz="1600" dirty="0"/>
                        <a:t>001-01-004</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BESTRESP</a:t>
                      </a:r>
                    </a:p>
                  </a:txBody>
                  <a:tcPr/>
                </a:tc>
                <a:tc>
                  <a:txBody>
                    <a:bodyPr/>
                    <a:lstStyle/>
                    <a:p>
                      <a:r>
                        <a:rPr lang="en-US" sz="1600" dirty="0"/>
                        <a:t>Best Overall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PR</a:t>
                      </a:r>
                    </a:p>
                  </a:txBody>
                  <a:tcPr/>
                </a:tc>
                <a:extLst>
                  <a:ext uri="{0D108BD9-81ED-4DB2-BD59-A6C34878D82A}">
                    <a16:rowId xmlns:a16="http://schemas.microsoft.com/office/drawing/2014/main" val="10007"/>
                  </a:ext>
                </a:extLst>
              </a:tr>
              <a:tr h="278447">
                <a:tc>
                  <a:txBody>
                    <a:bodyPr/>
                    <a:lstStyle/>
                    <a:p>
                      <a:r>
                        <a:rPr lang="en-US" sz="1600" dirty="0"/>
                        <a:t>001-01-004</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OBJRESP</a:t>
                      </a:r>
                    </a:p>
                  </a:txBody>
                  <a:tcPr/>
                </a:tc>
                <a:tc>
                  <a:txBody>
                    <a:bodyPr/>
                    <a:lstStyle/>
                    <a:p>
                      <a:r>
                        <a:rPr lang="en-US" sz="1600" dirty="0"/>
                        <a:t>Objective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Y</a:t>
                      </a:r>
                    </a:p>
                  </a:txBody>
                  <a:tcPr/>
                </a:tc>
                <a:extLst>
                  <a:ext uri="{0D108BD9-81ED-4DB2-BD59-A6C34878D82A}">
                    <a16:rowId xmlns:a16="http://schemas.microsoft.com/office/drawing/2014/main" val="10008"/>
                  </a:ext>
                </a:extLst>
              </a:tr>
              <a:tr h="278447">
                <a:tc>
                  <a:txBody>
                    <a:bodyPr/>
                    <a:lstStyle/>
                    <a:p>
                      <a:r>
                        <a:rPr lang="en-US" sz="1600" dirty="0"/>
                        <a:t>001-01-005</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BESTRESP</a:t>
                      </a:r>
                    </a:p>
                  </a:txBody>
                  <a:tcPr/>
                </a:tc>
                <a:tc>
                  <a:txBody>
                    <a:bodyPr/>
                    <a:lstStyle/>
                    <a:p>
                      <a:r>
                        <a:rPr lang="en-US" sz="1600" dirty="0"/>
                        <a:t>Best Overall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PD</a:t>
                      </a:r>
                    </a:p>
                  </a:txBody>
                  <a:tcPr/>
                </a:tc>
                <a:extLst>
                  <a:ext uri="{0D108BD9-81ED-4DB2-BD59-A6C34878D82A}">
                    <a16:rowId xmlns:a16="http://schemas.microsoft.com/office/drawing/2014/main" val="10009"/>
                  </a:ext>
                </a:extLst>
              </a:tr>
              <a:tr h="278447">
                <a:tc>
                  <a:txBody>
                    <a:bodyPr/>
                    <a:lstStyle/>
                    <a:p>
                      <a:r>
                        <a:rPr lang="en-US" sz="1600" dirty="0"/>
                        <a:t>001-01-005</a:t>
                      </a:r>
                    </a:p>
                  </a:txBody>
                  <a:tcPr/>
                </a:tc>
                <a:tc>
                  <a:txBody>
                    <a:bodyPr/>
                    <a:lstStyle/>
                    <a:p>
                      <a:r>
                        <a:rPr lang="en-US" sz="1600" dirty="0"/>
                        <a:t>Study</a:t>
                      </a:r>
                      <a:r>
                        <a:rPr lang="en-US" sz="1600" baseline="0" dirty="0"/>
                        <a:t> Drug</a:t>
                      </a:r>
                      <a:endParaRPr lang="en-US" sz="1600" dirty="0"/>
                    </a:p>
                  </a:txBody>
                  <a:tcPr/>
                </a:tc>
                <a:tc>
                  <a:txBody>
                    <a:bodyPr/>
                    <a:lstStyle/>
                    <a:p>
                      <a:r>
                        <a:rPr lang="en-US" sz="1600" dirty="0"/>
                        <a:t>OBJRESP</a:t>
                      </a:r>
                    </a:p>
                  </a:txBody>
                  <a:tcPr/>
                </a:tc>
                <a:tc>
                  <a:txBody>
                    <a:bodyPr/>
                    <a:lstStyle/>
                    <a:p>
                      <a:r>
                        <a:rPr lang="en-US" sz="1600" dirty="0"/>
                        <a:t>Objective Response</a:t>
                      </a:r>
                    </a:p>
                  </a:txBody>
                  <a:tcPr/>
                </a:tc>
                <a:tc>
                  <a:txBody>
                    <a:bodyPr/>
                    <a:lstStyle/>
                    <a:p>
                      <a:r>
                        <a:rPr lang="en-US" sz="1600" dirty="0"/>
                        <a:t>End</a:t>
                      </a:r>
                      <a:r>
                        <a:rPr lang="en-US" sz="1600" baseline="0" dirty="0"/>
                        <a:t> of Study</a:t>
                      </a:r>
                      <a:endParaRPr lang="en-US" sz="1600" dirty="0"/>
                    </a:p>
                  </a:txBody>
                  <a:tcPr/>
                </a:tc>
                <a:tc>
                  <a:txBody>
                    <a:bodyPr/>
                    <a:lstStyle/>
                    <a:p>
                      <a:r>
                        <a:rPr lang="en-US" sz="1600" dirty="0"/>
                        <a:t>N</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383773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8A05-CB62-402A-B939-7FA893EED8BD}"/>
              </a:ext>
            </a:extLst>
          </p:cNvPr>
          <p:cNvSpPr>
            <a:spLocks noGrp="1"/>
          </p:cNvSpPr>
          <p:nvPr>
            <p:ph type="title"/>
          </p:nvPr>
        </p:nvSpPr>
        <p:spPr>
          <a:xfrm>
            <a:off x="198023" y="196633"/>
            <a:ext cx="9404723" cy="851117"/>
          </a:xfrm>
        </p:spPr>
        <p:txBody>
          <a:bodyPr/>
          <a:lstStyle/>
          <a:p>
            <a:r>
              <a:rPr lang="en-US" dirty="0"/>
              <a:t>Oncology-specific Analysis – Time to Event</a:t>
            </a:r>
          </a:p>
        </p:txBody>
      </p:sp>
      <p:sp>
        <p:nvSpPr>
          <p:cNvPr id="3" name="Content Placeholder 2">
            <a:extLst>
              <a:ext uri="{FF2B5EF4-FFF2-40B4-BE49-F238E27FC236}">
                <a16:creationId xmlns:a16="http://schemas.microsoft.com/office/drawing/2014/main" id="{B7630E8F-370E-40DF-8B5B-0C5E68ECCAC7}"/>
              </a:ext>
            </a:extLst>
          </p:cNvPr>
          <p:cNvSpPr>
            <a:spLocks noGrp="1"/>
          </p:cNvSpPr>
          <p:nvPr>
            <p:ph idx="1"/>
          </p:nvPr>
        </p:nvSpPr>
        <p:spPr>
          <a:xfrm>
            <a:off x="270827" y="1047750"/>
            <a:ext cx="11121073" cy="5156102"/>
          </a:xfrm>
        </p:spPr>
        <p:txBody>
          <a:bodyPr>
            <a:normAutofit fontScale="92500" lnSpcReduction="10000"/>
          </a:bodyPr>
          <a:lstStyle/>
          <a:p>
            <a:pPr>
              <a:lnSpc>
                <a:spcPct val="120000"/>
              </a:lnSpc>
              <a:spcBef>
                <a:spcPts val="0"/>
              </a:spcBef>
              <a:spcAft>
                <a:spcPts val="600"/>
              </a:spcAft>
            </a:pPr>
            <a:r>
              <a:rPr lang="en-US" sz="2800" dirty="0"/>
              <a:t>Overall Survival (OS)</a:t>
            </a:r>
          </a:p>
          <a:p>
            <a:pPr lvl="1">
              <a:lnSpc>
                <a:spcPct val="120000"/>
              </a:lnSpc>
              <a:spcBef>
                <a:spcPts val="0"/>
              </a:spcBef>
              <a:spcAft>
                <a:spcPts val="600"/>
              </a:spcAft>
            </a:pPr>
            <a:r>
              <a:rPr lang="en-US" sz="2400" dirty="0"/>
              <a:t>Time from randomization until death</a:t>
            </a:r>
          </a:p>
          <a:p>
            <a:pPr lvl="1">
              <a:lnSpc>
                <a:spcPct val="120000"/>
              </a:lnSpc>
              <a:spcBef>
                <a:spcPts val="0"/>
              </a:spcBef>
              <a:spcAft>
                <a:spcPts val="600"/>
              </a:spcAft>
            </a:pPr>
            <a:r>
              <a:rPr lang="en-US" sz="2400" dirty="0"/>
              <a:t>The most reliable cancer endpoint</a:t>
            </a:r>
          </a:p>
          <a:p>
            <a:pPr lvl="1">
              <a:lnSpc>
                <a:spcPct val="120000"/>
              </a:lnSpc>
              <a:spcBef>
                <a:spcPts val="0"/>
              </a:spcBef>
              <a:spcAft>
                <a:spcPts val="600"/>
              </a:spcAft>
            </a:pPr>
            <a:r>
              <a:rPr lang="en-US" sz="2400" dirty="0"/>
              <a:t>Primary endpoint</a:t>
            </a:r>
          </a:p>
          <a:p>
            <a:pPr lvl="1">
              <a:lnSpc>
                <a:spcPct val="120000"/>
              </a:lnSpc>
              <a:spcBef>
                <a:spcPts val="0"/>
              </a:spcBef>
              <a:spcAft>
                <a:spcPts val="600"/>
              </a:spcAft>
            </a:pPr>
            <a:r>
              <a:rPr lang="en-US" sz="2400" dirty="0"/>
              <a:t>Preferred endpoint</a:t>
            </a:r>
          </a:p>
          <a:p>
            <a:pPr lvl="1">
              <a:lnSpc>
                <a:spcPct val="120000"/>
              </a:lnSpc>
              <a:spcBef>
                <a:spcPts val="0"/>
              </a:spcBef>
              <a:spcAft>
                <a:spcPts val="600"/>
              </a:spcAft>
            </a:pPr>
            <a:r>
              <a:rPr lang="en-US" sz="2400" dirty="0"/>
              <a:t>Randomized controlled studies.</a:t>
            </a:r>
          </a:p>
          <a:p>
            <a:pPr marL="457200" lvl="1" indent="0">
              <a:lnSpc>
                <a:spcPct val="120000"/>
              </a:lnSpc>
              <a:spcBef>
                <a:spcPts val="0"/>
              </a:spcBef>
              <a:spcAft>
                <a:spcPts val="600"/>
              </a:spcAft>
              <a:buNone/>
            </a:pPr>
            <a:endParaRPr lang="en-US" sz="2400" dirty="0"/>
          </a:p>
          <a:p>
            <a:pPr>
              <a:lnSpc>
                <a:spcPct val="120000"/>
              </a:lnSpc>
              <a:spcBef>
                <a:spcPts val="0"/>
              </a:spcBef>
              <a:spcAft>
                <a:spcPts val="600"/>
              </a:spcAft>
            </a:pPr>
            <a:r>
              <a:rPr lang="en-US" sz="2800" dirty="0"/>
              <a:t>Progression Free Survival (PFS)</a:t>
            </a:r>
          </a:p>
          <a:p>
            <a:pPr lvl="1">
              <a:lnSpc>
                <a:spcPct val="120000"/>
              </a:lnSpc>
              <a:spcBef>
                <a:spcPts val="0"/>
              </a:spcBef>
              <a:spcAft>
                <a:spcPts val="600"/>
              </a:spcAft>
            </a:pPr>
            <a:r>
              <a:rPr lang="en-US" sz="2400" dirty="0"/>
              <a:t>Time from randomization until progressive disease or death</a:t>
            </a:r>
          </a:p>
          <a:p>
            <a:pPr lvl="1">
              <a:lnSpc>
                <a:spcPct val="120000"/>
              </a:lnSpc>
              <a:spcBef>
                <a:spcPts val="0"/>
              </a:spcBef>
              <a:spcAft>
                <a:spcPts val="600"/>
              </a:spcAft>
            </a:pPr>
            <a:r>
              <a:rPr lang="en-US" sz="2400" dirty="0"/>
              <a:t>Primary or secondary endpoint</a:t>
            </a:r>
          </a:p>
          <a:p>
            <a:pPr lvl="1">
              <a:lnSpc>
                <a:spcPct val="120000"/>
              </a:lnSpc>
              <a:spcBef>
                <a:spcPts val="0"/>
              </a:spcBef>
              <a:spcAft>
                <a:spcPts val="600"/>
              </a:spcAft>
            </a:pPr>
            <a:r>
              <a:rPr lang="en-US" sz="2400" dirty="0"/>
              <a:t>Randomized controlled studies. </a:t>
            </a:r>
          </a:p>
        </p:txBody>
      </p:sp>
    </p:spTree>
    <p:extLst>
      <p:ext uri="{BB962C8B-B14F-4D97-AF65-F5344CB8AC3E}">
        <p14:creationId xmlns:p14="http://schemas.microsoft.com/office/powerpoint/2010/main" val="21047888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3A44-E4FE-4839-9663-2B3D7C09013D}"/>
              </a:ext>
            </a:extLst>
          </p:cNvPr>
          <p:cNvSpPr>
            <a:spLocks noGrp="1"/>
          </p:cNvSpPr>
          <p:nvPr>
            <p:ph type="title"/>
          </p:nvPr>
        </p:nvSpPr>
        <p:spPr>
          <a:xfrm>
            <a:off x="198023" y="196633"/>
            <a:ext cx="9404723" cy="870167"/>
          </a:xfrm>
        </p:spPr>
        <p:txBody>
          <a:bodyPr/>
          <a:lstStyle/>
          <a:p>
            <a:r>
              <a:rPr lang="en-US" dirty="0"/>
              <a:t>Time to Event ADaM Model </a:t>
            </a:r>
          </a:p>
        </p:txBody>
      </p:sp>
      <p:sp>
        <p:nvSpPr>
          <p:cNvPr id="3" name="Content Placeholder 2">
            <a:extLst>
              <a:ext uri="{FF2B5EF4-FFF2-40B4-BE49-F238E27FC236}">
                <a16:creationId xmlns:a16="http://schemas.microsoft.com/office/drawing/2014/main" id="{C3F6463E-74CF-4BEA-BA72-7F2B70F4ACDF}"/>
              </a:ext>
            </a:extLst>
          </p:cNvPr>
          <p:cNvSpPr>
            <a:spLocks noGrp="1"/>
          </p:cNvSpPr>
          <p:nvPr>
            <p:ph idx="1"/>
          </p:nvPr>
        </p:nvSpPr>
        <p:spPr>
          <a:xfrm>
            <a:off x="198023" y="1066800"/>
            <a:ext cx="9770436" cy="2785672"/>
          </a:xfrm>
        </p:spPr>
        <p:txBody>
          <a:bodyPr>
            <a:normAutofit fontScale="70000" lnSpcReduction="20000"/>
          </a:bodyPr>
          <a:lstStyle/>
          <a:p>
            <a:pPr>
              <a:lnSpc>
                <a:spcPct val="120000"/>
              </a:lnSpc>
              <a:spcBef>
                <a:spcPts val="0"/>
              </a:spcBef>
              <a:spcAft>
                <a:spcPts val="600"/>
              </a:spcAft>
              <a:buFont typeface="Wingdings" charset="2"/>
              <a:buChar char="Ø"/>
            </a:pPr>
            <a:r>
              <a:rPr lang="en-US" sz="2800" dirty="0"/>
              <a:t>Main Dataset model for Time to Event Analysis such as OS</a:t>
            </a:r>
          </a:p>
          <a:p>
            <a:pPr>
              <a:lnSpc>
                <a:spcPct val="120000"/>
              </a:lnSpc>
              <a:spcBef>
                <a:spcPts val="0"/>
              </a:spcBef>
              <a:spcAft>
                <a:spcPts val="600"/>
              </a:spcAft>
              <a:buFont typeface="Wingdings" charset="2"/>
              <a:buChar char="Ø"/>
            </a:pPr>
            <a:r>
              <a:rPr lang="en-US" sz="2800" dirty="0"/>
              <a:t>Key information – Events and Censor</a:t>
            </a:r>
          </a:p>
          <a:p>
            <a:pPr>
              <a:lnSpc>
                <a:spcPct val="120000"/>
              </a:lnSpc>
              <a:spcBef>
                <a:spcPts val="0"/>
              </a:spcBef>
              <a:spcAft>
                <a:spcPts val="600"/>
              </a:spcAft>
              <a:buFont typeface="Wingdings" charset="2"/>
              <a:buChar char="Ø"/>
            </a:pPr>
            <a:r>
              <a:rPr lang="en-US" sz="2800" dirty="0"/>
              <a:t>Time to Event Variables</a:t>
            </a:r>
          </a:p>
          <a:p>
            <a:pPr lvl="1">
              <a:lnSpc>
                <a:spcPct val="120000"/>
              </a:lnSpc>
              <a:spcBef>
                <a:spcPts val="0"/>
              </a:spcBef>
              <a:spcAft>
                <a:spcPts val="600"/>
              </a:spcAft>
              <a:buFont typeface="Wingdings" charset="2"/>
              <a:buChar char="Ø"/>
            </a:pPr>
            <a:r>
              <a:rPr lang="en-US" sz="2400" dirty="0"/>
              <a:t>STARTDT – Time to Event Origin Date for Subject</a:t>
            </a:r>
          </a:p>
          <a:p>
            <a:pPr lvl="1">
              <a:lnSpc>
                <a:spcPct val="120000"/>
              </a:lnSpc>
              <a:spcBef>
                <a:spcPts val="0"/>
              </a:spcBef>
              <a:spcAft>
                <a:spcPts val="600"/>
              </a:spcAft>
              <a:buFont typeface="Wingdings" charset="2"/>
              <a:buChar char="Ø"/>
            </a:pPr>
            <a:r>
              <a:rPr lang="en-US" sz="2400" dirty="0"/>
              <a:t>CNSR - Censor</a:t>
            </a:r>
          </a:p>
          <a:p>
            <a:pPr lvl="1">
              <a:lnSpc>
                <a:spcPct val="120000"/>
              </a:lnSpc>
              <a:spcBef>
                <a:spcPts val="0"/>
              </a:spcBef>
              <a:spcAft>
                <a:spcPts val="600"/>
              </a:spcAft>
              <a:buFont typeface="Wingdings" charset="2"/>
              <a:buChar char="Ø"/>
            </a:pPr>
            <a:r>
              <a:rPr lang="en-US" sz="2400" dirty="0"/>
              <a:t>EVNTDESC – Event or Censoring Description</a:t>
            </a:r>
          </a:p>
          <a:p>
            <a:pPr lvl="1">
              <a:lnSpc>
                <a:spcPct val="120000"/>
              </a:lnSpc>
              <a:spcBef>
                <a:spcPts val="0"/>
              </a:spcBef>
              <a:spcAft>
                <a:spcPts val="600"/>
              </a:spcAft>
              <a:buFont typeface="Wingdings" charset="2"/>
              <a:buChar char="Ø"/>
            </a:pPr>
            <a:r>
              <a:rPr lang="en-US" sz="2400" dirty="0"/>
              <a:t>CNSDTSC – Censor Date Description</a:t>
            </a:r>
          </a:p>
          <a:p>
            <a:endParaRPr lang="en-US" sz="2800" dirty="0"/>
          </a:p>
        </p:txBody>
      </p:sp>
      <p:graphicFrame>
        <p:nvGraphicFramePr>
          <p:cNvPr id="6" name="Table 5">
            <a:extLst>
              <a:ext uri="{FF2B5EF4-FFF2-40B4-BE49-F238E27FC236}">
                <a16:creationId xmlns:a16="http://schemas.microsoft.com/office/drawing/2014/main" id="{DA36B303-CB25-40DF-9434-472672A6320B}"/>
              </a:ext>
            </a:extLst>
          </p:cNvPr>
          <p:cNvGraphicFramePr>
            <a:graphicFrameLocks noGrp="1"/>
          </p:cNvGraphicFramePr>
          <p:nvPr>
            <p:extLst>
              <p:ext uri="{D42A27DB-BD31-4B8C-83A1-F6EECF244321}">
                <p14:modId xmlns:p14="http://schemas.microsoft.com/office/powerpoint/2010/main" val="2417037568"/>
              </p:ext>
            </p:extLst>
          </p:nvPr>
        </p:nvGraphicFramePr>
        <p:xfrm>
          <a:off x="83661" y="3852472"/>
          <a:ext cx="12024677" cy="2194560"/>
        </p:xfrm>
        <a:graphic>
          <a:graphicData uri="http://schemas.openxmlformats.org/drawingml/2006/table">
            <a:tbl>
              <a:tblPr firstRow="1" bandRow="1">
                <a:tableStyleId>{7DF18680-E054-41AD-8BC1-D1AEF772440D}</a:tableStyleId>
              </a:tblPr>
              <a:tblGrid>
                <a:gridCol w="1170622">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329612">
                  <a:extLst>
                    <a:ext uri="{9D8B030D-6E8A-4147-A177-3AD203B41FA5}">
                      <a16:colId xmlns:a16="http://schemas.microsoft.com/office/drawing/2014/main" val="20002"/>
                    </a:ext>
                  </a:extLst>
                </a:gridCol>
                <a:gridCol w="2937588">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238250">
                  <a:extLst>
                    <a:ext uri="{9D8B030D-6E8A-4147-A177-3AD203B41FA5}">
                      <a16:colId xmlns:a16="http://schemas.microsoft.com/office/drawing/2014/main" val="20006"/>
                    </a:ext>
                  </a:extLst>
                </a:gridCol>
                <a:gridCol w="1957705">
                  <a:extLst>
                    <a:ext uri="{9D8B030D-6E8A-4147-A177-3AD203B41FA5}">
                      <a16:colId xmlns:a16="http://schemas.microsoft.com/office/drawing/2014/main" val="20007"/>
                    </a:ext>
                  </a:extLst>
                </a:gridCol>
              </a:tblGrid>
              <a:tr h="370840">
                <a:tc>
                  <a:txBody>
                    <a:bodyPr/>
                    <a:lstStyle/>
                    <a:p>
                      <a:r>
                        <a:rPr lang="en-US" sz="2000" dirty="0"/>
                        <a:t>Dataset</a:t>
                      </a:r>
                      <a:r>
                        <a:rPr lang="en-US" sz="2000" baseline="0" dirty="0"/>
                        <a:t> Name</a:t>
                      </a:r>
                      <a:endParaRPr lang="en-US" sz="2000" dirty="0">
                        <a:solidFill>
                          <a:sysClr val="windowText" lastClr="000000"/>
                        </a:solidFill>
                      </a:endParaRPr>
                    </a:p>
                  </a:txBody>
                  <a:tcPr/>
                </a:tc>
                <a:tc>
                  <a:txBody>
                    <a:bodyPr/>
                    <a:lstStyle/>
                    <a:p>
                      <a:r>
                        <a:rPr lang="en-US" sz="2000" dirty="0"/>
                        <a:t>Dataset Description</a:t>
                      </a:r>
                      <a:endParaRPr lang="en-US" sz="2000" dirty="0">
                        <a:solidFill>
                          <a:sysClr val="windowText" lastClr="000000"/>
                        </a:solidFill>
                      </a:endParaRPr>
                    </a:p>
                  </a:txBody>
                  <a:tcPr/>
                </a:tc>
                <a:tc>
                  <a:txBody>
                    <a:bodyPr/>
                    <a:lstStyle/>
                    <a:p>
                      <a:r>
                        <a:rPr lang="en-US" sz="2000" dirty="0"/>
                        <a:t>Dataset Location</a:t>
                      </a:r>
                      <a:endParaRPr lang="en-US" sz="2000" dirty="0">
                        <a:solidFill>
                          <a:sysClr val="windowText" lastClr="000000"/>
                        </a:solidFill>
                      </a:endParaRPr>
                    </a:p>
                  </a:txBody>
                  <a:tcPr/>
                </a:tc>
                <a:tc>
                  <a:txBody>
                    <a:bodyPr/>
                    <a:lstStyle/>
                    <a:p>
                      <a:r>
                        <a:rPr lang="en-US" sz="2000" dirty="0"/>
                        <a:t>Dataset Structure</a:t>
                      </a:r>
                      <a:endParaRPr lang="en-US" sz="2000" dirty="0">
                        <a:solidFill>
                          <a:sysClr val="windowText" lastClr="000000"/>
                        </a:solidFill>
                      </a:endParaRPr>
                    </a:p>
                  </a:txBody>
                  <a:tcPr/>
                </a:tc>
                <a:tc>
                  <a:txBody>
                    <a:bodyPr/>
                    <a:lstStyle/>
                    <a:p>
                      <a:r>
                        <a:rPr lang="en-US" sz="2000" dirty="0"/>
                        <a:t>Key Variables of Dataset</a:t>
                      </a:r>
                      <a:endParaRPr lang="en-US" sz="2000" dirty="0">
                        <a:solidFill>
                          <a:sysClr val="windowText" lastClr="000000"/>
                        </a:solidFill>
                      </a:endParaRPr>
                    </a:p>
                  </a:txBody>
                  <a:tcPr/>
                </a:tc>
                <a:tc>
                  <a:txBody>
                    <a:bodyPr/>
                    <a:lstStyle/>
                    <a:p>
                      <a:r>
                        <a:rPr lang="en-US" sz="2000" dirty="0"/>
                        <a:t>Class of Dataset</a:t>
                      </a:r>
                      <a:endParaRPr lang="en-US" sz="2000" dirty="0">
                        <a:solidFill>
                          <a:sysClr val="windowText" lastClr="000000"/>
                        </a:solidFill>
                      </a:endParaRPr>
                    </a:p>
                  </a:txBody>
                  <a:tcPr/>
                </a:tc>
                <a:tc>
                  <a:txBody>
                    <a:bodyPr/>
                    <a:lstStyle/>
                    <a:p>
                      <a:r>
                        <a:rPr lang="en-US" sz="2000" dirty="0"/>
                        <a:t>Documentation</a:t>
                      </a:r>
                      <a:endParaRPr lang="en-US" sz="2000" dirty="0">
                        <a:solidFill>
                          <a:sysClr val="windowText" lastClr="000000"/>
                        </a:solidFill>
                      </a:endParaRPr>
                    </a:p>
                  </a:txBody>
                  <a:tcPr/>
                </a:tc>
                <a:extLst>
                  <a:ext uri="{0D108BD9-81ED-4DB2-BD59-A6C34878D82A}">
                    <a16:rowId xmlns:a16="http://schemas.microsoft.com/office/drawing/2014/main" val="10000"/>
                  </a:ext>
                </a:extLst>
              </a:tr>
              <a:tr h="2784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ADTTE</a:t>
                      </a:r>
                    </a:p>
                  </a:txBody>
                  <a:tcPr/>
                </a:tc>
                <a:tc>
                  <a:txBody>
                    <a:bodyPr/>
                    <a:lstStyle/>
                    <a:p>
                      <a:r>
                        <a:rPr lang="en-US" sz="1800" dirty="0"/>
                        <a:t>Time to Event Analysis Data</a:t>
                      </a:r>
                    </a:p>
                  </a:txBody>
                  <a:tcPr/>
                </a:tc>
                <a:tc>
                  <a:txBody>
                    <a:bodyPr/>
                    <a:lstStyle/>
                    <a:p>
                      <a:r>
                        <a:rPr lang="en-US" sz="1800" dirty="0"/>
                        <a:t>adtte.xpt</a:t>
                      </a:r>
                    </a:p>
                  </a:txBody>
                  <a:tcPr/>
                </a:tc>
                <a:tc>
                  <a:txBody>
                    <a:bodyPr/>
                    <a:lstStyle/>
                    <a:p>
                      <a:r>
                        <a:rPr lang="en-US" sz="1800" dirty="0"/>
                        <a:t>One record per subject per parameter</a:t>
                      </a:r>
                    </a:p>
                  </a:txBody>
                  <a:tcPr/>
                </a:tc>
                <a:tc>
                  <a:txBody>
                    <a:bodyPr/>
                    <a:lstStyle/>
                    <a:p>
                      <a:r>
                        <a:rPr lang="en-US" sz="1800" dirty="0"/>
                        <a:t>USUBJID, PARAMCD</a:t>
                      </a:r>
                    </a:p>
                  </a:txBody>
                  <a:tcPr/>
                </a:tc>
                <a:tc>
                  <a:txBody>
                    <a:bodyPr/>
                    <a:lstStyle/>
                    <a:p>
                      <a:r>
                        <a:rPr lang="en-US" sz="1800" dirty="0"/>
                        <a:t>BDS</a:t>
                      </a:r>
                    </a:p>
                  </a:txBody>
                  <a:tcPr/>
                </a:tc>
                <a:tc>
                  <a:txBody>
                    <a:bodyPr/>
                    <a:lstStyle/>
                    <a:p>
                      <a:r>
                        <a:rPr lang="en-US" sz="1800" dirty="0"/>
                        <a:t>c-adtte.txt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486474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5780-73DB-46E7-99E7-8B510A810F4E}"/>
              </a:ext>
            </a:extLst>
          </p:cNvPr>
          <p:cNvSpPr>
            <a:spLocks noGrp="1"/>
          </p:cNvSpPr>
          <p:nvPr>
            <p:ph type="title"/>
          </p:nvPr>
        </p:nvSpPr>
        <p:spPr>
          <a:xfrm>
            <a:off x="217073" y="3174"/>
            <a:ext cx="9404723" cy="851117"/>
          </a:xfrm>
        </p:spPr>
        <p:txBody>
          <a:bodyPr/>
          <a:lstStyle/>
          <a:p>
            <a:r>
              <a:rPr lang="en-US" dirty="0"/>
              <a:t>Time to Event ADaM - Metadata </a:t>
            </a:r>
          </a:p>
        </p:txBody>
      </p:sp>
      <p:graphicFrame>
        <p:nvGraphicFramePr>
          <p:cNvPr id="6" name="Table 5">
            <a:extLst>
              <a:ext uri="{FF2B5EF4-FFF2-40B4-BE49-F238E27FC236}">
                <a16:creationId xmlns:a16="http://schemas.microsoft.com/office/drawing/2014/main" id="{0C9CEE0B-225B-40DC-84CE-805FAAE6B72E}"/>
              </a:ext>
            </a:extLst>
          </p:cNvPr>
          <p:cNvGraphicFramePr>
            <a:graphicFrameLocks noGrp="1"/>
          </p:cNvGraphicFramePr>
          <p:nvPr>
            <p:extLst>
              <p:ext uri="{D42A27DB-BD31-4B8C-83A1-F6EECF244321}">
                <p14:modId xmlns:p14="http://schemas.microsoft.com/office/powerpoint/2010/main" val="1667572590"/>
              </p:ext>
            </p:extLst>
          </p:nvPr>
        </p:nvGraphicFramePr>
        <p:xfrm>
          <a:off x="108537" y="621437"/>
          <a:ext cx="11974925" cy="6084378"/>
        </p:xfrm>
        <a:graphic>
          <a:graphicData uri="http://schemas.openxmlformats.org/drawingml/2006/table">
            <a:tbl>
              <a:tblPr firstRow="1" bandRow="1">
                <a:tableStyleId>{7DF18680-E054-41AD-8BC1-D1AEF772440D}</a:tableStyleId>
              </a:tblPr>
              <a:tblGrid>
                <a:gridCol w="1311924">
                  <a:extLst>
                    <a:ext uri="{9D8B030D-6E8A-4147-A177-3AD203B41FA5}">
                      <a16:colId xmlns:a16="http://schemas.microsoft.com/office/drawing/2014/main" val="20002"/>
                    </a:ext>
                  </a:extLst>
                </a:gridCol>
                <a:gridCol w="2098623">
                  <a:extLst>
                    <a:ext uri="{9D8B030D-6E8A-4147-A177-3AD203B41FA5}">
                      <a16:colId xmlns:a16="http://schemas.microsoft.com/office/drawing/2014/main" val="20003"/>
                    </a:ext>
                  </a:extLst>
                </a:gridCol>
                <a:gridCol w="974360">
                  <a:extLst>
                    <a:ext uri="{9D8B030D-6E8A-4147-A177-3AD203B41FA5}">
                      <a16:colId xmlns:a16="http://schemas.microsoft.com/office/drawing/2014/main" val="20004"/>
                    </a:ext>
                  </a:extLst>
                </a:gridCol>
                <a:gridCol w="1802425">
                  <a:extLst>
                    <a:ext uri="{9D8B030D-6E8A-4147-A177-3AD203B41FA5}">
                      <a16:colId xmlns:a16="http://schemas.microsoft.com/office/drawing/2014/main" val="20005"/>
                    </a:ext>
                  </a:extLst>
                </a:gridCol>
                <a:gridCol w="2578308">
                  <a:extLst>
                    <a:ext uri="{9D8B030D-6E8A-4147-A177-3AD203B41FA5}">
                      <a16:colId xmlns:a16="http://schemas.microsoft.com/office/drawing/2014/main" val="20006"/>
                    </a:ext>
                  </a:extLst>
                </a:gridCol>
                <a:gridCol w="3209285">
                  <a:extLst>
                    <a:ext uri="{9D8B030D-6E8A-4147-A177-3AD203B41FA5}">
                      <a16:colId xmlns:a16="http://schemas.microsoft.com/office/drawing/2014/main" val="20007"/>
                    </a:ext>
                  </a:extLst>
                </a:gridCol>
              </a:tblGrid>
              <a:tr h="488159">
                <a:tc>
                  <a:txBody>
                    <a:bodyPr/>
                    <a:lstStyle/>
                    <a:p>
                      <a:r>
                        <a:rPr lang="en-US" sz="1600" dirty="0"/>
                        <a:t>Variable</a:t>
                      </a:r>
                      <a:r>
                        <a:rPr lang="en-US" sz="1600" baseline="0" dirty="0"/>
                        <a:t> Name</a:t>
                      </a:r>
                      <a:endParaRPr lang="en-US" sz="1600" dirty="0">
                        <a:solidFill>
                          <a:sysClr val="windowText" lastClr="000000"/>
                        </a:solidFill>
                      </a:endParaRPr>
                    </a:p>
                  </a:txBody>
                  <a:tcPr/>
                </a:tc>
                <a:tc>
                  <a:txBody>
                    <a:bodyPr/>
                    <a:lstStyle/>
                    <a:p>
                      <a:r>
                        <a:rPr lang="en-US" sz="1600" dirty="0"/>
                        <a:t>Variable</a:t>
                      </a:r>
                      <a:r>
                        <a:rPr lang="en-US" sz="1600" baseline="0" dirty="0"/>
                        <a:t> Label</a:t>
                      </a:r>
                      <a:endParaRPr lang="en-US" sz="1600" dirty="0">
                        <a:solidFill>
                          <a:sysClr val="windowText" lastClr="000000"/>
                        </a:solidFill>
                      </a:endParaRPr>
                    </a:p>
                  </a:txBody>
                  <a:tcPr/>
                </a:tc>
                <a:tc>
                  <a:txBody>
                    <a:bodyPr/>
                    <a:lstStyle/>
                    <a:p>
                      <a:r>
                        <a:rPr lang="en-US" sz="1600" dirty="0"/>
                        <a:t>Variable</a:t>
                      </a:r>
                      <a:r>
                        <a:rPr lang="en-US" sz="1600" baseline="0" dirty="0"/>
                        <a:t> Type</a:t>
                      </a:r>
                      <a:endParaRPr lang="en-US" sz="1600" dirty="0">
                        <a:solidFill>
                          <a:sysClr val="windowText" lastClr="000000"/>
                        </a:solidFill>
                      </a:endParaRPr>
                    </a:p>
                  </a:txBody>
                  <a:tcPr/>
                </a:tc>
                <a:tc>
                  <a:txBody>
                    <a:bodyPr/>
                    <a:lstStyle/>
                    <a:p>
                      <a:r>
                        <a:rPr lang="en-US" sz="1600" dirty="0"/>
                        <a:t>Display</a:t>
                      </a:r>
                      <a:r>
                        <a:rPr lang="en-US" sz="1600" baseline="0" dirty="0"/>
                        <a:t> Format</a:t>
                      </a:r>
                      <a:endParaRPr lang="en-US" sz="1600" dirty="0">
                        <a:solidFill>
                          <a:sysClr val="windowText" lastClr="000000"/>
                        </a:solidFill>
                      </a:endParaRPr>
                    </a:p>
                  </a:txBody>
                  <a:tcPr/>
                </a:tc>
                <a:tc>
                  <a:txBody>
                    <a:bodyPr/>
                    <a:lstStyle/>
                    <a:p>
                      <a:r>
                        <a:rPr lang="en-US" sz="1600" dirty="0"/>
                        <a:t>Code list / Controlled</a:t>
                      </a:r>
                      <a:r>
                        <a:rPr lang="en-US" sz="1600" baseline="0" dirty="0"/>
                        <a:t> Terms</a:t>
                      </a:r>
                      <a:endParaRPr lang="en-US" sz="1600" dirty="0">
                        <a:solidFill>
                          <a:sysClr val="windowText" lastClr="000000"/>
                        </a:solidFill>
                      </a:endParaRPr>
                    </a:p>
                  </a:txBody>
                  <a:tcPr/>
                </a:tc>
                <a:tc>
                  <a:txBody>
                    <a:bodyPr/>
                    <a:lstStyle/>
                    <a:p>
                      <a:r>
                        <a:rPr lang="en-US" sz="1600" dirty="0"/>
                        <a:t>Source</a:t>
                      </a:r>
                      <a:r>
                        <a:rPr lang="en-US" sz="1600" baseline="0" dirty="0"/>
                        <a:t> / Derivation</a:t>
                      </a:r>
                      <a:endParaRPr lang="en-US" sz="1600" dirty="0">
                        <a:solidFill>
                          <a:sysClr val="windowText" lastClr="000000"/>
                        </a:solidFill>
                      </a:endParaRPr>
                    </a:p>
                  </a:txBody>
                  <a:tcPr/>
                </a:tc>
                <a:extLst>
                  <a:ext uri="{0D108BD9-81ED-4DB2-BD59-A6C34878D82A}">
                    <a16:rowId xmlns:a16="http://schemas.microsoft.com/office/drawing/2014/main" val="10000"/>
                  </a:ext>
                </a:extLst>
              </a:tr>
              <a:tr h="382890">
                <a:tc>
                  <a:txBody>
                    <a:bodyPr/>
                    <a:lstStyle/>
                    <a:p>
                      <a:r>
                        <a:rPr lang="en-US" sz="1600" dirty="0"/>
                        <a:t>USUBJID</a:t>
                      </a:r>
                    </a:p>
                  </a:txBody>
                  <a:tcPr/>
                </a:tc>
                <a:tc>
                  <a:txBody>
                    <a:bodyPr/>
                    <a:lstStyle/>
                    <a:p>
                      <a:r>
                        <a:rPr lang="en-US" sz="1600" dirty="0"/>
                        <a:t>Unique Subject Identifier</a:t>
                      </a:r>
                    </a:p>
                  </a:txBody>
                  <a:tcPr/>
                </a:tc>
                <a:tc>
                  <a:txBody>
                    <a:bodyPr/>
                    <a:lstStyle/>
                    <a:p>
                      <a:r>
                        <a:rPr lang="en-US" sz="1600" dirty="0"/>
                        <a:t>text</a:t>
                      </a:r>
                    </a:p>
                  </a:txBody>
                  <a:tcPr/>
                </a:tc>
                <a:tc>
                  <a:txBody>
                    <a:bodyPr/>
                    <a:lstStyle/>
                    <a:p>
                      <a:r>
                        <a:rPr lang="en-US" sz="1600" dirty="0"/>
                        <a:t>$20</a:t>
                      </a:r>
                    </a:p>
                  </a:txBody>
                  <a:tcPr/>
                </a:tc>
                <a:tc>
                  <a:txBody>
                    <a:bodyPr/>
                    <a:lstStyle/>
                    <a:p>
                      <a:endParaRPr lang="en-US" sz="1600" dirty="0"/>
                    </a:p>
                  </a:txBody>
                  <a:tcPr/>
                </a:tc>
                <a:tc>
                  <a:txBody>
                    <a:bodyPr/>
                    <a:lstStyle/>
                    <a:p>
                      <a:r>
                        <a:rPr lang="en-US" sz="1600" dirty="0"/>
                        <a:t>ADSL.USUBJID</a:t>
                      </a:r>
                    </a:p>
                  </a:txBody>
                  <a:tcPr/>
                </a:tc>
                <a:extLst>
                  <a:ext uri="{0D108BD9-81ED-4DB2-BD59-A6C34878D82A}">
                    <a16:rowId xmlns:a16="http://schemas.microsoft.com/office/drawing/2014/main" val="10001"/>
                  </a:ext>
                </a:extLst>
              </a:tr>
              <a:tr h="278048">
                <a:tc>
                  <a:txBody>
                    <a:bodyPr/>
                    <a:lstStyle/>
                    <a:p>
                      <a:r>
                        <a:rPr lang="en-US" sz="1600" dirty="0"/>
                        <a:t>SEX</a:t>
                      </a:r>
                    </a:p>
                  </a:txBody>
                  <a:tcPr/>
                </a:tc>
                <a:tc>
                  <a:txBody>
                    <a:bodyPr/>
                    <a:lstStyle/>
                    <a:p>
                      <a:r>
                        <a:rPr lang="en-US" sz="1600" dirty="0"/>
                        <a:t>Sex</a:t>
                      </a:r>
                    </a:p>
                  </a:txBody>
                  <a:tcPr/>
                </a:tc>
                <a:tc>
                  <a:txBody>
                    <a:bodyPr/>
                    <a:lstStyle/>
                    <a:p>
                      <a:r>
                        <a:rPr lang="en-US" sz="1600" dirty="0"/>
                        <a:t>text</a:t>
                      </a:r>
                    </a:p>
                  </a:txBody>
                  <a:tcPr/>
                </a:tc>
                <a:tc>
                  <a:txBody>
                    <a:bodyPr/>
                    <a:lstStyle/>
                    <a:p>
                      <a:r>
                        <a:rPr lang="en-US" sz="1600" dirty="0"/>
                        <a:t>$20</a:t>
                      </a:r>
                    </a:p>
                  </a:txBody>
                  <a:tcPr/>
                </a:tc>
                <a:tc>
                  <a:txBody>
                    <a:bodyPr/>
                    <a:lstStyle/>
                    <a:p>
                      <a:r>
                        <a:rPr lang="en-US" sz="1600" dirty="0"/>
                        <a:t>M, F</a:t>
                      </a:r>
                    </a:p>
                  </a:txBody>
                  <a:tcPr/>
                </a:tc>
                <a:tc>
                  <a:txBody>
                    <a:bodyPr/>
                    <a:lstStyle/>
                    <a:p>
                      <a:r>
                        <a:rPr lang="en-US" sz="1600" dirty="0"/>
                        <a:t>ADSL.SEX</a:t>
                      </a:r>
                    </a:p>
                  </a:txBody>
                  <a:tcPr/>
                </a:tc>
                <a:extLst>
                  <a:ext uri="{0D108BD9-81ED-4DB2-BD59-A6C34878D82A}">
                    <a16:rowId xmlns:a16="http://schemas.microsoft.com/office/drawing/2014/main" val="10002"/>
                  </a:ext>
                </a:extLst>
              </a:tr>
              <a:tr h="347330">
                <a:tc>
                  <a:txBody>
                    <a:bodyPr/>
                    <a:lstStyle/>
                    <a:p>
                      <a:r>
                        <a:rPr lang="en-US" sz="1600" dirty="0"/>
                        <a:t>TRTP</a:t>
                      </a:r>
                    </a:p>
                  </a:txBody>
                  <a:tcPr/>
                </a:tc>
                <a:tc>
                  <a:txBody>
                    <a:bodyPr/>
                    <a:lstStyle/>
                    <a:p>
                      <a:r>
                        <a:rPr lang="en-US" sz="1600" dirty="0"/>
                        <a:t>Planned Treatment</a:t>
                      </a:r>
                    </a:p>
                  </a:txBody>
                  <a:tcPr/>
                </a:tc>
                <a:tc>
                  <a:txBody>
                    <a:bodyPr/>
                    <a:lstStyle/>
                    <a:p>
                      <a:r>
                        <a:rPr lang="en-US" sz="1600" dirty="0"/>
                        <a:t>text</a:t>
                      </a:r>
                    </a:p>
                  </a:txBody>
                  <a:tcPr/>
                </a:tc>
                <a:tc>
                  <a:txBody>
                    <a:bodyPr/>
                    <a:lstStyle/>
                    <a:p>
                      <a:r>
                        <a:rPr lang="en-US" sz="1600" dirty="0"/>
                        <a:t>$20</a:t>
                      </a:r>
                    </a:p>
                  </a:txBody>
                  <a:tcPr/>
                </a:tc>
                <a:tc>
                  <a:txBody>
                    <a:bodyPr/>
                    <a:lstStyle/>
                    <a:p>
                      <a:r>
                        <a:rPr lang="en-US" sz="1600" dirty="0"/>
                        <a:t>Control, Study Drug</a:t>
                      </a:r>
                    </a:p>
                  </a:txBody>
                  <a:tcPr/>
                </a:tc>
                <a:tc>
                  <a:txBody>
                    <a:bodyPr/>
                    <a:lstStyle/>
                    <a:p>
                      <a:r>
                        <a:rPr lang="en-US" sz="1600" dirty="0"/>
                        <a:t>ADSL.TRP</a:t>
                      </a:r>
                    </a:p>
                  </a:txBody>
                  <a:tcPr/>
                </a:tc>
                <a:extLst>
                  <a:ext uri="{0D108BD9-81ED-4DB2-BD59-A6C34878D82A}">
                    <a16:rowId xmlns:a16="http://schemas.microsoft.com/office/drawing/2014/main" val="461431238"/>
                  </a:ext>
                </a:extLst>
              </a:tr>
              <a:tr h="436774">
                <a:tc>
                  <a:txBody>
                    <a:bodyPr/>
                    <a:lstStyle/>
                    <a:p>
                      <a:r>
                        <a:rPr lang="en-US" sz="1600" dirty="0"/>
                        <a:t>PARAMCD</a:t>
                      </a:r>
                    </a:p>
                  </a:txBody>
                  <a:tcPr/>
                </a:tc>
                <a:tc>
                  <a:txBody>
                    <a:bodyPr/>
                    <a:lstStyle/>
                    <a:p>
                      <a:r>
                        <a:rPr lang="en-US" sz="1600" dirty="0"/>
                        <a:t>Parameter Code</a:t>
                      </a:r>
                    </a:p>
                  </a:txBody>
                  <a:tcPr/>
                </a:tc>
                <a:tc>
                  <a:txBody>
                    <a:bodyPr/>
                    <a:lstStyle/>
                    <a:p>
                      <a:r>
                        <a:rPr lang="en-US" sz="1600" dirty="0"/>
                        <a:t>text</a:t>
                      </a:r>
                    </a:p>
                  </a:txBody>
                  <a:tcPr/>
                </a:tc>
                <a:tc>
                  <a:txBody>
                    <a:bodyPr/>
                    <a:lstStyle/>
                    <a:p>
                      <a:r>
                        <a:rPr lang="en-US" sz="1600" dirty="0"/>
                        <a:t>$20</a:t>
                      </a:r>
                    </a:p>
                  </a:txBody>
                  <a:tcPr/>
                </a:tc>
                <a:tc>
                  <a:txBody>
                    <a:bodyPr/>
                    <a:lstStyle/>
                    <a:p>
                      <a:r>
                        <a:rPr lang="en-US" sz="1600" dirty="0"/>
                        <a:t>OS, PFS</a:t>
                      </a:r>
                    </a:p>
                  </a:txBody>
                  <a:tcPr/>
                </a:tc>
                <a:tc>
                  <a:txBody>
                    <a:bodyPr/>
                    <a:lstStyle/>
                    <a:p>
                      <a:endParaRPr lang="en-US" sz="1600" dirty="0"/>
                    </a:p>
                  </a:txBody>
                  <a:tcPr/>
                </a:tc>
                <a:extLst>
                  <a:ext uri="{0D108BD9-81ED-4DB2-BD59-A6C34878D82A}">
                    <a16:rowId xmlns:a16="http://schemas.microsoft.com/office/drawing/2014/main" val="3622293518"/>
                  </a:ext>
                </a:extLst>
              </a:tr>
              <a:tr h="347089">
                <a:tc>
                  <a:txBody>
                    <a:bodyPr/>
                    <a:lstStyle/>
                    <a:p>
                      <a:r>
                        <a:rPr lang="en-US" sz="1600" dirty="0"/>
                        <a:t>PARAM</a:t>
                      </a:r>
                    </a:p>
                  </a:txBody>
                  <a:tcPr/>
                </a:tc>
                <a:tc>
                  <a:txBody>
                    <a:bodyPr/>
                    <a:lstStyle/>
                    <a:p>
                      <a:r>
                        <a:rPr lang="en-US" sz="1600" dirty="0"/>
                        <a:t>Parameter</a:t>
                      </a:r>
                    </a:p>
                  </a:txBody>
                  <a:tcPr/>
                </a:tc>
                <a:tc>
                  <a:txBody>
                    <a:bodyPr/>
                    <a:lstStyle/>
                    <a:p>
                      <a:r>
                        <a:rPr lang="en-US" sz="1600" dirty="0"/>
                        <a:t>text</a:t>
                      </a:r>
                    </a:p>
                  </a:txBody>
                  <a:tcPr/>
                </a:tc>
                <a:tc>
                  <a:txBody>
                    <a:bodyPr/>
                    <a:lstStyle/>
                    <a:p>
                      <a:r>
                        <a:rPr lang="en-US" sz="1600" dirty="0"/>
                        <a:t>$50</a:t>
                      </a:r>
                    </a:p>
                  </a:txBody>
                  <a:tcPr/>
                </a:tc>
                <a:tc>
                  <a:txBody>
                    <a:bodyPr/>
                    <a:lstStyle/>
                    <a:p>
                      <a:r>
                        <a:rPr lang="en-US" sz="1600" dirty="0"/>
                        <a:t>Overall Survival (Days), Progression Free Survival (Days) </a:t>
                      </a:r>
                    </a:p>
                  </a:txBody>
                  <a:tcPr/>
                </a:tc>
                <a:tc>
                  <a:txBody>
                    <a:bodyPr/>
                    <a:lstStyle/>
                    <a:p>
                      <a:endParaRPr lang="en-US" sz="1600" dirty="0"/>
                    </a:p>
                  </a:txBody>
                  <a:tcPr/>
                </a:tc>
                <a:extLst>
                  <a:ext uri="{0D108BD9-81ED-4DB2-BD59-A6C34878D82A}">
                    <a16:rowId xmlns:a16="http://schemas.microsoft.com/office/drawing/2014/main" val="2197761538"/>
                  </a:ext>
                </a:extLst>
              </a:tr>
              <a:tr h="374323">
                <a:tc>
                  <a:txBody>
                    <a:bodyPr/>
                    <a:lstStyle/>
                    <a:p>
                      <a:r>
                        <a:rPr lang="en-US" sz="1600" dirty="0"/>
                        <a:t>STARTDT</a:t>
                      </a:r>
                    </a:p>
                  </a:txBody>
                  <a:tcPr/>
                </a:tc>
                <a:tc>
                  <a:txBody>
                    <a:bodyPr/>
                    <a:lstStyle/>
                    <a:p>
                      <a:r>
                        <a:rPr lang="en-US" sz="1600" dirty="0"/>
                        <a:t>Time to Event Origin Date for Subject</a:t>
                      </a:r>
                    </a:p>
                  </a:txBody>
                  <a:tcPr/>
                </a:tc>
                <a:tc>
                  <a:txBody>
                    <a:bodyPr/>
                    <a:lstStyle/>
                    <a:p>
                      <a:r>
                        <a:rPr lang="en-US" sz="1600" dirty="0"/>
                        <a:t>integer</a:t>
                      </a:r>
                    </a:p>
                  </a:txBody>
                  <a:tcPr/>
                </a:tc>
                <a:tc>
                  <a:txBody>
                    <a:bodyPr/>
                    <a:lstStyle/>
                    <a:p>
                      <a:r>
                        <a:rPr lang="en-US" sz="1600" dirty="0"/>
                        <a:t>YYYY-MM-DD</a:t>
                      </a:r>
                    </a:p>
                  </a:txBody>
                  <a:tcPr/>
                </a:tc>
                <a:tc>
                  <a:txBody>
                    <a:bodyPr/>
                    <a:lstStyle/>
                    <a:p>
                      <a:endParaRPr lang="en-US" sz="1600" dirty="0"/>
                    </a:p>
                  </a:txBody>
                  <a:tcPr/>
                </a:tc>
                <a:tc>
                  <a:txBody>
                    <a:bodyPr/>
                    <a:lstStyle/>
                    <a:p>
                      <a:r>
                        <a:rPr lang="en-US" sz="1600" dirty="0"/>
                        <a:t>ADSL.RANDDT</a:t>
                      </a:r>
                    </a:p>
                  </a:txBody>
                  <a:tcPr/>
                </a:tc>
                <a:extLst>
                  <a:ext uri="{0D108BD9-81ED-4DB2-BD59-A6C34878D82A}">
                    <a16:rowId xmlns:a16="http://schemas.microsoft.com/office/drawing/2014/main" val="2906702414"/>
                  </a:ext>
                </a:extLst>
              </a:tr>
              <a:tr h="0">
                <a:tc>
                  <a:txBody>
                    <a:bodyPr/>
                    <a:lstStyle/>
                    <a:p>
                      <a:r>
                        <a:rPr lang="en-US" sz="1600" dirty="0"/>
                        <a:t>ADT</a:t>
                      </a:r>
                    </a:p>
                  </a:txBody>
                  <a:tcPr/>
                </a:tc>
                <a:tc>
                  <a:txBody>
                    <a:bodyPr/>
                    <a:lstStyle/>
                    <a:p>
                      <a:r>
                        <a:rPr lang="en-US" sz="1600" dirty="0"/>
                        <a:t>Analysis Date</a:t>
                      </a:r>
                    </a:p>
                  </a:txBody>
                  <a:tcPr/>
                </a:tc>
                <a:tc>
                  <a:txBody>
                    <a:bodyPr/>
                    <a:lstStyle/>
                    <a:p>
                      <a:r>
                        <a:rPr lang="en-US" sz="1600" dirty="0"/>
                        <a:t>integer</a:t>
                      </a:r>
                    </a:p>
                  </a:txBody>
                  <a:tcPr/>
                </a:tc>
                <a:tc>
                  <a:txBody>
                    <a:bodyPr/>
                    <a:lstStyle/>
                    <a:p>
                      <a:r>
                        <a:rPr lang="en-US" sz="1600" dirty="0"/>
                        <a:t>YYYY-MM-DD</a:t>
                      </a:r>
                    </a:p>
                  </a:txBody>
                  <a:tcPr/>
                </a:tc>
                <a:tc>
                  <a:txBody>
                    <a:bodyPr/>
                    <a:lstStyle/>
                    <a:p>
                      <a:endParaRPr lang="en-US" sz="1600" dirty="0"/>
                    </a:p>
                  </a:txBody>
                  <a:tcPr/>
                </a:tc>
                <a:tc>
                  <a:txBody>
                    <a:bodyPr/>
                    <a:lstStyle/>
                    <a:p>
                      <a:r>
                        <a:rPr lang="en-US" sz="1600" dirty="0"/>
                        <a:t>Numeric date of DS.DSSTDTC</a:t>
                      </a:r>
                    </a:p>
                  </a:txBody>
                  <a:tcPr/>
                </a:tc>
                <a:extLst>
                  <a:ext uri="{0D108BD9-81ED-4DB2-BD59-A6C34878D82A}">
                    <a16:rowId xmlns:a16="http://schemas.microsoft.com/office/drawing/2014/main" val="32402005"/>
                  </a:ext>
                </a:extLst>
              </a:tr>
              <a:tr h="152697">
                <a:tc>
                  <a:txBody>
                    <a:bodyPr/>
                    <a:lstStyle/>
                    <a:p>
                      <a:r>
                        <a:rPr lang="en-US" sz="1600" dirty="0"/>
                        <a:t>AVAL</a:t>
                      </a:r>
                    </a:p>
                  </a:txBody>
                  <a:tcPr/>
                </a:tc>
                <a:tc>
                  <a:txBody>
                    <a:bodyPr/>
                    <a:lstStyle/>
                    <a:p>
                      <a:r>
                        <a:rPr lang="en-US" sz="1600" dirty="0"/>
                        <a:t>Analysis Value</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dirty="0"/>
                        <a:t>integer</a:t>
                      </a:r>
                    </a:p>
                  </a:txBody>
                  <a:tcPr/>
                </a:tc>
                <a:tc>
                  <a:txBody>
                    <a:bodyPr/>
                    <a:lstStyle/>
                    <a:p>
                      <a:r>
                        <a:rPr lang="en-US" sz="1600" dirty="0"/>
                        <a:t>8.</a:t>
                      </a:r>
                    </a:p>
                  </a:txBody>
                  <a:tcPr/>
                </a:tc>
                <a:tc>
                  <a:txBody>
                    <a:bodyPr/>
                    <a:lstStyle/>
                    <a:p>
                      <a:endParaRPr lang="en-US" sz="1600" dirty="0"/>
                    </a:p>
                  </a:txBody>
                  <a:tcPr/>
                </a:tc>
                <a:tc>
                  <a:txBody>
                    <a:bodyPr/>
                    <a:lstStyle/>
                    <a:p>
                      <a:r>
                        <a:rPr lang="en-US" sz="1600" dirty="0"/>
                        <a:t>ADT – STARTDT + 1</a:t>
                      </a:r>
                    </a:p>
                  </a:txBody>
                  <a:tcPr/>
                </a:tc>
                <a:extLst>
                  <a:ext uri="{0D108BD9-81ED-4DB2-BD59-A6C34878D82A}">
                    <a16:rowId xmlns:a16="http://schemas.microsoft.com/office/drawing/2014/main" val="4008376031"/>
                  </a:ext>
                </a:extLst>
              </a:tr>
              <a:tr h="585849">
                <a:tc>
                  <a:txBody>
                    <a:bodyPr/>
                    <a:lstStyle/>
                    <a:p>
                      <a:r>
                        <a:rPr lang="en-US" sz="1600" dirty="0"/>
                        <a:t>CNSR</a:t>
                      </a:r>
                    </a:p>
                  </a:txBody>
                  <a:tcPr/>
                </a:tc>
                <a:tc>
                  <a:txBody>
                    <a:bodyPr/>
                    <a:lstStyle/>
                    <a:p>
                      <a:r>
                        <a:rPr lang="en-US" sz="1600" dirty="0"/>
                        <a:t>Censor</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dirty="0"/>
                        <a:t>integer</a:t>
                      </a:r>
                    </a:p>
                  </a:txBody>
                  <a:tcPr/>
                </a:tc>
                <a:tc>
                  <a:txBody>
                    <a:bodyPr/>
                    <a:lstStyle/>
                    <a:p>
                      <a:r>
                        <a:rPr lang="en-US" sz="1600" dirty="0"/>
                        <a:t>1.</a:t>
                      </a:r>
                    </a:p>
                  </a:txBody>
                  <a:tcPr/>
                </a:tc>
                <a:tc>
                  <a:txBody>
                    <a:bodyPr/>
                    <a:lstStyle/>
                    <a:p>
                      <a:r>
                        <a:rPr lang="en-US" sz="1600" dirty="0"/>
                        <a:t>0,1</a:t>
                      </a:r>
                    </a:p>
                  </a:txBody>
                  <a:tcPr/>
                </a:tc>
                <a:tc>
                  <a:txBody>
                    <a:bodyPr/>
                    <a:lstStyle/>
                    <a:p>
                      <a:pPr marL="0" algn="l" defTabSz="685783" rtl="0" eaLnBrk="1" latinLnBrk="0" hangingPunct="1"/>
                      <a:r>
                        <a:rPr lang="en-US" sz="1600" kern="1200" dirty="0"/>
                        <a:t>0 if EVNTDESC = ‘PROGRESSIVE DISEASE’ or ‘DEATH’</a:t>
                      </a:r>
                    </a:p>
                    <a:p>
                      <a:pPr marL="0" algn="l" defTabSz="685783" rtl="0" eaLnBrk="1" latinLnBrk="0" hangingPunct="1"/>
                      <a:r>
                        <a:rPr lang="en-US" sz="1600" kern="1200" dirty="0"/>
                        <a:t>1 if otherwise 	</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3567579123"/>
                  </a:ext>
                </a:extLst>
              </a:tr>
              <a:tr h="667314">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kern="1200" dirty="0"/>
                        <a:t>EVNTDESC</a:t>
                      </a:r>
                      <a:endParaRPr lang="en-US" sz="1600" kern="1200" dirty="0">
                        <a:solidFill>
                          <a:schemeClr val="dk1"/>
                        </a:solidFill>
                        <a:latin typeface="+mn-lt"/>
                        <a:ea typeface="+mn-ea"/>
                        <a:cs typeface="+mn-cs"/>
                      </a:endParaRP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kern="1200" dirty="0"/>
                        <a:t>Event or Censoring Description</a:t>
                      </a:r>
                      <a:endParaRPr lang="en-US" sz="1600" kern="1200" dirty="0">
                        <a:solidFill>
                          <a:schemeClr val="dk1"/>
                        </a:solidFill>
                        <a:latin typeface="+mn-lt"/>
                        <a:ea typeface="+mn-ea"/>
                        <a:cs typeface="+mn-cs"/>
                      </a:endParaRP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kern="1200" dirty="0"/>
                        <a:t>text</a:t>
                      </a:r>
                      <a:endParaRPr lang="en-US" sz="1600" kern="1200" dirty="0">
                        <a:solidFill>
                          <a:schemeClr val="dk1"/>
                        </a:solidFill>
                        <a:latin typeface="+mn-lt"/>
                        <a:ea typeface="+mn-ea"/>
                        <a:cs typeface="+mn-cs"/>
                      </a:endParaRP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kern="1200" dirty="0"/>
                        <a:t>$50</a:t>
                      </a:r>
                      <a:endParaRPr lang="en-US" sz="1600" kern="1200" dirty="0">
                        <a:solidFill>
                          <a:schemeClr val="dk1"/>
                        </a:solidFill>
                        <a:latin typeface="+mn-lt"/>
                        <a:ea typeface="+mn-ea"/>
                        <a:cs typeface="+mn-cs"/>
                      </a:endParaRP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600" kern="1200" dirty="0"/>
                        <a:t>DS.DSDECOD</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771542842"/>
                  </a:ext>
                </a:extLst>
              </a:tr>
            </a:tbl>
          </a:graphicData>
        </a:graphic>
      </p:graphicFrame>
    </p:spTree>
    <p:extLst>
      <p:ext uri="{BB962C8B-B14F-4D97-AF65-F5344CB8AC3E}">
        <p14:creationId xmlns:p14="http://schemas.microsoft.com/office/powerpoint/2010/main" val="37426584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8606-95DE-4E07-86F9-3481BA2A4452}"/>
              </a:ext>
            </a:extLst>
          </p:cNvPr>
          <p:cNvSpPr>
            <a:spLocks noGrp="1"/>
          </p:cNvSpPr>
          <p:nvPr>
            <p:ph type="title"/>
          </p:nvPr>
        </p:nvSpPr>
        <p:spPr>
          <a:xfrm>
            <a:off x="198023" y="196633"/>
            <a:ext cx="9404723" cy="851117"/>
          </a:xfrm>
        </p:spPr>
        <p:txBody>
          <a:bodyPr/>
          <a:lstStyle/>
          <a:p>
            <a:r>
              <a:rPr lang="en-US" dirty="0"/>
              <a:t>TTE ADaM Dataset for Overall Survival</a:t>
            </a:r>
          </a:p>
        </p:txBody>
      </p:sp>
      <p:sp>
        <p:nvSpPr>
          <p:cNvPr id="3" name="Content Placeholder 2">
            <a:extLst>
              <a:ext uri="{FF2B5EF4-FFF2-40B4-BE49-F238E27FC236}">
                <a16:creationId xmlns:a16="http://schemas.microsoft.com/office/drawing/2014/main" id="{3AC8DB72-6D47-449C-A82B-965B45C6F224}"/>
              </a:ext>
            </a:extLst>
          </p:cNvPr>
          <p:cNvSpPr>
            <a:spLocks noGrp="1"/>
          </p:cNvSpPr>
          <p:nvPr>
            <p:ph idx="1"/>
          </p:nvPr>
        </p:nvSpPr>
        <p:spPr>
          <a:xfrm>
            <a:off x="322774" y="4710108"/>
            <a:ext cx="5018722" cy="1204744"/>
          </a:xfrm>
        </p:spPr>
        <p:txBody>
          <a:bodyPr/>
          <a:lstStyle/>
          <a:p>
            <a:pPr marL="0" indent="0">
              <a:spcBef>
                <a:spcPts val="600"/>
              </a:spcBef>
              <a:buNone/>
            </a:pPr>
            <a:r>
              <a:rPr lang="en-US" dirty="0">
                <a:cs typeface="Arial" panose="020B0604020202020204" pitchFamily="34" charset="0"/>
              </a:rPr>
              <a:t>Key points to note:</a:t>
            </a:r>
          </a:p>
          <a:p>
            <a:pPr marL="457200" indent="-457200">
              <a:spcBef>
                <a:spcPts val="600"/>
              </a:spcBef>
            </a:pPr>
            <a:r>
              <a:rPr lang="en-US" sz="1900" dirty="0">
                <a:cs typeface="Arial" panose="020B0604020202020204" pitchFamily="34" charset="0"/>
              </a:rPr>
              <a:t>Among all the events, death is not censored.</a:t>
            </a:r>
          </a:p>
          <a:p>
            <a:pPr marL="457200" indent="-457200">
              <a:spcBef>
                <a:spcPts val="600"/>
              </a:spcBef>
            </a:pPr>
            <a:r>
              <a:rPr lang="en-US" sz="1900" dirty="0">
                <a:cs typeface="Arial" panose="020B0604020202020204" pitchFamily="34" charset="0"/>
              </a:rPr>
              <a:t>If PARAM = PFS, how will CNSR change? </a:t>
            </a:r>
          </a:p>
          <a:p>
            <a:endParaRPr lang="en-US" dirty="0"/>
          </a:p>
        </p:txBody>
      </p:sp>
      <p:graphicFrame>
        <p:nvGraphicFramePr>
          <p:cNvPr id="6" name="Content Placeholder 7">
            <a:extLst>
              <a:ext uri="{FF2B5EF4-FFF2-40B4-BE49-F238E27FC236}">
                <a16:creationId xmlns:a16="http://schemas.microsoft.com/office/drawing/2014/main" id="{FB6910D5-091F-4FA9-9358-CA0CD83749F9}"/>
              </a:ext>
            </a:extLst>
          </p:cNvPr>
          <p:cNvGraphicFramePr>
            <a:graphicFrameLocks/>
          </p:cNvGraphicFramePr>
          <p:nvPr/>
        </p:nvGraphicFramePr>
        <p:xfrm>
          <a:off x="189738" y="1245709"/>
          <a:ext cx="11068812" cy="3266440"/>
        </p:xfrm>
        <a:graphic>
          <a:graphicData uri="http://schemas.openxmlformats.org/drawingml/2006/table">
            <a:tbl>
              <a:tblPr firstRow="1" bandRow="1">
                <a:tableStyleId>{5C22544A-7EE6-4342-B048-85BDC9FD1C3A}</a:tableStyleId>
              </a:tblPr>
              <a:tblGrid>
                <a:gridCol w="12766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1478280">
                  <a:extLst>
                    <a:ext uri="{9D8B030D-6E8A-4147-A177-3AD203B41FA5}">
                      <a16:colId xmlns:a16="http://schemas.microsoft.com/office/drawing/2014/main" val="1341095844"/>
                    </a:ext>
                  </a:extLst>
                </a:gridCol>
                <a:gridCol w="2413318">
                  <a:extLst>
                    <a:ext uri="{9D8B030D-6E8A-4147-A177-3AD203B41FA5}">
                      <a16:colId xmlns:a16="http://schemas.microsoft.com/office/drawing/2014/main" val="20002"/>
                    </a:ext>
                  </a:extLst>
                </a:gridCol>
                <a:gridCol w="798022">
                  <a:extLst>
                    <a:ext uri="{9D8B030D-6E8A-4147-A177-3AD203B41FA5}">
                      <a16:colId xmlns:a16="http://schemas.microsoft.com/office/drawing/2014/main" val="20003"/>
                    </a:ext>
                  </a:extLst>
                </a:gridCol>
                <a:gridCol w="1276668">
                  <a:extLst>
                    <a:ext uri="{9D8B030D-6E8A-4147-A177-3AD203B41FA5}">
                      <a16:colId xmlns:a16="http://schemas.microsoft.com/office/drawing/2014/main" val="20004"/>
                    </a:ext>
                  </a:extLst>
                </a:gridCol>
                <a:gridCol w="798022">
                  <a:extLst>
                    <a:ext uri="{9D8B030D-6E8A-4147-A177-3AD203B41FA5}">
                      <a16:colId xmlns:a16="http://schemas.microsoft.com/office/drawing/2014/main" val="20005"/>
                    </a:ext>
                  </a:extLst>
                </a:gridCol>
                <a:gridCol w="846455">
                  <a:extLst>
                    <a:ext uri="{9D8B030D-6E8A-4147-A177-3AD203B41FA5}">
                      <a16:colId xmlns:a16="http://schemas.microsoft.com/office/drawing/2014/main" val="20006"/>
                    </a:ext>
                  </a:extLst>
                </a:gridCol>
                <a:gridCol w="1541299">
                  <a:extLst>
                    <a:ext uri="{9D8B030D-6E8A-4147-A177-3AD203B41FA5}">
                      <a16:colId xmlns:a16="http://schemas.microsoft.com/office/drawing/2014/main" val="20007"/>
                    </a:ext>
                  </a:extLst>
                </a:gridCol>
              </a:tblGrid>
              <a:tr h="370840">
                <a:tc>
                  <a:txBody>
                    <a:bodyPr/>
                    <a:lstStyle/>
                    <a:p>
                      <a:r>
                        <a:rPr lang="en-US" sz="1800" dirty="0">
                          <a:solidFill>
                            <a:schemeClr val="tx1"/>
                          </a:solidFill>
                        </a:rPr>
                        <a:t>USUBJID</a:t>
                      </a:r>
                    </a:p>
                  </a:txBody>
                  <a:tcPr/>
                </a:tc>
                <a:tc>
                  <a:txBody>
                    <a:bodyPr/>
                    <a:lstStyle/>
                    <a:p>
                      <a:r>
                        <a:rPr lang="en-US" sz="1800" dirty="0">
                          <a:solidFill>
                            <a:schemeClr val="tx1"/>
                          </a:solidFill>
                        </a:rPr>
                        <a:t>SEX</a:t>
                      </a:r>
                    </a:p>
                  </a:txBody>
                  <a:tcPr/>
                </a:tc>
                <a:tc>
                  <a:txBody>
                    <a:bodyPr/>
                    <a:lstStyle/>
                    <a:p>
                      <a:r>
                        <a:rPr lang="en-US" sz="1800" dirty="0">
                          <a:solidFill>
                            <a:schemeClr val="tx1"/>
                          </a:solidFill>
                        </a:rPr>
                        <a:t>TRTP</a:t>
                      </a:r>
                    </a:p>
                  </a:txBody>
                  <a:tcPr/>
                </a:tc>
                <a:tc>
                  <a:txBody>
                    <a:bodyPr/>
                    <a:lstStyle/>
                    <a:p>
                      <a:r>
                        <a:rPr lang="en-US" sz="1800" dirty="0">
                          <a:solidFill>
                            <a:schemeClr val="tx1"/>
                          </a:solidFill>
                        </a:rPr>
                        <a:t>PARAM</a:t>
                      </a:r>
                    </a:p>
                  </a:txBody>
                  <a:tcPr/>
                </a:tc>
                <a:tc>
                  <a:txBody>
                    <a:bodyPr/>
                    <a:lstStyle/>
                    <a:p>
                      <a:r>
                        <a:rPr lang="en-US" sz="1600" dirty="0">
                          <a:solidFill>
                            <a:schemeClr val="tx1"/>
                          </a:solidFill>
                        </a:rPr>
                        <a:t>AVAL</a:t>
                      </a:r>
                    </a:p>
                  </a:txBody>
                  <a:tcPr/>
                </a:tc>
                <a:tc>
                  <a:txBody>
                    <a:bodyPr/>
                    <a:lstStyle/>
                    <a:p>
                      <a:r>
                        <a:rPr lang="en-US" sz="1800" dirty="0">
                          <a:solidFill>
                            <a:schemeClr val="tx1"/>
                          </a:solidFill>
                        </a:rPr>
                        <a:t>STARTDT</a:t>
                      </a:r>
                    </a:p>
                  </a:txBody>
                  <a:tcPr/>
                </a:tc>
                <a:tc>
                  <a:txBody>
                    <a:bodyPr/>
                    <a:lstStyle/>
                    <a:p>
                      <a:r>
                        <a:rPr lang="en-US" sz="1800" dirty="0">
                          <a:solidFill>
                            <a:schemeClr val="tx1"/>
                          </a:solidFill>
                        </a:rPr>
                        <a:t>ADT</a:t>
                      </a:r>
                    </a:p>
                  </a:txBody>
                  <a:tcPr/>
                </a:tc>
                <a:tc>
                  <a:txBody>
                    <a:bodyPr/>
                    <a:lstStyle/>
                    <a:p>
                      <a:r>
                        <a:rPr lang="en-US" sz="1800" dirty="0">
                          <a:solidFill>
                            <a:schemeClr val="tx1"/>
                          </a:solidFill>
                        </a:rPr>
                        <a:t>CNSR</a:t>
                      </a:r>
                    </a:p>
                  </a:txBody>
                  <a:tcPr/>
                </a:tc>
                <a:tc>
                  <a:txBody>
                    <a:bodyPr/>
                    <a:lstStyle/>
                    <a:p>
                      <a:r>
                        <a:rPr lang="en-US" sz="1800" dirty="0">
                          <a:solidFill>
                            <a:schemeClr val="tx1"/>
                          </a:solidFill>
                        </a:rPr>
                        <a:t>EVNTDESC</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M</a:t>
                      </a:r>
                    </a:p>
                  </a:txBody>
                  <a:tcPr/>
                </a:tc>
                <a:tc>
                  <a:txBody>
                    <a:bodyPr/>
                    <a:lstStyle/>
                    <a:p>
                      <a:r>
                        <a:rPr lang="en-US" sz="1600" dirty="0"/>
                        <a:t>Study</a:t>
                      </a:r>
                      <a:r>
                        <a:rPr lang="en-US" sz="1600" baseline="0" dirty="0"/>
                        <a:t> Drug 1</a:t>
                      </a:r>
                      <a:endParaRPr lang="en-US" sz="1600" dirty="0"/>
                    </a:p>
                  </a:txBody>
                  <a:tcPr/>
                </a:tc>
                <a:tc>
                  <a:txBody>
                    <a:bodyPr/>
                    <a:lstStyle/>
                    <a:p>
                      <a:r>
                        <a:rPr lang="en-US" sz="1600" dirty="0"/>
                        <a:t>Overall Survival (Days)</a:t>
                      </a:r>
                    </a:p>
                  </a:txBody>
                  <a:tcPr/>
                </a:tc>
                <a:tc>
                  <a:txBody>
                    <a:bodyPr/>
                    <a:lstStyle/>
                    <a:p>
                      <a:r>
                        <a:rPr lang="en-US" sz="1600" dirty="0"/>
                        <a:t>157</a:t>
                      </a:r>
                    </a:p>
                  </a:txBody>
                  <a:tcPr/>
                </a:tc>
                <a:tc>
                  <a:txBody>
                    <a:bodyPr/>
                    <a:lstStyle/>
                    <a:p>
                      <a:r>
                        <a:rPr lang="en-US" sz="1600" dirty="0"/>
                        <a:t>2011-01-04</a:t>
                      </a:r>
                    </a:p>
                  </a:txBody>
                  <a:tcPr/>
                </a:tc>
                <a:tc>
                  <a:txBody>
                    <a:bodyPr/>
                    <a:lstStyle/>
                    <a:p>
                      <a:r>
                        <a:rPr lang="en-US" sz="1600" dirty="0"/>
                        <a:t>2011-06-10</a:t>
                      </a:r>
                    </a:p>
                  </a:txBody>
                  <a:tcPr/>
                </a:tc>
                <a:tc>
                  <a:txBody>
                    <a:bodyPr/>
                    <a:lstStyle/>
                    <a:p>
                      <a:r>
                        <a:rPr lang="en-US" sz="1600" dirty="0"/>
                        <a:t>1</a:t>
                      </a:r>
                    </a:p>
                  </a:txBody>
                  <a:tcPr/>
                </a:tc>
                <a:tc>
                  <a:txBody>
                    <a:bodyPr/>
                    <a:lstStyle/>
                    <a:p>
                      <a:r>
                        <a:rPr lang="en-US" sz="1600" dirty="0"/>
                        <a:t>COMPLETED</a:t>
                      </a:r>
                      <a:r>
                        <a:rPr lang="en-US" sz="1600" baseline="0" dirty="0"/>
                        <a:t> THE STUDY</a:t>
                      </a:r>
                      <a:endParaRPr lang="en-US" sz="1600" dirty="0"/>
                    </a:p>
                  </a:txBody>
                  <a:tcPr/>
                </a:tc>
                <a:extLst>
                  <a:ext uri="{0D108BD9-81ED-4DB2-BD59-A6C34878D82A}">
                    <a16:rowId xmlns:a16="http://schemas.microsoft.com/office/drawing/2014/main" val="10001"/>
                  </a:ext>
                </a:extLst>
              </a:tr>
              <a:tr h="278447">
                <a:tc>
                  <a:txBody>
                    <a:bodyPr/>
                    <a:lstStyle/>
                    <a:p>
                      <a:r>
                        <a:rPr lang="en-US" sz="1600" dirty="0"/>
                        <a:t>001-01-002</a:t>
                      </a:r>
                    </a:p>
                  </a:txBody>
                  <a:tcPr/>
                </a:tc>
                <a:tc>
                  <a:txBody>
                    <a:bodyPr/>
                    <a:lstStyle/>
                    <a:p>
                      <a:r>
                        <a:rPr lang="en-US" sz="1600" dirty="0"/>
                        <a:t>M</a:t>
                      </a:r>
                    </a:p>
                  </a:txBody>
                  <a:tcPr/>
                </a:tc>
                <a:tc>
                  <a:txBody>
                    <a:bodyPr/>
                    <a:lstStyle/>
                    <a:p>
                      <a:r>
                        <a:rPr lang="en-US" sz="1600" dirty="0"/>
                        <a:t>Study</a:t>
                      </a:r>
                      <a:r>
                        <a:rPr lang="en-US" sz="1600" baseline="0" dirty="0"/>
                        <a:t> Drug 2</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boto Condensed"/>
                          <a:ea typeface="+mn-ea"/>
                          <a:cs typeface="+mn-cs"/>
                        </a:rPr>
                        <a:t>Overall Survival (Days)</a:t>
                      </a:r>
                    </a:p>
                  </a:txBody>
                  <a:tcPr/>
                </a:tc>
                <a:tc>
                  <a:txBody>
                    <a:bodyPr/>
                    <a:lstStyle/>
                    <a:p>
                      <a:r>
                        <a:rPr lang="en-US" sz="1600" dirty="0"/>
                        <a:t>116</a:t>
                      </a:r>
                    </a:p>
                  </a:txBody>
                  <a:tcPr/>
                </a:tc>
                <a:tc>
                  <a:txBody>
                    <a:bodyPr/>
                    <a:lstStyle/>
                    <a:p>
                      <a:r>
                        <a:rPr lang="en-US" sz="1600" dirty="0"/>
                        <a:t>2011-02-01</a:t>
                      </a:r>
                    </a:p>
                  </a:txBody>
                  <a:tcPr/>
                </a:tc>
                <a:tc>
                  <a:txBody>
                    <a:bodyPr/>
                    <a:lstStyle/>
                    <a:p>
                      <a:r>
                        <a:rPr lang="en-US" sz="1600" dirty="0"/>
                        <a:t>2011-05-28</a:t>
                      </a:r>
                    </a:p>
                  </a:txBody>
                  <a:tcPr/>
                </a:tc>
                <a:tc>
                  <a:txBody>
                    <a:bodyPr/>
                    <a:lstStyle/>
                    <a:p>
                      <a:r>
                        <a:rPr lang="en-US" sz="1600" dirty="0"/>
                        <a:t>1</a:t>
                      </a:r>
                    </a:p>
                  </a:txBody>
                  <a:tcPr/>
                </a:tc>
                <a:tc>
                  <a:txBody>
                    <a:bodyPr/>
                    <a:lstStyle/>
                    <a:p>
                      <a:r>
                        <a:rPr lang="en-US" sz="1600" dirty="0"/>
                        <a:t>LOST TO FOLLOW-UP</a:t>
                      </a:r>
                    </a:p>
                  </a:txBody>
                  <a:tcPr/>
                </a:tc>
                <a:extLst>
                  <a:ext uri="{0D108BD9-81ED-4DB2-BD59-A6C34878D82A}">
                    <a16:rowId xmlns:a16="http://schemas.microsoft.com/office/drawing/2014/main" val="10002"/>
                  </a:ext>
                </a:extLst>
              </a:tr>
              <a:tr h="278447">
                <a:tc>
                  <a:txBody>
                    <a:bodyPr/>
                    <a:lstStyle/>
                    <a:p>
                      <a:r>
                        <a:rPr lang="en-US" sz="1600" dirty="0"/>
                        <a:t>001-01-003</a:t>
                      </a:r>
                    </a:p>
                  </a:txBody>
                  <a:tcPr/>
                </a:tc>
                <a:tc>
                  <a:txBody>
                    <a:bodyPr/>
                    <a:lstStyle/>
                    <a:p>
                      <a:r>
                        <a:rPr lang="en-US" sz="1600" dirty="0"/>
                        <a:t>F</a:t>
                      </a:r>
                    </a:p>
                  </a:txBody>
                  <a:tcPr/>
                </a:tc>
                <a:tc>
                  <a:txBody>
                    <a:bodyPr/>
                    <a:lstStyle/>
                    <a:p>
                      <a:r>
                        <a:rPr lang="en-US" sz="1600" dirty="0"/>
                        <a:t>Study</a:t>
                      </a:r>
                      <a:r>
                        <a:rPr lang="en-US" sz="1600" baseline="0" dirty="0"/>
                        <a:t> Drug 2</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boto Condensed"/>
                          <a:ea typeface="+mn-ea"/>
                          <a:cs typeface="+mn-cs"/>
                        </a:rPr>
                        <a:t>Overall Survival (Days)</a:t>
                      </a:r>
                    </a:p>
                  </a:txBody>
                  <a:tcPr/>
                </a:tc>
                <a:tc>
                  <a:txBody>
                    <a:bodyPr/>
                    <a:lstStyle/>
                    <a:p>
                      <a:r>
                        <a:rPr lang="en-US" sz="1600" dirty="0"/>
                        <a:t>88</a:t>
                      </a:r>
                    </a:p>
                  </a:txBody>
                  <a:tcPr/>
                </a:tc>
                <a:tc>
                  <a:txBody>
                    <a:bodyPr/>
                    <a:lstStyle/>
                    <a:p>
                      <a:r>
                        <a:rPr lang="en-US" sz="1600" dirty="0"/>
                        <a:t>2011-02-05</a:t>
                      </a:r>
                    </a:p>
                  </a:txBody>
                  <a:tcPr/>
                </a:tc>
                <a:tc>
                  <a:txBody>
                    <a:bodyPr/>
                    <a:lstStyle/>
                    <a:p>
                      <a:r>
                        <a:rPr lang="en-US" sz="1600" dirty="0"/>
                        <a:t>2011-05-04</a:t>
                      </a:r>
                    </a:p>
                  </a:txBody>
                  <a:tcPr/>
                </a:tc>
                <a:tc>
                  <a:txBody>
                    <a:bodyPr/>
                    <a:lstStyle/>
                    <a:p>
                      <a:r>
                        <a:rPr lang="en-US" sz="1600" dirty="0"/>
                        <a:t>0</a:t>
                      </a:r>
                    </a:p>
                  </a:txBody>
                  <a:tcPr>
                    <a:solidFill>
                      <a:srgbClr val="62E76B"/>
                    </a:solidFill>
                  </a:tcPr>
                </a:tc>
                <a:tc>
                  <a:txBody>
                    <a:bodyPr/>
                    <a:lstStyle/>
                    <a:p>
                      <a:r>
                        <a:rPr lang="en-US" sz="1600" dirty="0"/>
                        <a:t>DEATH</a:t>
                      </a:r>
                    </a:p>
                  </a:txBody>
                  <a:tcPr>
                    <a:solidFill>
                      <a:srgbClr val="62E76B"/>
                    </a:solidFill>
                  </a:tcPr>
                </a:tc>
                <a:extLst>
                  <a:ext uri="{0D108BD9-81ED-4DB2-BD59-A6C34878D82A}">
                    <a16:rowId xmlns:a16="http://schemas.microsoft.com/office/drawing/2014/main" val="10003"/>
                  </a:ext>
                </a:extLst>
              </a:tr>
              <a:tr h="278447">
                <a:tc>
                  <a:txBody>
                    <a:bodyPr/>
                    <a:lstStyle/>
                    <a:p>
                      <a:r>
                        <a:rPr lang="en-US" sz="1600" dirty="0"/>
                        <a:t>001-01-004</a:t>
                      </a:r>
                    </a:p>
                  </a:txBody>
                  <a:tcPr/>
                </a:tc>
                <a:tc>
                  <a:txBody>
                    <a:bodyPr/>
                    <a:lstStyle/>
                    <a:p>
                      <a:r>
                        <a:rPr lang="en-US" sz="1600" dirty="0"/>
                        <a:t>F</a:t>
                      </a:r>
                    </a:p>
                  </a:txBody>
                  <a:tcPr/>
                </a:tc>
                <a:tc>
                  <a:txBody>
                    <a:bodyPr/>
                    <a:lstStyle/>
                    <a:p>
                      <a:r>
                        <a:rPr lang="en-US" sz="1600" dirty="0"/>
                        <a:t>Study</a:t>
                      </a:r>
                      <a:r>
                        <a:rPr lang="en-US" sz="1600" baseline="0" dirty="0"/>
                        <a:t> Drug 1</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boto Condensed"/>
                          <a:ea typeface="+mn-ea"/>
                          <a:cs typeface="+mn-cs"/>
                        </a:rPr>
                        <a:t>Overall Survival (Days)</a:t>
                      </a:r>
                    </a:p>
                  </a:txBody>
                  <a:tcPr/>
                </a:tc>
                <a:tc>
                  <a:txBody>
                    <a:bodyPr/>
                    <a:lstStyle/>
                    <a:p>
                      <a:r>
                        <a:rPr lang="en-US" sz="1600" dirty="0"/>
                        <a:t>102</a:t>
                      </a:r>
                    </a:p>
                  </a:txBody>
                  <a:tcPr/>
                </a:tc>
                <a:tc>
                  <a:txBody>
                    <a:bodyPr/>
                    <a:lstStyle/>
                    <a:p>
                      <a:r>
                        <a:rPr lang="en-US" sz="1600" dirty="0"/>
                        <a:t>2011-03-20</a:t>
                      </a:r>
                    </a:p>
                  </a:txBody>
                  <a:tcPr/>
                </a:tc>
                <a:tc>
                  <a:txBody>
                    <a:bodyPr/>
                    <a:lstStyle/>
                    <a:p>
                      <a:r>
                        <a:rPr lang="en-US" sz="1600" dirty="0"/>
                        <a:t>2011-06-30</a:t>
                      </a:r>
                    </a:p>
                  </a:txBody>
                  <a:tcPr/>
                </a:tc>
                <a:tc>
                  <a:txBody>
                    <a:bodyPr/>
                    <a:lstStyle/>
                    <a:p>
                      <a:r>
                        <a:rPr lang="en-US" sz="1600" dirty="0"/>
                        <a:t>1</a:t>
                      </a:r>
                    </a:p>
                  </a:txBody>
                  <a:tcPr/>
                </a:tc>
                <a:tc>
                  <a:txBody>
                    <a:bodyPr/>
                    <a:lstStyle/>
                    <a:p>
                      <a:r>
                        <a:rPr lang="en-US" sz="1600" dirty="0"/>
                        <a:t>PROGRESSIVE DISEASE</a:t>
                      </a:r>
                    </a:p>
                  </a:txBody>
                  <a:tcPr/>
                </a:tc>
                <a:extLst>
                  <a:ext uri="{0D108BD9-81ED-4DB2-BD59-A6C34878D82A}">
                    <a16:rowId xmlns:a16="http://schemas.microsoft.com/office/drawing/2014/main" val="10004"/>
                  </a:ext>
                </a:extLst>
              </a:tr>
              <a:tr h="278447">
                <a:tc>
                  <a:txBody>
                    <a:bodyPr/>
                    <a:lstStyle/>
                    <a:p>
                      <a:r>
                        <a:rPr lang="en-US" sz="1600" dirty="0"/>
                        <a:t>001-01-005</a:t>
                      </a:r>
                    </a:p>
                  </a:txBody>
                  <a:tcPr/>
                </a:tc>
                <a:tc>
                  <a:txBody>
                    <a:bodyPr/>
                    <a:lstStyle/>
                    <a:p>
                      <a:r>
                        <a:rPr lang="en-US" sz="1600" dirty="0"/>
                        <a:t>M</a:t>
                      </a:r>
                    </a:p>
                  </a:txBody>
                  <a:tcPr/>
                </a:tc>
                <a:tc>
                  <a:txBody>
                    <a:bodyPr/>
                    <a:lstStyle/>
                    <a:p>
                      <a:r>
                        <a:rPr lang="en-US" sz="1600" dirty="0"/>
                        <a:t>Study</a:t>
                      </a:r>
                      <a:r>
                        <a:rPr lang="en-US" sz="1600" baseline="0" dirty="0"/>
                        <a:t> Drug 1</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boto Condensed"/>
                          <a:ea typeface="+mn-ea"/>
                          <a:cs typeface="+mn-cs"/>
                        </a:rPr>
                        <a:t>Overall Survival (Days)</a:t>
                      </a:r>
                    </a:p>
                  </a:txBody>
                  <a:tcPr/>
                </a:tc>
                <a:tc>
                  <a:txBody>
                    <a:bodyPr/>
                    <a:lstStyle/>
                    <a:p>
                      <a:r>
                        <a:rPr lang="en-US" sz="1600" dirty="0"/>
                        <a:t>101</a:t>
                      </a:r>
                    </a:p>
                  </a:txBody>
                  <a:tcPr/>
                </a:tc>
                <a:tc>
                  <a:txBody>
                    <a:bodyPr/>
                    <a:lstStyle/>
                    <a:p>
                      <a:r>
                        <a:rPr lang="en-US" sz="1600" dirty="0"/>
                        <a:t>2011-03-26</a:t>
                      </a:r>
                    </a:p>
                  </a:txBody>
                  <a:tcPr/>
                </a:tc>
                <a:tc>
                  <a:txBody>
                    <a:bodyPr/>
                    <a:lstStyle/>
                    <a:p>
                      <a:r>
                        <a:rPr lang="en-US" sz="1600" dirty="0"/>
                        <a:t>2011-07-05</a:t>
                      </a:r>
                    </a:p>
                  </a:txBody>
                  <a:tcPr/>
                </a:tc>
                <a:tc>
                  <a:txBody>
                    <a:bodyPr/>
                    <a:lstStyle/>
                    <a:p>
                      <a:r>
                        <a:rPr lang="en-US" sz="1600" dirty="0"/>
                        <a:t>1</a:t>
                      </a:r>
                    </a:p>
                  </a:txBody>
                  <a:tcPr/>
                </a:tc>
                <a:tc>
                  <a:txBody>
                    <a:bodyPr/>
                    <a:lstStyle/>
                    <a:p>
                      <a:r>
                        <a:rPr lang="en-US" sz="1600" dirty="0"/>
                        <a:t>ONGOING</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42133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D9DF-F4CF-4287-A570-B1A101B5B027}"/>
              </a:ext>
            </a:extLst>
          </p:cNvPr>
          <p:cNvSpPr>
            <a:spLocks noGrp="1"/>
          </p:cNvSpPr>
          <p:nvPr>
            <p:ph type="title"/>
          </p:nvPr>
        </p:nvSpPr>
        <p:spPr>
          <a:xfrm>
            <a:off x="198023" y="196633"/>
            <a:ext cx="9404723" cy="736817"/>
          </a:xfrm>
        </p:spPr>
        <p:txBody>
          <a:bodyPr/>
          <a:lstStyle/>
          <a:p>
            <a:r>
              <a:rPr lang="en-US" dirty="0"/>
              <a:t>TTE ADaM Dataset for PFS </a:t>
            </a:r>
          </a:p>
        </p:txBody>
      </p:sp>
      <p:sp>
        <p:nvSpPr>
          <p:cNvPr id="3" name="Content Placeholder 2">
            <a:extLst>
              <a:ext uri="{FF2B5EF4-FFF2-40B4-BE49-F238E27FC236}">
                <a16:creationId xmlns:a16="http://schemas.microsoft.com/office/drawing/2014/main" id="{5ED8C452-1478-4A7E-A3B1-1D789B08F78E}"/>
              </a:ext>
            </a:extLst>
          </p:cNvPr>
          <p:cNvSpPr>
            <a:spLocks noGrp="1"/>
          </p:cNvSpPr>
          <p:nvPr>
            <p:ph idx="1"/>
          </p:nvPr>
        </p:nvSpPr>
        <p:spPr>
          <a:xfrm>
            <a:off x="311287" y="5045109"/>
            <a:ext cx="10421670" cy="1040897"/>
          </a:xfrm>
        </p:spPr>
        <p:txBody>
          <a:bodyPr>
            <a:normAutofit fontScale="92500" lnSpcReduction="10000"/>
          </a:bodyPr>
          <a:lstStyle/>
          <a:p>
            <a:pPr marL="0" indent="0">
              <a:spcBef>
                <a:spcPts val="600"/>
              </a:spcBef>
              <a:buNone/>
            </a:pPr>
            <a:r>
              <a:rPr lang="en-US" sz="2400" dirty="0">
                <a:cs typeface="Arial" panose="020B0604020202020204" pitchFamily="34" charset="0"/>
              </a:rPr>
              <a:t>Key point to note:</a:t>
            </a:r>
          </a:p>
          <a:p>
            <a:pPr marL="457200" indent="-457200">
              <a:spcBef>
                <a:spcPts val="600"/>
              </a:spcBef>
            </a:pPr>
            <a:r>
              <a:rPr lang="en-US" dirty="0">
                <a:cs typeface="Arial" panose="020B0604020202020204" pitchFamily="34" charset="0"/>
              </a:rPr>
              <a:t>Among all the events, death and progressive disease events are not censored. </a:t>
            </a:r>
          </a:p>
          <a:p>
            <a:endParaRPr lang="en-US" sz="2400" dirty="0"/>
          </a:p>
        </p:txBody>
      </p:sp>
      <p:graphicFrame>
        <p:nvGraphicFramePr>
          <p:cNvPr id="6" name="Content Placeholder 7">
            <a:extLst>
              <a:ext uri="{FF2B5EF4-FFF2-40B4-BE49-F238E27FC236}">
                <a16:creationId xmlns:a16="http://schemas.microsoft.com/office/drawing/2014/main" id="{308C01F7-AEC7-438C-BC95-38F2FDFF0B4B}"/>
              </a:ext>
            </a:extLst>
          </p:cNvPr>
          <p:cNvGraphicFramePr>
            <a:graphicFrameLocks/>
          </p:cNvGraphicFramePr>
          <p:nvPr/>
        </p:nvGraphicFramePr>
        <p:xfrm>
          <a:off x="198023" y="1076072"/>
          <a:ext cx="11031667" cy="3535680"/>
        </p:xfrm>
        <a:graphic>
          <a:graphicData uri="http://schemas.openxmlformats.org/drawingml/2006/table">
            <a:tbl>
              <a:tblPr firstRow="1" bandRow="1">
                <a:tableStyleId>{5C22544A-7EE6-4342-B048-85BDC9FD1C3A}</a:tableStyleId>
              </a:tblPr>
              <a:tblGrid>
                <a:gridCol w="12766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1478280">
                  <a:extLst>
                    <a:ext uri="{9D8B030D-6E8A-4147-A177-3AD203B41FA5}">
                      <a16:colId xmlns:a16="http://schemas.microsoft.com/office/drawing/2014/main" val="1341095844"/>
                    </a:ext>
                  </a:extLst>
                </a:gridCol>
                <a:gridCol w="1862051">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gridCol w="1276668">
                  <a:extLst>
                    <a:ext uri="{9D8B030D-6E8A-4147-A177-3AD203B41FA5}">
                      <a16:colId xmlns:a16="http://schemas.microsoft.com/office/drawing/2014/main" val="20004"/>
                    </a:ext>
                  </a:extLst>
                </a:gridCol>
                <a:gridCol w="1276668">
                  <a:extLst>
                    <a:ext uri="{9D8B030D-6E8A-4147-A177-3AD203B41FA5}">
                      <a16:colId xmlns:a16="http://schemas.microsoft.com/office/drawing/2014/main" val="20005"/>
                    </a:ext>
                  </a:extLst>
                </a:gridCol>
                <a:gridCol w="846455">
                  <a:extLst>
                    <a:ext uri="{9D8B030D-6E8A-4147-A177-3AD203B41FA5}">
                      <a16:colId xmlns:a16="http://schemas.microsoft.com/office/drawing/2014/main" val="20006"/>
                    </a:ext>
                  </a:extLst>
                </a:gridCol>
                <a:gridCol w="1601367">
                  <a:extLst>
                    <a:ext uri="{9D8B030D-6E8A-4147-A177-3AD203B41FA5}">
                      <a16:colId xmlns:a16="http://schemas.microsoft.com/office/drawing/2014/main" val="20007"/>
                    </a:ext>
                  </a:extLst>
                </a:gridCol>
              </a:tblGrid>
              <a:tr h="640080">
                <a:tc>
                  <a:txBody>
                    <a:bodyPr/>
                    <a:lstStyle/>
                    <a:p>
                      <a:r>
                        <a:rPr lang="en-US" sz="1800" dirty="0">
                          <a:solidFill>
                            <a:schemeClr val="tx1"/>
                          </a:solidFill>
                        </a:rPr>
                        <a:t>USUBJID</a:t>
                      </a:r>
                    </a:p>
                  </a:txBody>
                  <a:tcPr/>
                </a:tc>
                <a:tc>
                  <a:txBody>
                    <a:bodyPr/>
                    <a:lstStyle/>
                    <a:p>
                      <a:r>
                        <a:rPr lang="en-US" sz="1800" dirty="0">
                          <a:solidFill>
                            <a:schemeClr val="tx1"/>
                          </a:solidFill>
                        </a:rPr>
                        <a:t>SEX</a:t>
                      </a:r>
                    </a:p>
                  </a:txBody>
                  <a:tcPr/>
                </a:tc>
                <a:tc>
                  <a:txBody>
                    <a:bodyPr/>
                    <a:lstStyle/>
                    <a:p>
                      <a:r>
                        <a:rPr lang="en-US" sz="1800" dirty="0">
                          <a:solidFill>
                            <a:schemeClr val="tx1"/>
                          </a:solidFill>
                        </a:rPr>
                        <a:t>TRTP</a:t>
                      </a:r>
                    </a:p>
                  </a:txBody>
                  <a:tcPr/>
                </a:tc>
                <a:tc>
                  <a:txBody>
                    <a:bodyPr/>
                    <a:lstStyle/>
                    <a:p>
                      <a:r>
                        <a:rPr lang="en-US" sz="1800" dirty="0">
                          <a:solidFill>
                            <a:schemeClr val="tx1"/>
                          </a:solidFill>
                        </a:rPr>
                        <a:t>PARAM</a:t>
                      </a:r>
                    </a:p>
                  </a:txBody>
                  <a:tcPr/>
                </a:tc>
                <a:tc>
                  <a:txBody>
                    <a:bodyPr/>
                    <a:lstStyle/>
                    <a:p>
                      <a:r>
                        <a:rPr lang="en-US" sz="1600" dirty="0">
                          <a:solidFill>
                            <a:schemeClr val="tx1"/>
                          </a:solidFill>
                        </a:rPr>
                        <a:t>AVAL</a:t>
                      </a:r>
                    </a:p>
                  </a:txBody>
                  <a:tcPr/>
                </a:tc>
                <a:tc>
                  <a:txBody>
                    <a:bodyPr/>
                    <a:lstStyle/>
                    <a:p>
                      <a:r>
                        <a:rPr lang="en-US" sz="1800" dirty="0">
                          <a:solidFill>
                            <a:schemeClr val="tx1"/>
                          </a:solidFill>
                        </a:rPr>
                        <a:t>STARTDT</a:t>
                      </a:r>
                    </a:p>
                  </a:txBody>
                  <a:tcPr/>
                </a:tc>
                <a:tc>
                  <a:txBody>
                    <a:bodyPr/>
                    <a:lstStyle/>
                    <a:p>
                      <a:r>
                        <a:rPr lang="en-US" sz="1800" dirty="0">
                          <a:solidFill>
                            <a:schemeClr val="tx1"/>
                          </a:solidFill>
                        </a:rPr>
                        <a:t>ADT</a:t>
                      </a:r>
                    </a:p>
                  </a:txBody>
                  <a:tcPr/>
                </a:tc>
                <a:tc>
                  <a:txBody>
                    <a:bodyPr/>
                    <a:lstStyle/>
                    <a:p>
                      <a:r>
                        <a:rPr lang="en-US" sz="1800" dirty="0">
                          <a:solidFill>
                            <a:schemeClr val="tx1"/>
                          </a:solidFill>
                        </a:rPr>
                        <a:t>CNSR</a:t>
                      </a:r>
                    </a:p>
                  </a:txBody>
                  <a:tcPr/>
                </a:tc>
                <a:tc>
                  <a:txBody>
                    <a:bodyPr/>
                    <a:lstStyle/>
                    <a:p>
                      <a:r>
                        <a:rPr lang="en-US" sz="1800" dirty="0">
                          <a:solidFill>
                            <a:schemeClr val="tx1"/>
                          </a:solidFill>
                        </a:rPr>
                        <a:t>EVNTDESC</a:t>
                      </a:r>
                    </a:p>
                  </a:txBody>
                  <a:tcPr/>
                </a:tc>
                <a:extLst>
                  <a:ext uri="{0D108BD9-81ED-4DB2-BD59-A6C34878D82A}">
                    <a16:rowId xmlns:a16="http://schemas.microsoft.com/office/drawing/2014/main" val="10000"/>
                  </a:ext>
                </a:extLst>
              </a:tr>
              <a:tr h="278447">
                <a:tc>
                  <a:txBody>
                    <a:bodyPr/>
                    <a:lstStyle/>
                    <a:p>
                      <a:r>
                        <a:rPr lang="en-US" sz="1600" dirty="0"/>
                        <a:t>001-01-001</a:t>
                      </a:r>
                    </a:p>
                  </a:txBody>
                  <a:tcPr/>
                </a:tc>
                <a:tc>
                  <a:txBody>
                    <a:bodyPr/>
                    <a:lstStyle/>
                    <a:p>
                      <a:r>
                        <a:rPr lang="en-US" sz="1600" dirty="0"/>
                        <a:t>M</a:t>
                      </a:r>
                    </a:p>
                  </a:txBody>
                  <a:tcPr/>
                </a:tc>
                <a:tc>
                  <a:txBody>
                    <a:bodyPr/>
                    <a:lstStyle/>
                    <a:p>
                      <a:r>
                        <a:rPr lang="en-US" sz="1600" dirty="0"/>
                        <a:t>Study</a:t>
                      </a:r>
                      <a:r>
                        <a:rPr lang="en-US" sz="1600" baseline="0" dirty="0"/>
                        <a:t> Drug 1</a:t>
                      </a:r>
                      <a:endParaRPr lang="en-US" sz="1600" dirty="0"/>
                    </a:p>
                  </a:txBody>
                  <a:tcPr/>
                </a:tc>
                <a:tc>
                  <a:txBody>
                    <a:bodyPr/>
                    <a:lstStyle/>
                    <a:p>
                      <a:r>
                        <a:rPr lang="en-US" sz="1600" dirty="0"/>
                        <a:t>Progression Free Survival (Days)</a:t>
                      </a:r>
                    </a:p>
                  </a:txBody>
                  <a:tcPr/>
                </a:tc>
                <a:tc>
                  <a:txBody>
                    <a:bodyPr/>
                    <a:lstStyle/>
                    <a:p>
                      <a:r>
                        <a:rPr lang="en-US" sz="1600" dirty="0"/>
                        <a:t>157</a:t>
                      </a:r>
                    </a:p>
                  </a:txBody>
                  <a:tcPr/>
                </a:tc>
                <a:tc>
                  <a:txBody>
                    <a:bodyPr/>
                    <a:lstStyle/>
                    <a:p>
                      <a:r>
                        <a:rPr lang="en-US" sz="1600" dirty="0"/>
                        <a:t>2011-01-04</a:t>
                      </a:r>
                    </a:p>
                  </a:txBody>
                  <a:tcPr/>
                </a:tc>
                <a:tc>
                  <a:txBody>
                    <a:bodyPr/>
                    <a:lstStyle/>
                    <a:p>
                      <a:r>
                        <a:rPr lang="en-US" sz="1600" dirty="0"/>
                        <a:t>2011-06-10</a:t>
                      </a:r>
                    </a:p>
                  </a:txBody>
                  <a:tcPr/>
                </a:tc>
                <a:tc>
                  <a:txBody>
                    <a:bodyPr/>
                    <a:lstStyle/>
                    <a:p>
                      <a:endParaRPr lang="en-US" sz="1600" dirty="0"/>
                    </a:p>
                  </a:txBody>
                  <a:tcPr/>
                </a:tc>
                <a:tc>
                  <a:txBody>
                    <a:bodyPr/>
                    <a:lstStyle/>
                    <a:p>
                      <a:r>
                        <a:rPr lang="en-US" sz="1600" dirty="0"/>
                        <a:t>COMPLETED</a:t>
                      </a:r>
                      <a:r>
                        <a:rPr lang="en-US" sz="1600" baseline="0" dirty="0"/>
                        <a:t> THE STUDY</a:t>
                      </a:r>
                      <a:endParaRPr lang="en-US" sz="1600" dirty="0"/>
                    </a:p>
                  </a:txBody>
                  <a:tcPr/>
                </a:tc>
                <a:extLst>
                  <a:ext uri="{0D108BD9-81ED-4DB2-BD59-A6C34878D82A}">
                    <a16:rowId xmlns:a16="http://schemas.microsoft.com/office/drawing/2014/main" val="10001"/>
                  </a:ext>
                </a:extLst>
              </a:tr>
              <a:tr h="278447">
                <a:tc>
                  <a:txBody>
                    <a:bodyPr/>
                    <a:lstStyle/>
                    <a:p>
                      <a:r>
                        <a:rPr lang="en-US" sz="1600" dirty="0"/>
                        <a:t>001-01-002</a:t>
                      </a:r>
                    </a:p>
                  </a:txBody>
                  <a:tcPr/>
                </a:tc>
                <a:tc>
                  <a:txBody>
                    <a:bodyPr/>
                    <a:lstStyle/>
                    <a:p>
                      <a:r>
                        <a:rPr lang="en-US" sz="1600" dirty="0"/>
                        <a:t>M</a:t>
                      </a:r>
                    </a:p>
                  </a:txBody>
                  <a:tcPr/>
                </a:tc>
                <a:tc>
                  <a:txBody>
                    <a:bodyPr/>
                    <a:lstStyle/>
                    <a:p>
                      <a:r>
                        <a:rPr lang="en-US" sz="1600" dirty="0"/>
                        <a:t>Study</a:t>
                      </a:r>
                      <a:r>
                        <a:rPr lang="en-US" sz="1600" baseline="0" dirty="0"/>
                        <a:t> Drug 2</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Progression Free Survival (Days)</a:t>
                      </a:r>
                      <a:endParaRPr kumimoji="0" lang="en-US" sz="1600" b="0" i="0" u="none" strike="noStrike" kern="1200" cap="none" spc="0" normalizeH="0" baseline="0" noProof="0" dirty="0">
                        <a:ln>
                          <a:noFill/>
                        </a:ln>
                        <a:solidFill>
                          <a:prstClr val="black"/>
                        </a:solidFill>
                        <a:effectLst/>
                        <a:uLnTx/>
                        <a:uFillTx/>
                        <a:latin typeface="Roboto Condensed"/>
                        <a:ea typeface="+mn-ea"/>
                        <a:cs typeface="+mn-cs"/>
                      </a:endParaRPr>
                    </a:p>
                  </a:txBody>
                  <a:tcPr/>
                </a:tc>
                <a:tc>
                  <a:txBody>
                    <a:bodyPr/>
                    <a:lstStyle/>
                    <a:p>
                      <a:r>
                        <a:rPr lang="en-US" sz="1600" dirty="0"/>
                        <a:t>116</a:t>
                      </a:r>
                    </a:p>
                  </a:txBody>
                  <a:tcPr/>
                </a:tc>
                <a:tc>
                  <a:txBody>
                    <a:bodyPr/>
                    <a:lstStyle/>
                    <a:p>
                      <a:r>
                        <a:rPr lang="en-US" sz="1600" dirty="0"/>
                        <a:t>2011-02-01</a:t>
                      </a:r>
                    </a:p>
                  </a:txBody>
                  <a:tcPr/>
                </a:tc>
                <a:tc>
                  <a:txBody>
                    <a:bodyPr/>
                    <a:lstStyle/>
                    <a:p>
                      <a:r>
                        <a:rPr lang="en-US" sz="1600" dirty="0"/>
                        <a:t>2011-05-28</a:t>
                      </a:r>
                    </a:p>
                  </a:txBody>
                  <a:tcPr/>
                </a:tc>
                <a:tc>
                  <a:txBody>
                    <a:bodyPr/>
                    <a:lstStyle/>
                    <a:p>
                      <a:endParaRPr lang="en-US" sz="1600" dirty="0"/>
                    </a:p>
                  </a:txBody>
                  <a:tcPr/>
                </a:tc>
                <a:tc>
                  <a:txBody>
                    <a:bodyPr/>
                    <a:lstStyle/>
                    <a:p>
                      <a:r>
                        <a:rPr lang="en-US" sz="1600" dirty="0"/>
                        <a:t>LOST TO FOLLOW-UP</a:t>
                      </a:r>
                    </a:p>
                  </a:txBody>
                  <a:tcPr/>
                </a:tc>
                <a:extLst>
                  <a:ext uri="{0D108BD9-81ED-4DB2-BD59-A6C34878D82A}">
                    <a16:rowId xmlns:a16="http://schemas.microsoft.com/office/drawing/2014/main" val="10002"/>
                  </a:ext>
                </a:extLst>
              </a:tr>
              <a:tr h="278447">
                <a:tc>
                  <a:txBody>
                    <a:bodyPr/>
                    <a:lstStyle/>
                    <a:p>
                      <a:r>
                        <a:rPr lang="en-US" sz="1600" dirty="0"/>
                        <a:t>001-01-003</a:t>
                      </a:r>
                    </a:p>
                  </a:txBody>
                  <a:tcPr/>
                </a:tc>
                <a:tc>
                  <a:txBody>
                    <a:bodyPr/>
                    <a:lstStyle/>
                    <a:p>
                      <a:r>
                        <a:rPr lang="en-US" sz="1600" dirty="0"/>
                        <a:t>F</a:t>
                      </a:r>
                    </a:p>
                  </a:txBody>
                  <a:tcPr/>
                </a:tc>
                <a:tc>
                  <a:txBody>
                    <a:bodyPr/>
                    <a:lstStyle/>
                    <a:p>
                      <a:r>
                        <a:rPr lang="en-US" sz="1600" dirty="0"/>
                        <a:t>Study</a:t>
                      </a:r>
                      <a:r>
                        <a:rPr lang="en-US" sz="1600" baseline="0" dirty="0"/>
                        <a:t> Drug 2</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Progression Free Survival (Days)</a:t>
                      </a:r>
                      <a:endParaRPr kumimoji="0" lang="en-US" sz="1600" b="0" i="0" u="none" strike="noStrike" kern="1200" cap="none" spc="0" normalizeH="0" baseline="0" noProof="0" dirty="0">
                        <a:ln>
                          <a:noFill/>
                        </a:ln>
                        <a:solidFill>
                          <a:prstClr val="black"/>
                        </a:solidFill>
                        <a:effectLst/>
                        <a:uLnTx/>
                        <a:uFillTx/>
                        <a:latin typeface="Roboto Condensed"/>
                        <a:ea typeface="+mn-ea"/>
                        <a:cs typeface="+mn-cs"/>
                      </a:endParaRPr>
                    </a:p>
                  </a:txBody>
                  <a:tcPr/>
                </a:tc>
                <a:tc>
                  <a:txBody>
                    <a:bodyPr/>
                    <a:lstStyle/>
                    <a:p>
                      <a:r>
                        <a:rPr lang="en-US" sz="1600" dirty="0"/>
                        <a:t>88</a:t>
                      </a:r>
                    </a:p>
                  </a:txBody>
                  <a:tcPr/>
                </a:tc>
                <a:tc>
                  <a:txBody>
                    <a:bodyPr/>
                    <a:lstStyle/>
                    <a:p>
                      <a:r>
                        <a:rPr lang="en-US" sz="1600" dirty="0"/>
                        <a:t>2011-02-05</a:t>
                      </a:r>
                    </a:p>
                  </a:txBody>
                  <a:tcPr/>
                </a:tc>
                <a:tc>
                  <a:txBody>
                    <a:bodyPr/>
                    <a:lstStyle/>
                    <a:p>
                      <a:r>
                        <a:rPr lang="en-US" sz="1600" dirty="0"/>
                        <a:t>2011-05-04</a:t>
                      </a:r>
                    </a:p>
                  </a:txBody>
                  <a:tcPr/>
                </a:tc>
                <a:tc>
                  <a:txBody>
                    <a:bodyPr/>
                    <a:lstStyle/>
                    <a:p>
                      <a:endParaRPr lang="en-US" sz="1600" dirty="0"/>
                    </a:p>
                  </a:txBody>
                  <a:tcPr/>
                </a:tc>
                <a:tc>
                  <a:txBody>
                    <a:bodyPr/>
                    <a:lstStyle/>
                    <a:p>
                      <a:r>
                        <a:rPr lang="en-US" sz="1600" dirty="0"/>
                        <a:t>DEATH</a:t>
                      </a:r>
                    </a:p>
                  </a:txBody>
                  <a:tcPr/>
                </a:tc>
                <a:extLst>
                  <a:ext uri="{0D108BD9-81ED-4DB2-BD59-A6C34878D82A}">
                    <a16:rowId xmlns:a16="http://schemas.microsoft.com/office/drawing/2014/main" val="10003"/>
                  </a:ext>
                </a:extLst>
              </a:tr>
              <a:tr h="278447">
                <a:tc>
                  <a:txBody>
                    <a:bodyPr/>
                    <a:lstStyle/>
                    <a:p>
                      <a:r>
                        <a:rPr lang="en-US" sz="1600" dirty="0"/>
                        <a:t>001-01-004</a:t>
                      </a:r>
                    </a:p>
                  </a:txBody>
                  <a:tcPr/>
                </a:tc>
                <a:tc>
                  <a:txBody>
                    <a:bodyPr/>
                    <a:lstStyle/>
                    <a:p>
                      <a:r>
                        <a:rPr lang="en-US" sz="1600" dirty="0"/>
                        <a:t>F</a:t>
                      </a:r>
                    </a:p>
                  </a:txBody>
                  <a:tcPr/>
                </a:tc>
                <a:tc>
                  <a:txBody>
                    <a:bodyPr/>
                    <a:lstStyle/>
                    <a:p>
                      <a:r>
                        <a:rPr lang="en-US" sz="1600" dirty="0"/>
                        <a:t>Study</a:t>
                      </a:r>
                      <a:r>
                        <a:rPr lang="en-US" sz="1600" baseline="0" dirty="0"/>
                        <a:t> Drug 1</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Progression Free Survival (Days)</a:t>
                      </a:r>
                      <a:endParaRPr kumimoji="0" lang="en-US" sz="1600" b="0" i="0" u="none" strike="noStrike" kern="1200" cap="none" spc="0" normalizeH="0" baseline="0" noProof="0" dirty="0">
                        <a:ln>
                          <a:noFill/>
                        </a:ln>
                        <a:solidFill>
                          <a:prstClr val="black"/>
                        </a:solidFill>
                        <a:effectLst/>
                        <a:uLnTx/>
                        <a:uFillTx/>
                        <a:latin typeface="Roboto Condensed"/>
                        <a:ea typeface="+mn-ea"/>
                        <a:cs typeface="+mn-cs"/>
                      </a:endParaRPr>
                    </a:p>
                  </a:txBody>
                  <a:tcPr/>
                </a:tc>
                <a:tc>
                  <a:txBody>
                    <a:bodyPr/>
                    <a:lstStyle/>
                    <a:p>
                      <a:r>
                        <a:rPr lang="en-US" sz="1600" dirty="0"/>
                        <a:t>102</a:t>
                      </a:r>
                    </a:p>
                  </a:txBody>
                  <a:tcPr/>
                </a:tc>
                <a:tc>
                  <a:txBody>
                    <a:bodyPr/>
                    <a:lstStyle/>
                    <a:p>
                      <a:r>
                        <a:rPr lang="en-US" sz="1600" dirty="0"/>
                        <a:t>2011-03-20</a:t>
                      </a:r>
                    </a:p>
                  </a:txBody>
                  <a:tcPr/>
                </a:tc>
                <a:tc>
                  <a:txBody>
                    <a:bodyPr/>
                    <a:lstStyle/>
                    <a:p>
                      <a:r>
                        <a:rPr lang="en-US" sz="1600" dirty="0"/>
                        <a:t>2011-06-30</a:t>
                      </a:r>
                    </a:p>
                  </a:txBody>
                  <a:tcPr/>
                </a:tc>
                <a:tc>
                  <a:txBody>
                    <a:bodyPr/>
                    <a:lstStyle/>
                    <a:p>
                      <a:pPr marL="0" algn="l" defTabSz="685783" rtl="0" eaLnBrk="1" latinLnBrk="0" hangingPunct="1"/>
                      <a:endParaRPr lang="en-US" sz="1600" kern="1200" dirty="0">
                        <a:solidFill>
                          <a:schemeClr val="dk1"/>
                        </a:solidFill>
                        <a:latin typeface="+mn-lt"/>
                        <a:ea typeface="+mn-ea"/>
                        <a:cs typeface="+mn-cs"/>
                      </a:endParaRPr>
                    </a:p>
                  </a:txBody>
                  <a:tcPr/>
                </a:tc>
                <a:tc>
                  <a:txBody>
                    <a:bodyPr/>
                    <a:lstStyle/>
                    <a:p>
                      <a:pPr marL="0" algn="l" defTabSz="685783" rtl="0" eaLnBrk="1" latinLnBrk="0" hangingPunct="1"/>
                      <a:r>
                        <a:rPr lang="en-US" sz="1600" kern="1200" dirty="0"/>
                        <a:t>PROGRESSIVE DISEASE</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278447">
                <a:tc>
                  <a:txBody>
                    <a:bodyPr/>
                    <a:lstStyle/>
                    <a:p>
                      <a:r>
                        <a:rPr lang="en-US" sz="1600" dirty="0"/>
                        <a:t>001-01-005</a:t>
                      </a:r>
                    </a:p>
                  </a:txBody>
                  <a:tcPr/>
                </a:tc>
                <a:tc>
                  <a:txBody>
                    <a:bodyPr/>
                    <a:lstStyle/>
                    <a:p>
                      <a:r>
                        <a:rPr lang="en-US" sz="1600" dirty="0"/>
                        <a:t>M</a:t>
                      </a:r>
                    </a:p>
                  </a:txBody>
                  <a:tcPr/>
                </a:tc>
                <a:tc>
                  <a:txBody>
                    <a:bodyPr/>
                    <a:lstStyle/>
                    <a:p>
                      <a:r>
                        <a:rPr lang="en-US" sz="1600" dirty="0"/>
                        <a:t>Study</a:t>
                      </a:r>
                      <a:r>
                        <a:rPr lang="en-US" sz="1600" baseline="0" dirty="0"/>
                        <a:t> Drug 1</a:t>
                      </a:r>
                      <a:endParaRPr lang="en-US" sz="16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Progression Free Survival (Days)</a:t>
                      </a:r>
                      <a:endParaRPr kumimoji="0" lang="en-US" sz="1600" b="0" i="0" u="none" strike="noStrike" kern="1200" cap="none" spc="0" normalizeH="0" baseline="0" noProof="0" dirty="0">
                        <a:ln>
                          <a:noFill/>
                        </a:ln>
                        <a:solidFill>
                          <a:prstClr val="black"/>
                        </a:solidFill>
                        <a:effectLst/>
                        <a:uLnTx/>
                        <a:uFillTx/>
                        <a:latin typeface="Roboto Condensed"/>
                        <a:ea typeface="+mn-ea"/>
                        <a:cs typeface="+mn-cs"/>
                      </a:endParaRPr>
                    </a:p>
                  </a:txBody>
                  <a:tcPr/>
                </a:tc>
                <a:tc>
                  <a:txBody>
                    <a:bodyPr/>
                    <a:lstStyle/>
                    <a:p>
                      <a:r>
                        <a:rPr lang="en-US" sz="1600" dirty="0"/>
                        <a:t>101</a:t>
                      </a:r>
                    </a:p>
                  </a:txBody>
                  <a:tcPr/>
                </a:tc>
                <a:tc>
                  <a:txBody>
                    <a:bodyPr/>
                    <a:lstStyle/>
                    <a:p>
                      <a:r>
                        <a:rPr lang="en-US" sz="1600" dirty="0"/>
                        <a:t>2011-03-26</a:t>
                      </a:r>
                    </a:p>
                  </a:txBody>
                  <a:tcPr/>
                </a:tc>
                <a:tc>
                  <a:txBody>
                    <a:bodyPr/>
                    <a:lstStyle/>
                    <a:p>
                      <a:r>
                        <a:rPr lang="en-US" sz="1600" dirty="0"/>
                        <a:t>2011-07-05</a:t>
                      </a:r>
                    </a:p>
                  </a:txBody>
                  <a:tcPr/>
                </a:tc>
                <a:tc>
                  <a:txBody>
                    <a:bodyPr/>
                    <a:lstStyle/>
                    <a:p>
                      <a:endParaRPr lang="en-US" sz="1600" dirty="0"/>
                    </a:p>
                  </a:txBody>
                  <a:tcPr/>
                </a:tc>
                <a:tc>
                  <a:txBody>
                    <a:bodyPr/>
                    <a:lstStyle/>
                    <a:p>
                      <a:r>
                        <a:rPr lang="en-US" sz="1600" dirty="0"/>
                        <a:t>ONGOING</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58278974"/>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15846_Ocean presentation_RVA_v4.potx" id="{354FE8D4-E883-4E79-A422-6A1915D44872}" vid="{AAC9F203-D7BC-4B95-936D-67F55828A5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2C315-492F-482C-BE04-955377E16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9B7651-08C1-49A1-AFE9-4E4CD342176D}">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DC3D7A05-DE9A-4773-A113-AAE964924F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0</TotalTime>
  <Words>9884</Words>
  <Application>Microsoft Office PowerPoint</Application>
  <PresentationFormat>Widescreen</PresentationFormat>
  <Paragraphs>3408</Paragraphs>
  <Slides>113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113</vt:i4>
      </vt:variant>
    </vt:vector>
  </HeadingPairs>
  <TitlesOfParts>
    <vt:vector size="121" baseType="lpstr">
      <vt:lpstr>Roboto Condensed</vt:lpstr>
      <vt:lpstr>Arial</vt:lpstr>
      <vt:lpstr>Berlin Sans FB</vt:lpstr>
      <vt:lpstr>Calibri</vt:lpstr>
      <vt:lpstr>Calisto MT</vt:lpstr>
      <vt:lpstr>Century Gothic</vt:lpstr>
      <vt:lpstr>Wingdings</vt:lpstr>
      <vt:lpstr>Office Theme</vt:lpstr>
      <vt:lpstr>Oncology Study Seminar</vt:lpstr>
      <vt:lpstr>Rules for Today</vt:lpstr>
      <vt:lpstr>Agenda</vt:lpstr>
      <vt:lpstr>Cancer Facts</vt:lpstr>
      <vt:lpstr>FDA CDER NMEs and BLAs Approval</vt:lpstr>
      <vt:lpstr>Top Oncology Companies</vt:lpstr>
      <vt:lpstr>Difference in Oncology Studies</vt:lpstr>
      <vt:lpstr>Oncology Subtypes</vt:lpstr>
      <vt:lpstr>Oncology Specific Standards</vt:lpstr>
      <vt:lpstr>Response Criteria</vt:lpstr>
      <vt:lpstr>Response Criteria Guidelines</vt:lpstr>
      <vt:lpstr>RECIST</vt:lpstr>
      <vt:lpstr>Target/Non-Target Lesions according to RECIST 1.1 </vt:lpstr>
      <vt:lpstr>Lesions at Baseline</vt:lpstr>
      <vt:lpstr>Measurable Lesions Found at Baseline</vt:lpstr>
      <vt:lpstr>Target &amp; Non-Target Lesions according to RECIST 1.1</vt:lpstr>
      <vt:lpstr>Response Criteria of Target &amp; Non-Target Lesions</vt:lpstr>
      <vt:lpstr>Exercise : Response of Target &amp; Non-Target Lesions</vt:lpstr>
      <vt:lpstr>Evaluation of  Changes in Tumor Results Measurements for Responses at given visit</vt:lpstr>
      <vt:lpstr>Overall Response at given time point</vt:lpstr>
      <vt:lpstr>Confirmation of Response</vt:lpstr>
      <vt:lpstr>Best Overall Response table when confirmation of CR and PR required</vt:lpstr>
      <vt:lpstr>Confirmation of Response</vt:lpstr>
      <vt:lpstr>Exercise : Review on RECIST 1.1</vt:lpstr>
      <vt:lpstr>Oncology specific CDISC Standards</vt:lpstr>
      <vt:lpstr>CDISC Oncology Specific Standards</vt:lpstr>
      <vt:lpstr>CDISC Oncology Specific Standards</vt:lpstr>
      <vt:lpstr>SDTM TU (Tumor Identification) </vt:lpstr>
      <vt:lpstr>SDTM TU (Tumor Identification)</vt:lpstr>
      <vt:lpstr>SDTM TU Example </vt:lpstr>
      <vt:lpstr>SDTM TR (Tumor Results) </vt:lpstr>
      <vt:lpstr>SDTM TR (Tumor Result)</vt:lpstr>
      <vt:lpstr>SDTM TR Example</vt:lpstr>
      <vt:lpstr>SDTM RS (Disease Response)</vt:lpstr>
      <vt:lpstr>SDTM RS (Disease Response)</vt:lpstr>
      <vt:lpstr>Data Collection and its SDTM in Solid Tumor using RECIST</vt:lpstr>
      <vt:lpstr>SDTM RS Example</vt:lpstr>
      <vt:lpstr>Ex. SDTM TU at Screening</vt:lpstr>
      <vt:lpstr>Ex. SDTM TR at Screening</vt:lpstr>
      <vt:lpstr>Ex. SDTM TU at Cycle 1</vt:lpstr>
      <vt:lpstr>Ex. SDTM TR at Cycle 1</vt:lpstr>
      <vt:lpstr>Ex. SDTM RS at Cycle 1</vt:lpstr>
      <vt:lpstr>EX. SDTM TU at Cycle 2</vt:lpstr>
      <vt:lpstr>Ex. SDTM TR at Cycle 2</vt:lpstr>
      <vt:lpstr>Ex. SDTM RS at Cycle 2</vt:lpstr>
      <vt:lpstr>Answer: SDTM RS</vt:lpstr>
      <vt:lpstr>Q: How to add “New” lesion in TU and TR at Cycle 3</vt:lpstr>
      <vt:lpstr>Considerations on SDTM Tumor domains</vt:lpstr>
      <vt:lpstr>Immunotherapy Study: Data Collections &amp; CDISC</vt:lpstr>
      <vt:lpstr>irRC (Immune-related Response Criteria)</vt:lpstr>
      <vt:lpstr>Tumor Burden Example</vt:lpstr>
      <vt:lpstr>irRC Response</vt:lpstr>
      <vt:lpstr>irRC Response at given time point </vt:lpstr>
      <vt:lpstr>Comparison Between RECIST and irRC</vt:lpstr>
      <vt:lpstr>Exercise</vt:lpstr>
      <vt:lpstr>Lymphoma Study: Data Collections &amp; CDISC</vt:lpstr>
      <vt:lpstr>Cheson</vt:lpstr>
      <vt:lpstr>Lymphatic System vs Extra Nodal Site </vt:lpstr>
      <vt:lpstr>What is to measure in Lymphoma according to Cheson</vt:lpstr>
      <vt:lpstr>Tumor Lesions According to Cheson</vt:lpstr>
      <vt:lpstr>SDTM TU (Tumor Identification) </vt:lpstr>
      <vt:lpstr>SDTM TR at Screening</vt:lpstr>
      <vt:lpstr>SDTM TR at Cycle 1</vt:lpstr>
      <vt:lpstr>Bone Marrow - SDTM LB and FA</vt:lpstr>
      <vt:lpstr>Liver and Spleen Palpable Assessment - SDTM PE</vt:lpstr>
      <vt:lpstr>Complete Response (CR)</vt:lpstr>
      <vt:lpstr>Partial Response (PR)</vt:lpstr>
      <vt:lpstr>Progressive Disease (PD)</vt:lpstr>
      <vt:lpstr>Data Collection and its SDTM in Lymphoma using Cheson</vt:lpstr>
      <vt:lpstr>SDTM RS (Response) </vt:lpstr>
      <vt:lpstr>Leukemia Study :   Data Collections &amp; CDISC </vt:lpstr>
      <vt:lpstr>What is Leukemia</vt:lpstr>
      <vt:lpstr>Introduction of Chronic Lymphocytic Leukemia (CLL)</vt:lpstr>
      <vt:lpstr>Introduction of IWCLL ( International Workshop on Chronic Lymphocytic Leukemia)</vt:lpstr>
      <vt:lpstr>What are to measure for response criteria according to IWCLL 2008</vt:lpstr>
      <vt:lpstr>SDTM TU (Tumor Identification) </vt:lpstr>
      <vt:lpstr>SDTM TR at Screening</vt:lpstr>
      <vt:lpstr>SDTM TR at Cycle 1</vt:lpstr>
      <vt:lpstr>Bone Marrow - SDTM LB and FA</vt:lpstr>
      <vt:lpstr>Liver Palpable Assessment - SDTM PE and FA at Screening &amp; Cycle 1 </vt:lpstr>
      <vt:lpstr>Spleen Palpable Assessment - SDTM PE and FA at Screening &amp; Cycle 1 </vt:lpstr>
      <vt:lpstr>SDTM LB for Leukemia Blood counts</vt:lpstr>
      <vt:lpstr>Complete Response (CR)</vt:lpstr>
      <vt:lpstr>Partial Response (PR)</vt:lpstr>
      <vt:lpstr>Progressive Disease (PD)</vt:lpstr>
      <vt:lpstr>Data Collection and its SDTM on Leukemia Study</vt:lpstr>
      <vt:lpstr>SDTM RS (Response) – Overall Response at Each Visit</vt:lpstr>
      <vt:lpstr>Other Oncology-specific data collections, CDISC &amp; Analysis</vt:lpstr>
      <vt:lpstr>Oncology exposure – EC and EX</vt:lpstr>
      <vt:lpstr>Additional Cancer Related Data Collections</vt:lpstr>
      <vt:lpstr>Oncology-specific Efficacy Analysis</vt:lpstr>
      <vt:lpstr>Objective Response Rate (ORR)</vt:lpstr>
      <vt:lpstr>Best Overall Response for ORR </vt:lpstr>
      <vt:lpstr>Final ADORR : Objective Response parameter for ORR analysis</vt:lpstr>
      <vt:lpstr>Oncology-specific Analysis – Time to Event</vt:lpstr>
      <vt:lpstr>Time to Event ADaM Model </vt:lpstr>
      <vt:lpstr>Time to Event ADaM - Metadata </vt:lpstr>
      <vt:lpstr>TTE ADaM Dataset for Overall Survival</vt:lpstr>
      <vt:lpstr>TTE ADaM Dataset for PFS </vt:lpstr>
      <vt:lpstr>Log-Rank Test &amp; Cox SAS Codes Using Time to Event ADaM Dataset</vt:lpstr>
      <vt:lpstr>Simple KM Curve SAS Codes Using TTE ADaM Dataset</vt:lpstr>
      <vt:lpstr>Kaplan-Meier Curve Using Simple SAS Template Codes</vt:lpstr>
      <vt:lpstr>Intermediate ADaM Efficacy datasets</vt:lpstr>
      <vt:lpstr>Sample ADINT (intermediate ADaM dataset for OS)</vt:lpstr>
      <vt:lpstr>End to End Standards driven oncology studies</vt:lpstr>
      <vt:lpstr>Challenges on Biometric Department </vt:lpstr>
      <vt:lpstr>Complex problem for 6th grader </vt:lpstr>
      <vt:lpstr>How can we solve the complex problem? </vt:lpstr>
      <vt:lpstr>Oncology-specific Standards</vt:lpstr>
      <vt:lpstr>E2E Standards-driven Oncology Studies</vt:lpstr>
      <vt:lpstr>Standardized way to solve the complex problem</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2020-02-02T06:02:32Z</dcterms:created>
  <dcterms:modified xsi:type="dcterms:W3CDTF">2020-02-02T18:15:01Z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