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53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2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5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5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5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7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6C3-06C3-490E-8693-8045FC301308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91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onhealth.com.tw/blog/blogTopic.action?nid=374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1health.com/Article/3794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.ettoday.net/news/90666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w.appledaily.com/life/20201221/SPQ3QVJLWNBNTNPJ2TARCRLYJ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oem\Desktop\下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54868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問：市面上的外用灰指甲藥有效嗎？ 答：對於較輕微的甲癬（感染範圍未超過指甲的一半並未侵犯甲母），的確可以考 慮使用外用藥治療。可用銼刀去除病灶再加上外用抗黴菌藥物；治療時間通常在手 指甲為連續用藥 </a:t>
            </a:r>
            <a:r>
              <a:rPr lang="en-US" altLang="zh-TW" sz="1600" dirty="0" smtClean="0">
                <a:solidFill>
                  <a:schemeClr val="tx1"/>
                </a:solidFill>
              </a:rPr>
              <a:t>6 </a:t>
            </a:r>
            <a:r>
              <a:rPr lang="zh-TW" altLang="en-US" sz="1600" dirty="0" smtClean="0">
                <a:solidFill>
                  <a:schemeClr val="tx1"/>
                </a:solidFill>
              </a:rPr>
              <a:t>個月，腳趾甲需 </a:t>
            </a:r>
            <a:r>
              <a:rPr lang="en-US" altLang="zh-TW" sz="1600" dirty="0" smtClean="0">
                <a:solidFill>
                  <a:schemeClr val="tx1"/>
                </a:solidFill>
              </a:rPr>
              <a:t>9 </a:t>
            </a:r>
            <a:r>
              <a:rPr lang="zh-TW" altLang="en-US" sz="1600" dirty="0" smtClean="0">
                <a:solidFill>
                  <a:schemeClr val="tx1"/>
                </a:solidFill>
              </a:rPr>
              <a:t>至 </a:t>
            </a:r>
            <a:r>
              <a:rPr lang="en-US" altLang="zh-TW" sz="1600" dirty="0" smtClean="0">
                <a:solidFill>
                  <a:schemeClr val="tx1"/>
                </a:solidFill>
              </a:rPr>
              <a:t>12 </a:t>
            </a:r>
            <a:r>
              <a:rPr lang="zh-TW" altLang="en-US" sz="1600" dirty="0" smtClean="0">
                <a:solidFill>
                  <a:schemeClr val="tx1"/>
                </a:solidFill>
              </a:rPr>
              <a:t>個月。然而就算是目前最新型的外用抗黴 菌藥物，治癒率仍小於 </a:t>
            </a:r>
            <a:r>
              <a:rPr lang="en-US" altLang="zh-TW" sz="1600" dirty="0" smtClean="0">
                <a:solidFill>
                  <a:schemeClr val="tx1"/>
                </a:solidFill>
              </a:rPr>
              <a:t>20%</a:t>
            </a:r>
            <a:r>
              <a:rPr lang="zh-TW" altLang="en-US" sz="1600" dirty="0" smtClean="0">
                <a:solidFill>
                  <a:schemeClr val="tx1"/>
                </a:solidFill>
              </a:rPr>
              <a:t>，仍未非常理想。若是已經使用一年仍未痊癒，仍必須 考慮口服藥治療，建議洽詢皮膚專科醫師。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2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https://www.commonhealth.com.tw/blog/blogTopic.action?nid=3743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i="1" dirty="0">
                <a:solidFill>
                  <a:schemeClr val="tx1"/>
                </a:solidFill>
              </a:rPr>
              <a:t>「醫師，為什麼我的灰指甲，點藥水或吃藥都完全沒有改善呢？」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3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https://www.top1health.com/Article/37942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噁～運動一雙球鞋穿到底！灰指甲來敲門</a:t>
            </a:r>
          </a:p>
          <a:p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https://health.ettoday.net/news/906664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/>
              <a:t>「灰指甲」會傳染啦！黴菌會感染其他部位</a:t>
            </a:r>
            <a:r>
              <a:rPr lang="en-US" altLang="zh-TW" sz="1600" dirty="0"/>
              <a:t>...</a:t>
            </a:r>
            <a:r>
              <a:rPr lang="zh-TW" altLang="en-US" sz="1600" dirty="0"/>
              <a:t>如胯下</a:t>
            </a:r>
            <a:r>
              <a:rPr lang="zh-TW" altLang="en-US" sz="1600" dirty="0" smtClean="0"/>
              <a:t>癢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8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https://tw.appledaily.com/life/20201221/SPQ3QVJLWNBNTNPJ2TARCRLYJE/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娃染香港腳</a:t>
            </a:r>
            <a:r>
              <a:rPr lang="en-US" altLang="zh-TW" sz="1600" dirty="0">
                <a:solidFill>
                  <a:schemeClr val="tx1"/>
                </a:solidFill>
              </a:rPr>
              <a:t>】</a:t>
            </a:r>
            <a:r>
              <a:rPr lang="zh-TW" altLang="en-US" sz="1600" dirty="0">
                <a:solidFill>
                  <a:schemeClr val="tx1"/>
                </a:solidFill>
              </a:rPr>
              <a:t>嬰幼兒足部乾爽還中標　九成禍首是爺、爸</a:t>
            </a:r>
          </a:p>
          <a:p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認識甲癬（灰指甲） 甲癬俗稱灰指甲，又稱為臭甲，是由於黴菌感染趾（指）甲造成。大約有 </a:t>
            </a:r>
            <a:r>
              <a:rPr lang="en-US" altLang="zh-TW" sz="1600" dirty="0" smtClean="0">
                <a:solidFill>
                  <a:schemeClr val="tx1"/>
                </a:solidFill>
              </a:rPr>
              <a:t>14%</a:t>
            </a:r>
            <a:r>
              <a:rPr lang="zh-TW" altLang="en-US" sz="1600" dirty="0" smtClean="0">
                <a:solidFill>
                  <a:schemeClr val="tx1"/>
                </a:solidFill>
              </a:rPr>
              <a:t>的人 罹患甲癬，且盛行率隨著年齡而增加，好發於老年患者。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因 常見於足癬或手癬的續發性趾（指）甲侵犯，所以在感染的趾（指）甲周圍的手足 皮膚常可見有脫皮或厚皮的現象。因為足癬較手癬常見許多且腳趾甲的生長速度較 慢，甲癬較好發於腳趾甲。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提到與指甲相關的疾病，許多人會想到灰指甲！皮膚科醫師指出，灰指甲的醫學名稱是「甲癬」，是指甲受到黴菌感染而導致變色、變形、質地改變，最常見的致病菌是皮黴菌；但顏色不一定是灰色，反而常見黃、黑、白色等。要注意的是，並非指甲出現變形、變色就是甲癬。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遠端側緣甲下型（</a:t>
            </a:r>
            <a:r>
              <a:rPr lang="en-US" altLang="zh-TW" sz="1600" dirty="0" smtClean="0">
                <a:solidFill>
                  <a:schemeClr val="tx1"/>
                </a:solidFill>
              </a:rPr>
              <a:t>distal lateral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subungual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onychomycosis</a:t>
            </a:r>
            <a:r>
              <a:rPr lang="zh-TW" altLang="en-US" sz="1600" dirty="0" smtClean="0">
                <a:solidFill>
                  <a:schemeClr val="tx1"/>
                </a:solidFill>
              </a:rPr>
              <a:t>） 最常見，黴菌自趾（指）甲遠端或側端的趾（指）甲下緣開始感染，導致趾（指） 甲下緣增厚、角化、變色（白、黃）、變形、易產生碎屑、甲床分離等現象，感 染的範圍可以很緩慢的向趾（指）甲近端前進。有時可形成一黃色條紋（</a:t>
            </a:r>
            <a:r>
              <a:rPr lang="en-US" altLang="zh-TW" sz="1600" dirty="0" smtClean="0">
                <a:solidFill>
                  <a:schemeClr val="tx1"/>
                </a:solidFill>
              </a:rPr>
              <a:t>yellow streak</a:t>
            </a:r>
            <a:r>
              <a:rPr lang="zh-TW" altLang="en-US" sz="1600" dirty="0" smtClean="0">
                <a:solidFill>
                  <a:schemeClr val="tx1"/>
                </a:solidFill>
              </a:rPr>
              <a:t>），是其他趾（指）甲疾病所不會出現的表現，可以幫助區分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2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白色表淺型（</a:t>
            </a:r>
            <a:r>
              <a:rPr lang="en-US" altLang="zh-TW" sz="1600" dirty="0" smtClean="0">
                <a:solidFill>
                  <a:schemeClr val="tx1"/>
                </a:solidFill>
              </a:rPr>
              <a:t>white superficial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onychomycosis</a:t>
            </a:r>
            <a:r>
              <a:rPr lang="zh-TW" altLang="en-US" sz="1600" dirty="0" smtClean="0">
                <a:solidFill>
                  <a:schemeClr val="tx1"/>
                </a:solidFill>
              </a:rPr>
              <a:t>） 次常見，較常發現於腳趾甲。黴菌自趾（指）甲表面感染，導致趾（指）甲變成 臺大醫院健康電子報 </a:t>
            </a:r>
            <a:r>
              <a:rPr lang="en-US" altLang="zh-TW" sz="1600" dirty="0" smtClean="0">
                <a:solidFill>
                  <a:schemeClr val="tx1"/>
                </a:solidFill>
              </a:rPr>
              <a:t>2019 </a:t>
            </a:r>
            <a:r>
              <a:rPr lang="zh-TW" altLang="en-US" sz="1600" dirty="0" smtClean="0">
                <a:solidFill>
                  <a:schemeClr val="tx1"/>
                </a:solidFill>
              </a:rPr>
              <a:t>年 </a:t>
            </a:r>
            <a:r>
              <a:rPr lang="en-US" altLang="zh-TW" sz="1600" dirty="0" smtClean="0">
                <a:solidFill>
                  <a:schemeClr val="tx1"/>
                </a:solidFill>
              </a:rPr>
              <a:t>10 </a:t>
            </a:r>
            <a:r>
              <a:rPr lang="zh-TW" altLang="en-US" sz="1600" dirty="0" smtClean="0">
                <a:solidFill>
                  <a:schemeClr val="tx1"/>
                </a:solidFill>
              </a:rPr>
              <a:t>月 </a:t>
            </a:r>
            <a:r>
              <a:rPr lang="en-US" altLang="zh-TW" sz="1600" dirty="0" smtClean="0">
                <a:solidFill>
                  <a:schemeClr val="tx1"/>
                </a:solidFill>
              </a:rPr>
              <a:t>143 </a:t>
            </a:r>
            <a:r>
              <a:rPr lang="zh-TW" altLang="en-US" sz="1600" dirty="0" smtClean="0">
                <a:solidFill>
                  <a:schemeClr val="tx1"/>
                </a:solidFill>
              </a:rPr>
              <a:t>期 如粉筆一般白色、失去正常的光澤。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近端甲下型（</a:t>
            </a:r>
            <a:r>
              <a:rPr lang="en-US" altLang="zh-TW" sz="1600" dirty="0" smtClean="0">
                <a:solidFill>
                  <a:schemeClr val="tx1"/>
                </a:solidFill>
              </a:rPr>
              <a:t>proximal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subungual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onychomycosis</a:t>
            </a:r>
            <a:r>
              <a:rPr lang="zh-TW" altLang="en-US" sz="1600" dirty="0" smtClean="0">
                <a:solidFill>
                  <a:schemeClr val="tx1"/>
                </a:solidFill>
              </a:rPr>
              <a:t>） 罕見。黴菌自趾（指）甲近端甲溝開始感染，導致趾（指）甲近端變白而混濁， 感染逐漸擴大導致趾（指）甲近端甲下角化、甲床分離。這種罕見的甲癬好發於 </a:t>
            </a:r>
            <a:r>
              <a:rPr lang="en-US" altLang="zh-TW" sz="1600" dirty="0" smtClean="0">
                <a:solidFill>
                  <a:schemeClr val="tx1"/>
                </a:solidFill>
              </a:rPr>
              <a:t>HIV </a:t>
            </a:r>
            <a:r>
              <a:rPr lang="zh-TW" altLang="en-US" sz="1600" dirty="0" smtClean="0">
                <a:solidFill>
                  <a:schemeClr val="tx1"/>
                </a:solidFill>
              </a:rPr>
              <a:t>感染者。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7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全失養型（</a:t>
            </a:r>
            <a:r>
              <a:rPr lang="en-US" altLang="zh-TW" sz="1600" dirty="0" smtClean="0">
                <a:solidFill>
                  <a:schemeClr val="tx1"/>
                </a:solidFill>
              </a:rPr>
              <a:t>total dystrophic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onychomycosis</a:t>
            </a:r>
            <a:r>
              <a:rPr lang="zh-TW" altLang="en-US" sz="1600" dirty="0" smtClean="0">
                <a:solidFill>
                  <a:schemeClr val="tx1"/>
                </a:solidFill>
              </a:rPr>
              <a:t>） 以上所有類型的甲癬，不管一開始感染是從近端或遠端、表面或甲下，若長期未 治療最終會導致整個趾（指）甲都被黴菌侵犯而變形變色增厚，為甲癬的最終狀 態。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5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罹患甲癬的危險因子包括 年老、男性、趾（指）甲曾受傷、穿著過緊不合腳的鞋子、常使用公共更衣間、免 疫抑制（包括糖尿病與愛滋病）、以及周邊血管疾病等。絕大部分的患者是先感染 足癬（香港腳）未治療而擴散至趾（指）甲、而當趾（指）甲感染後由於外用藥療 效不佳，所以常常成為黴菌的溫床，導致患者的甲癬和足癬不易根治經常復發。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4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治療 因抗黴菌外用藥很難穿透指甲，所以往往擦藥擦了很久仍無法治癒甲癬。目前甲癬 的治療主要是以口服抗黴菌藥為主：可以口服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terbinafine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每天 </a:t>
            </a:r>
            <a:r>
              <a:rPr lang="en-US" altLang="zh-TW" sz="1600" dirty="0" smtClean="0">
                <a:solidFill>
                  <a:schemeClr val="tx1"/>
                </a:solidFill>
              </a:rPr>
              <a:t>250 mg </a:t>
            </a:r>
            <a:r>
              <a:rPr lang="zh-TW" altLang="en-US" sz="1600" dirty="0" smtClean="0">
                <a:solidFill>
                  <a:schemeClr val="tx1"/>
                </a:solidFill>
              </a:rPr>
              <a:t>或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itraconazole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每天 </a:t>
            </a:r>
            <a:r>
              <a:rPr lang="en-US" altLang="zh-TW" sz="1600" dirty="0" smtClean="0">
                <a:solidFill>
                  <a:schemeClr val="tx1"/>
                </a:solidFill>
              </a:rPr>
              <a:t>200 mg</a:t>
            </a:r>
            <a:r>
              <a:rPr lang="zh-TW" altLang="en-US" sz="1600" dirty="0" smtClean="0">
                <a:solidFill>
                  <a:schemeClr val="tx1"/>
                </a:solidFill>
              </a:rPr>
              <a:t>，療程為手指甲六週，腳趾甲十二週；也可以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itraconazole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每天 </a:t>
            </a:r>
            <a:r>
              <a:rPr lang="en-US" altLang="zh-TW" sz="1600" dirty="0" smtClean="0">
                <a:solidFill>
                  <a:schemeClr val="tx1"/>
                </a:solidFill>
              </a:rPr>
              <a:t>400 mg </a:t>
            </a:r>
            <a:r>
              <a:rPr lang="zh-TW" altLang="en-US" sz="1600" dirty="0" smtClean="0">
                <a:solidFill>
                  <a:schemeClr val="tx1"/>
                </a:solidFill>
              </a:rPr>
              <a:t>服用 </a:t>
            </a:r>
            <a:r>
              <a:rPr lang="en-US" altLang="zh-TW" sz="1600" dirty="0" smtClean="0">
                <a:solidFill>
                  <a:schemeClr val="tx1"/>
                </a:solidFill>
              </a:rPr>
              <a:t>7 </a:t>
            </a:r>
            <a:r>
              <a:rPr lang="zh-TW" altLang="en-US" sz="1600" dirty="0" smtClean="0">
                <a:solidFill>
                  <a:schemeClr val="tx1"/>
                </a:solidFill>
              </a:rPr>
              <a:t>天休息 </a:t>
            </a:r>
            <a:r>
              <a:rPr lang="en-US" altLang="zh-TW" sz="1600" dirty="0" smtClean="0">
                <a:solidFill>
                  <a:schemeClr val="tx1"/>
                </a:solidFill>
              </a:rPr>
              <a:t>21 </a:t>
            </a:r>
            <a:r>
              <a:rPr lang="zh-TW" altLang="en-US" sz="1600" dirty="0" smtClean="0">
                <a:solidFill>
                  <a:schemeClr val="tx1"/>
                </a:solidFill>
              </a:rPr>
              <a:t>天之脈衝療法，手指甲 </a:t>
            </a:r>
            <a:r>
              <a:rPr lang="en-US" altLang="zh-TW" sz="1600" dirty="0" smtClean="0">
                <a:solidFill>
                  <a:schemeClr val="tx1"/>
                </a:solidFill>
              </a:rPr>
              <a:t>2 </a:t>
            </a:r>
            <a:r>
              <a:rPr lang="zh-TW" altLang="en-US" sz="1600" dirty="0" smtClean="0">
                <a:solidFill>
                  <a:schemeClr val="tx1"/>
                </a:solidFill>
              </a:rPr>
              <a:t>次脈衝，腳趾甲 </a:t>
            </a:r>
            <a:r>
              <a:rPr lang="en-US" altLang="zh-TW" sz="1600" dirty="0" smtClean="0">
                <a:solidFill>
                  <a:schemeClr val="tx1"/>
                </a:solidFill>
              </a:rPr>
              <a:t>3 </a:t>
            </a:r>
            <a:r>
              <a:rPr lang="zh-TW" altLang="en-US" sz="1600" dirty="0" smtClean="0">
                <a:solidFill>
                  <a:schemeClr val="tx1"/>
                </a:solidFill>
              </a:rPr>
              <a:t>至 </a:t>
            </a:r>
            <a:r>
              <a:rPr lang="en-US" altLang="zh-TW" sz="1600" dirty="0" smtClean="0">
                <a:solidFill>
                  <a:schemeClr val="tx1"/>
                </a:solidFill>
              </a:rPr>
              <a:t>4 </a:t>
            </a:r>
            <a:r>
              <a:rPr lang="zh-TW" altLang="en-US" sz="1600" dirty="0" smtClean="0">
                <a:solidFill>
                  <a:schemeClr val="tx1"/>
                </a:solidFill>
              </a:rPr>
              <a:t>次 脈衝療程。由統計分析而言，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terbinafine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較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itraconazole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有較高的治癒率和較低的 復發率，治癒率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terbinafine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大約為六成；而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itraconazole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大約為四至五成。口服率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terbinafine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</a:rPr>
              <a:t>同時併用外用藥（如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amolrofine</a:t>
            </a:r>
            <a:r>
              <a:rPr lang="zh-TW" altLang="en-US" sz="1600" dirty="0" smtClean="0">
                <a:solidFill>
                  <a:schemeClr val="tx1"/>
                </a:solidFill>
              </a:rPr>
              <a:t>）有幫助，可提升治癒率達七成。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8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453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4392488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問：聽說治療灰指甲的藥會很傷肝？ 答：許多人擔心口服藥物對身體的影響，尤其是對肝臟。其實抗黴菌藥物本身並非 具肝毒性藥物，會發生肝功能異常主要是個人的體質因素。絕大多數患者服藥對肝 功能是無影響的；約有 </a:t>
            </a:r>
            <a:r>
              <a:rPr lang="en-US" altLang="zh-TW" sz="1600" dirty="0" smtClean="0">
                <a:solidFill>
                  <a:schemeClr val="tx1"/>
                </a:solidFill>
              </a:rPr>
              <a:t>3%</a:t>
            </a:r>
            <a:r>
              <a:rPr lang="zh-TW" altLang="en-US" sz="1600" dirty="0" smtClean="0">
                <a:solidFill>
                  <a:schemeClr val="tx1"/>
                </a:solidFill>
              </a:rPr>
              <a:t>的患者可能肝功能異常，但大多並不嚴重且多無臨床症 狀，停藥後肝功能可恢復正常。真正造成嚴重肝炎少見，為確保用藥安全，在治療 期間會監測肝功能指數確保用藥安全。只要能配合醫師所安排的定期檢查，其實是 相當安全且最為有效的治療方式。 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0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1101</Words>
  <Application>Microsoft Office PowerPoint</Application>
  <PresentationFormat>如螢幕大小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  <vt:lpstr>VIRUS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dc:creator>oem</dc:creator>
  <cp:lastModifiedBy>oem</cp:lastModifiedBy>
  <cp:revision>14</cp:revision>
  <dcterms:created xsi:type="dcterms:W3CDTF">2020-12-23T08:38:28Z</dcterms:created>
  <dcterms:modified xsi:type="dcterms:W3CDTF">2020-12-23T16:36:43Z</dcterms:modified>
</cp:coreProperties>
</file>