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7CAF"/>
    <a:srgbClr val="FFC080"/>
    <a:srgbClr val="A0FFA1"/>
    <a:srgbClr val="F5F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varScale="1">
        <p:scale>
          <a:sx n="114" d="100"/>
          <a:sy n="114"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0B127EA-018E-4091-B66F-88037A9C2AFC}" type="datetimeFigureOut">
              <a:rPr lang="en-AU" smtClean="0"/>
              <a:t>28/7/21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162210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0B127EA-018E-4091-B66F-88037A9C2AFC}" type="datetimeFigureOut">
              <a:rPr lang="en-AU" smtClean="0"/>
              <a:t>28/7/21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233794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0B127EA-018E-4091-B66F-88037A9C2AFC}" type="datetimeFigureOut">
              <a:rPr lang="en-AU" smtClean="0"/>
              <a:t>28/7/21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167262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0B127EA-018E-4091-B66F-88037A9C2AFC}" type="datetimeFigureOut">
              <a:rPr lang="en-AU" smtClean="0"/>
              <a:t>28/7/21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379890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127EA-018E-4091-B66F-88037A9C2AFC}" type="datetimeFigureOut">
              <a:rPr lang="en-AU" smtClean="0"/>
              <a:t>28/7/21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268819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0B127EA-018E-4091-B66F-88037A9C2AFC}" type="datetimeFigureOut">
              <a:rPr lang="en-AU" smtClean="0"/>
              <a:t>28/7/21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354487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0B127EA-018E-4091-B66F-88037A9C2AFC}" type="datetimeFigureOut">
              <a:rPr lang="en-AU" smtClean="0"/>
              <a:t>28/7/21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253861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0B127EA-018E-4091-B66F-88037A9C2AFC}" type="datetimeFigureOut">
              <a:rPr lang="en-AU" smtClean="0"/>
              <a:t>28/7/21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322991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127EA-018E-4091-B66F-88037A9C2AFC}" type="datetimeFigureOut">
              <a:rPr lang="en-AU" smtClean="0"/>
              <a:t>28/7/21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372103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B127EA-018E-4091-B66F-88037A9C2AFC}" type="datetimeFigureOut">
              <a:rPr lang="en-AU" smtClean="0"/>
              <a:t>28/7/21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255736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B127EA-018E-4091-B66F-88037A9C2AFC}" type="datetimeFigureOut">
              <a:rPr lang="en-AU" smtClean="0"/>
              <a:t>28/7/21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B5FC96A-560B-4EE4-B189-D70A79A38CC7}" type="slidenum">
              <a:rPr lang="en-AU" smtClean="0"/>
              <a:t>‹#›</a:t>
            </a:fld>
            <a:endParaRPr lang="en-AU"/>
          </a:p>
        </p:txBody>
      </p:sp>
    </p:spTree>
    <p:extLst>
      <p:ext uri="{BB962C8B-B14F-4D97-AF65-F5344CB8AC3E}">
        <p14:creationId xmlns:p14="http://schemas.microsoft.com/office/powerpoint/2010/main" val="119820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127EA-018E-4091-B66F-88037A9C2AFC}" type="datetimeFigureOut">
              <a:rPr lang="en-AU" smtClean="0"/>
              <a:t>28/7/21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FC96A-560B-4EE4-B189-D70A79A38CC7}" type="slidenum">
              <a:rPr lang="en-AU" smtClean="0"/>
              <a:t>‹#›</a:t>
            </a:fld>
            <a:endParaRPr lang="en-AU"/>
          </a:p>
        </p:txBody>
      </p:sp>
    </p:spTree>
    <p:extLst>
      <p:ext uri="{BB962C8B-B14F-4D97-AF65-F5344CB8AC3E}">
        <p14:creationId xmlns:p14="http://schemas.microsoft.com/office/powerpoint/2010/main" val="1660070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9224" y="129117"/>
            <a:ext cx="3168885" cy="1692442"/>
          </a:xfrm>
          <a:solidFill>
            <a:srgbClr val="6A7CAF"/>
          </a:solidFill>
        </p:spPr>
        <p:txBody>
          <a:bodyPr>
            <a:normAutofit fontScale="90000"/>
          </a:bodyPr>
          <a:lstStyle/>
          <a:p>
            <a:pPr algn="ctr"/>
            <a:r>
              <a:rPr lang="en-AU" dirty="0">
                <a:latin typeface="Calibri" panose="020F0502020204030204" pitchFamily="34" charset="0"/>
                <a:cs typeface="Calibri" panose="020F0502020204030204" pitchFamily="34" charset="0"/>
              </a:rPr>
              <a:t>Sublingual Sufentanil Tablet System (SSTS) PCA</a:t>
            </a:r>
            <a:br>
              <a:rPr lang="en-AU" dirty="0">
                <a:latin typeface="Calibri" panose="020F0502020204030204" pitchFamily="34" charset="0"/>
                <a:cs typeface="Calibri" panose="020F0502020204030204" pitchFamily="34" charset="0"/>
              </a:rPr>
            </a:br>
            <a:r>
              <a:rPr lang="en-AU" dirty="0">
                <a:latin typeface="Calibri" panose="020F0502020204030204" pitchFamily="34" charset="0"/>
                <a:cs typeface="Calibri" panose="020F0502020204030204" pitchFamily="34" charset="0"/>
              </a:rPr>
              <a:t> - </a:t>
            </a:r>
            <a:r>
              <a:rPr lang="en-AU" sz="2000" dirty="0">
                <a:latin typeface="Calibri" panose="020F0502020204030204" pitchFamily="34" charset="0"/>
                <a:cs typeface="Calibri" panose="020F0502020204030204" pitchFamily="34" charset="0"/>
              </a:rPr>
              <a:t>PCA but not as you know it!</a:t>
            </a:r>
            <a:endParaRPr lang="en-AU"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7673545" y="129117"/>
            <a:ext cx="4287795" cy="5663263"/>
          </a:xfrm>
          <a:ln w="19050">
            <a:solidFill>
              <a:srgbClr val="6A7CAF"/>
            </a:solidFill>
          </a:ln>
        </p:spPr>
        <p:txBody>
          <a:bodyPr>
            <a:noAutofit/>
          </a:bodyPr>
          <a:lstStyle/>
          <a:p>
            <a:pPr marL="0" indent="0">
              <a:buNone/>
            </a:pPr>
            <a:r>
              <a:rPr lang="en-AU" sz="1350" b="1" dirty="0"/>
              <a:t>When?</a:t>
            </a:r>
            <a:br>
              <a:rPr lang="en-AU" sz="1350" b="1" dirty="0"/>
            </a:br>
            <a:r>
              <a:rPr lang="en-AU" sz="1350" b="1" dirty="0"/>
              <a:t>- </a:t>
            </a:r>
            <a:r>
              <a:rPr lang="en-AU" sz="1350" dirty="0"/>
              <a:t>Study's have mainly focused on the 72 hours post operatively for patients, however It should be carefully assessed and deemed appropriate by the medical/surgical or specialised pain team to cease the device order.</a:t>
            </a:r>
            <a:br>
              <a:rPr lang="en-AU" sz="1350" dirty="0"/>
            </a:br>
            <a:br>
              <a:rPr lang="en-AU" sz="1350" b="1" dirty="0"/>
            </a:br>
            <a:r>
              <a:rPr lang="en-AU" sz="1350" b="1" dirty="0"/>
              <a:t>How?</a:t>
            </a:r>
            <a:br>
              <a:rPr lang="en-AU" sz="1350" b="1" dirty="0"/>
            </a:br>
            <a:r>
              <a:rPr lang="en-AU" sz="1350" dirty="0"/>
              <a:t>- The device suspends a 15 µg nanotablet when prompted by the patient, followed by a fixed 20min  lockout interval that has been pre programmed into the device.</a:t>
            </a:r>
            <a:br>
              <a:rPr lang="en-AU" sz="1350" dirty="0"/>
            </a:br>
            <a:r>
              <a:rPr lang="en-AU" sz="1350" dirty="0"/>
              <a:t>- The device has the option to be secured to the bed, facial recognition, and added safety features for the attending staff </a:t>
            </a:r>
            <a:r>
              <a:rPr lang="en-AU" sz="800" dirty="0"/>
              <a:t>(Van de Donk et al 2018). </a:t>
            </a:r>
          </a:p>
          <a:p>
            <a:pPr marL="0" indent="0">
              <a:buNone/>
            </a:pPr>
            <a:r>
              <a:rPr lang="en-AU" sz="1350" b="1" dirty="0"/>
              <a:t>Why and what to consider for clinical practice?</a:t>
            </a:r>
            <a:br>
              <a:rPr lang="en-AU" sz="1350" b="1" dirty="0"/>
            </a:br>
            <a:r>
              <a:rPr lang="en-AU" sz="1350" dirty="0"/>
              <a:t>- The device contains 40 sublingual 15-</a:t>
            </a:r>
            <a:r>
              <a:rPr lang="el-GR" sz="1350" dirty="0"/>
              <a:t>μ</a:t>
            </a:r>
            <a:r>
              <a:rPr lang="en-AU" sz="1350" dirty="0"/>
              <a:t>g sufentanil micro-tablets In a cartridge = less time spent replenishing supply </a:t>
            </a:r>
            <a:r>
              <a:rPr lang="en-AU" sz="800" dirty="0"/>
              <a:t>(Porela-Tiihonen, Kokki, &amp; Kokki 2017).</a:t>
            </a:r>
            <a:br>
              <a:rPr lang="en-AU" sz="1300" dirty="0"/>
            </a:br>
            <a:r>
              <a:rPr lang="en-AU" sz="1350" dirty="0"/>
              <a:t> - Non invasive (in comparison to the commonly used  intravenous route)</a:t>
            </a:r>
            <a:br>
              <a:rPr lang="en-AU" sz="1350" dirty="0"/>
            </a:br>
            <a:r>
              <a:rPr lang="en-AU" sz="1350" dirty="0"/>
              <a:t>- Self administration, empowering patients to take control of their pain relief and recovery.</a:t>
            </a:r>
            <a:br>
              <a:rPr lang="en-AU" sz="1350" dirty="0"/>
            </a:br>
            <a:r>
              <a:rPr lang="en-AU" sz="1350" dirty="0"/>
              <a:t>- Study's show quicker rehabilitation, enabling early mobilization post operatively, bettering their post op recovery </a:t>
            </a:r>
            <a:r>
              <a:rPr lang="en-AU" sz="800" dirty="0"/>
              <a:t>(Van de Donk et al 2018).</a:t>
            </a:r>
            <a:br>
              <a:rPr lang="en-AU" sz="1300" dirty="0"/>
            </a:br>
            <a:r>
              <a:rPr lang="en-AU" sz="1350" dirty="0"/>
              <a:t>- Only one lockout time available, therefore not suitable to all patients and potency may be too high </a:t>
            </a:r>
            <a:r>
              <a:rPr lang="en-AU" sz="800" dirty="0"/>
              <a:t>(Van de Donk et al 2018).</a:t>
            </a:r>
            <a:br>
              <a:rPr lang="en-AU" sz="800" dirty="0"/>
            </a:br>
            <a:r>
              <a:rPr lang="en-AU" sz="1350" dirty="0"/>
              <a:t>- Post operative patient observation and monitoring are the same for the sufentanil sublingual tablet system as for any postoperative patient on strong opioid medication </a:t>
            </a:r>
            <a:r>
              <a:rPr lang="en-AU" sz="800" dirty="0"/>
              <a:t>(Van de Donk et al 2018).</a:t>
            </a:r>
          </a:p>
        </p:txBody>
      </p:sp>
      <p:sp>
        <p:nvSpPr>
          <p:cNvPr id="6" name="Text Placeholder 5"/>
          <p:cNvSpPr>
            <a:spLocks noGrp="1"/>
          </p:cNvSpPr>
          <p:nvPr>
            <p:ph type="body" sz="half" idx="2"/>
          </p:nvPr>
        </p:nvSpPr>
        <p:spPr>
          <a:xfrm>
            <a:off x="3571103" y="129117"/>
            <a:ext cx="4102442" cy="5663263"/>
          </a:xfrm>
          <a:ln w="19050">
            <a:solidFill>
              <a:srgbClr val="6A7CAF"/>
            </a:solidFill>
          </a:ln>
        </p:spPr>
        <p:style>
          <a:lnRef idx="2">
            <a:schemeClr val="accent4"/>
          </a:lnRef>
          <a:fillRef idx="1">
            <a:schemeClr val="lt1"/>
          </a:fillRef>
          <a:effectRef idx="0">
            <a:schemeClr val="accent4"/>
          </a:effectRef>
          <a:fontRef idx="minor">
            <a:schemeClr val="dk1"/>
          </a:fontRef>
        </p:style>
        <p:txBody>
          <a:bodyPr>
            <a:noAutofit/>
          </a:bodyPr>
          <a:lstStyle/>
          <a:p>
            <a:r>
              <a:rPr lang="en-AU" sz="1350" b="1" dirty="0"/>
              <a:t>Who?</a:t>
            </a:r>
            <a:br>
              <a:rPr lang="en-AU" sz="1350" dirty="0"/>
            </a:br>
            <a:r>
              <a:rPr lang="en-AU" sz="1350" dirty="0"/>
              <a:t>- Post operative patients that are expected to experience severe to moderate post operative pain </a:t>
            </a:r>
            <a:r>
              <a:rPr lang="en-AU" sz="800" dirty="0"/>
              <a:t>(Porela-Tiihonen, Kokki, &amp; Kokki 2017).</a:t>
            </a:r>
            <a:r>
              <a:rPr lang="en-AU" sz="1300" dirty="0"/>
              <a:t> </a:t>
            </a:r>
            <a:br>
              <a:rPr lang="en-AU" sz="1300" dirty="0"/>
            </a:br>
            <a:r>
              <a:rPr lang="en-AU" sz="1350" dirty="0"/>
              <a:t>- Patients ordered this therapy need to have good cognition, vision and use of their hands to safely operate the system, in addition to being hemodynamically appropriate </a:t>
            </a:r>
            <a:r>
              <a:rPr lang="en-AU" sz="800" dirty="0"/>
              <a:t>(Van de Donk et al 2018).</a:t>
            </a:r>
            <a:br>
              <a:rPr lang="en-AU" sz="1300" dirty="0"/>
            </a:br>
            <a:br>
              <a:rPr lang="en-AU" sz="1350" dirty="0"/>
            </a:br>
            <a:r>
              <a:rPr lang="en-AU" sz="1350" b="1" dirty="0"/>
              <a:t>What?</a:t>
            </a:r>
            <a:br>
              <a:rPr lang="en-AU" sz="1350" dirty="0"/>
            </a:br>
            <a:r>
              <a:rPr lang="en-AU" sz="1350" dirty="0"/>
              <a:t>- Sufentanil is a potent synthetic μ receptor-specific agonist which is mainly used for intraoperative surgical analgesia via intravenous or intrathecal routes </a:t>
            </a:r>
            <a:r>
              <a:rPr lang="en-AU" sz="800" dirty="0"/>
              <a:t>(Noel et al 2020).</a:t>
            </a:r>
            <a:br>
              <a:rPr lang="en-AU" sz="1300" dirty="0"/>
            </a:br>
            <a:r>
              <a:rPr lang="en-AU" sz="1350" dirty="0"/>
              <a:t>- This </a:t>
            </a:r>
            <a:r>
              <a:rPr lang="en-AU" sz="1350" i="1" dirty="0"/>
              <a:t>sublingual </a:t>
            </a:r>
            <a:r>
              <a:rPr lang="en-AU" sz="1350" dirty="0"/>
              <a:t>sufentanil has  been formulated in this case, to provide patients with post operative pain relief. </a:t>
            </a:r>
            <a:br>
              <a:rPr lang="en-AU" sz="1350" dirty="0"/>
            </a:br>
            <a:r>
              <a:rPr lang="en-AU" sz="1350" dirty="0"/>
              <a:t>- Sublingual nanotablet PCA transmucosal bioavailability is 59% and the meaningful analgesic onset time is 60 minutes </a:t>
            </a:r>
            <a:r>
              <a:rPr lang="en-AU" sz="800" dirty="0"/>
              <a:t>(Porela-Tiihonen, Kokki, &amp; Kokki 2017).</a:t>
            </a:r>
            <a:br>
              <a:rPr lang="en-AU" sz="800" dirty="0"/>
            </a:br>
            <a:r>
              <a:rPr lang="en-AU" sz="1350" dirty="0"/>
              <a:t>- As seen in the table on the left, the SSTS PCA system when compared to oxycodone (usually gained by asking a nurse) satisfaction rates were higher </a:t>
            </a:r>
            <a:r>
              <a:rPr lang="en-AU" sz="800" dirty="0"/>
              <a:t>(Noel et al 2020).</a:t>
            </a:r>
            <a:br>
              <a:rPr lang="en-AU" sz="1300" dirty="0"/>
            </a:br>
            <a:br>
              <a:rPr lang="en-AU" sz="1300" dirty="0"/>
            </a:br>
            <a:r>
              <a:rPr lang="en-AU" sz="1350" b="1" dirty="0"/>
              <a:t>Where?</a:t>
            </a:r>
            <a:br>
              <a:rPr lang="en-AU" sz="1350" dirty="0"/>
            </a:br>
            <a:r>
              <a:rPr lang="en-AU" sz="1350" dirty="0"/>
              <a:t>- Where initial post operative care is given, e.g. post op surgical ward.</a:t>
            </a:r>
            <a:br>
              <a:rPr lang="en-AU" sz="1350" dirty="0"/>
            </a:br>
            <a:r>
              <a:rPr lang="en-AU" sz="1350" dirty="0"/>
              <a:t>-The device can be commenced in recovery to assess if patient is able to operate, if not this should be delayed until the patient is able to receive the appropriate education </a:t>
            </a:r>
            <a:r>
              <a:rPr lang="en-AU" sz="800" dirty="0"/>
              <a:t>(Porela-Tiihonen, Kokki, &amp; Kokki 2017).</a:t>
            </a:r>
            <a:br>
              <a:rPr lang="en-AU" sz="1300" dirty="0"/>
            </a:br>
            <a:br>
              <a:rPr lang="en-AU" sz="1300" dirty="0"/>
            </a:br>
            <a:endParaRPr lang="en-AU" sz="1300" dirty="0"/>
          </a:p>
        </p:txBody>
      </p:sp>
      <p:pic>
        <p:nvPicPr>
          <p:cNvPr id="7" name="Picture 6"/>
          <p:cNvPicPr>
            <a:picLocks noChangeAspect="1"/>
          </p:cNvPicPr>
          <p:nvPr/>
        </p:nvPicPr>
        <p:blipFill>
          <a:blip r:embed="rId2"/>
          <a:stretch>
            <a:fillRect/>
          </a:stretch>
        </p:blipFill>
        <p:spPr>
          <a:xfrm>
            <a:off x="229224" y="2109662"/>
            <a:ext cx="3208245" cy="2052387"/>
          </a:xfrm>
          <a:prstGeom prst="rect">
            <a:avLst/>
          </a:prstGeom>
        </p:spPr>
      </p:pic>
      <p:pic>
        <p:nvPicPr>
          <p:cNvPr id="8" name="Picture 7"/>
          <p:cNvPicPr>
            <a:picLocks noChangeAspect="1"/>
          </p:cNvPicPr>
          <p:nvPr/>
        </p:nvPicPr>
        <p:blipFill>
          <a:blip r:embed="rId3"/>
          <a:stretch>
            <a:fillRect/>
          </a:stretch>
        </p:blipFill>
        <p:spPr>
          <a:xfrm>
            <a:off x="349166" y="4450152"/>
            <a:ext cx="2928999" cy="2278731"/>
          </a:xfrm>
          <a:prstGeom prst="rect">
            <a:avLst/>
          </a:prstGeom>
        </p:spPr>
      </p:pic>
      <p:sp>
        <p:nvSpPr>
          <p:cNvPr id="9" name="TextBox 8"/>
          <p:cNvSpPr txBox="1"/>
          <p:nvPr/>
        </p:nvSpPr>
        <p:spPr>
          <a:xfrm>
            <a:off x="3571103" y="5792380"/>
            <a:ext cx="8390237" cy="954107"/>
          </a:xfrm>
          <a:prstGeom prst="rect">
            <a:avLst/>
          </a:prstGeom>
          <a:noFill/>
          <a:ln w="19050">
            <a:solidFill>
              <a:srgbClr val="6A7CAF"/>
            </a:solidFill>
          </a:ln>
        </p:spPr>
        <p:txBody>
          <a:bodyPr wrap="square" rtlCol="0">
            <a:spAutoFit/>
          </a:bodyPr>
          <a:lstStyle/>
          <a:p>
            <a:r>
              <a:rPr lang="en-AU" sz="800" b="1" dirty="0"/>
              <a:t>References</a:t>
            </a:r>
            <a:br>
              <a:rPr lang="en-AU" sz="800" dirty="0"/>
            </a:br>
            <a:r>
              <a:rPr lang="en-AU" sz="800" dirty="0"/>
              <a:t> 	Noel, E, </a:t>
            </a:r>
            <a:r>
              <a:rPr lang="en-AU" sz="800" dirty="0" err="1"/>
              <a:t>Miglionico</a:t>
            </a:r>
            <a:r>
              <a:rPr lang="en-AU" sz="800" dirty="0"/>
              <a:t>, L, </a:t>
            </a:r>
            <a:r>
              <a:rPr lang="en-AU" sz="800" dirty="0" err="1"/>
              <a:t>Leclercq</a:t>
            </a:r>
            <a:r>
              <a:rPr lang="en-AU" sz="800" dirty="0"/>
              <a:t>, M, </a:t>
            </a:r>
            <a:r>
              <a:rPr lang="en-AU" sz="800" dirty="0" err="1"/>
              <a:t>Jennart</a:t>
            </a:r>
            <a:r>
              <a:rPr lang="en-AU" sz="800" dirty="0"/>
              <a:t>, H, </a:t>
            </a:r>
            <a:r>
              <a:rPr lang="en-AU" sz="800" dirty="0" err="1"/>
              <a:t>Fils</a:t>
            </a:r>
            <a:r>
              <a:rPr lang="en-AU" sz="800" dirty="0"/>
              <a:t>, JF and Van </a:t>
            </a:r>
            <a:r>
              <a:rPr lang="en-AU" sz="800" dirty="0" err="1"/>
              <a:t>Rompaey</a:t>
            </a:r>
            <a:r>
              <a:rPr lang="en-AU" sz="800" dirty="0"/>
              <a:t>, N, 2020. Sufentanil sublingual tablet system versus oral oxycodone for management of postoperative pain in enhanced recovery after surgery pathway for total knee arthroplasty: a randomized controlled study. </a:t>
            </a:r>
            <a:r>
              <a:rPr lang="en-AU" sz="800" i="1" dirty="0"/>
              <a:t>Journal of Experimental Orthopaedics</a:t>
            </a:r>
            <a:r>
              <a:rPr lang="en-AU" sz="800" dirty="0"/>
              <a:t>, vol. </a:t>
            </a:r>
            <a:r>
              <a:rPr lang="en-AU" sz="800" i="1" dirty="0"/>
              <a:t>7, no. </a:t>
            </a:r>
            <a:r>
              <a:rPr lang="en-AU" sz="800" dirty="0"/>
              <a:t>1, pp.1-8.</a:t>
            </a:r>
            <a:endParaRPr lang="en-AU" sz="1000" dirty="0"/>
          </a:p>
          <a:p>
            <a:r>
              <a:rPr lang="en-AU" sz="800" dirty="0"/>
              <a:t> 	Porela-Tiihonen, S, Kokki, M &amp; Kokki, H, 2017. Sufentanil sublingual formulation for the treatment of acute, moderate to severe postoperative pain in adult patients. </a:t>
            </a:r>
            <a:r>
              <a:rPr lang="en-AU" sz="800" i="1" dirty="0"/>
              <a:t>Expert review of neurotherapeutics</a:t>
            </a:r>
            <a:r>
              <a:rPr lang="en-AU" sz="800" dirty="0"/>
              <a:t>, vol. 17, no. 2, pp.101-111.</a:t>
            </a:r>
          </a:p>
          <a:p>
            <a:r>
              <a:rPr lang="en-AU" sz="800" dirty="0"/>
              <a:t> 	Van de Donk, T, Ward, S, Langford, R &amp; </a:t>
            </a:r>
            <a:r>
              <a:rPr lang="en-AU" sz="800" dirty="0" err="1"/>
              <a:t>Dahan</a:t>
            </a:r>
            <a:r>
              <a:rPr lang="en-AU" sz="800" dirty="0"/>
              <a:t>, A, 2018. Pharmacokinetics and pharmacodynamics of sublingual sufentanil for postoperative pain management. </a:t>
            </a:r>
            <a:r>
              <a:rPr lang="en-AU" sz="800" i="1" dirty="0"/>
              <a:t>Anaesthesia</a:t>
            </a:r>
            <a:r>
              <a:rPr lang="en-AU" sz="800" dirty="0"/>
              <a:t>, vol. 72, no. 2, pp.231-237.</a:t>
            </a:r>
          </a:p>
        </p:txBody>
      </p:sp>
    </p:spTree>
    <p:extLst>
      <p:ext uri="{BB962C8B-B14F-4D97-AF65-F5344CB8AC3E}">
        <p14:creationId xmlns:p14="http://schemas.microsoft.com/office/powerpoint/2010/main" val="331633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713</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Sublingual Sufentanil Tablet System (SSTS) PCA  - PCA but not as you know it!</vt:lpstr>
    </vt:vector>
  </TitlesOfParts>
  <Company>HNELHD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Sublingual Sufentanil Tablet System (SSTS) PCA  - PCA but not as you know it!</dc:title>
  <dc:creator>Kate Nolan</dc:creator>
  <cp:lastModifiedBy>Kate Nolan</cp:lastModifiedBy>
  <cp:revision>21</cp:revision>
  <dcterms:created xsi:type="dcterms:W3CDTF">2021-07-19T22:12:53Z</dcterms:created>
  <dcterms:modified xsi:type="dcterms:W3CDTF">2021-07-29T22:20:49Z</dcterms:modified>
</cp:coreProperties>
</file>