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8.jpeg" ContentType="image/jpeg"/>
  <Override PartName="/ppt/media/image2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0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369110D-A4C4-4679-A5E2-3A27E15B80E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B4274C2-C99C-48C7-B02A-8BA301DFF13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This course is a graduate-level course, which was first offered in spring term of 2017.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It is instructed by two other professors and me.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Back then, about 55 students were enrolled in this course.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fact, we had a lot more students hoping to take it.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But, we could accept only 60 of them due to limited GPUs we have.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This course was concluded with a workshop in July this summer, with 26 teams presenting their final projects.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this workshop, we also invited few experts from the industry to grade the students’ performance.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Some of them were amazed by the diversity of the students’ projects.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F43D0C4-7B20-4429-8126-1F9F2BBF579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9320" y="274680"/>
            <a:ext cx="10362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9320" y="1447920"/>
            <a:ext cx="103629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19320" y="3836160"/>
            <a:ext cx="103629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19320" y="274680"/>
            <a:ext cx="10362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19320" y="1447920"/>
            <a:ext cx="50569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529320" y="1447920"/>
            <a:ext cx="50569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529320" y="3836160"/>
            <a:ext cx="50569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219320" y="3836160"/>
            <a:ext cx="50569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19320" y="274680"/>
            <a:ext cx="10362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219320" y="1447920"/>
            <a:ext cx="103629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219320" y="1447920"/>
            <a:ext cx="103629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535920" y="14475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535920" y="144756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19320" y="274680"/>
            <a:ext cx="10362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219320" y="1447920"/>
            <a:ext cx="1036296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19320" y="274680"/>
            <a:ext cx="10362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219320" y="1447920"/>
            <a:ext cx="103629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19320" y="274680"/>
            <a:ext cx="10362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19320" y="1447920"/>
            <a:ext cx="50569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529320" y="1447920"/>
            <a:ext cx="50569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19320" y="274680"/>
            <a:ext cx="10362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219320" y="274680"/>
            <a:ext cx="103629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19320" y="274680"/>
            <a:ext cx="10362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219320" y="1447920"/>
            <a:ext cx="50569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219320" y="3836160"/>
            <a:ext cx="50569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529320" y="1447920"/>
            <a:ext cx="50569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9320" y="274680"/>
            <a:ext cx="10362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219320" y="1447920"/>
            <a:ext cx="1036296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19320" y="274680"/>
            <a:ext cx="10362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19320" y="1447920"/>
            <a:ext cx="50569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529320" y="1447920"/>
            <a:ext cx="50569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529320" y="3836160"/>
            <a:ext cx="50569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19320" y="274680"/>
            <a:ext cx="10362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19320" y="1447920"/>
            <a:ext cx="50569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529320" y="1447920"/>
            <a:ext cx="50569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219320" y="3836160"/>
            <a:ext cx="103629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19320" y="274680"/>
            <a:ext cx="10362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19320" y="1447920"/>
            <a:ext cx="103629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219320" y="3836160"/>
            <a:ext cx="103629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19320" y="274680"/>
            <a:ext cx="10362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219320" y="1447920"/>
            <a:ext cx="50569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529320" y="1447920"/>
            <a:ext cx="50569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529320" y="3836160"/>
            <a:ext cx="50569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219320" y="3836160"/>
            <a:ext cx="50569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19320" y="274680"/>
            <a:ext cx="10362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19320" y="1447920"/>
            <a:ext cx="103629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219320" y="1447920"/>
            <a:ext cx="103629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535920" y="14475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3535920" y="144756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19320" y="274680"/>
            <a:ext cx="10362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219320" y="1447920"/>
            <a:ext cx="103629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9320" y="274680"/>
            <a:ext cx="10362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219320" y="1447920"/>
            <a:ext cx="50569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529320" y="1447920"/>
            <a:ext cx="50569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19320" y="274680"/>
            <a:ext cx="10362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219320" y="274680"/>
            <a:ext cx="103629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9320" y="274680"/>
            <a:ext cx="10362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19320" y="1447920"/>
            <a:ext cx="50569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219320" y="3836160"/>
            <a:ext cx="50569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529320" y="1447920"/>
            <a:ext cx="50569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9320" y="274680"/>
            <a:ext cx="10362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19320" y="1447920"/>
            <a:ext cx="50569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529320" y="1447920"/>
            <a:ext cx="50569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529320" y="3836160"/>
            <a:ext cx="50569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9320" y="274680"/>
            <a:ext cx="103629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19320" y="1447920"/>
            <a:ext cx="50569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529320" y="1447920"/>
            <a:ext cx="50569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219320" y="3836160"/>
            <a:ext cx="103629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5320" y="69840"/>
            <a:ext cx="12017520" cy="669312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239400" y="1310760"/>
            <a:ext cx="11809080" cy="1469520"/>
          </a:xfrm>
          <a:prstGeom prst="rect">
            <a:avLst/>
          </a:prstGeom>
        </p:spPr>
        <p:txBody>
          <a:bodyPr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8229600" y="6191280"/>
            <a:ext cx="3301560" cy="47592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84960" y="188640"/>
            <a:ext cx="10391040" cy="431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887640" y="4149000"/>
            <a:ext cx="4032000" cy="7203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85320" y="69840"/>
            <a:ext cx="12017520" cy="669312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1219320" y="274680"/>
            <a:ext cx="10362960" cy="1142640"/>
          </a:xfrm>
          <a:prstGeom prst="rect">
            <a:avLst/>
          </a:prstGeom>
        </p:spPr>
        <p:txBody>
          <a:bodyPr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8229600" y="6191280"/>
            <a:ext cx="3301560" cy="47592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1219320" y="6172200"/>
            <a:ext cx="5283000" cy="45684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1219320" y="1447920"/>
            <a:ext cx="10362960" cy="4571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239400" y="6283440"/>
            <a:ext cx="456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fld id="{B4B51DFB-DB73-4075-80AB-252B39DCD99E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re Baskerville"/>
                <a:ea typeface="Libre Baskerville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631520" y="1340640"/>
            <a:ext cx="8856720" cy="146952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NCTU DL</a:t>
            </a:r>
            <a:r>
              <a:rPr b="1" lang="en-US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1" lang="en-US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Lab4-Conditional sequence-to-sequence VAE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2679480" y="3416040"/>
            <a:ext cx="6904440" cy="588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陳璽存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984960" y="188640"/>
            <a:ext cx="10391040" cy="43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4"/>
          <p:cNvSpPr txBox="1"/>
          <p:nvPr/>
        </p:nvSpPr>
        <p:spPr>
          <a:xfrm>
            <a:off x="4619880" y="5445360"/>
            <a:ext cx="3024000" cy="72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August 4, 2020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219320" y="274680"/>
            <a:ext cx="1036296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Other details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219320" y="1447920"/>
            <a:ext cx="10362960" cy="457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9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encoder and decoder must be implemented by </a:t>
            </a:r>
            <a:r>
              <a:rPr b="0" lang="en-US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LSTM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You should not adopt attention mechanism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loss function is nn.CrossEntropyLoss().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optimizer is SGD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Adopt BLEU-4 score function in NLTK.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Average 10 testing socres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Adopt Gaussian_score() to compute the generation score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Random sample 100 noise to generate 100 words with 4 different tenses (totally 400 words)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 words should exactly match the training data.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219320" y="274680"/>
            <a:ext cx="1036296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– Requirements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219320" y="1447920"/>
            <a:ext cx="10362960" cy="509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8620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Modify encoder, decoder, and training functions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8620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Implement evaluation function, dataloader, and reparameterization trick.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8620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Adopt teacher-forcing and kl loss annealing in your training processing.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8620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Plot the crossentropy loss, KL loss, and BLEU-4 score curve during training.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8620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Output examples (tense conversion &amp; Gaussian noise with 4 tenses)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13356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Google Shape;290;p12" descr=""/>
          <p:cNvPicPr/>
          <p:nvPr/>
        </p:nvPicPr>
        <p:blipFill>
          <a:blip r:embed="rId1"/>
          <a:stretch/>
        </p:blipFill>
        <p:spPr>
          <a:xfrm>
            <a:off x="1219320" y="3710520"/>
            <a:ext cx="6775560" cy="2293200"/>
          </a:xfrm>
          <a:prstGeom prst="rect">
            <a:avLst/>
          </a:prstGeom>
          <a:ln>
            <a:noFill/>
          </a:ln>
        </p:spPr>
      </p:pic>
      <p:pic>
        <p:nvPicPr>
          <p:cNvPr id="118" name="Google Shape;291;p12" descr=""/>
          <p:cNvPicPr/>
          <p:nvPr/>
        </p:nvPicPr>
        <p:blipFill>
          <a:blip r:embed="rId2"/>
          <a:stretch/>
        </p:blipFill>
        <p:spPr>
          <a:xfrm>
            <a:off x="8062560" y="3710520"/>
            <a:ext cx="3587040" cy="294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219320" y="274680"/>
            <a:ext cx="1036296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Hints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219320" y="1447920"/>
            <a:ext cx="10362960" cy="457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9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Training method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Input the word with the tense and the output should also be the same word.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Convert each character to a number (dictionary)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Model weights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Strongly recommend you save your model weights during training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Teacher forcing ratio and KL weight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Influential to the performance of model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You can first set your KL weight to 0 to see whether your model works.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219320" y="274680"/>
            <a:ext cx="1036296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Scoring Criteria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1219320" y="1447920"/>
            <a:ext cx="10362960" cy="457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9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Report (50%)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Introduction(5%)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Derivation of CVAE(5%)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Implementation details(15%)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22960" indent="-228240">
              <a:lnSpc>
                <a:spcPct val="100000"/>
              </a:lnSpc>
              <a:buClr>
                <a:srgbClr val="e6afa9"/>
              </a:buClr>
              <a:buFont typeface="Noto Sans Symbols"/>
              <a:buChar char="⚫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Describe how you implement your model. (e.g. dataloader, encoder, decoder, etc)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22960" indent="-228240">
              <a:lnSpc>
                <a:spcPct val="100000"/>
              </a:lnSpc>
              <a:buClr>
                <a:srgbClr val="e6afa9"/>
              </a:buClr>
              <a:buFont typeface="Noto Sans Symbols"/>
              <a:buChar char="⚫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Specify the hyperparameters (KL weight, teacher forcing ratio, etc.)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22960" indent="-228240">
              <a:lnSpc>
                <a:spcPct val="100000"/>
              </a:lnSpc>
              <a:buClr>
                <a:srgbClr val="e6afa9"/>
              </a:buClr>
              <a:buFont typeface="Noto Sans Symbols"/>
              <a:buChar char="⚫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Notice: You must prove that your text generation is produced by Gaussian noise (paste/screenshot your code)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Results and discussion(25%)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22960" indent="-228240">
              <a:lnSpc>
                <a:spcPct val="100000"/>
              </a:lnSpc>
              <a:buClr>
                <a:srgbClr val="e6afa9"/>
              </a:buClr>
              <a:buFont typeface="Noto Sans Symbols"/>
              <a:buChar char="⚫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Plot the loss and KL loss curve while training and discuss the results. (5%)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22960" indent="-228240">
              <a:lnSpc>
                <a:spcPct val="100000"/>
              </a:lnSpc>
              <a:buClr>
                <a:srgbClr val="e6afa9"/>
              </a:buClr>
              <a:buFont typeface="Noto Sans Symbols"/>
              <a:buChar char="⚫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Plot the BLEU-4 score of your testing data while training and discuss the result. (20%)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22960" indent="-228240">
              <a:lnSpc>
                <a:spcPct val="100000"/>
              </a:lnSpc>
              <a:buClr>
                <a:srgbClr val="e6afa9"/>
              </a:buClr>
              <a:buFont typeface="Noto Sans Symbols"/>
              <a:buChar char="⚫"/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Notice: This part mainly focuses on your discussion, if you simply just paste your results, you will get a low score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219320" y="274680"/>
            <a:ext cx="1036296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Scoring Criteria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219320" y="1447920"/>
            <a:ext cx="10362960" cy="457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960">
              <a:lnSpc>
                <a:spcPct val="9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Demo(50%)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8240">
              <a:lnSpc>
                <a:spcPct val="9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Capability of tense conversion on testing data. (10%)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22960" indent="-228240">
              <a:lnSpc>
                <a:spcPct val="90000"/>
              </a:lnSpc>
              <a:buClr>
                <a:srgbClr val="e6afa9"/>
              </a:buClr>
              <a:buFont typeface="Noto Sans Symbols"/>
              <a:buChar char="⚫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score &gt;= 0.7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----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100%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22960" indent="-228240">
              <a:lnSpc>
                <a:spcPct val="90000"/>
              </a:lnSpc>
              <a:buClr>
                <a:srgbClr val="e6afa9"/>
              </a:buClr>
              <a:buFont typeface="Noto Sans Symbols"/>
              <a:buChar char="⚫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0.7 &gt; score &gt;= 0.6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----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90%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22960" indent="-228240">
              <a:lnSpc>
                <a:spcPct val="90000"/>
              </a:lnSpc>
              <a:buClr>
                <a:srgbClr val="e6afa9"/>
              </a:buClr>
              <a:buFont typeface="Noto Sans Symbols"/>
              <a:buChar char="⚫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0.6 &gt; score &gt;= 0.4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----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80%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22960" indent="-228240">
              <a:lnSpc>
                <a:spcPct val="90000"/>
              </a:lnSpc>
              <a:buClr>
                <a:srgbClr val="e6afa9"/>
              </a:buClr>
              <a:buFont typeface="Noto Sans Symbols"/>
              <a:buChar char="⚫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score &lt; 0.4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----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0%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8240">
              <a:lnSpc>
                <a:spcPct val="9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Capability of word generation. (Gaussian noise + tense) (20%)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22960" indent="-228240">
              <a:lnSpc>
                <a:spcPct val="90000"/>
              </a:lnSpc>
              <a:buClr>
                <a:srgbClr val="e6afa9"/>
              </a:buClr>
              <a:buFont typeface="Noto Sans Symbols"/>
              <a:buChar char="⚫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score = Gaussian_score() (100 words with 4 tenses)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22960" indent="-228240">
              <a:lnSpc>
                <a:spcPct val="90000"/>
              </a:lnSpc>
              <a:buClr>
                <a:srgbClr val="e6afa9"/>
              </a:buClr>
              <a:buFont typeface="Noto Sans Symbols"/>
              <a:buChar char="⚫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score &gt;= 0.3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----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100%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22960" indent="-228240">
              <a:lnSpc>
                <a:spcPct val="90000"/>
              </a:lnSpc>
              <a:buClr>
                <a:srgbClr val="e6afa9"/>
              </a:buClr>
              <a:buFont typeface="Noto Sans Symbols"/>
              <a:buChar char="⚫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0.3 &gt; score &gt;= 0.2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----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90%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22960" indent="-228240">
              <a:lnSpc>
                <a:spcPct val="90000"/>
              </a:lnSpc>
              <a:buClr>
                <a:srgbClr val="e6afa9"/>
              </a:buClr>
              <a:buFont typeface="Noto Sans Symbols"/>
              <a:buChar char="⚫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0.2 &gt; score &gt;= 0.05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----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80%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22960" indent="-228240">
              <a:lnSpc>
                <a:spcPct val="90000"/>
              </a:lnSpc>
              <a:buClr>
                <a:srgbClr val="e6afa9"/>
              </a:buClr>
              <a:buFont typeface="Noto Sans Symbols"/>
              <a:buChar char="⚫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Otherwise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----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0%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8240">
              <a:lnSpc>
                <a:spcPct val="9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Questions (20%)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13356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219320" y="274680"/>
            <a:ext cx="1036296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Outline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219320" y="1447920"/>
            <a:ext cx="10362960" cy="457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274320" indent="-2739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Objective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74320" indent="-2739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Important Date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74320" indent="-2739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74320" indent="-2739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Scoring Criteria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13356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219320" y="274680"/>
            <a:ext cx="1036296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Objective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219320" y="1447920"/>
            <a:ext cx="10362960" cy="457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9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this lab, you need to implement a conditional seq2seq VAE for English tense conversion.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Tense conversion (4 tenses)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E.g. ‘access’ to ‘accessing’, or ‘accessed’ to ‘accesses’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Generative model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Gaussian noise + tense -&gt; access, accesses, accessing, accessed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219320" y="274680"/>
            <a:ext cx="1036296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Important Date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219320" y="1447920"/>
            <a:ext cx="10362960" cy="5203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9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Experiment Report Submission Deadline: </a:t>
            </a:r>
            <a:r>
              <a:rPr b="0" lang="en-US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8/18 (Tue.) 11:59 a.m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Demo date: </a:t>
            </a:r>
            <a:r>
              <a:rPr b="0" lang="en-US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8/18 (Tue.)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Zip all files in one file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Report (.pdf)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Source code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name it like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「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DLP_LAB4_yourstudentID_name.zip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」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DLP_LAB4_309551009_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陳璽存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.zip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」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-5% to your score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if you do not follow the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13356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219320" y="274680"/>
            <a:ext cx="1036296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219320" y="1417680"/>
            <a:ext cx="10362960" cy="4601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9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 understand CVAE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Reparameterization trick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 variance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 lost annealing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Condition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219320" y="274680"/>
            <a:ext cx="1036296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- architecture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219320" y="1447920"/>
            <a:ext cx="10362960" cy="457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Google Shape;253;p6" descr=""/>
          <p:cNvPicPr/>
          <p:nvPr/>
        </p:nvPicPr>
        <p:blipFill>
          <a:blip r:embed="rId1"/>
          <a:stretch/>
        </p:blipFill>
        <p:spPr>
          <a:xfrm>
            <a:off x="2096280" y="1417680"/>
            <a:ext cx="7999200" cy="502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219320" y="274680"/>
            <a:ext cx="1036296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- VAE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219320" y="1447920"/>
            <a:ext cx="10362960" cy="457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9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VAE objective: reconstruction and generation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Google Shape;260;p8" descr=""/>
          <p:cNvPicPr/>
          <p:nvPr/>
        </p:nvPicPr>
        <p:blipFill>
          <a:blip r:embed="rId1"/>
          <a:stretch/>
        </p:blipFill>
        <p:spPr>
          <a:xfrm>
            <a:off x="1479240" y="5387760"/>
            <a:ext cx="6720840" cy="1030320"/>
          </a:xfrm>
          <a:prstGeom prst="rect">
            <a:avLst/>
          </a:prstGeom>
          <a:ln>
            <a:noFill/>
          </a:ln>
        </p:spPr>
      </p:pic>
      <p:pic>
        <p:nvPicPr>
          <p:cNvPr id="104" name="Google Shape;261;p8" descr=""/>
          <p:cNvPicPr/>
          <p:nvPr/>
        </p:nvPicPr>
        <p:blipFill>
          <a:blip r:embed="rId2"/>
          <a:stretch/>
        </p:blipFill>
        <p:spPr>
          <a:xfrm>
            <a:off x="1479240" y="2023920"/>
            <a:ext cx="5059800" cy="1291680"/>
          </a:xfrm>
          <a:prstGeom prst="rect">
            <a:avLst/>
          </a:prstGeom>
          <a:ln>
            <a:noFill/>
          </a:ln>
        </p:spPr>
      </p:pic>
      <p:pic>
        <p:nvPicPr>
          <p:cNvPr id="105" name="Google Shape;262;p8" descr=""/>
          <p:cNvPicPr/>
          <p:nvPr/>
        </p:nvPicPr>
        <p:blipFill>
          <a:blip r:embed="rId3"/>
          <a:stretch/>
        </p:blipFill>
        <p:spPr>
          <a:xfrm>
            <a:off x="1479240" y="3346200"/>
            <a:ext cx="5059440" cy="197748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263;p8" descr=""/>
          <p:cNvPicPr/>
          <p:nvPr/>
        </p:nvPicPr>
        <p:blipFill>
          <a:blip r:embed="rId4"/>
          <a:stretch/>
        </p:blipFill>
        <p:spPr>
          <a:xfrm>
            <a:off x="7808400" y="1834920"/>
            <a:ext cx="3773520" cy="357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219320" y="274680"/>
            <a:ext cx="1036296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- CVAE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219320" y="1447920"/>
            <a:ext cx="10362960" cy="5260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9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Reparameterization trick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 variance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Output should be log variance (not variance)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Condition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Simply concatenate to the hidden_0 and z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Embed your condition to high dimensional space (or simply use one-hot)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Google Shape;270;p9" descr=""/>
          <p:cNvPicPr/>
          <p:nvPr/>
        </p:nvPicPr>
        <p:blipFill>
          <a:blip r:embed="rId1"/>
          <a:stretch/>
        </p:blipFill>
        <p:spPr>
          <a:xfrm>
            <a:off x="1570680" y="1999800"/>
            <a:ext cx="3358080" cy="155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219320" y="274680"/>
            <a:ext cx="1036296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Description - CVAE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219320" y="1447920"/>
            <a:ext cx="10362960" cy="457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74320" indent="-273960">
              <a:lnSpc>
                <a:spcPct val="100000"/>
              </a:lnSpc>
              <a:buClr>
                <a:srgbClr val="d34817"/>
              </a:buClr>
              <a:buFont typeface="Noto Sans Symbols"/>
              <a:buChar char="⚫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 cost annealing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Initially set your KL weight to 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Font typeface="Noto Sans Symbols"/>
              <a:buChar char="⚫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Maximum value is 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Google Shape;277;p10" descr=""/>
          <p:cNvPicPr/>
          <p:nvPr/>
        </p:nvPicPr>
        <p:blipFill>
          <a:blip r:embed="rId1"/>
          <a:stretch/>
        </p:blipFill>
        <p:spPr>
          <a:xfrm>
            <a:off x="1581120" y="2689920"/>
            <a:ext cx="5581440" cy="389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2019-01-24T07:30:16Z</dcterms:created>
  <dc:creator>jiajun zhong</dc:creator>
  <dc:description/>
  <dc:language>en-US</dc:language>
  <cp:lastModifiedBy/>
  <dcterms:modified xsi:type="dcterms:W3CDTF">2020-08-04T18:07:43Z</dcterms:modified>
  <cp:revision>1</cp:revision>
  <dc:subject/>
  <dc:title/>
</cp:coreProperties>
</file>