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87" r:id="rId3"/>
    <p:sldId id="307" r:id="rId4"/>
    <p:sldId id="289" r:id="rId5"/>
    <p:sldId id="291" r:id="rId6"/>
    <p:sldId id="292" r:id="rId7"/>
    <p:sldId id="293" r:id="rId8"/>
    <p:sldId id="290" r:id="rId9"/>
    <p:sldId id="294" r:id="rId10"/>
    <p:sldId id="308" r:id="rId11"/>
    <p:sldId id="295" r:id="rId12"/>
    <p:sldId id="310" r:id="rId13"/>
    <p:sldId id="309" r:id="rId14"/>
    <p:sldId id="296" r:id="rId15"/>
    <p:sldId id="297" r:id="rId16"/>
    <p:sldId id="298" r:id="rId17"/>
    <p:sldId id="299" r:id="rId18"/>
    <p:sldId id="300" r:id="rId19"/>
    <p:sldId id="301" r:id="rId20"/>
    <p:sldId id="302" r:id="rId21"/>
    <p:sldId id="303" r:id="rId22"/>
    <p:sldId id="304" r:id="rId23"/>
    <p:sldId id="305" r:id="rId24"/>
    <p:sldId id="306" r:id="rId25"/>
    <p:sldId id="28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55"/>
    <p:restoredTop sz="94663"/>
  </p:normalViewPr>
  <p:slideViewPr>
    <p:cSldViewPr snapToGrid="0" snapToObjects="1">
      <p:cViewPr varScale="1">
        <p:scale>
          <a:sx n="51" d="100"/>
          <a:sy n="51" d="100"/>
        </p:scale>
        <p:origin x="224" y="17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B8DAF8-7580-B84B-804D-91311BB55711}" type="doc">
      <dgm:prSet loTypeId="urn:microsoft.com/office/officeart/2005/8/layout/cycle2" loCatId="cycle" qsTypeId="urn:microsoft.com/office/officeart/2005/8/quickstyle/simple5" qsCatId="simple" csTypeId="urn:microsoft.com/office/officeart/2005/8/colors/accent1_2" csCatId="accent1" phldr="1"/>
      <dgm:spPr/>
      <dgm:t>
        <a:bodyPr/>
        <a:lstStyle/>
        <a:p>
          <a:endParaRPr lang="en-GB"/>
        </a:p>
      </dgm:t>
    </dgm:pt>
    <dgm:pt modelId="{21C9CF84-7CBD-0A47-9426-C8605AA49F92}">
      <dgm:prSet/>
      <dgm:spPr/>
      <dgm:t>
        <a:bodyPr/>
        <a:lstStyle/>
        <a:p>
          <a:r>
            <a:rPr lang="en-GB" b="1" baseline="0" dirty="0"/>
            <a:t>Gender Norms</a:t>
          </a:r>
          <a:endParaRPr lang="en-GB" dirty="0"/>
        </a:p>
      </dgm:t>
    </dgm:pt>
    <dgm:pt modelId="{FA1D60ED-2412-9643-A0E1-1271BC2352C2}" type="parTrans" cxnId="{DCDD3F69-E248-B74D-B586-36CB4ABCFACE}">
      <dgm:prSet/>
      <dgm:spPr/>
      <dgm:t>
        <a:bodyPr/>
        <a:lstStyle/>
        <a:p>
          <a:endParaRPr lang="en-GB"/>
        </a:p>
      </dgm:t>
    </dgm:pt>
    <dgm:pt modelId="{CB565B8E-9851-2542-A142-E5E5B7E22557}" type="sibTrans" cxnId="{DCDD3F69-E248-B74D-B586-36CB4ABCFACE}">
      <dgm:prSet/>
      <dgm:spPr/>
      <dgm:t>
        <a:bodyPr/>
        <a:lstStyle/>
        <a:p>
          <a:endParaRPr lang="en-GB"/>
        </a:p>
      </dgm:t>
    </dgm:pt>
    <dgm:pt modelId="{E8C3F039-B095-6A45-884E-5A42CA111E9A}">
      <dgm:prSet/>
      <dgm:spPr/>
      <dgm:t>
        <a:bodyPr/>
        <a:lstStyle/>
        <a:p>
          <a:r>
            <a:rPr lang="en-GB" dirty="0"/>
            <a:t>Division of Labour </a:t>
          </a:r>
          <a:r>
            <a:rPr lang="en-GB" i="1" dirty="0"/>
            <a:t>within the Family</a:t>
          </a:r>
        </a:p>
      </dgm:t>
    </dgm:pt>
    <dgm:pt modelId="{21180CC7-4EBA-DF40-AA5E-B062B81E08BD}" type="parTrans" cxnId="{E4F766B5-0CD5-3A48-B278-B260ECB173A3}">
      <dgm:prSet/>
      <dgm:spPr/>
      <dgm:t>
        <a:bodyPr/>
        <a:lstStyle/>
        <a:p>
          <a:endParaRPr lang="en-GB"/>
        </a:p>
      </dgm:t>
    </dgm:pt>
    <dgm:pt modelId="{112E69E0-B13F-8E44-98D5-0E3EE984F0C5}" type="sibTrans" cxnId="{E4F766B5-0CD5-3A48-B278-B260ECB173A3}">
      <dgm:prSet/>
      <dgm:spPr/>
      <dgm:t>
        <a:bodyPr/>
        <a:lstStyle/>
        <a:p>
          <a:endParaRPr lang="en-GB"/>
        </a:p>
      </dgm:t>
    </dgm:pt>
    <dgm:pt modelId="{0B8DA2EC-4F19-1C4E-A40C-22A6703D90A9}">
      <dgm:prSet/>
      <dgm:spPr/>
      <dgm:t>
        <a:bodyPr/>
        <a:lstStyle/>
        <a:p>
          <a:r>
            <a:rPr lang="en-GB" dirty="0"/>
            <a:t>Division of Labour </a:t>
          </a:r>
          <a:r>
            <a:rPr lang="en-GB" i="1" dirty="0"/>
            <a:t>outside the Family</a:t>
          </a:r>
        </a:p>
      </dgm:t>
    </dgm:pt>
    <dgm:pt modelId="{3EB63D27-A267-A84A-8C0D-36C0FFF4EEFA}" type="parTrans" cxnId="{76520B5E-1E19-AF43-B849-D36D3A0E8089}">
      <dgm:prSet/>
      <dgm:spPr/>
      <dgm:t>
        <a:bodyPr/>
        <a:lstStyle/>
        <a:p>
          <a:endParaRPr lang="en-GB"/>
        </a:p>
      </dgm:t>
    </dgm:pt>
    <dgm:pt modelId="{8A0227F2-3EB1-314C-959C-FF9C808BE8C6}" type="sibTrans" cxnId="{76520B5E-1E19-AF43-B849-D36D3A0E8089}">
      <dgm:prSet/>
      <dgm:spPr/>
      <dgm:t>
        <a:bodyPr/>
        <a:lstStyle/>
        <a:p>
          <a:endParaRPr lang="en-GB"/>
        </a:p>
      </dgm:t>
    </dgm:pt>
    <dgm:pt modelId="{64D51FA4-1FF8-0944-B799-6DE909F7CCBE}" type="pres">
      <dgm:prSet presAssocID="{CFB8DAF8-7580-B84B-804D-91311BB55711}" presName="cycle" presStyleCnt="0">
        <dgm:presLayoutVars>
          <dgm:dir/>
          <dgm:resizeHandles val="exact"/>
        </dgm:presLayoutVars>
      </dgm:prSet>
      <dgm:spPr/>
    </dgm:pt>
    <dgm:pt modelId="{44F9A994-8CE9-9341-8B36-0ED6048B9743}" type="pres">
      <dgm:prSet presAssocID="{21C9CF84-7CBD-0A47-9426-C8605AA49F92}" presName="node" presStyleLbl="node1" presStyleIdx="0" presStyleCnt="3" custAng="10800000" custFlipVert="1" custScaleX="78956" custScaleY="78195">
        <dgm:presLayoutVars>
          <dgm:bulletEnabled val="1"/>
        </dgm:presLayoutVars>
      </dgm:prSet>
      <dgm:spPr/>
    </dgm:pt>
    <dgm:pt modelId="{35BAC46D-E9E8-2E46-A640-B9D044DDF510}" type="pres">
      <dgm:prSet presAssocID="{CB565B8E-9851-2542-A142-E5E5B7E22557}" presName="sibTrans" presStyleLbl="sibTrans2D1" presStyleIdx="0" presStyleCnt="3"/>
      <dgm:spPr/>
    </dgm:pt>
    <dgm:pt modelId="{7C81BFF8-80F7-6C49-8867-65FADEA5F2F4}" type="pres">
      <dgm:prSet presAssocID="{CB565B8E-9851-2542-A142-E5E5B7E22557}" presName="connectorText" presStyleLbl="sibTrans2D1" presStyleIdx="0" presStyleCnt="3"/>
      <dgm:spPr/>
    </dgm:pt>
    <dgm:pt modelId="{FE7E8D5E-3955-2C45-B6D1-B0DE85BBDA27}" type="pres">
      <dgm:prSet presAssocID="{E8C3F039-B095-6A45-884E-5A42CA111E9A}" presName="node" presStyleLbl="node1" presStyleIdx="1" presStyleCnt="3" custScaleX="79575" custScaleY="78588" custRadScaleRad="112180" custRadScaleInc="-6486">
        <dgm:presLayoutVars>
          <dgm:bulletEnabled val="1"/>
        </dgm:presLayoutVars>
      </dgm:prSet>
      <dgm:spPr/>
    </dgm:pt>
    <dgm:pt modelId="{9DDB8D82-FCC5-1846-ABB9-5A6AD2FF64C1}" type="pres">
      <dgm:prSet presAssocID="{112E69E0-B13F-8E44-98D5-0E3EE984F0C5}" presName="sibTrans" presStyleLbl="sibTrans2D1" presStyleIdx="1" presStyleCnt="3"/>
      <dgm:spPr/>
    </dgm:pt>
    <dgm:pt modelId="{89D1B678-5F11-F846-9066-752A77526F2B}" type="pres">
      <dgm:prSet presAssocID="{112E69E0-B13F-8E44-98D5-0E3EE984F0C5}" presName="connectorText" presStyleLbl="sibTrans2D1" presStyleIdx="1" presStyleCnt="3"/>
      <dgm:spPr/>
    </dgm:pt>
    <dgm:pt modelId="{3B6F4B51-0011-0049-95D4-017D2816963E}" type="pres">
      <dgm:prSet presAssocID="{0B8DA2EC-4F19-1C4E-A40C-22A6703D90A9}" presName="node" presStyleLbl="node1" presStyleIdx="2" presStyleCnt="3" custScaleX="78768" custScaleY="78995">
        <dgm:presLayoutVars>
          <dgm:bulletEnabled val="1"/>
        </dgm:presLayoutVars>
      </dgm:prSet>
      <dgm:spPr/>
    </dgm:pt>
    <dgm:pt modelId="{949B5070-2007-C94D-87F7-96283CC4CE67}" type="pres">
      <dgm:prSet presAssocID="{8A0227F2-3EB1-314C-959C-FF9C808BE8C6}" presName="sibTrans" presStyleLbl="sibTrans2D1" presStyleIdx="2" presStyleCnt="3"/>
      <dgm:spPr/>
    </dgm:pt>
    <dgm:pt modelId="{5579A1E0-C633-E240-B92F-FF45602F3F1E}" type="pres">
      <dgm:prSet presAssocID="{8A0227F2-3EB1-314C-959C-FF9C808BE8C6}" presName="connectorText" presStyleLbl="sibTrans2D1" presStyleIdx="2" presStyleCnt="3"/>
      <dgm:spPr/>
    </dgm:pt>
  </dgm:ptLst>
  <dgm:cxnLst>
    <dgm:cxn modelId="{BDEED404-96DD-E045-A2DD-02202BE0CEB1}" type="presOf" srcId="{E8C3F039-B095-6A45-884E-5A42CA111E9A}" destId="{FE7E8D5E-3955-2C45-B6D1-B0DE85BBDA27}" srcOrd="0" destOrd="0" presId="urn:microsoft.com/office/officeart/2005/8/layout/cycle2"/>
    <dgm:cxn modelId="{0C40FD04-614A-0B46-9029-1A6B0A5C6A9E}" type="presOf" srcId="{21C9CF84-7CBD-0A47-9426-C8605AA49F92}" destId="{44F9A994-8CE9-9341-8B36-0ED6048B9743}" srcOrd="0" destOrd="0" presId="urn:microsoft.com/office/officeart/2005/8/layout/cycle2"/>
    <dgm:cxn modelId="{F4D87832-511F-0447-9E86-47B5E409E0F5}" type="presOf" srcId="{8A0227F2-3EB1-314C-959C-FF9C808BE8C6}" destId="{5579A1E0-C633-E240-B92F-FF45602F3F1E}" srcOrd="1" destOrd="0" presId="urn:microsoft.com/office/officeart/2005/8/layout/cycle2"/>
    <dgm:cxn modelId="{B9A92B55-A597-224C-8FB9-D44E2FEC571C}" type="presOf" srcId="{112E69E0-B13F-8E44-98D5-0E3EE984F0C5}" destId="{89D1B678-5F11-F846-9066-752A77526F2B}" srcOrd="1" destOrd="0" presId="urn:microsoft.com/office/officeart/2005/8/layout/cycle2"/>
    <dgm:cxn modelId="{76520B5E-1E19-AF43-B849-D36D3A0E8089}" srcId="{CFB8DAF8-7580-B84B-804D-91311BB55711}" destId="{0B8DA2EC-4F19-1C4E-A40C-22A6703D90A9}" srcOrd="2" destOrd="0" parTransId="{3EB63D27-A267-A84A-8C0D-36C0FFF4EEFA}" sibTransId="{8A0227F2-3EB1-314C-959C-FF9C808BE8C6}"/>
    <dgm:cxn modelId="{DCDD3F69-E248-B74D-B586-36CB4ABCFACE}" srcId="{CFB8DAF8-7580-B84B-804D-91311BB55711}" destId="{21C9CF84-7CBD-0A47-9426-C8605AA49F92}" srcOrd="0" destOrd="0" parTransId="{FA1D60ED-2412-9643-A0E1-1271BC2352C2}" sibTransId="{CB565B8E-9851-2542-A142-E5E5B7E22557}"/>
    <dgm:cxn modelId="{71736C75-641F-C546-A51D-51733EC9BB94}" type="presOf" srcId="{112E69E0-B13F-8E44-98D5-0E3EE984F0C5}" destId="{9DDB8D82-FCC5-1846-ABB9-5A6AD2FF64C1}" srcOrd="0" destOrd="0" presId="urn:microsoft.com/office/officeart/2005/8/layout/cycle2"/>
    <dgm:cxn modelId="{44F48A8D-704C-164D-990C-134D7BCB4536}" type="presOf" srcId="{0B8DA2EC-4F19-1C4E-A40C-22A6703D90A9}" destId="{3B6F4B51-0011-0049-95D4-017D2816963E}" srcOrd="0" destOrd="0" presId="urn:microsoft.com/office/officeart/2005/8/layout/cycle2"/>
    <dgm:cxn modelId="{E4F766B5-0CD5-3A48-B278-B260ECB173A3}" srcId="{CFB8DAF8-7580-B84B-804D-91311BB55711}" destId="{E8C3F039-B095-6A45-884E-5A42CA111E9A}" srcOrd="1" destOrd="0" parTransId="{21180CC7-4EBA-DF40-AA5E-B062B81E08BD}" sibTransId="{112E69E0-B13F-8E44-98D5-0E3EE984F0C5}"/>
    <dgm:cxn modelId="{731886CA-0C04-0649-9AB0-F6F7E49DDDFD}" type="presOf" srcId="{CB565B8E-9851-2542-A142-E5E5B7E22557}" destId="{7C81BFF8-80F7-6C49-8867-65FADEA5F2F4}" srcOrd="1" destOrd="0" presId="urn:microsoft.com/office/officeart/2005/8/layout/cycle2"/>
    <dgm:cxn modelId="{3F7A5DDA-BBCD-D440-8350-F7586B1E6601}" type="presOf" srcId="{CFB8DAF8-7580-B84B-804D-91311BB55711}" destId="{64D51FA4-1FF8-0944-B799-6DE909F7CCBE}" srcOrd="0" destOrd="0" presId="urn:microsoft.com/office/officeart/2005/8/layout/cycle2"/>
    <dgm:cxn modelId="{710C2BDC-BAD1-DC48-B298-926AE3DBB7C2}" type="presOf" srcId="{8A0227F2-3EB1-314C-959C-FF9C808BE8C6}" destId="{949B5070-2007-C94D-87F7-96283CC4CE67}" srcOrd="0" destOrd="0" presId="urn:microsoft.com/office/officeart/2005/8/layout/cycle2"/>
    <dgm:cxn modelId="{0E509CEC-C347-E040-AD83-662439014AF8}" type="presOf" srcId="{CB565B8E-9851-2542-A142-E5E5B7E22557}" destId="{35BAC46D-E9E8-2E46-A640-B9D044DDF510}" srcOrd="0" destOrd="0" presId="urn:microsoft.com/office/officeart/2005/8/layout/cycle2"/>
    <dgm:cxn modelId="{2F54F041-D9D4-E449-AF68-86731F4BE008}" type="presParOf" srcId="{64D51FA4-1FF8-0944-B799-6DE909F7CCBE}" destId="{44F9A994-8CE9-9341-8B36-0ED6048B9743}" srcOrd="0" destOrd="0" presId="urn:microsoft.com/office/officeart/2005/8/layout/cycle2"/>
    <dgm:cxn modelId="{35817F11-2779-9448-AA80-90CF08DF14A6}" type="presParOf" srcId="{64D51FA4-1FF8-0944-B799-6DE909F7CCBE}" destId="{35BAC46D-E9E8-2E46-A640-B9D044DDF510}" srcOrd="1" destOrd="0" presId="urn:microsoft.com/office/officeart/2005/8/layout/cycle2"/>
    <dgm:cxn modelId="{F28707AB-D650-4846-9272-9A1318B8F1C8}" type="presParOf" srcId="{35BAC46D-E9E8-2E46-A640-B9D044DDF510}" destId="{7C81BFF8-80F7-6C49-8867-65FADEA5F2F4}" srcOrd="0" destOrd="0" presId="urn:microsoft.com/office/officeart/2005/8/layout/cycle2"/>
    <dgm:cxn modelId="{EE52F8E5-2BCD-A748-9DB4-D9798FB6B0FE}" type="presParOf" srcId="{64D51FA4-1FF8-0944-B799-6DE909F7CCBE}" destId="{FE7E8D5E-3955-2C45-B6D1-B0DE85BBDA27}" srcOrd="2" destOrd="0" presId="urn:microsoft.com/office/officeart/2005/8/layout/cycle2"/>
    <dgm:cxn modelId="{4AA3212A-A8FF-B04E-877F-8826E813ADD1}" type="presParOf" srcId="{64D51FA4-1FF8-0944-B799-6DE909F7CCBE}" destId="{9DDB8D82-FCC5-1846-ABB9-5A6AD2FF64C1}" srcOrd="3" destOrd="0" presId="urn:microsoft.com/office/officeart/2005/8/layout/cycle2"/>
    <dgm:cxn modelId="{5461EB27-7E4A-5047-B8CC-E48850C72D8F}" type="presParOf" srcId="{9DDB8D82-FCC5-1846-ABB9-5A6AD2FF64C1}" destId="{89D1B678-5F11-F846-9066-752A77526F2B}" srcOrd="0" destOrd="0" presId="urn:microsoft.com/office/officeart/2005/8/layout/cycle2"/>
    <dgm:cxn modelId="{359928AF-A620-6046-8BDB-E739D9083842}" type="presParOf" srcId="{64D51FA4-1FF8-0944-B799-6DE909F7CCBE}" destId="{3B6F4B51-0011-0049-95D4-017D2816963E}" srcOrd="4" destOrd="0" presId="urn:microsoft.com/office/officeart/2005/8/layout/cycle2"/>
    <dgm:cxn modelId="{19B4FA8C-C632-EB4B-A7A6-4B34E0EB40E0}" type="presParOf" srcId="{64D51FA4-1FF8-0944-B799-6DE909F7CCBE}" destId="{949B5070-2007-C94D-87F7-96283CC4CE67}" srcOrd="5" destOrd="0" presId="urn:microsoft.com/office/officeart/2005/8/layout/cycle2"/>
    <dgm:cxn modelId="{E606BACE-C5AE-9A49-A4FA-E52F82CA8E38}" type="presParOf" srcId="{949B5070-2007-C94D-87F7-96283CC4CE67}" destId="{5579A1E0-C633-E240-B92F-FF45602F3F1E}"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9A994-8CE9-9341-8B36-0ED6048B9743}">
      <dsp:nvSpPr>
        <dsp:cNvPr id="0" name=""/>
        <dsp:cNvSpPr/>
      </dsp:nvSpPr>
      <dsp:spPr>
        <a:xfrm rot="10800000" flipV="1">
          <a:off x="4630935" y="368302"/>
          <a:ext cx="1799275" cy="1781933"/>
        </a:xfrm>
        <a:prstGeom prst="ellipse">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b="1" kern="1200" baseline="0" dirty="0"/>
            <a:t>Gender Norms</a:t>
          </a:r>
          <a:endParaRPr lang="en-GB" sz="2200" kern="1200" dirty="0"/>
        </a:p>
      </dsp:txBody>
      <dsp:txXfrm rot="-10800000">
        <a:off x="4894433" y="629260"/>
        <a:ext cx="1272279" cy="1260017"/>
      </dsp:txXfrm>
    </dsp:sp>
    <dsp:sp modelId="{35BAC46D-E9E8-2E46-A640-B9D044DDF510}">
      <dsp:nvSpPr>
        <dsp:cNvPr id="0" name=""/>
        <dsp:cNvSpPr/>
      </dsp:nvSpPr>
      <dsp:spPr>
        <a:xfrm rot="3360252">
          <a:off x="6041176" y="2327217"/>
          <a:ext cx="937932" cy="769105"/>
        </a:xfrm>
        <a:prstGeom prst="rightArrow">
          <a:avLst>
            <a:gd name="adj1" fmla="val 600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3000"/>
                <a:lumMod val="100000"/>
              </a:schemeClr>
            </a:gs>
            <a:gs pos="100000">
              <a:schemeClr val="accent1">
                <a:tint val="6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6092037" y="2385391"/>
        <a:ext cx="707201" cy="461463"/>
      </dsp:txXfrm>
    </dsp:sp>
    <dsp:sp modelId="{FE7E8D5E-3955-2C45-B6D1-B0DE85BBDA27}">
      <dsp:nvSpPr>
        <dsp:cNvPr id="0" name=""/>
        <dsp:cNvSpPr/>
      </dsp:nvSpPr>
      <dsp:spPr>
        <a:xfrm>
          <a:off x="6615650" y="3317208"/>
          <a:ext cx="1813380" cy="1790888"/>
        </a:xfrm>
        <a:prstGeom prst="ellipse">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kern="1200" dirty="0"/>
            <a:t>Division of Labour </a:t>
          </a:r>
          <a:r>
            <a:rPr lang="en-GB" sz="2200" i="1" kern="1200" dirty="0"/>
            <a:t>within the Family</a:t>
          </a:r>
        </a:p>
      </dsp:txBody>
      <dsp:txXfrm>
        <a:off x="6881213" y="3579477"/>
        <a:ext cx="1282254" cy="1266350"/>
      </dsp:txXfrm>
    </dsp:sp>
    <dsp:sp modelId="{9DDB8D82-FCC5-1846-ABB9-5A6AD2FF64C1}">
      <dsp:nvSpPr>
        <dsp:cNvPr id="0" name=""/>
        <dsp:cNvSpPr/>
      </dsp:nvSpPr>
      <dsp:spPr>
        <a:xfrm rot="10788387">
          <a:off x="5190687" y="3834275"/>
          <a:ext cx="1006981" cy="769105"/>
        </a:xfrm>
        <a:prstGeom prst="rightArrow">
          <a:avLst>
            <a:gd name="adj1" fmla="val 600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3000"/>
                <a:lumMod val="100000"/>
              </a:schemeClr>
            </a:gs>
            <a:gs pos="100000">
              <a:schemeClr val="accent1">
                <a:tint val="6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rot="10800000">
        <a:off x="5421417" y="3987706"/>
        <a:ext cx="776250" cy="461463"/>
      </dsp:txXfrm>
    </dsp:sp>
    <dsp:sp modelId="{3B6F4B51-0011-0049-95D4-017D2816963E}">
      <dsp:nvSpPr>
        <dsp:cNvPr id="0" name=""/>
        <dsp:cNvSpPr/>
      </dsp:nvSpPr>
      <dsp:spPr>
        <a:xfrm>
          <a:off x="2920715" y="3325083"/>
          <a:ext cx="1794990" cy="1800163"/>
        </a:xfrm>
        <a:prstGeom prst="ellipse">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kern="1200" dirty="0"/>
            <a:t>Division of Labour </a:t>
          </a:r>
          <a:r>
            <a:rPr lang="en-GB" sz="2200" i="1" kern="1200" dirty="0"/>
            <a:t>outside the Family</a:t>
          </a:r>
        </a:p>
      </dsp:txBody>
      <dsp:txXfrm>
        <a:off x="3183585" y="3588711"/>
        <a:ext cx="1269250" cy="1272907"/>
      </dsp:txXfrm>
    </dsp:sp>
    <dsp:sp modelId="{949B5070-2007-C94D-87F7-96283CC4CE67}">
      <dsp:nvSpPr>
        <dsp:cNvPr id="0" name=""/>
        <dsp:cNvSpPr/>
      </dsp:nvSpPr>
      <dsp:spPr>
        <a:xfrm rot="18000000">
          <a:off x="4231203" y="2376129"/>
          <a:ext cx="865054" cy="769105"/>
        </a:xfrm>
        <a:prstGeom prst="rightArrow">
          <a:avLst>
            <a:gd name="adj1" fmla="val 600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3000"/>
                <a:lumMod val="100000"/>
              </a:schemeClr>
            </a:gs>
            <a:gs pos="100000">
              <a:schemeClr val="accent1">
                <a:tint val="6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4288886" y="2629859"/>
        <a:ext cx="634323" cy="46146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3/21/22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3/21/22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3/21/22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3/21/22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hyperlink" Target="http://asomadaenlaventana.blogspot.com/2014/02/cuando-john-stuart-mill-conocio-harriet.html" TargetMode="External"/><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biografiacortade.com/karl-marx/" TargetMode="External"/><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p:txBody>
          <a:bodyPr>
            <a:normAutofit/>
          </a:bodyPr>
          <a:lstStyle/>
          <a:p>
            <a:r>
              <a:rPr lang="en-US" dirty="0"/>
              <a:t>Distributive Justice and Gender</a:t>
            </a:r>
          </a:p>
        </p:txBody>
      </p:sp>
      <p:sp>
        <p:nvSpPr>
          <p:cNvPr id="3" name="Subtitle 2">
            <a:extLst>
              <a:ext uri="{FF2B5EF4-FFF2-40B4-BE49-F238E27FC236}">
                <a16:creationId xmlns:a16="http://schemas.microsoft.com/office/drawing/2014/main" id="{22453019-5E50-3D43-8BFE-D5468518F3BB}"/>
              </a:ext>
            </a:extLst>
          </p:cNvPr>
          <p:cNvSpPr>
            <a:spLocks noGrp="1"/>
          </p:cNvSpPr>
          <p:nvPr>
            <p:ph type="subTitle" idx="1"/>
          </p:nvPr>
        </p:nvSpPr>
        <p:spPr/>
        <p:txBody>
          <a:bodyPr>
            <a:normAutofit lnSpcReduction="10000"/>
          </a:bodyPr>
          <a:lstStyle/>
          <a:p>
            <a:r>
              <a:rPr lang="en-US" dirty="0"/>
              <a:t>Introduction to Political Theory</a:t>
            </a:r>
          </a:p>
          <a:p>
            <a:r>
              <a:rPr lang="en-US" dirty="0"/>
              <a:t>Semester 2 </a:t>
            </a:r>
            <a:r>
              <a:rPr lang="en-US"/>
              <a:t>Week 10 </a:t>
            </a:r>
            <a:r>
              <a:rPr lang="en-US" dirty="0"/>
              <a:t>Lecture</a:t>
            </a:r>
          </a:p>
          <a:p>
            <a:r>
              <a:rPr lang="en-US" dirty="0"/>
              <a:t>Dr. Billy Christmas</a:t>
            </a:r>
          </a:p>
        </p:txBody>
      </p:sp>
    </p:spTree>
    <p:extLst>
      <p:ext uri="{BB962C8B-B14F-4D97-AF65-F5344CB8AC3E}">
        <p14:creationId xmlns:p14="http://schemas.microsoft.com/office/powerpoint/2010/main" val="202243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D2AD4B7-3E40-7747-9AE7-11E925D84CC4}"/>
              </a:ext>
            </a:extLst>
          </p:cNvPr>
          <p:cNvGraphicFramePr/>
          <p:nvPr>
            <p:extLst>
              <p:ext uri="{D42A27DB-BD31-4B8C-83A1-F6EECF244321}">
                <p14:modId xmlns:p14="http://schemas.microsoft.com/office/powerpoint/2010/main" val="1784540334"/>
              </p:ext>
            </p:extLst>
          </p:nvPr>
        </p:nvGraphicFramePr>
        <p:xfrm>
          <a:off x="275390" y="806450"/>
          <a:ext cx="10828420" cy="5245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8088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35E3ECC-E4BB-4015-8926-0A0F9D209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779271" y="1088393"/>
            <a:ext cx="5959975" cy="4681214"/>
          </a:xfrm>
          <a:noFill/>
          <a:ln>
            <a:noFill/>
          </a:ln>
        </p:spPr>
        <p:txBody>
          <a:bodyPr>
            <a:noAutofit/>
          </a:bodyPr>
          <a:lstStyle/>
          <a:p>
            <a:pPr algn="l"/>
            <a:r>
              <a:rPr lang="en-GB" sz="3600" cap="none" dirty="0">
                <a:solidFill>
                  <a:srgbClr val="FFFFFF"/>
                </a:solidFill>
              </a:rPr>
              <a:t>What is now called the nature of women is an eminently artificial thing – the result of forced repression in some directions, unnatural stimulation in others.</a:t>
            </a:r>
            <a:br>
              <a:rPr lang="en-GB" sz="3600" cap="none" dirty="0">
                <a:solidFill>
                  <a:srgbClr val="FFFFFF"/>
                </a:solidFill>
              </a:rPr>
            </a:br>
            <a:br>
              <a:rPr lang="en-GB" sz="3600" cap="none" dirty="0">
                <a:solidFill>
                  <a:srgbClr val="FFFFFF"/>
                </a:solidFill>
              </a:rPr>
            </a:br>
            <a:r>
              <a:rPr lang="en-GB" sz="3600" cap="none" dirty="0">
                <a:solidFill>
                  <a:srgbClr val="FFFFFF"/>
                </a:solidFill>
              </a:rPr>
              <a:t>– Harriet Taylor Mill &amp; John Stuart Mill, </a:t>
            </a:r>
            <a:r>
              <a:rPr lang="en-GB" sz="3600" i="1" cap="none" dirty="0">
                <a:solidFill>
                  <a:srgbClr val="FFFFFF"/>
                </a:solidFill>
              </a:rPr>
              <a:t>The subjection of women</a:t>
            </a:r>
            <a:r>
              <a:rPr lang="en-GB" sz="3600" cap="none" dirty="0">
                <a:solidFill>
                  <a:srgbClr val="FFFFFF"/>
                </a:solidFill>
              </a:rPr>
              <a:t>, 1869</a:t>
            </a:r>
            <a:endParaRPr lang="en-GB" sz="3600" u="sng" cap="none" dirty="0">
              <a:solidFill>
                <a:srgbClr val="FFFFFF"/>
              </a:solidFill>
            </a:endParaRPr>
          </a:p>
        </p:txBody>
      </p:sp>
      <p:pic>
        <p:nvPicPr>
          <p:cNvPr id="10" name="Picture 9" descr="A picture containing text, wall, person, indoor&#10;&#10;Description automatically generated">
            <a:extLst>
              <a:ext uri="{FF2B5EF4-FFF2-40B4-BE49-F238E27FC236}">
                <a16:creationId xmlns:a16="http://schemas.microsoft.com/office/drawing/2014/main" id="{7126A7E9-3653-3842-92FA-B9B60F3D737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909" r="3172"/>
          <a:stretch/>
        </p:blipFill>
        <p:spPr>
          <a:xfrm>
            <a:off x="7537702" y="10"/>
            <a:ext cx="4654297" cy="6857990"/>
          </a:xfrm>
          <a:prstGeom prst="rect">
            <a:avLst/>
          </a:prstGeom>
        </p:spPr>
      </p:pic>
      <p:sp>
        <p:nvSpPr>
          <p:cNvPr id="11" name="TextBox 10">
            <a:extLst>
              <a:ext uri="{FF2B5EF4-FFF2-40B4-BE49-F238E27FC236}">
                <a16:creationId xmlns:a16="http://schemas.microsoft.com/office/drawing/2014/main" id="{0F922ADE-B95B-5B4C-A1B0-DF8188AD0485}"/>
              </a:ext>
            </a:extLst>
          </p:cNvPr>
          <p:cNvSpPr txBox="1"/>
          <p:nvPr/>
        </p:nvSpPr>
        <p:spPr>
          <a:xfrm>
            <a:off x="9570769" y="6657945"/>
            <a:ext cx="262123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asomadaenlaventana.blogspot.com/2014/02/cuando-john-stuart-mill-conocio-harriet.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69577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460999" y="812800"/>
            <a:ext cx="5918201" cy="5003800"/>
          </a:xfrm>
        </p:spPr>
        <p:txBody>
          <a:bodyPr>
            <a:normAutofit fontScale="90000"/>
          </a:bodyPr>
          <a:lstStyle/>
          <a:p>
            <a:pPr lvl="0" algn="l"/>
            <a:r>
              <a:rPr lang="en-GB" b="1" cap="none" dirty="0"/>
              <a:t>Productive vs. Reproductive Labour</a:t>
            </a:r>
            <a:br>
              <a:rPr lang="en-GB" b="1" cap="none" dirty="0"/>
            </a:br>
            <a:br>
              <a:rPr lang="en-GB" cap="none" dirty="0"/>
            </a:br>
            <a:r>
              <a:rPr lang="en-GB" cap="none" dirty="0"/>
              <a:t>Man (as worker) produces commodities</a:t>
            </a:r>
            <a:br>
              <a:rPr lang="en-GB" cap="none" dirty="0"/>
            </a:br>
            <a:br>
              <a:rPr lang="en-GB" cap="none" dirty="0"/>
            </a:br>
            <a:r>
              <a:rPr lang="en-GB" cap="none" dirty="0"/>
              <a:t>Woman reproduces the worker (and his household)</a:t>
            </a:r>
            <a:endParaRPr lang="en-GB" u="sng" cap="none" dirty="0"/>
          </a:p>
        </p:txBody>
      </p:sp>
      <p:pic>
        <p:nvPicPr>
          <p:cNvPr id="4" name="Picture 3" descr="A person with a beard&#10;&#10;Description automatically generated with medium confidence">
            <a:extLst>
              <a:ext uri="{FF2B5EF4-FFF2-40B4-BE49-F238E27FC236}">
                <a16:creationId xmlns:a16="http://schemas.microsoft.com/office/drawing/2014/main" id="{BDB03D2A-C956-DA4D-A931-7D8D21263B6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4577" r="17577"/>
          <a:stretch/>
        </p:blipFill>
        <p:spPr>
          <a:xfrm>
            <a:off x="20" y="10"/>
            <a:ext cx="4654277" cy="6857990"/>
          </a:xfrm>
          <a:prstGeom prst="rect">
            <a:avLst/>
          </a:prstGeom>
        </p:spPr>
      </p:pic>
      <p:sp>
        <p:nvSpPr>
          <p:cNvPr id="5" name="TextBox 4">
            <a:extLst>
              <a:ext uri="{FF2B5EF4-FFF2-40B4-BE49-F238E27FC236}">
                <a16:creationId xmlns:a16="http://schemas.microsoft.com/office/drawing/2014/main" id="{1177C17C-54AE-BE48-AE35-9B8C76C9F163}"/>
              </a:ext>
            </a:extLst>
          </p:cNvPr>
          <p:cNvSpPr txBox="1"/>
          <p:nvPr/>
        </p:nvSpPr>
        <p:spPr>
          <a:xfrm>
            <a:off x="2069935" y="6657945"/>
            <a:ext cx="258436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biografiacortade.com/karl-marx/">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184504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842211" y="649705"/>
            <a:ext cx="10467474" cy="5510463"/>
          </a:xfrm>
        </p:spPr>
        <p:txBody>
          <a:bodyPr>
            <a:noAutofit/>
          </a:bodyPr>
          <a:lstStyle/>
          <a:p>
            <a:pPr lvl="0" algn="l"/>
            <a:r>
              <a:rPr lang="en-GB" cap="none" dirty="0"/>
              <a:t>1. Economic inequity between men and women that the gendered division of labour </a:t>
            </a:r>
            <a:r>
              <a:rPr lang="en-GB" i="1" u="sng" cap="none" dirty="0"/>
              <a:t>constitutes</a:t>
            </a:r>
            <a:br>
              <a:rPr lang="en-GB" i="1" cap="none" dirty="0"/>
            </a:br>
            <a:br>
              <a:rPr lang="en-GB" cap="none" dirty="0"/>
            </a:br>
            <a:r>
              <a:rPr lang="en-GB" cap="none" dirty="0"/>
              <a:t>2. economic inequity between men and women that the gendered division of labour </a:t>
            </a:r>
            <a:r>
              <a:rPr lang="en-GB" i="1" u="sng" cap="none" dirty="0"/>
              <a:t>causes</a:t>
            </a:r>
            <a:endParaRPr lang="en-GB" u="sng" cap="none" dirty="0"/>
          </a:p>
        </p:txBody>
      </p:sp>
    </p:spTree>
    <p:extLst>
      <p:ext uri="{BB962C8B-B14F-4D97-AF65-F5344CB8AC3E}">
        <p14:creationId xmlns:p14="http://schemas.microsoft.com/office/powerpoint/2010/main" val="253836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681790" y="2460458"/>
            <a:ext cx="10828420" cy="1937084"/>
          </a:xfrm>
        </p:spPr>
        <p:txBody>
          <a:bodyPr>
            <a:noAutofit/>
          </a:bodyPr>
          <a:lstStyle/>
          <a:p>
            <a:pPr lvl="0"/>
            <a:r>
              <a:rPr lang="en-GB" sz="4000" b="1" cap="none" dirty="0"/>
              <a:t>The Gendered Division of Labour in </a:t>
            </a:r>
            <a:r>
              <a:rPr lang="en-GB" sz="4000" b="1" i="1" cap="none" dirty="0"/>
              <a:t>Society</a:t>
            </a:r>
            <a:endParaRPr lang="en-GB" sz="4000" i="1" cap="none" dirty="0"/>
          </a:p>
        </p:txBody>
      </p:sp>
    </p:spTree>
    <p:extLst>
      <p:ext uri="{BB962C8B-B14F-4D97-AF65-F5344CB8AC3E}">
        <p14:creationId xmlns:p14="http://schemas.microsoft.com/office/powerpoint/2010/main" val="1472990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29389" y="565483"/>
            <a:ext cx="10924674" cy="5811253"/>
          </a:xfrm>
        </p:spPr>
        <p:txBody>
          <a:bodyPr>
            <a:noAutofit/>
          </a:bodyPr>
          <a:lstStyle/>
          <a:p>
            <a:pPr algn="l"/>
            <a:r>
              <a:rPr lang="en-GB" sz="4000" b="1" cap="none" dirty="0"/>
              <a:t>DISCRIMINATION</a:t>
            </a:r>
            <a:br>
              <a:rPr lang="en-GB" sz="4000" b="1" cap="none" dirty="0"/>
            </a:br>
            <a:br>
              <a:rPr lang="en-GB" sz="4000" b="1" cap="none" dirty="0"/>
            </a:br>
            <a:r>
              <a:rPr lang="en-GB" sz="3200" cap="none" dirty="0"/>
              <a:t>1. L</a:t>
            </a:r>
            <a:r>
              <a:rPr lang="en-GB" cap="none" dirty="0"/>
              <a:t>ess mobile people are given priority seats on the tube (justified)</a:t>
            </a:r>
            <a:br>
              <a:rPr lang="en-GB" cap="none" dirty="0"/>
            </a:br>
            <a:br>
              <a:rPr lang="en-GB" cap="none" dirty="0"/>
            </a:br>
            <a:r>
              <a:rPr lang="en-GB" cap="none" dirty="0"/>
              <a:t>2. People of African descent not permitted to apply to University (wrongful)</a:t>
            </a:r>
            <a:br>
              <a:rPr lang="en-GB" cap="none" dirty="0"/>
            </a:br>
            <a:br>
              <a:rPr lang="en-GB" cap="none" dirty="0"/>
            </a:br>
            <a:r>
              <a:rPr lang="en-GB" cap="none" dirty="0"/>
              <a:t>Sexism = wrongful discrimination on grounds of sex</a:t>
            </a:r>
            <a:endParaRPr lang="en-GB" sz="4000" i="1" cap="none" dirty="0"/>
          </a:p>
        </p:txBody>
      </p:sp>
    </p:spTree>
    <p:extLst>
      <p:ext uri="{BB962C8B-B14F-4D97-AF65-F5344CB8AC3E}">
        <p14:creationId xmlns:p14="http://schemas.microsoft.com/office/powerpoint/2010/main" val="1748887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29389" y="565483"/>
            <a:ext cx="10924674" cy="5811253"/>
          </a:xfrm>
        </p:spPr>
        <p:txBody>
          <a:bodyPr>
            <a:noAutofit/>
          </a:bodyPr>
          <a:lstStyle/>
          <a:p>
            <a:pPr algn="l"/>
            <a:r>
              <a:rPr lang="en-GB" i="1" cap="none" dirty="0"/>
              <a:t>We are looking for a full-time chief employment consultant. The consultant will be based in London, but asked to travel to other locations on a needs basis. Applicants should have proven leadership and organisational abilities, high problem-solving skills, and solid knowledge of the employment sector.</a:t>
            </a:r>
            <a:endParaRPr lang="en-GB" cap="none" dirty="0"/>
          </a:p>
        </p:txBody>
      </p:sp>
    </p:spTree>
    <p:extLst>
      <p:ext uri="{BB962C8B-B14F-4D97-AF65-F5344CB8AC3E}">
        <p14:creationId xmlns:p14="http://schemas.microsoft.com/office/powerpoint/2010/main" val="299050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29389" y="565483"/>
            <a:ext cx="10924674" cy="5811253"/>
          </a:xfrm>
        </p:spPr>
        <p:txBody>
          <a:bodyPr>
            <a:noAutofit/>
          </a:bodyPr>
          <a:lstStyle/>
          <a:p>
            <a:pPr algn="l"/>
            <a:r>
              <a:rPr lang="en-GB" sz="3600" cap="none" dirty="0"/>
              <a:t>The gendered division of household labour has the following, two-pronged spill-over effect:</a:t>
            </a:r>
            <a:br>
              <a:rPr lang="en-GB" sz="3600" cap="none" dirty="0"/>
            </a:br>
            <a:br>
              <a:rPr lang="en-GB" sz="3600" cap="none" dirty="0"/>
            </a:br>
            <a:r>
              <a:rPr lang="en-GB" sz="3600" cap="none" dirty="0"/>
              <a:t>1. The job market has evolved to direct jobs toward men</a:t>
            </a:r>
            <a:br>
              <a:rPr lang="en-GB" sz="3600" cap="none" dirty="0"/>
            </a:br>
            <a:br>
              <a:rPr lang="en-GB" sz="3600" cap="none" dirty="0"/>
            </a:br>
            <a:r>
              <a:rPr lang="en-GB" sz="3600" cap="none" dirty="0"/>
              <a:t>2. Women are socialised into (or, presumed to have ben socialised into, or, have incentives to signal that they are socialised into) patterns of behaviour that make them unsuitable for these jobs</a:t>
            </a:r>
          </a:p>
        </p:txBody>
      </p:sp>
    </p:spTree>
    <p:extLst>
      <p:ext uri="{BB962C8B-B14F-4D97-AF65-F5344CB8AC3E}">
        <p14:creationId xmlns:p14="http://schemas.microsoft.com/office/powerpoint/2010/main" val="90717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693821" y="1479884"/>
            <a:ext cx="10804358" cy="3898231"/>
          </a:xfrm>
        </p:spPr>
        <p:txBody>
          <a:bodyPr>
            <a:noAutofit/>
          </a:bodyPr>
          <a:lstStyle/>
          <a:p>
            <a:pPr lvl="0" algn="l"/>
            <a:r>
              <a:rPr lang="en-GB" sz="2800" cap="none" dirty="0"/>
              <a:t>The gendered division of labour appears to be a </a:t>
            </a:r>
            <a:r>
              <a:rPr lang="en-GB" sz="2800" i="1" cap="none" dirty="0"/>
              <a:t>distributive injustice</a:t>
            </a:r>
            <a:r>
              <a:rPr lang="en-GB" sz="2800" cap="none" dirty="0"/>
              <a:t> (in some way, from most perspectives)</a:t>
            </a:r>
            <a:br>
              <a:rPr lang="en-GB" sz="2800" cap="none" dirty="0"/>
            </a:br>
            <a:br>
              <a:rPr lang="en-GB" sz="2800" cap="none" dirty="0"/>
            </a:br>
            <a:r>
              <a:rPr lang="en-GB" sz="2800" cap="none" dirty="0">
                <a:sym typeface="Wingdings" pitchFamily="2" charset="2"/>
              </a:rPr>
              <a:t> </a:t>
            </a:r>
            <a:r>
              <a:rPr lang="en-GB" sz="2800" cap="none" dirty="0"/>
              <a:t>This means women remain dependent upon male partners economically, and are unable to secure the highest paying (among other benefits) jobs</a:t>
            </a:r>
            <a:br>
              <a:rPr lang="en-GB" sz="2800" dirty="0"/>
            </a:br>
            <a:endParaRPr lang="en-GB" sz="2800" cap="none" dirty="0"/>
          </a:p>
        </p:txBody>
      </p:sp>
    </p:spTree>
    <p:extLst>
      <p:ext uri="{BB962C8B-B14F-4D97-AF65-F5344CB8AC3E}">
        <p14:creationId xmlns:p14="http://schemas.microsoft.com/office/powerpoint/2010/main" val="664796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77516" y="565484"/>
            <a:ext cx="10948737" cy="5859379"/>
          </a:xfrm>
        </p:spPr>
        <p:txBody>
          <a:bodyPr>
            <a:noAutofit/>
          </a:bodyPr>
          <a:lstStyle/>
          <a:p>
            <a:pPr algn="l"/>
            <a:r>
              <a:rPr lang="en-GB" sz="2400" b="1" cap="none" dirty="0"/>
              <a:t>THE OTHER SEXISM</a:t>
            </a:r>
            <a:br>
              <a:rPr lang="en-GB" sz="1600" b="1" cap="none" dirty="0"/>
            </a:br>
            <a:br>
              <a:rPr lang="en-GB" sz="1600" b="1" cap="none" dirty="0"/>
            </a:br>
            <a:r>
              <a:rPr lang="en-GB" sz="2400" cap="none" dirty="0"/>
              <a:t>Wrongful discrimination also exists against men.</a:t>
            </a:r>
            <a:br>
              <a:rPr lang="en-GB" sz="2400" cap="none" dirty="0"/>
            </a:br>
            <a:r>
              <a:rPr lang="en-GB" sz="2400" cap="none" dirty="0"/>
              <a:t> </a:t>
            </a:r>
            <a:br>
              <a:rPr lang="en-GB" sz="2400" cap="none" dirty="0"/>
            </a:br>
            <a:r>
              <a:rPr lang="en-GB" sz="2400" cap="none" dirty="0"/>
              <a:t>These do not typically create </a:t>
            </a:r>
            <a:r>
              <a:rPr lang="en-GB" sz="2400" i="1" cap="none" dirty="0"/>
              <a:t>distributive</a:t>
            </a:r>
            <a:r>
              <a:rPr lang="en-GB" sz="2400" cap="none" dirty="0"/>
              <a:t> injustices, however.</a:t>
            </a:r>
            <a:br>
              <a:rPr lang="en-GB" sz="2400" cap="none" dirty="0"/>
            </a:br>
            <a:br>
              <a:rPr lang="en-GB" sz="2400" cap="none" dirty="0"/>
            </a:br>
            <a:r>
              <a:rPr lang="en-GB" sz="2400" cap="none" dirty="0"/>
              <a:t>	</a:t>
            </a:r>
            <a:r>
              <a:rPr lang="en-GB" sz="2000" cap="none" dirty="0"/>
              <a:t>Absence of immunity from conscription</a:t>
            </a:r>
            <a:br>
              <a:rPr lang="en-GB" sz="2000" cap="none" dirty="0"/>
            </a:br>
            <a:br>
              <a:rPr lang="en-GB" sz="2000" cap="none" dirty="0"/>
            </a:br>
            <a:r>
              <a:rPr lang="en-GB" sz="2000" cap="none" dirty="0"/>
              <a:t>	More likely to be victimised by violent crime; more likely to be 	imprisoned</a:t>
            </a:r>
            <a:br>
              <a:rPr lang="en-GB" sz="2000" cap="none" dirty="0"/>
            </a:br>
            <a:br>
              <a:rPr lang="en-GB" sz="2000" cap="none" dirty="0"/>
            </a:br>
            <a:r>
              <a:rPr lang="en-GB" sz="2000" cap="none" dirty="0"/>
              <a:t>	Fathers much less likely to win custody battles/be accepted as 	carers</a:t>
            </a:r>
            <a:br>
              <a:rPr lang="en-GB" sz="2000" cap="none" dirty="0"/>
            </a:br>
            <a:br>
              <a:rPr lang="en-GB" sz="2000" cap="none" dirty="0"/>
            </a:br>
            <a:r>
              <a:rPr lang="en-GB" sz="2000" cap="none" dirty="0"/>
              <a:t>	Less likely to have mental health and educational </a:t>
            </a:r>
            <a:r>
              <a:rPr lang="en-GB" sz="2000" cap="none"/>
              <a:t>needs seriously</a:t>
            </a:r>
            <a:br>
              <a:rPr lang="en-GB" sz="2400" cap="none" dirty="0"/>
            </a:br>
            <a:r>
              <a:rPr lang="en-GB" sz="2400" cap="none" dirty="0"/>
              <a:t> </a:t>
            </a:r>
            <a:br>
              <a:rPr lang="en-GB" sz="2400" cap="none" dirty="0"/>
            </a:br>
            <a:r>
              <a:rPr lang="en-GB" sz="2400" cap="none" dirty="0">
                <a:sym typeface="Wingdings" pitchFamily="2" charset="2"/>
              </a:rPr>
              <a:t> </a:t>
            </a:r>
            <a:r>
              <a:rPr lang="en-GB" sz="2400" cap="none" dirty="0"/>
              <a:t>Gender norms </a:t>
            </a:r>
            <a:r>
              <a:rPr lang="en-GB" sz="2400" i="1" cap="none" dirty="0"/>
              <a:t>in general</a:t>
            </a:r>
            <a:r>
              <a:rPr lang="en-GB" sz="2400" cap="none" dirty="0"/>
              <a:t> create wrongful discrimination</a:t>
            </a:r>
            <a:br>
              <a:rPr lang="en-GB" sz="2400" cap="none" dirty="0"/>
            </a:br>
            <a:endParaRPr lang="en-GB" sz="1600" b="1" cap="none" dirty="0"/>
          </a:p>
        </p:txBody>
      </p:sp>
    </p:spTree>
    <p:extLst>
      <p:ext uri="{BB962C8B-B14F-4D97-AF65-F5344CB8AC3E}">
        <p14:creationId xmlns:p14="http://schemas.microsoft.com/office/powerpoint/2010/main" val="27398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115929" y="1455821"/>
            <a:ext cx="9960142" cy="3946358"/>
          </a:xfrm>
        </p:spPr>
        <p:txBody>
          <a:bodyPr>
            <a:noAutofit/>
          </a:bodyPr>
          <a:lstStyle/>
          <a:p>
            <a:pPr algn="l"/>
            <a:r>
              <a:rPr lang="en-GB" sz="2800" b="1" cap="none" dirty="0"/>
              <a:t>SUMMARY</a:t>
            </a:r>
            <a:br>
              <a:rPr lang="en-GB" sz="2800" b="1" cap="none" dirty="0"/>
            </a:br>
            <a:br>
              <a:rPr lang="en-GB" sz="2800" b="1" cap="none" dirty="0"/>
            </a:br>
            <a:r>
              <a:rPr lang="en-GB" sz="2800" cap="none" dirty="0"/>
              <a:t>The Public-Private Distinction in Rawls</a:t>
            </a:r>
            <a:br>
              <a:rPr lang="en-GB" sz="2800" cap="none" dirty="0"/>
            </a:br>
            <a:r>
              <a:rPr lang="en-GB" sz="2800" cap="none" dirty="0"/>
              <a:t>The Gendered Division of Labour in the Family</a:t>
            </a:r>
            <a:br>
              <a:rPr lang="en-GB" sz="2800" cap="none" dirty="0"/>
            </a:br>
            <a:r>
              <a:rPr lang="en-GB" sz="2800" cap="none" dirty="0"/>
              <a:t>The Gendered Division of Labour in Society &amp; Sexism</a:t>
            </a:r>
            <a:br>
              <a:rPr lang="en-GB" sz="2800" cap="none" dirty="0"/>
            </a:br>
            <a:r>
              <a:rPr lang="en-GB" sz="2800" cap="none" dirty="0"/>
              <a:t>Solutions</a:t>
            </a:r>
            <a:br>
              <a:rPr lang="en-GB" sz="2800" cap="none" dirty="0"/>
            </a:br>
            <a:r>
              <a:rPr lang="en-GB" sz="2800" cap="none" dirty="0"/>
              <a:t>Libertarianism and feminism</a:t>
            </a:r>
          </a:p>
        </p:txBody>
      </p:sp>
    </p:spTree>
    <p:extLst>
      <p:ext uri="{BB962C8B-B14F-4D97-AF65-F5344CB8AC3E}">
        <p14:creationId xmlns:p14="http://schemas.microsoft.com/office/powerpoint/2010/main" val="98490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772026" y="2622884"/>
            <a:ext cx="10647948" cy="1612231"/>
          </a:xfrm>
        </p:spPr>
        <p:txBody>
          <a:bodyPr>
            <a:noAutofit/>
          </a:bodyPr>
          <a:lstStyle/>
          <a:p>
            <a:pPr algn="l"/>
            <a:r>
              <a:rPr lang="en-GB" sz="4000" b="1" cap="none" dirty="0"/>
              <a:t>SOLUTIONS</a:t>
            </a:r>
            <a:endParaRPr lang="en-GB" sz="2800" b="1" cap="none" dirty="0"/>
          </a:p>
        </p:txBody>
      </p:sp>
    </p:spTree>
    <p:extLst>
      <p:ext uri="{BB962C8B-B14F-4D97-AF65-F5344CB8AC3E}">
        <p14:creationId xmlns:p14="http://schemas.microsoft.com/office/powerpoint/2010/main" val="2138778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85536" y="502319"/>
            <a:ext cx="11020927" cy="5853362"/>
          </a:xfrm>
        </p:spPr>
        <p:txBody>
          <a:bodyPr>
            <a:noAutofit/>
          </a:bodyPr>
          <a:lstStyle/>
          <a:p>
            <a:pPr lvl="0" algn="l"/>
            <a:r>
              <a:rPr lang="en-GB" sz="4000" b="1" cap="none" dirty="0"/>
              <a:t>ABOLISH THE FAMILY</a:t>
            </a:r>
            <a:br>
              <a:rPr lang="en-GB" sz="4000" b="1" cap="none" dirty="0"/>
            </a:br>
            <a:br>
              <a:rPr lang="en-GB" sz="4000" b="1" cap="none" dirty="0"/>
            </a:br>
            <a:r>
              <a:rPr lang="en-GB" sz="3200" cap="none" dirty="0"/>
              <a:t>Children raised in “well-run” orphanages</a:t>
            </a:r>
            <a:br>
              <a:rPr lang="en-GB" sz="3200" cap="none" dirty="0"/>
            </a:br>
            <a:br>
              <a:rPr lang="en-GB" sz="3200" cap="none" dirty="0"/>
            </a:br>
            <a:r>
              <a:rPr lang="en-GB" sz="3200" cap="none" dirty="0">
                <a:sym typeface="Wingdings" pitchFamily="2" charset="2"/>
              </a:rPr>
              <a:t></a:t>
            </a:r>
            <a:r>
              <a:rPr lang="en-GB" sz="3200" cap="none" dirty="0"/>
              <a:t> Would abolishing the family </a:t>
            </a:r>
            <a:r>
              <a:rPr lang="en-GB" sz="3200" i="1" cap="none" dirty="0"/>
              <a:t>necessarily</a:t>
            </a:r>
            <a:r>
              <a:rPr lang="en-GB" sz="3200" cap="none" dirty="0"/>
              <a:t> remove gender norms?</a:t>
            </a:r>
            <a:br>
              <a:rPr lang="en-GB" sz="3200" cap="none" dirty="0"/>
            </a:br>
            <a:br>
              <a:rPr lang="en-GB" sz="3200" cap="none" dirty="0"/>
            </a:br>
            <a:r>
              <a:rPr lang="en-GB" sz="3200" cap="none" dirty="0">
                <a:sym typeface="Wingdings" pitchFamily="2" charset="2"/>
              </a:rPr>
              <a:t></a:t>
            </a:r>
            <a:r>
              <a:rPr lang="en-GB" sz="3200" cap="none" dirty="0"/>
              <a:t> Would children receive the </a:t>
            </a:r>
            <a:r>
              <a:rPr lang="en-GB" sz="3200" i="1" cap="none" dirty="0"/>
              <a:t>intimacy</a:t>
            </a:r>
            <a:r>
              <a:rPr lang="en-GB" sz="3200" cap="none" dirty="0"/>
              <a:t> needed for development?</a:t>
            </a:r>
            <a:br>
              <a:rPr lang="en-GB" sz="3200" cap="none" dirty="0"/>
            </a:br>
            <a:br>
              <a:rPr lang="en-GB" sz="3200" cap="none" dirty="0"/>
            </a:br>
            <a:r>
              <a:rPr lang="en-GB" sz="3200" cap="none" dirty="0">
                <a:sym typeface="Wingdings" pitchFamily="2" charset="2"/>
              </a:rPr>
              <a:t> Freedom?</a:t>
            </a:r>
            <a:br>
              <a:rPr lang="en-GB" cap="none" dirty="0"/>
            </a:br>
            <a:endParaRPr lang="en-GB" sz="2800" b="1" cap="none" dirty="0"/>
          </a:p>
        </p:txBody>
      </p:sp>
    </p:spTree>
    <p:extLst>
      <p:ext uri="{BB962C8B-B14F-4D97-AF65-F5344CB8AC3E}">
        <p14:creationId xmlns:p14="http://schemas.microsoft.com/office/powerpoint/2010/main" val="437316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85536" y="502319"/>
            <a:ext cx="11020927" cy="5853362"/>
          </a:xfrm>
        </p:spPr>
        <p:txBody>
          <a:bodyPr>
            <a:noAutofit/>
          </a:bodyPr>
          <a:lstStyle/>
          <a:p>
            <a:pPr algn="l"/>
            <a:r>
              <a:rPr lang="en-GB" sz="3200" b="1" cap="none" dirty="0"/>
              <a:t>UNIVERSAL BREAD-WINNING/CARE-GIVING PARITY</a:t>
            </a:r>
            <a:br>
              <a:rPr lang="en-GB" sz="2800" b="1" cap="none" dirty="0"/>
            </a:br>
            <a:br>
              <a:rPr lang="en-GB" sz="2400" cap="none" dirty="0"/>
            </a:br>
            <a:r>
              <a:rPr lang="en-GB" sz="2400" cap="none" dirty="0"/>
              <a:t>1. Facilitate women accessing high quality employment opportunities</a:t>
            </a:r>
            <a:br>
              <a:rPr lang="en-GB" sz="2400" cap="none" dirty="0"/>
            </a:br>
            <a:br>
              <a:rPr lang="en-GB" sz="2400" cap="none" dirty="0"/>
            </a:br>
            <a:r>
              <a:rPr lang="en-GB" sz="2400" cap="none" dirty="0"/>
              <a:t>2. Provision of child- and elder-care; remuneration for care work</a:t>
            </a:r>
            <a:br>
              <a:rPr lang="en-GB" sz="2400" cap="none" dirty="0"/>
            </a:br>
            <a:br>
              <a:rPr lang="en-GB" sz="2400" cap="none" dirty="0"/>
            </a:br>
            <a:r>
              <a:rPr lang="en-GB" sz="2400" cap="none" dirty="0"/>
              <a:t>3. Altering the nature of professional roles to make them compatible with child-care responsibilities (for both men and women)</a:t>
            </a:r>
            <a:br>
              <a:rPr lang="en-GB" sz="2400" cap="none" dirty="0"/>
            </a:br>
            <a:br>
              <a:rPr lang="en-GB" sz="2400" cap="none" dirty="0"/>
            </a:br>
            <a:r>
              <a:rPr lang="en-GB" sz="2400" cap="none" dirty="0"/>
              <a:t>4. Socialising women into the traits that are deemed “masculine”</a:t>
            </a:r>
            <a:br>
              <a:rPr lang="en-GB" sz="2400" cap="none" dirty="0"/>
            </a:br>
            <a:br>
              <a:rPr lang="en-GB" sz="2400" cap="none" dirty="0"/>
            </a:br>
            <a:r>
              <a:rPr lang="en-GB" sz="2400" cap="none" dirty="0"/>
              <a:t>5. Altering the nature of professional roles to be more fitted (where possible) to traits deemed “feminine” </a:t>
            </a:r>
          </a:p>
        </p:txBody>
      </p:sp>
    </p:spTree>
    <p:extLst>
      <p:ext uri="{BB962C8B-B14F-4D97-AF65-F5344CB8AC3E}">
        <p14:creationId xmlns:p14="http://schemas.microsoft.com/office/powerpoint/2010/main" val="3777097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85536" y="502319"/>
            <a:ext cx="11020927" cy="5853362"/>
          </a:xfrm>
        </p:spPr>
        <p:txBody>
          <a:bodyPr>
            <a:noAutofit/>
          </a:bodyPr>
          <a:lstStyle/>
          <a:p>
            <a:pPr algn="just"/>
            <a:r>
              <a:rPr lang="en-GB" sz="3200" cap="none" dirty="0"/>
              <a:t>Only when men participate equally in what has been principally women’s realm of meeting the daily material and psychological needs of those close to them, and when women participate equally in what have been principally men’s realms of larger scale production, government, and intellectual and creative life, will members of both sexes develop a more complete human personality than has hitherto been possible. (</a:t>
            </a:r>
            <a:r>
              <a:rPr lang="en-GB" sz="3200" cap="none" dirty="0" err="1"/>
              <a:t>Okin</a:t>
            </a:r>
            <a:r>
              <a:rPr lang="en-GB" sz="3200" cap="none" dirty="0"/>
              <a:t>, “Justice and Gender,” p. 71)</a:t>
            </a:r>
            <a:br>
              <a:rPr lang="en-GB" sz="3200" cap="none" dirty="0"/>
            </a:br>
            <a:endParaRPr lang="en-GB" sz="1800" cap="none" dirty="0"/>
          </a:p>
        </p:txBody>
      </p:sp>
    </p:spTree>
    <p:extLst>
      <p:ext uri="{BB962C8B-B14F-4D97-AF65-F5344CB8AC3E}">
        <p14:creationId xmlns:p14="http://schemas.microsoft.com/office/powerpoint/2010/main" val="1010023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85536" y="502319"/>
            <a:ext cx="11020927" cy="5853362"/>
          </a:xfrm>
        </p:spPr>
        <p:txBody>
          <a:bodyPr>
            <a:noAutofit/>
          </a:bodyPr>
          <a:lstStyle/>
          <a:p>
            <a:pPr algn="l"/>
            <a:r>
              <a:rPr lang="en-GB" sz="3200" b="1" cap="none" dirty="0"/>
              <a:t>LIBERTARIANISM AND FEMINISM</a:t>
            </a:r>
            <a:br>
              <a:rPr lang="en-GB" sz="3200" b="1" cap="none" dirty="0"/>
            </a:br>
            <a:br>
              <a:rPr lang="en-GB" sz="3200" b="1" cap="none" dirty="0"/>
            </a:br>
            <a:r>
              <a:rPr lang="en-GB" sz="3200" cap="none" dirty="0"/>
              <a:t>Entitlements assigned directly to individuals, “heads of household” have no special standing</a:t>
            </a:r>
            <a:br>
              <a:rPr lang="en-GB" sz="3200" cap="none" dirty="0"/>
            </a:br>
            <a:br>
              <a:rPr lang="en-GB" sz="3200" cap="none" dirty="0"/>
            </a:br>
            <a:r>
              <a:rPr lang="en-GB" sz="3200" cap="none" dirty="0">
                <a:sym typeface="Wingdings" pitchFamily="2" charset="2"/>
              </a:rPr>
              <a:t> </a:t>
            </a:r>
            <a:r>
              <a:rPr lang="en-GB" sz="3200" cap="none" dirty="0"/>
              <a:t>Family is not a black box</a:t>
            </a:r>
            <a:br>
              <a:rPr lang="en-GB" sz="3200" cap="none" dirty="0"/>
            </a:br>
            <a:r>
              <a:rPr lang="en-GB" sz="3200" cap="none" dirty="0">
                <a:sym typeface="Wingdings" pitchFamily="2" charset="2"/>
              </a:rPr>
              <a:t> </a:t>
            </a:r>
            <a:r>
              <a:rPr lang="en-GB" sz="3200" cap="none" dirty="0"/>
              <a:t>BUT, more likely to be regarded as just (if/because consensual)</a:t>
            </a:r>
            <a:br>
              <a:rPr lang="en-GB" sz="3200" cap="none" dirty="0"/>
            </a:br>
            <a:br>
              <a:rPr lang="en-GB" sz="3200" b="1" cap="none" dirty="0"/>
            </a:br>
            <a:r>
              <a:rPr lang="en-GB" sz="3200" b="1" cap="none" dirty="0">
                <a:sym typeface="Wingdings" pitchFamily="2" charset="2"/>
              </a:rPr>
              <a:t> </a:t>
            </a:r>
            <a:r>
              <a:rPr lang="en-GB" sz="3200" cap="none" dirty="0"/>
              <a:t>Unless gender norms are </a:t>
            </a:r>
            <a:r>
              <a:rPr lang="en-GB" sz="3200" i="1" cap="none" dirty="0"/>
              <a:t>coercively</a:t>
            </a:r>
            <a:r>
              <a:rPr lang="en-GB" sz="3200" cap="none" dirty="0"/>
              <a:t> enforced</a:t>
            </a:r>
            <a:br>
              <a:rPr lang="en-GB" sz="3200" cap="none" dirty="0"/>
            </a:br>
            <a:r>
              <a:rPr lang="en-GB" sz="3200" cap="none" dirty="0">
                <a:sym typeface="Wingdings" pitchFamily="2" charset="2"/>
              </a:rPr>
              <a:t> </a:t>
            </a:r>
            <a:r>
              <a:rPr lang="en-GB" sz="3200" cap="none" dirty="0"/>
              <a:t>Rape culture as system of coercive gender enforcement?</a:t>
            </a:r>
            <a:br>
              <a:rPr lang="en-GB" sz="3200" b="1" cap="none" dirty="0"/>
            </a:br>
            <a:endParaRPr lang="en-GB" sz="1800" b="1" cap="none" dirty="0"/>
          </a:p>
        </p:txBody>
      </p:sp>
    </p:spTree>
    <p:extLst>
      <p:ext uri="{BB962C8B-B14F-4D97-AF65-F5344CB8AC3E}">
        <p14:creationId xmlns:p14="http://schemas.microsoft.com/office/powerpoint/2010/main" val="972800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2567152" y="2767505"/>
            <a:ext cx="7057696" cy="1322989"/>
          </a:xfrm>
        </p:spPr>
        <p:txBody>
          <a:bodyPr>
            <a:noAutofit/>
          </a:bodyPr>
          <a:lstStyle/>
          <a:p>
            <a:pPr lvl="0"/>
            <a:r>
              <a:rPr lang="en-GB" sz="4000" b="1" cap="none" dirty="0"/>
              <a:t>Thank You!</a:t>
            </a:r>
            <a:endParaRPr lang="en-GB" sz="4000" cap="none" dirty="0"/>
          </a:p>
        </p:txBody>
      </p:sp>
    </p:spTree>
    <p:extLst>
      <p:ext uri="{BB962C8B-B14F-4D97-AF65-F5344CB8AC3E}">
        <p14:creationId xmlns:p14="http://schemas.microsoft.com/office/powerpoint/2010/main" val="9469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747963" y="505326"/>
            <a:ext cx="10696073" cy="5847348"/>
          </a:xfrm>
        </p:spPr>
        <p:txBody>
          <a:bodyPr>
            <a:noAutofit/>
          </a:bodyPr>
          <a:lstStyle/>
          <a:p>
            <a:pPr algn="just"/>
            <a:r>
              <a:rPr lang="en-GB" sz="2800" b="1" cap="none" dirty="0"/>
              <a:t>THE BASIC STRUCTURE AS THE SUBJECT OF JUSTICE</a:t>
            </a:r>
            <a:br>
              <a:rPr lang="en-GB" sz="2800" b="1" cap="none" dirty="0"/>
            </a:br>
            <a:br>
              <a:rPr lang="en-GB" sz="2800" b="1" cap="none" dirty="0"/>
            </a:br>
            <a:r>
              <a:rPr lang="en-GB" sz="2800" b="1" cap="none" dirty="0"/>
              <a:t>[</a:t>
            </a:r>
            <a:r>
              <a:rPr lang="en-GB" sz="3200" cap="none" dirty="0"/>
              <a:t>T]he major social institutions that distribute fundamental rights and duties that determine the division of advantages from social cooperation. […] Competitive markets, private property in the means of production, and </a:t>
            </a:r>
            <a:r>
              <a:rPr lang="en-GB" sz="3200" i="1" cap="none" dirty="0"/>
              <a:t>the monogamous family</a:t>
            </a:r>
            <a:r>
              <a:rPr lang="en-GB" sz="3200" cap="none" dirty="0"/>
              <a:t> are examples of major social institutions. (</a:t>
            </a:r>
            <a:r>
              <a:rPr lang="en-GB" sz="3200" i="1" cap="none" dirty="0"/>
              <a:t>A Theory of Justice</a:t>
            </a:r>
            <a:r>
              <a:rPr lang="en-GB" sz="3200" cap="none" dirty="0"/>
              <a:t>, §2)</a:t>
            </a:r>
            <a:endParaRPr lang="en-GB" sz="2800" cap="none" dirty="0"/>
          </a:p>
        </p:txBody>
      </p:sp>
    </p:spTree>
    <p:extLst>
      <p:ext uri="{BB962C8B-B14F-4D97-AF65-F5344CB8AC3E}">
        <p14:creationId xmlns:p14="http://schemas.microsoft.com/office/powerpoint/2010/main" val="142077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741948" y="2273968"/>
            <a:ext cx="10708104" cy="2310063"/>
          </a:xfrm>
        </p:spPr>
        <p:txBody>
          <a:bodyPr>
            <a:noAutofit/>
          </a:bodyPr>
          <a:lstStyle/>
          <a:p>
            <a:pPr lvl="0"/>
            <a:r>
              <a:rPr lang="en-GB" sz="4000" b="1" cap="none" dirty="0"/>
              <a:t>Agents in the Original Position are </a:t>
            </a:r>
            <a:r>
              <a:rPr lang="en-GB" sz="4000" b="1" i="1" cap="none" dirty="0"/>
              <a:t>Heads of Household</a:t>
            </a:r>
            <a:endParaRPr lang="en-GB" sz="4000" cap="none" dirty="0"/>
          </a:p>
        </p:txBody>
      </p:sp>
    </p:spTree>
    <p:extLst>
      <p:ext uri="{BB962C8B-B14F-4D97-AF65-F5344CB8AC3E}">
        <p14:creationId xmlns:p14="http://schemas.microsoft.com/office/powerpoint/2010/main" val="420148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07331" y="529390"/>
            <a:ext cx="11177337" cy="5799220"/>
          </a:xfrm>
        </p:spPr>
        <p:txBody>
          <a:bodyPr>
            <a:noAutofit/>
          </a:bodyPr>
          <a:lstStyle/>
          <a:p>
            <a:pPr lvl="0" algn="l"/>
            <a:r>
              <a:rPr lang="en-GB" sz="3600" b="1" cap="none" dirty="0"/>
              <a:t>“Formal” characteristics agents have behind the Veil are </a:t>
            </a:r>
            <a:r>
              <a:rPr lang="en-GB" sz="3600" b="1" i="1" cap="none" dirty="0"/>
              <a:t>masculine </a:t>
            </a:r>
            <a:r>
              <a:rPr lang="en-GB" sz="3600" b="1" cap="none" dirty="0"/>
              <a:t>or </a:t>
            </a:r>
            <a:r>
              <a:rPr lang="en-GB" sz="3600" b="1" i="1" cap="none" dirty="0"/>
              <a:t>male-coded</a:t>
            </a:r>
            <a:br>
              <a:rPr lang="en-GB" sz="3600" b="1" i="1" cap="none" dirty="0"/>
            </a:br>
            <a:r>
              <a:rPr lang="en-GB" sz="3600" i="1" cap="none" dirty="0"/>
              <a:t>Instrumental/economic rationality</a:t>
            </a:r>
            <a:br>
              <a:rPr lang="en-GB" sz="3600" i="1" cap="none" dirty="0"/>
            </a:br>
            <a:r>
              <a:rPr lang="en-GB" sz="3600" i="1" cap="none" dirty="0"/>
              <a:t>Mutual disinterest</a:t>
            </a:r>
            <a:br>
              <a:rPr lang="en-GB" sz="3600" b="1" cap="none" dirty="0"/>
            </a:br>
            <a:br>
              <a:rPr lang="en-GB" sz="3600" b="1" cap="none" dirty="0"/>
            </a:br>
            <a:r>
              <a:rPr lang="en-GB" sz="3600" b="1" cap="none" dirty="0"/>
              <a:t>Historically grounds for political exclusion of women</a:t>
            </a:r>
            <a:br>
              <a:rPr lang="en-GB" sz="3600" b="1" cap="none" dirty="0"/>
            </a:br>
            <a:r>
              <a:rPr lang="en-GB" sz="3600" i="1" cap="none" dirty="0"/>
              <a:t>Emotional/sentimental</a:t>
            </a:r>
            <a:br>
              <a:rPr lang="en-GB" sz="3600" i="1" cap="none" dirty="0"/>
            </a:br>
            <a:r>
              <a:rPr lang="en-GB" sz="3600" i="1" cap="none" dirty="0"/>
              <a:t>Caring</a:t>
            </a:r>
          </a:p>
        </p:txBody>
      </p:sp>
    </p:spTree>
    <p:extLst>
      <p:ext uri="{BB962C8B-B14F-4D97-AF65-F5344CB8AC3E}">
        <p14:creationId xmlns:p14="http://schemas.microsoft.com/office/powerpoint/2010/main" val="2135605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EB3250-A911-AF45-9A93-216E0C50ACF1}"/>
              </a:ext>
            </a:extLst>
          </p:cNvPr>
          <p:cNvPicPr>
            <a:picLocks noChangeAspect="1"/>
          </p:cNvPicPr>
          <p:nvPr/>
        </p:nvPicPr>
        <p:blipFill>
          <a:blip r:embed="rId2"/>
          <a:stretch>
            <a:fillRect/>
          </a:stretch>
        </p:blipFill>
        <p:spPr>
          <a:xfrm>
            <a:off x="6527903" y="0"/>
            <a:ext cx="5664097" cy="6858000"/>
          </a:xfrm>
          <a:prstGeom prst="rect">
            <a:avLst/>
          </a:prstGeom>
        </p:spPr>
      </p:pic>
      <p:sp>
        <p:nvSpPr>
          <p:cNvPr id="5" name="Oval 4">
            <a:extLst>
              <a:ext uri="{FF2B5EF4-FFF2-40B4-BE49-F238E27FC236}">
                <a16:creationId xmlns:a16="http://schemas.microsoft.com/office/drawing/2014/main" id="{4C1E9025-8648-044A-90E2-D0AD584623A7}"/>
              </a:ext>
            </a:extLst>
          </p:cNvPr>
          <p:cNvSpPr/>
          <p:nvPr/>
        </p:nvSpPr>
        <p:spPr>
          <a:xfrm>
            <a:off x="132347" y="757990"/>
            <a:ext cx="6292516" cy="57871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38673DB-3504-9040-B520-F70599865233}"/>
              </a:ext>
            </a:extLst>
          </p:cNvPr>
          <p:cNvSpPr/>
          <p:nvPr/>
        </p:nvSpPr>
        <p:spPr>
          <a:xfrm>
            <a:off x="3958389" y="3429000"/>
            <a:ext cx="1735942" cy="1732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E6C641A-F876-8A40-96D1-F2EBDF752A23}"/>
              </a:ext>
            </a:extLst>
          </p:cNvPr>
          <p:cNvSpPr/>
          <p:nvPr/>
        </p:nvSpPr>
        <p:spPr>
          <a:xfrm>
            <a:off x="850231" y="3428999"/>
            <a:ext cx="1735942" cy="1732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120C18-B138-5747-B0BA-EC1FCF4CF1B0}"/>
              </a:ext>
            </a:extLst>
          </p:cNvPr>
          <p:cNvSpPr txBox="1"/>
          <p:nvPr/>
        </p:nvSpPr>
        <p:spPr>
          <a:xfrm>
            <a:off x="1014354" y="3635906"/>
            <a:ext cx="1407695" cy="646331"/>
          </a:xfrm>
          <a:prstGeom prst="rect">
            <a:avLst/>
          </a:prstGeom>
          <a:noFill/>
        </p:spPr>
        <p:txBody>
          <a:bodyPr wrap="square" rtlCol="0">
            <a:spAutoFit/>
          </a:bodyPr>
          <a:lstStyle/>
          <a:p>
            <a:pPr algn="ctr"/>
            <a:r>
              <a:rPr lang="en-US" dirty="0"/>
              <a:t>Household Justice</a:t>
            </a:r>
          </a:p>
        </p:txBody>
      </p:sp>
      <p:sp>
        <p:nvSpPr>
          <p:cNvPr id="10" name="TextBox 9">
            <a:extLst>
              <a:ext uri="{FF2B5EF4-FFF2-40B4-BE49-F238E27FC236}">
                <a16:creationId xmlns:a16="http://schemas.microsoft.com/office/drawing/2014/main" id="{54DC6F01-09DD-5048-808F-F0BB08ECF5B2}"/>
              </a:ext>
            </a:extLst>
          </p:cNvPr>
          <p:cNvSpPr txBox="1"/>
          <p:nvPr/>
        </p:nvSpPr>
        <p:spPr>
          <a:xfrm>
            <a:off x="4122512" y="3635907"/>
            <a:ext cx="1407695" cy="646331"/>
          </a:xfrm>
          <a:prstGeom prst="rect">
            <a:avLst/>
          </a:prstGeom>
          <a:noFill/>
        </p:spPr>
        <p:txBody>
          <a:bodyPr wrap="square" rtlCol="0">
            <a:spAutoFit/>
          </a:bodyPr>
          <a:lstStyle/>
          <a:p>
            <a:pPr algn="ctr"/>
            <a:r>
              <a:rPr lang="en-US" dirty="0"/>
              <a:t>Household Justice</a:t>
            </a:r>
          </a:p>
        </p:txBody>
      </p:sp>
      <p:sp>
        <p:nvSpPr>
          <p:cNvPr id="11" name="TextBox 10">
            <a:extLst>
              <a:ext uri="{FF2B5EF4-FFF2-40B4-BE49-F238E27FC236}">
                <a16:creationId xmlns:a16="http://schemas.microsoft.com/office/drawing/2014/main" id="{D1120876-C0D7-4348-9791-910DE7B0040E}"/>
              </a:ext>
            </a:extLst>
          </p:cNvPr>
          <p:cNvSpPr txBox="1"/>
          <p:nvPr/>
        </p:nvSpPr>
        <p:spPr>
          <a:xfrm>
            <a:off x="1455821" y="1495287"/>
            <a:ext cx="3645568" cy="646331"/>
          </a:xfrm>
          <a:prstGeom prst="rect">
            <a:avLst/>
          </a:prstGeom>
          <a:noFill/>
        </p:spPr>
        <p:txBody>
          <a:bodyPr wrap="square" rtlCol="0">
            <a:spAutoFit/>
          </a:bodyPr>
          <a:lstStyle/>
          <a:p>
            <a:pPr algn="ctr"/>
            <a:r>
              <a:rPr lang="en-US" sz="3600" dirty="0">
                <a:solidFill>
                  <a:schemeClr val="bg1"/>
                </a:solidFill>
              </a:rPr>
              <a:t>Justice in the Polis</a:t>
            </a:r>
          </a:p>
        </p:txBody>
      </p:sp>
      <p:sp>
        <p:nvSpPr>
          <p:cNvPr id="13" name="Right Brace 12">
            <a:extLst>
              <a:ext uri="{FF2B5EF4-FFF2-40B4-BE49-F238E27FC236}">
                <a16:creationId xmlns:a16="http://schemas.microsoft.com/office/drawing/2014/main" id="{9FB97C64-BE67-6B43-BF2D-0541A4B0C461}"/>
              </a:ext>
            </a:extLst>
          </p:cNvPr>
          <p:cNvSpPr/>
          <p:nvPr/>
        </p:nvSpPr>
        <p:spPr>
          <a:xfrm rot="16200000">
            <a:off x="2621695" y="1260171"/>
            <a:ext cx="1313820" cy="2884208"/>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Graphic 17" descr="Family with two children with solid fill">
            <a:extLst>
              <a:ext uri="{FF2B5EF4-FFF2-40B4-BE49-F238E27FC236}">
                <a16:creationId xmlns:a16="http://schemas.microsoft.com/office/drawing/2014/main" id="{92DD3356-6FCE-C64B-B4D0-03E4DE1127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04793" y="4189367"/>
            <a:ext cx="914400" cy="914400"/>
          </a:xfrm>
          <a:prstGeom prst="rect">
            <a:avLst/>
          </a:prstGeom>
        </p:spPr>
      </p:pic>
      <p:pic>
        <p:nvPicPr>
          <p:cNvPr id="19" name="Graphic 18" descr="Family with two children with solid fill">
            <a:extLst>
              <a:ext uri="{FF2B5EF4-FFF2-40B4-BE49-F238E27FC236}">
                <a16:creationId xmlns:a16="http://schemas.microsoft.com/office/drawing/2014/main" id="{A58D5AE5-AE96-9641-89A4-1C5339729C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8018" y="4200878"/>
            <a:ext cx="914400" cy="914400"/>
          </a:xfrm>
          <a:prstGeom prst="rect">
            <a:avLst/>
          </a:prstGeom>
        </p:spPr>
      </p:pic>
      <p:pic>
        <p:nvPicPr>
          <p:cNvPr id="21" name="Graphic 20" descr="Man with solid fill">
            <a:extLst>
              <a:ext uri="{FF2B5EF4-FFF2-40B4-BE49-F238E27FC236}">
                <a16:creationId xmlns:a16="http://schemas.microsoft.com/office/drawing/2014/main" id="{CAD2560E-F59D-FD48-8E32-B9EA3F88A3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654" y="2160853"/>
            <a:ext cx="914400" cy="914400"/>
          </a:xfrm>
          <a:prstGeom prst="rect">
            <a:avLst/>
          </a:prstGeom>
        </p:spPr>
      </p:pic>
      <p:pic>
        <p:nvPicPr>
          <p:cNvPr id="23" name="Graphic 22" descr="Man with solid fill">
            <a:extLst>
              <a:ext uri="{FF2B5EF4-FFF2-40B4-BE49-F238E27FC236}">
                <a16:creationId xmlns:a16="http://schemas.microsoft.com/office/drawing/2014/main" id="{610D31AB-22F9-FA41-B871-E04F57E9EA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20709" y="2039110"/>
            <a:ext cx="914400" cy="914400"/>
          </a:xfrm>
          <a:prstGeom prst="rect">
            <a:avLst/>
          </a:prstGeom>
        </p:spPr>
      </p:pic>
    </p:spTree>
    <p:extLst>
      <p:ext uri="{BB962C8B-B14F-4D97-AF65-F5344CB8AC3E}">
        <p14:creationId xmlns:p14="http://schemas.microsoft.com/office/powerpoint/2010/main" val="1621182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07331" y="529390"/>
            <a:ext cx="11177337" cy="5799220"/>
          </a:xfrm>
        </p:spPr>
        <p:txBody>
          <a:bodyPr>
            <a:noAutofit/>
          </a:bodyPr>
          <a:lstStyle/>
          <a:p>
            <a:pPr lvl="0" algn="l"/>
            <a:r>
              <a:rPr lang="en-GB" sz="4000" b="1" cap="none" dirty="0"/>
              <a:t>THE </a:t>
            </a:r>
            <a:r>
              <a:rPr lang="en-GB" sz="4000" b="1" u="sng" cap="none" dirty="0"/>
              <a:t>PUBLIC</a:t>
            </a:r>
            <a:r>
              <a:rPr lang="en-GB" sz="4000" b="1" cap="none" dirty="0"/>
              <a:t>-</a:t>
            </a:r>
            <a:r>
              <a:rPr lang="en-GB" sz="4000" b="1" u="sng" cap="none" dirty="0"/>
              <a:t>PRIVATE</a:t>
            </a:r>
            <a:r>
              <a:rPr lang="en-GB" sz="4000" b="1" cap="none" dirty="0"/>
              <a:t> DISTINCTION</a:t>
            </a:r>
            <a:br>
              <a:rPr lang="en-GB" sz="4000" b="1" cap="none" dirty="0"/>
            </a:br>
            <a:br>
              <a:rPr lang="en-GB" sz="4000" b="1" cap="none" dirty="0"/>
            </a:br>
            <a:br>
              <a:rPr lang="en-GB" sz="4000" b="1" cap="none" dirty="0"/>
            </a:br>
            <a:br>
              <a:rPr lang="en-GB" sz="4000" b="1" cap="none" dirty="0"/>
            </a:br>
            <a:br>
              <a:rPr lang="en-GB" sz="4000" b="1" cap="none" dirty="0"/>
            </a:br>
            <a:br>
              <a:rPr lang="en-GB" sz="4000" b="1" cap="none" dirty="0"/>
            </a:br>
            <a:r>
              <a:rPr lang="en-GB" sz="4000" b="1" cap="none" dirty="0"/>
              <a:t>Political 				Personal</a:t>
            </a:r>
            <a:endParaRPr lang="en-GB" sz="4000" i="1" cap="none" dirty="0"/>
          </a:p>
        </p:txBody>
      </p:sp>
      <p:cxnSp>
        <p:nvCxnSpPr>
          <p:cNvPr id="4" name="Straight Arrow Connector 3">
            <a:extLst>
              <a:ext uri="{FF2B5EF4-FFF2-40B4-BE49-F238E27FC236}">
                <a16:creationId xmlns:a16="http://schemas.microsoft.com/office/drawing/2014/main" id="{6A5DAA96-9BE1-5646-858E-1C9876C99EAE}"/>
              </a:ext>
            </a:extLst>
          </p:cNvPr>
          <p:cNvCxnSpPr>
            <a:cxnSpLocks/>
          </p:cNvCxnSpPr>
          <p:nvPr/>
        </p:nvCxnSpPr>
        <p:spPr>
          <a:xfrm flipH="1">
            <a:off x="2208362" y="2790645"/>
            <a:ext cx="914400" cy="13845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01D6D4ED-EAEC-2D4B-91D0-06DCC46CE188}"/>
              </a:ext>
            </a:extLst>
          </p:cNvPr>
          <p:cNvCxnSpPr>
            <a:cxnSpLocks/>
          </p:cNvCxnSpPr>
          <p:nvPr/>
        </p:nvCxnSpPr>
        <p:spPr>
          <a:xfrm>
            <a:off x="6228272" y="2736730"/>
            <a:ext cx="983411" cy="13845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9410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685799" y="589547"/>
            <a:ext cx="10828421" cy="5630779"/>
          </a:xfrm>
        </p:spPr>
        <p:txBody>
          <a:bodyPr>
            <a:noAutofit/>
          </a:bodyPr>
          <a:lstStyle/>
          <a:p>
            <a:pPr lvl="0" algn="l"/>
            <a:r>
              <a:rPr lang="en-GB" sz="4000" b="1" cap="none" dirty="0"/>
              <a:t>THE PERSONAL </a:t>
            </a:r>
            <a:r>
              <a:rPr lang="en-GB" sz="4000" b="1" i="1" cap="none" dirty="0"/>
              <a:t>IS </a:t>
            </a:r>
            <a:r>
              <a:rPr lang="en-GB" sz="4000" b="1" cap="none" dirty="0"/>
              <a:t>POLITICAL</a:t>
            </a:r>
            <a:br>
              <a:rPr lang="en-GB" sz="4000" b="1" cap="none" dirty="0"/>
            </a:br>
            <a:br>
              <a:rPr lang="en-GB" sz="4000" b="1" cap="none" dirty="0"/>
            </a:br>
            <a:r>
              <a:rPr lang="en-GB" sz="3200" cap="none" dirty="0"/>
              <a:t>1. The private sphere of the family involves power relations of various kinds. The exercise of power between persons is in inherently </a:t>
            </a:r>
            <a:r>
              <a:rPr lang="en-GB" sz="3200" i="1" cap="none" dirty="0"/>
              <a:t>political</a:t>
            </a:r>
            <a:r>
              <a:rPr lang="en-GB" sz="3200" cap="none" dirty="0"/>
              <a:t> issue.</a:t>
            </a:r>
            <a:br>
              <a:rPr lang="en-GB" sz="3200" cap="none" dirty="0"/>
            </a:br>
            <a:br>
              <a:rPr lang="en-GB" sz="3200" cap="none" dirty="0"/>
            </a:br>
            <a:r>
              <a:rPr lang="en-GB" sz="3200" cap="none" dirty="0"/>
              <a:t>2. The private sphere is, to an extent, shaped by the political sphere. </a:t>
            </a:r>
            <a:br>
              <a:rPr lang="en-GB" sz="3200" cap="none" dirty="0"/>
            </a:br>
            <a:br>
              <a:rPr lang="en-GB" sz="3200" cap="none" dirty="0"/>
            </a:br>
            <a:r>
              <a:rPr lang="en-GB" sz="3200" cap="none" dirty="0"/>
              <a:t>3. The structure of the private sphere has </a:t>
            </a:r>
            <a:r>
              <a:rPr lang="en-GB" sz="3200" i="1" cap="none" dirty="0"/>
              <a:t>spill-over</a:t>
            </a:r>
            <a:r>
              <a:rPr lang="en-GB" sz="3200" cap="none" dirty="0"/>
              <a:t> effects into the public sphere. </a:t>
            </a:r>
            <a:endParaRPr lang="en-GB" sz="4000" cap="none" dirty="0"/>
          </a:p>
        </p:txBody>
      </p:sp>
    </p:spTree>
    <p:extLst>
      <p:ext uri="{BB962C8B-B14F-4D97-AF65-F5344CB8AC3E}">
        <p14:creationId xmlns:p14="http://schemas.microsoft.com/office/powerpoint/2010/main" val="111841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681790" y="2460458"/>
            <a:ext cx="10828420" cy="1937084"/>
          </a:xfrm>
        </p:spPr>
        <p:txBody>
          <a:bodyPr>
            <a:noAutofit/>
          </a:bodyPr>
          <a:lstStyle/>
          <a:p>
            <a:pPr lvl="0"/>
            <a:r>
              <a:rPr lang="en-GB" sz="4000" b="1" cap="none" dirty="0"/>
              <a:t>The Gendered Division of Labour in </a:t>
            </a:r>
            <a:r>
              <a:rPr lang="en-GB" sz="4000" b="1" i="1" cap="none" dirty="0"/>
              <a:t>the Family</a:t>
            </a:r>
            <a:endParaRPr lang="en-GB" sz="4000" i="1" cap="none" dirty="0"/>
          </a:p>
        </p:txBody>
      </p:sp>
    </p:spTree>
    <p:extLst>
      <p:ext uri="{BB962C8B-B14F-4D97-AF65-F5344CB8AC3E}">
        <p14:creationId xmlns:p14="http://schemas.microsoft.com/office/powerpoint/2010/main" val="19964150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707</TotalTime>
  <Words>996</Words>
  <Application>Microsoft Macintosh PowerPoint</Application>
  <PresentationFormat>Widescreen</PresentationFormat>
  <Paragraphs>34</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Gill Sans MT</vt:lpstr>
      <vt:lpstr>Parcel</vt:lpstr>
      <vt:lpstr>Distributive Justice and Gender</vt:lpstr>
      <vt:lpstr>SUMMARY  The Public-Private Distinction in Rawls The Gendered Division of Labour in the Family The Gendered Division of Labour in Society &amp; Sexism Solutions Libertarianism and feminism</vt:lpstr>
      <vt:lpstr>THE BASIC STRUCTURE AS THE SUBJECT OF JUSTICE  [T]he major social institutions that distribute fundamental rights and duties that determine the division of advantages from social cooperation. […] Competitive markets, private property in the means of production, and the monogamous family are examples of major social institutions. (A Theory of Justice, §2)</vt:lpstr>
      <vt:lpstr>Agents in the Original Position are Heads of Household</vt:lpstr>
      <vt:lpstr>“Formal” characteristics agents have behind the Veil are masculine or male-coded Instrumental/economic rationality Mutual disinterest  Historically grounds for political exclusion of women Emotional/sentimental Caring</vt:lpstr>
      <vt:lpstr>PowerPoint Presentation</vt:lpstr>
      <vt:lpstr>THE PUBLIC-PRIVATE DISTINCTION      Political     Personal</vt:lpstr>
      <vt:lpstr>THE PERSONAL IS POLITICAL  1. The private sphere of the family involves power relations of various kinds. The exercise of power between persons is in inherently political issue.  2. The private sphere is, to an extent, shaped by the political sphere.   3. The structure of the private sphere has spill-over effects into the public sphere. </vt:lpstr>
      <vt:lpstr>The Gendered Division of Labour in the Family</vt:lpstr>
      <vt:lpstr>PowerPoint Presentation</vt:lpstr>
      <vt:lpstr>What is now called the nature of women is an eminently artificial thing – the result of forced repression in some directions, unnatural stimulation in others.  – Harriet Taylor Mill &amp; John Stuart Mill, The subjection of women, 1869</vt:lpstr>
      <vt:lpstr>Productive vs. Reproductive Labour  Man (as worker) produces commodities  Woman reproduces the worker (and his household)</vt:lpstr>
      <vt:lpstr>1. Economic inequity between men and women that the gendered division of labour constitutes  2. economic inequity between men and women that the gendered division of labour causes</vt:lpstr>
      <vt:lpstr>The Gendered Division of Labour in Society</vt:lpstr>
      <vt:lpstr>DISCRIMINATION  1. Less mobile people are given priority seats on the tube (justified)  2. People of African descent not permitted to apply to University (wrongful)  Sexism = wrongful discrimination on grounds of sex</vt:lpstr>
      <vt:lpstr>We are looking for a full-time chief employment consultant. The consultant will be based in London, but asked to travel to other locations on a needs basis. Applicants should have proven leadership and organisational abilities, high problem-solving skills, and solid knowledge of the employment sector.</vt:lpstr>
      <vt:lpstr>The gendered division of household labour has the following, two-pronged spill-over effect:  1. The job market has evolved to direct jobs toward men  2. Women are socialised into (or, presumed to have ben socialised into, or, have incentives to signal that they are socialised into) patterns of behaviour that make them unsuitable for these jobs</vt:lpstr>
      <vt:lpstr>The gendered division of labour appears to be a distributive injustice (in some way, from most perspectives)   This means women remain dependent upon male partners economically, and are unable to secure the highest paying (among other benefits) jobs </vt:lpstr>
      <vt:lpstr>THE OTHER SEXISM  Wrongful discrimination also exists against men.   These do not typically create distributive injustices, however.   Absence of immunity from conscription   More likely to be victimised by violent crime; more likely to be  imprisoned   Fathers much less likely to win custody battles/be accepted as  carers   Less likely to have mental health and educational needs seriously    Gender norms in general create wrongful discrimination </vt:lpstr>
      <vt:lpstr>SOLUTIONS</vt:lpstr>
      <vt:lpstr>ABOLISH THE FAMILY  Children raised in “well-run” orphanages   Would abolishing the family necessarily remove gender norms?   Would children receive the intimacy needed for development?   Freedom? </vt:lpstr>
      <vt:lpstr>UNIVERSAL BREAD-WINNING/CARE-GIVING PARITY  1. Facilitate women accessing high quality employment opportunities  2. Provision of child- and elder-care; remuneration for care work  3. Altering the nature of professional roles to make them compatible with child-care responsibilities (for both men and women)  4. Socialising women into the traits that are deemed “masculine”  5. Altering the nature of professional roles to be more fitted (where possible) to traits deemed “feminine” </vt:lpstr>
      <vt:lpstr>Only when men participate equally in what has been principally women’s realm of meeting the daily material and psychological needs of those close to them, and when women participate equally in what have been principally men’s realms of larger scale production, government, and intellectual and creative life, will members of both sexes develop a more complete human personality than has hitherto been possible. (Okin, “Justice and Gender,” p. 71) </vt:lpstr>
      <vt:lpstr>LIBERTARIANISM AND FEMINISM  Entitlements assigned directly to individuals, “heads of household” have no special standing   Family is not a black box  BUT, more likely to be regarded as just (if/because consensual)   Unless gender norms are coercively enforced  Rape culture as system of coercive gender enforcement?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Consent Theory</dc:title>
  <dc:creator>Christmas, Billy</dc:creator>
  <cp:lastModifiedBy>Christmas, Billy</cp:lastModifiedBy>
  <cp:revision>115</cp:revision>
  <dcterms:created xsi:type="dcterms:W3CDTF">2021-01-22T08:55:39Z</dcterms:created>
  <dcterms:modified xsi:type="dcterms:W3CDTF">2022-03-21T10:03:28Z</dcterms:modified>
</cp:coreProperties>
</file>