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88" r:id="rId3"/>
    <p:sldId id="290" r:id="rId4"/>
    <p:sldId id="291" r:id="rId5"/>
    <p:sldId id="292" r:id="rId6"/>
    <p:sldId id="289" r:id="rId7"/>
    <p:sldId id="294" r:id="rId8"/>
    <p:sldId id="295" r:id="rId9"/>
    <p:sldId id="296" r:id="rId10"/>
    <p:sldId id="297" r:id="rId11"/>
    <p:sldId id="298" r:id="rId12"/>
    <p:sldId id="300" r:id="rId13"/>
    <p:sldId id="299" r:id="rId14"/>
    <p:sldId id="301" r:id="rId15"/>
    <p:sldId id="302" r:id="rId16"/>
    <p:sldId id="303" r:id="rId17"/>
    <p:sldId id="304" r:id="rId18"/>
    <p:sldId id="305" r:id="rId19"/>
    <p:sldId id="306" r:id="rId20"/>
    <p:sldId id="307" r:id="rId21"/>
    <p:sldId id="308" r:id="rId22"/>
    <p:sldId id="309" r:id="rId23"/>
    <p:sldId id="310" r:id="rId24"/>
    <p:sldId id="29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53"/>
    <p:restoredTop sz="94663"/>
  </p:normalViewPr>
  <p:slideViewPr>
    <p:cSldViewPr snapToGrid="0" snapToObjects="1">
      <p:cViewPr varScale="1">
        <p:scale>
          <a:sx n="74" d="100"/>
          <a:sy n="74" d="100"/>
        </p:scale>
        <p:origin x="1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3/23/22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3/23/22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3/23/22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3/23/22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p:txBody>
          <a:bodyPr>
            <a:normAutofit/>
          </a:bodyPr>
          <a:lstStyle/>
          <a:p>
            <a:r>
              <a:rPr lang="en-US" dirty="0"/>
              <a:t>Distributive Justice beyond the state</a:t>
            </a:r>
          </a:p>
        </p:txBody>
      </p:sp>
      <p:sp>
        <p:nvSpPr>
          <p:cNvPr id="3" name="Subtitle 2">
            <a:extLst>
              <a:ext uri="{FF2B5EF4-FFF2-40B4-BE49-F238E27FC236}">
                <a16:creationId xmlns:a16="http://schemas.microsoft.com/office/drawing/2014/main" id="{22453019-5E50-3D43-8BFE-D5468518F3BB}"/>
              </a:ext>
            </a:extLst>
          </p:cNvPr>
          <p:cNvSpPr>
            <a:spLocks noGrp="1"/>
          </p:cNvSpPr>
          <p:nvPr>
            <p:ph type="subTitle" idx="1"/>
          </p:nvPr>
        </p:nvSpPr>
        <p:spPr/>
        <p:txBody>
          <a:bodyPr>
            <a:normAutofit lnSpcReduction="10000"/>
          </a:bodyPr>
          <a:lstStyle/>
          <a:p>
            <a:r>
              <a:rPr lang="en-US" dirty="0"/>
              <a:t>Introduction to Political Theory</a:t>
            </a:r>
          </a:p>
          <a:p>
            <a:r>
              <a:rPr lang="en-US" dirty="0"/>
              <a:t>Semester 2 Week 11 Lecture</a:t>
            </a:r>
          </a:p>
          <a:p>
            <a:r>
              <a:rPr lang="en-US" dirty="0"/>
              <a:t>Dr. Billy Christmas</a:t>
            </a:r>
          </a:p>
        </p:txBody>
      </p:sp>
    </p:spTree>
    <p:extLst>
      <p:ext uri="{BB962C8B-B14F-4D97-AF65-F5344CB8AC3E}">
        <p14:creationId xmlns:p14="http://schemas.microsoft.com/office/powerpoint/2010/main" val="202243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15735" y="940594"/>
            <a:ext cx="10760529" cy="4976812"/>
          </a:xfrm>
        </p:spPr>
        <p:txBody>
          <a:bodyPr>
            <a:noAutofit/>
          </a:bodyPr>
          <a:lstStyle/>
          <a:p>
            <a:pPr algn="l"/>
            <a:r>
              <a:rPr lang="en-GB" sz="3200" b="1" cap="none" dirty="0"/>
              <a:t>OBJECTION 1</a:t>
            </a:r>
            <a:br>
              <a:rPr lang="en-GB" sz="3200" b="1" cap="none" dirty="0"/>
            </a:br>
            <a:br>
              <a:rPr lang="en-GB" sz="3200" b="1" cap="none" dirty="0"/>
            </a:br>
            <a:r>
              <a:rPr lang="en-GB" sz="3200" cap="none" dirty="0"/>
              <a:t>Reply: judgements of equivalency are society-specific cultural understandings</a:t>
            </a:r>
            <a:br>
              <a:rPr lang="en-GB" sz="3200" cap="none" dirty="0"/>
            </a:br>
            <a:br>
              <a:rPr lang="en-GB" sz="3200" cap="none" dirty="0"/>
            </a:br>
            <a:r>
              <a:rPr lang="en-GB" sz="3200" cap="none" dirty="0"/>
              <a:t>But: we can make judgements about </a:t>
            </a:r>
            <a:r>
              <a:rPr lang="en-GB" sz="3200" i="1" cap="none" dirty="0"/>
              <a:t>top </a:t>
            </a:r>
            <a:r>
              <a:rPr lang="en-GB" sz="3200" cap="none" dirty="0"/>
              <a:t>and </a:t>
            </a:r>
            <a:r>
              <a:rPr lang="en-GB" sz="3200" i="1" cap="none" dirty="0"/>
              <a:t>bottom</a:t>
            </a:r>
            <a:br>
              <a:rPr lang="en-GB" sz="3200" cap="none" dirty="0"/>
            </a:br>
            <a:br>
              <a:rPr lang="en-GB" sz="3200" cap="none" dirty="0"/>
            </a:br>
            <a:r>
              <a:rPr lang="en-GB" sz="3200" cap="none" dirty="0"/>
              <a:t>Reply: this would not help us judge equality, only </a:t>
            </a:r>
            <a:r>
              <a:rPr lang="en-GB" sz="3200" i="1" cap="none" dirty="0"/>
              <a:t>sufficiency</a:t>
            </a:r>
            <a:endParaRPr lang="en-GB" sz="3200" cap="none" dirty="0"/>
          </a:p>
        </p:txBody>
      </p:sp>
    </p:spTree>
    <p:extLst>
      <p:ext uri="{BB962C8B-B14F-4D97-AF65-F5344CB8AC3E}">
        <p14:creationId xmlns:p14="http://schemas.microsoft.com/office/powerpoint/2010/main" val="144113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89882" y="1335711"/>
            <a:ext cx="10812235" cy="4186577"/>
          </a:xfrm>
        </p:spPr>
        <p:txBody>
          <a:bodyPr>
            <a:noAutofit/>
          </a:bodyPr>
          <a:lstStyle/>
          <a:p>
            <a:pPr algn="l"/>
            <a:r>
              <a:rPr lang="en-GB" sz="3200" b="1" cap="none" dirty="0"/>
              <a:t>OBJECTION 2</a:t>
            </a:r>
            <a:br>
              <a:rPr lang="en-GB" sz="3200" b="1" cap="none" dirty="0"/>
            </a:br>
            <a:br>
              <a:rPr lang="en-GB" sz="3200" b="1" cap="none" dirty="0"/>
            </a:br>
            <a:r>
              <a:rPr lang="en-GB" sz="3200" cap="none" dirty="0"/>
              <a:t>States are collectively responsible for their fates because they have collective control over their institutions (the prime determinants of their wealth, and internal distribution thereof)</a:t>
            </a:r>
          </a:p>
        </p:txBody>
      </p:sp>
    </p:spTree>
    <p:extLst>
      <p:ext uri="{BB962C8B-B14F-4D97-AF65-F5344CB8AC3E}">
        <p14:creationId xmlns:p14="http://schemas.microsoft.com/office/powerpoint/2010/main" val="366887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15735" y="940594"/>
            <a:ext cx="10760529" cy="4976812"/>
          </a:xfrm>
        </p:spPr>
        <p:txBody>
          <a:bodyPr>
            <a:noAutofit/>
          </a:bodyPr>
          <a:lstStyle/>
          <a:p>
            <a:pPr algn="l"/>
            <a:r>
              <a:rPr lang="en-GB" sz="3200" b="1" cap="none" dirty="0"/>
              <a:t>OBJECTION 2</a:t>
            </a:r>
            <a:br>
              <a:rPr lang="en-GB" sz="3200" b="1" cap="none" dirty="0"/>
            </a:br>
            <a:br>
              <a:rPr lang="en-GB" sz="3200" b="1" cap="none" dirty="0"/>
            </a:br>
            <a:r>
              <a:rPr lang="en-GB" sz="3200" cap="none" dirty="0"/>
              <a:t>Reply: what about individuals? What about natural resources?</a:t>
            </a:r>
          </a:p>
        </p:txBody>
      </p:sp>
    </p:spTree>
    <p:extLst>
      <p:ext uri="{BB962C8B-B14F-4D97-AF65-F5344CB8AC3E}">
        <p14:creationId xmlns:p14="http://schemas.microsoft.com/office/powerpoint/2010/main" val="420372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15735" y="940594"/>
            <a:ext cx="10760529" cy="4976812"/>
          </a:xfrm>
        </p:spPr>
        <p:txBody>
          <a:bodyPr>
            <a:noAutofit/>
          </a:bodyPr>
          <a:lstStyle/>
          <a:p>
            <a:pPr algn="l"/>
            <a:r>
              <a:rPr lang="en-GB" sz="3200" b="1" cap="none" dirty="0"/>
              <a:t>OBJECTION 3</a:t>
            </a:r>
            <a:br>
              <a:rPr lang="en-GB" sz="3200" b="1" cap="none" dirty="0"/>
            </a:br>
            <a:br>
              <a:rPr lang="en-GB" sz="3200" b="1" cap="none" dirty="0"/>
            </a:br>
            <a:r>
              <a:rPr lang="en-GB" sz="3200" cap="none" dirty="0"/>
              <a:t>[M]</a:t>
            </a:r>
            <a:r>
              <a:rPr lang="en-GB" sz="3200" cap="none" dirty="0" err="1"/>
              <a:t>aking</a:t>
            </a:r>
            <a:r>
              <a:rPr lang="en-GB" sz="3200" cap="none" dirty="0"/>
              <a:t> equality our aim at the global level will push justice so far out of reach that most people would abandon the effort to achieve it. (Miller, “Against Global Egalitarianism,” 2005, p. 57)</a:t>
            </a:r>
            <a:br>
              <a:rPr lang="en-GB" cap="none" dirty="0"/>
            </a:br>
            <a:endParaRPr lang="en-GB" sz="3200" cap="none" dirty="0"/>
          </a:p>
        </p:txBody>
      </p:sp>
    </p:spTree>
    <p:extLst>
      <p:ext uri="{BB962C8B-B14F-4D97-AF65-F5344CB8AC3E}">
        <p14:creationId xmlns:p14="http://schemas.microsoft.com/office/powerpoint/2010/main" val="237266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715735" y="940594"/>
            <a:ext cx="10760529" cy="4976812"/>
          </a:xfrm>
        </p:spPr>
        <p:txBody>
          <a:bodyPr>
            <a:noAutofit/>
          </a:bodyPr>
          <a:lstStyle/>
          <a:p>
            <a:pPr algn="l"/>
            <a:r>
              <a:rPr lang="en-GB" sz="3200" b="1" cap="none" dirty="0"/>
              <a:t>OBJECTION 3</a:t>
            </a:r>
            <a:br>
              <a:rPr lang="en-GB" sz="3200" b="1" cap="none" dirty="0"/>
            </a:br>
            <a:br>
              <a:rPr lang="en-GB" sz="3200" b="1" cap="none" dirty="0"/>
            </a:br>
            <a:r>
              <a:rPr lang="en-GB" sz="3200" cap="none" dirty="0"/>
              <a:t>Reply: should </a:t>
            </a:r>
            <a:r>
              <a:rPr lang="en-GB" sz="3200" i="1" cap="none" dirty="0"/>
              <a:t>strategic</a:t>
            </a:r>
            <a:r>
              <a:rPr lang="en-GB" sz="3200" cap="none" dirty="0"/>
              <a:t> questions enter into what </a:t>
            </a:r>
            <a:r>
              <a:rPr lang="en-GB" sz="3200" i="1" cap="none" dirty="0"/>
              <a:t>constitutes</a:t>
            </a:r>
            <a:r>
              <a:rPr lang="en-GB" sz="3200" cap="none" dirty="0"/>
              <a:t> the content of justice</a:t>
            </a:r>
            <a:br>
              <a:rPr lang="en-GB" sz="3200" cap="none" dirty="0"/>
            </a:br>
            <a:br>
              <a:rPr lang="en-GB" sz="3200" cap="none" dirty="0"/>
            </a:br>
            <a:r>
              <a:rPr lang="en-GB" sz="3200" cap="none" dirty="0"/>
              <a:t>Cf. G. A. Cohen</a:t>
            </a:r>
            <a:br>
              <a:rPr lang="en-GB" cap="none" dirty="0"/>
            </a:br>
            <a:endParaRPr lang="en-GB" sz="3200" cap="none" dirty="0"/>
          </a:p>
        </p:txBody>
      </p:sp>
    </p:spTree>
    <p:extLst>
      <p:ext uri="{BB962C8B-B14F-4D97-AF65-F5344CB8AC3E}">
        <p14:creationId xmlns:p14="http://schemas.microsoft.com/office/powerpoint/2010/main" val="188067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450396" y="940594"/>
            <a:ext cx="11291208" cy="4976812"/>
          </a:xfrm>
        </p:spPr>
        <p:txBody>
          <a:bodyPr>
            <a:noAutofit/>
          </a:bodyPr>
          <a:lstStyle/>
          <a:p>
            <a:pPr algn="l"/>
            <a:r>
              <a:rPr lang="en-GB" sz="3200" b="1" cap="none" dirty="0"/>
              <a:t>THE RELATIONAL ARGUMENT FOR DOMESTIC EGALITARIANISM </a:t>
            </a:r>
            <a:r>
              <a:rPr lang="en-GB" sz="3200" b="1" i="1" cap="none" dirty="0"/>
              <a:t>ONLY</a:t>
            </a:r>
            <a:br>
              <a:rPr lang="en-GB" sz="3200" b="1" i="1" cap="none" dirty="0"/>
            </a:br>
            <a:br>
              <a:rPr lang="en-GB" sz="3200" b="1" i="1" cap="none" dirty="0"/>
            </a:br>
            <a:r>
              <a:rPr lang="en-GB" sz="3200" cap="none" dirty="0"/>
              <a:t>We owe obligations of egalitarian reciprocity to fellow citizens and residents in the state, who provide us with the guarantees necessary to develop and act on a plan of life, but not to noncitizens, who do not. (</a:t>
            </a:r>
            <a:r>
              <a:rPr lang="en-GB" sz="3200" cap="none" dirty="0" err="1"/>
              <a:t>Sangiovanni</a:t>
            </a:r>
            <a:r>
              <a:rPr lang="en-GB" sz="3200" cap="none" dirty="0"/>
              <a:t>, “Global Justice, Reciprocity, and the State,” 2007 p. 20)</a:t>
            </a:r>
            <a:endParaRPr lang="en-GB" sz="3200" i="1" cap="none" dirty="0"/>
          </a:p>
        </p:txBody>
      </p:sp>
    </p:spTree>
    <p:extLst>
      <p:ext uri="{BB962C8B-B14F-4D97-AF65-F5344CB8AC3E}">
        <p14:creationId xmlns:p14="http://schemas.microsoft.com/office/powerpoint/2010/main" val="161910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450396" y="940594"/>
            <a:ext cx="11291208" cy="4976812"/>
          </a:xfrm>
        </p:spPr>
        <p:txBody>
          <a:bodyPr>
            <a:noAutofit/>
          </a:bodyPr>
          <a:lstStyle/>
          <a:p>
            <a:pPr algn="l"/>
            <a:r>
              <a:rPr lang="en-GB" sz="3200" b="1" cap="none" dirty="0"/>
              <a:t>THE RELATIONAL ARGUMENT FOR DOMESTIC EGALITARIANISM </a:t>
            </a:r>
            <a:r>
              <a:rPr lang="en-GB" sz="3200" b="1" i="1" cap="none" dirty="0"/>
              <a:t>ONLY</a:t>
            </a:r>
            <a:br>
              <a:rPr lang="en-GB" sz="3200" b="1" i="1" cap="none" dirty="0"/>
            </a:br>
            <a:br>
              <a:rPr lang="en-GB" sz="3200" b="1" i="1" cap="none" dirty="0"/>
            </a:br>
            <a:r>
              <a:rPr lang="en-GB" sz="3200" cap="none" dirty="0"/>
              <a:t>Distributive justice arises out of the demands of fair, reciprocal cooperation, not our mere humanity</a:t>
            </a:r>
            <a:br>
              <a:rPr lang="en-GB" sz="3200" cap="none" dirty="0"/>
            </a:br>
            <a:br>
              <a:rPr lang="en-GB" sz="3200" cap="none" dirty="0"/>
            </a:br>
            <a:r>
              <a:rPr lang="en-GB" sz="3200" cap="none" dirty="0"/>
              <a:t>Me must share in the reproduction of a basic structure for these duties to arise</a:t>
            </a:r>
            <a:endParaRPr lang="en-GB" sz="3200" i="1" cap="none" dirty="0"/>
          </a:p>
        </p:txBody>
      </p:sp>
    </p:spTree>
    <p:extLst>
      <p:ext uri="{BB962C8B-B14F-4D97-AF65-F5344CB8AC3E}">
        <p14:creationId xmlns:p14="http://schemas.microsoft.com/office/powerpoint/2010/main" val="117762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263298" y="524725"/>
            <a:ext cx="11665404" cy="5808549"/>
          </a:xfrm>
        </p:spPr>
        <p:txBody>
          <a:bodyPr>
            <a:noAutofit/>
          </a:bodyPr>
          <a:lstStyle/>
          <a:p>
            <a:pPr algn="just"/>
            <a:r>
              <a:rPr lang="en-GB" sz="3200" cap="none" dirty="0"/>
              <a:t>Your talents, efforts, and skills [...] have been able to win you social advantages </a:t>
            </a:r>
            <a:r>
              <a:rPr lang="en-GB" sz="3200" i="1" cap="none" dirty="0"/>
              <a:t>only through the cooperation and contributions of other citizens and residents</a:t>
            </a:r>
            <a:r>
              <a:rPr lang="en-GB" sz="3200" cap="none" dirty="0"/>
              <a:t>; while such talents, skills, and efforts surely have intrinsic merit—and therefore deserve admiration, recognition, and gratitude—this merit is independent of the monetary rewards which have been attached to various offices and positions. (</a:t>
            </a:r>
            <a:r>
              <a:rPr lang="en-GB" sz="3200" cap="none" dirty="0" err="1"/>
              <a:t>Sangiovanni</a:t>
            </a:r>
            <a:r>
              <a:rPr lang="en-GB" sz="3200" cap="none" dirty="0"/>
              <a:t>, p. 26, emphasis added)</a:t>
            </a:r>
          </a:p>
        </p:txBody>
      </p:sp>
    </p:spTree>
    <p:extLst>
      <p:ext uri="{BB962C8B-B14F-4D97-AF65-F5344CB8AC3E}">
        <p14:creationId xmlns:p14="http://schemas.microsoft.com/office/powerpoint/2010/main" val="11629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300377" y="2436232"/>
            <a:ext cx="11591245" cy="1985536"/>
          </a:xfrm>
        </p:spPr>
        <p:txBody>
          <a:bodyPr>
            <a:noAutofit/>
          </a:bodyPr>
          <a:lstStyle/>
          <a:p>
            <a:r>
              <a:rPr lang="en-GB" sz="3200" b="1" cap="none" dirty="0"/>
              <a:t>STATISM</a:t>
            </a:r>
            <a:br>
              <a:rPr lang="en-GB" sz="2800" b="1" cap="none" dirty="0"/>
            </a:br>
            <a:br>
              <a:rPr lang="en-GB" sz="2800" b="1" cap="none" dirty="0"/>
            </a:br>
            <a:r>
              <a:rPr lang="en-GB" sz="2800" i="1" cap="none" dirty="0"/>
              <a:t>Distributive justice only applies between co-members of a state</a:t>
            </a:r>
            <a:endParaRPr lang="en-GB" sz="2800" b="1" cap="none" dirty="0"/>
          </a:p>
        </p:txBody>
      </p:sp>
    </p:spTree>
    <p:extLst>
      <p:ext uri="{BB962C8B-B14F-4D97-AF65-F5344CB8AC3E}">
        <p14:creationId xmlns:p14="http://schemas.microsoft.com/office/powerpoint/2010/main" val="1321715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70548" y="1787488"/>
            <a:ext cx="11050903" cy="3283024"/>
          </a:xfrm>
        </p:spPr>
        <p:txBody>
          <a:bodyPr>
            <a:noAutofit/>
          </a:bodyPr>
          <a:lstStyle/>
          <a:p>
            <a:pPr algn="l"/>
            <a:r>
              <a:rPr lang="en-GB" sz="3200" cap="none" dirty="0"/>
              <a:t>Not necessarily </a:t>
            </a:r>
            <a:r>
              <a:rPr lang="en-GB" sz="3200" i="1" cap="none" dirty="0"/>
              <a:t>no</a:t>
            </a:r>
            <a:r>
              <a:rPr lang="en-GB" sz="3200" cap="none" dirty="0"/>
              <a:t> justice beyond the state, but “thinner” justice</a:t>
            </a:r>
            <a:br>
              <a:rPr lang="en-GB" sz="3200" cap="none" dirty="0"/>
            </a:br>
            <a:br>
              <a:rPr lang="en-GB" sz="3200" cap="none" dirty="0"/>
            </a:br>
            <a:r>
              <a:rPr lang="en-GB" sz="3200" cap="none" dirty="0"/>
              <a:t>E. g. sufficiency, non-aggression, etc.</a:t>
            </a:r>
            <a:endParaRPr lang="en-GB" sz="2800" cap="none" dirty="0"/>
          </a:p>
        </p:txBody>
      </p:sp>
    </p:spTree>
    <p:extLst>
      <p:ext uri="{BB962C8B-B14F-4D97-AF65-F5344CB8AC3E}">
        <p14:creationId xmlns:p14="http://schemas.microsoft.com/office/powerpoint/2010/main" val="422475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53143" y="506186"/>
            <a:ext cx="10885714" cy="5845627"/>
          </a:xfrm>
        </p:spPr>
        <p:txBody>
          <a:bodyPr>
            <a:noAutofit/>
          </a:bodyPr>
          <a:lstStyle/>
          <a:p>
            <a:pPr lvl="0" algn="l"/>
            <a:r>
              <a:rPr lang="en-GB" sz="2800" cap="none" dirty="0"/>
              <a:t>What is a just distribution: equality, priority, sufficiency, maximal utility? </a:t>
            </a:r>
            <a:br>
              <a:rPr lang="en-GB" sz="2800" cap="none" dirty="0"/>
            </a:br>
            <a:br>
              <a:rPr lang="en-GB" sz="2800" cap="none" dirty="0"/>
            </a:br>
            <a:r>
              <a:rPr lang="en-GB" sz="2800" cap="none" dirty="0"/>
              <a:t>What makes it just: that we would agree from behind a veil of ignorance, or that it occurred as a result of a series of just transactions?</a:t>
            </a:r>
            <a:br>
              <a:rPr lang="en-GB" sz="2800" cap="none" dirty="0"/>
            </a:br>
            <a:br>
              <a:rPr lang="en-GB" sz="2800" cap="none" dirty="0"/>
            </a:br>
            <a:r>
              <a:rPr lang="en-GB" sz="2800" cap="none" dirty="0"/>
              <a:t>How does distributive justice apply within our most intimate social institution: the family?</a:t>
            </a:r>
            <a:br>
              <a:rPr lang="en-GB" sz="2800" cap="none" dirty="0"/>
            </a:br>
            <a:r>
              <a:rPr lang="en-GB" sz="2800" cap="none" dirty="0"/>
              <a:t> </a:t>
            </a:r>
            <a:br>
              <a:rPr lang="en-GB" sz="2800" cap="none" dirty="0"/>
            </a:br>
            <a:r>
              <a:rPr lang="en-GB" sz="2800" cap="none" dirty="0"/>
              <a:t>This week we consider how it applies are the least intimate level: globally.</a:t>
            </a:r>
            <a:br>
              <a:rPr lang="en-GB" sz="2800" cap="none" dirty="0"/>
            </a:br>
            <a:endParaRPr lang="en-GB" sz="2800" cap="none" dirty="0"/>
          </a:p>
        </p:txBody>
      </p:sp>
    </p:spTree>
    <p:extLst>
      <p:ext uri="{BB962C8B-B14F-4D97-AF65-F5344CB8AC3E}">
        <p14:creationId xmlns:p14="http://schemas.microsoft.com/office/powerpoint/2010/main" val="94697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05773" y="1583329"/>
            <a:ext cx="10980454" cy="3691341"/>
          </a:xfrm>
        </p:spPr>
        <p:txBody>
          <a:bodyPr>
            <a:noAutofit/>
          </a:bodyPr>
          <a:lstStyle/>
          <a:p>
            <a:pPr algn="l"/>
            <a:r>
              <a:rPr lang="en-GB" sz="3200" b="1" cap="none" dirty="0"/>
              <a:t>OBJECTION 1</a:t>
            </a:r>
            <a:br>
              <a:rPr lang="en-GB" sz="3200" b="1" cap="none" dirty="0"/>
            </a:br>
            <a:br>
              <a:rPr lang="en-GB" sz="3200" b="1" cap="none" dirty="0"/>
            </a:br>
            <a:r>
              <a:rPr lang="en-GB" sz="3200" cap="none" dirty="0"/>
              <a:t>Globalisation means we globally cooperate and are globally interdependent, similarly to domestic level; is there not global basic structure?</a:t>
            </a:r>
            <a:endParaRPr lang="en-GB" sz="2800" b="1" cap="none" dirty="0"/>
          </a:p>
        </p:txBody>
      </p:sp>
    </p:spTree>
    <p:extLst>
      <p:ext uri="{BB962C8B-B14F-4D97-AF65-F5344CB8AC3E}">
        <p14:creationId xmlns:p14="http://schemas.microsoft.com/office/powerpoint/2010/main" val="3542736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05773" y="1583329"/>
            <a:ext cx="10980454" cy="3691341"/>
          </a:xfrm>
        </p:spPr>
        <p:txBody>
          <a:bodyPr>
            <a:noAutofit/>
          </a:bodyPr>
          <a:lstStyle/>
          <a:p>
            <a:pPr algn="l"/>
            <a:r>
              <a:rPr lang="en-GB" sz="3200" b="1" cap="none" dirty="0"/>
              <a:t>OBJECTION 1</a:t>
            </a:r>
            <a:br>
              <a:rPr lang="en-GB" sz="3200" b="1" cap="none" dirty="0"/>
            </a:br>
            <a:br>
              <a:rPr lang="en-GB" sz="3200" b="1" cap="none" dirty="0"/>
            </a:br>
            <a:r>
              <a:rPr lang="en-GB" sz="3200" cap="none" dirty="0"/>
              <a:t>Reply: cooperation and interdependence insufficient. We must share reproduction of a </a:t>
            </a:r>
            <a:r>
              <a:rPr lang="en-GB" sz="3200" i="1" cap="none" dirty="0"/>
              <a:t>legal-political authority</a:t>
            </a:r>
            <a:r>
              <a:rPr lang="en-GB" sz="3200" cap="none" dirty="0"/>
              <a:t> (coercion)</a:t>
            </a:r>
            <a:endParaRPr lang="en-GB" sz="2800" b="1" cap="none" dirty="0"/>
          </a:p>
        </p:txBody>
      </p:sp>
    </p:spTree>
    <p:extLst>
      <p:ext uri="{BB962C8B-B14F-4D97-AF65-F5344CB8AC3E}">
        <p14:creationId xmlns:p14="http://schemas.microsoft.com/office/powerpoint/2010/main" val="139657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05773" y="1583329"/>
            <a:ext cx="10980454" cy="3691341"/>
          </a:xfrm>
        </p:spPr>
        <p:txBody>
          <a:bodyPr>
            <a:noAutofit/>
          </a:bodyPr>
          <a:lstStyle/>
          <a:p>
            <a:pPr algn="l"/>
            <a:r>
              <a:rPr lang="en-GB" sz="3200" b="1" cap="none" dirty="0"/>
              <a:t>OBJECTION 2</a:t>
            </a:r>
            <a:br>
              <a:rPr lang="en-GB" sz="3200" b="1" cap="none" dirty="0"/>
            </a:br>
            <a:br>
              <a:rPr lang="en-GB" sz="3200" b="1" cap="none" dirty="0"/>
            </a:br>
            <a:r>
              <a:rPr lang="en-GB" sz="3200" cap="none" dirty="0"/>
              <a:t>Status quo bias: we should question whether or not justice requires domestic states rather than a global one (for the </a:t>
            </a:r>
            <a:r>
              <a:rPr lang="en-GB" sz="3200" i="1" cap="none" dirty="0"/>
              <a:t>sake</a:t>
            </a:r>
            <a:r>
              <a:rPr lang="en-GB" sz="3200" cap="none" dirty="0"/>
              <a:t> of global distributive justice)</a:t>
            </a:r>
            <a:endParaRPr lang="en-GB" sz="2800" b="1" cap="none" dirty="0"/>
          </a:p>
        </p:txBody>
      </p:sp>
    </p:spTree>
    <p:extLst>
      <p:ext uri="{BB962C8B-B14F-4D97-AF65-F5344CB8AC3E}">
        <p14:creationId xmlns:p14="http://schemas.microsoft.com/office/powerpoint/2010/main" val="191813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47815" y="1178108"/>
            <a:ext cx="11096370" cy="4501784"/>
          </a:xfrm>
        </p:spPr>
        <p:txBody>
          <a:bodyPr>
            <a:noAutofit/>
          </a:bodyPr>
          <a:lstStyle/>
          <a:p>
            <a:pPr algn="l"/>
            <a:r>
              <a:rPr lang="en-GB" sz="3200" b="1" cap="none" dirty="0"/>
              <a:t>OBJECTION 2</a:t>
            </a:r>
            <a:br>
              <a:rPr lang="en-GB" sz="3200" b="1" cap="none" dirty="0"/>
            </a:br>
            <a:br>
              <a:rPr lang="en-GB" sz="3200" b="1" cap="none" dirty="0"/>
            </a:br>
            <a:r>
              <a:rPr lang="en-GB" sz="3200" cap="none" dirty="0"/>
              <a:t>Reply (of sorts): Two types of normative theorising:</a:t>
            </a:r>
            <a:br>
              <a:rPr lang="en-GB" sz="3200" cap="none" dirty="0"/>
            </a:br>
            <a:br>
              <a:rPr lang="en-GB" sz="3200" cap="none" dirty="0"/>
            </a:br>
            <a:r>
              <a:rPr lang="en-GB" sz="3200" cap="none" dirty="0"/>
              <a:t>1. </a:t>
            </a:r>
            <a:r>
              <a:rPr lang="en-GB" sz="3200" cap="none"/>
              <a:t>Institutional: </a:t>
            </a:r>
            <a:r>
              <a:rPr lang="en-GB" sz="3200" cap="none" dirty="0"/>
              <a:t>what would make the institutions we have just</a:t>
            </a:r>
            <a:br>
              <a:rPr lang="en-GB" sz="3200" cap="none" dirty="0"/>
            </a:br>
            <a:br>
              <a:rPr lang="en-GB" sz="3200" cap="none" dirty="0"/>
            </a:br>
            <a:r>
              <a:rPr lang="en-GB" sz="3200" cap="none" dirty="0"/>
              <a:t>2. Pre-institutional: what institution ought we have?</a:t>
            </a:r>
            <a:endParaRPr lang="en-GB" sz="2800" b="1" cap="none" dirty="0"/>
          </a:p>
        </p:txBody>
      </p:sp>
    </p:spTree>
    <p:extLst>
      <p:ext uri="{BB962C8B-B14F-4D97-AF65-F5344CB8AC3E}">
        <p14:creationId xmlns:p14="http://schemas.microsoft.com/office/powerpoint/2010/main" val="1254121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2567152" y="2767505"/>
            <a:ext cx="7057696" cy="1322989"/>
          </a:xfrm>
        </p:spPr>
        <p:txBody>
          <a:bodyPr>
            <a:noAutofit/>
          </a:bodyPr>
          <a:lstStyle/>
          <a:p>
            <a:pPr lvl="0"/>
            <a:r>
              <a:rPr lang="en-GB" sz="4000" b="1" cap="none" dirty="0"/>
              <a:t>Thank You!</a:t>
            </a:r>
            <a:endParaRPr lang="en-GB" sz="4000" cap="none" dirty="0"/>
          </a:p>
        </p:txBody>
      </p:sp>
    </p:spTree>
    <p:extLst>
      <p:ext uri="{BB962C8B-B14F-4D97-AF65-F5344CB8AC3E}">
        <p14:creationId xmlns:p14="http://schemas.microsoft.com/office/powerpoint/2010/main" val="340504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88393" y="1466876"/>
            <a:ext cx="11015213" cy="3924248"/>
          </a:xfrm>
        </p:spPr>
        <p:txBody>
          <a:bodyPr>
            <a:noAutofit/>
          </a:bodyPr>
          <a:lstStyle/>
          <a:p>
            <a:pPr lvl="0" algn="l"/>
            <a:r>
              <a:rPr lang="en-GB" sz="3200" b="1" cap="none" dirty="0"/>
              <a:t>Implicit methodological statism</a:t>
            </a:r>
            <a:br>
              <a:rPr lang="en-GB" sz="3200" b="1" cap="none" dirty="0"/>
            </a:br>
            <a:br>
              <a:rPr lang="en-GB" sz="3200" b="1" cap="none" dirty="0"/>
            </a:br>
            <a:r>
              <a:rPr lang="en-GB" sz="3200" cap="none" dirty="0"/>
              <a:t>Is this a </a:t>
            </a:r>
            <a:r>
              <a:rPr lang="en-GB" sz="3200" i="1" cap="none" dirty="0"/>
              <a:t>normative</a:t>
            </a:r>
            <a:r>
              <a:rPr lang="en-GB" sz="3200" cap="none" dirty="0"/>
              <a:t> and </a:t>
            </a:r>
            <a:r>
              <a:rPr lang="en-GB" sz="3200" i="1" cap="none" dirty="0"/>
              <a:t>conceptual </a:t>
            </a:r>
            <a:r>
              <a:rPr lang="en-GB" sz="3200" cap="none" dirty="0"/>
              <a:t>commitment, or</a:t>
            </a:r>
            <a:br>
              <a:rPr lang="en-GB" sz="3200" cap="none" dirty="0"/>
            </a:br>
            <a:r>
              <a:rPr lang="en-GB" sz="3200" cap="none" dirty="0"/>
              <a:t>A reflection of </a:t>
            </a:r>
            <a:r>
              <a:rPr lang="en-GB" sz="3200" i="1" cap="none" dirty="0"/>
              <a:t>practical</a:t>
            </a:r>
            <a:r>
              <a:rPr lang="en-GB" sz="3200" cap="none" dirty="0"/>
              <a:t> constraints?</a:t>
            </a:r>
            <a:br>
              <a:rPr lang="en-GB" sz="3200" cap="none" dirty="0"/>
            </a:br>
            <a:br>
              <a:rPr lang="en-GB" sz="3200" cap="none" dirty="0"/>
            </a:br>
            <a:r>
              <a:rPr lang="en-GB" sz="3200" cap="none" dirty="0">
                <a:sym typeface="Wingdings" pitchFamily="2" charset="2"/>
              </a:rPr>
              <a:t> </a:t>
            </a:r>
            <a:r>
              <a:rPr lang="en-GB" sz="3200" cap="none" dirty="0"/>
              <a:t>Who does the (re)distributing?</a:t>
            </a:r>
            <a:endParaRPr lang="en-GB" sz="3200" b="1" cap="none" dirty="0"/>
          </a:p>
        </p:txBody>
      </p:sp>
    </p:spTree>
    <p:extLst>
      <p:ext uri="{BB962C8B-B14F-4D97-AF65-F5344CB8AC3E}">
        <p14:creationId xmlns:p14="http://schemas.microsoft.com/office/powerpoint/2010/main" val="156870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06878" y="1892754"/>
            <a:ext cx="10978243" cy="3072492"/>
          </a:xfrm>
        </p:spPr>
        <p:txBody>
          <a:bodyPr>
            <a:noAutofit/>
          </a:bodyPr>
          <a:lstStyle/>
          <a:p>
            <a:pPr lvl="0" algn="l"/>
            <a:r>
              <a:rPr lang="en-GB" sz="3200" b="1" cap="none" dirty="0"/>
              <a:t>THE GLOBAL ECONOMY HAS BECOME MORE UNEQUAL AS IT HAS GROWN</a:t>
            </a:r>
            <a:br>
              <a:rPr lang="en-GB" sz="3200" b="1" cap="none" dirty="0"/>
            </a:br>
            <a:br>
              <a:rPr lang="en-GB" sz="3200" b="1" cap="none" dirty="0"/>
            </a:br>
            <a:r>
              <a:rPr lang="en-GB" sz="3200" cap="none" dirty="0"/>
              <a:t>Is this (in principle) a concern of </a:t>
            </a:r>
            <a:r>
              <a:rPr lang="en-GB" sz="3200" i="1" cap="none" dirty="0"/>
              <a:t>distributive justice</a:t>
            </a:r>
            <a:r>
              <a:rPr lang="en-GB" sz="3200" cap="none" dirty="0"/>
              <a:t>?</a:t>
            </a:r>
          </a:p>
        </p:txBody>
      </p:sp>
    </p:spTree>
    <p:extLst>
      <p:ext uri="{BB962C8B-B14F-4D97-AF65-F5344CB8AC3E}">
        <p14:creationId xmlns:p14="http://schemas.microsoft.com/office/powerpoint/2010/main" val="202501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664029" y="670406"/>
            <a:ext cx="10922189" cy="973337"/>
          </a:xfrm>
        </p:spPr>
        <p:txBody>
          <a:bodyPr>
            <a:noAutofit/>
          </a:bodyPr>
          <a:lstStyle/>
          <a:p>
            <a:pPr lvl="0" algn="l"/>
            <a:r>
              <a:rPr lang="en-GB" sz="3200" b="1" cap="none" dirty="0"/>
              <a:t>THE CONCEPTUAL SPACE</a:t>
            </a:r>
          </a:p>
        </p:txBody>
      </p:sp>
      <p:graphicFrame>
        <p:nvGraphicFramePr>
          <p:cNvPr id="3" name="Table 2">
            <a:extLst>
              <a:ext uri="{FF2B5EF4-FFF2-40B4-BE49-F238E27FC236}">
                <a16:creationId xmlns:a16="http://schemas.microsoft.com/office/drawing/2014/main" id="{F2740D06-CBFC-554A-B8D0-235E838B8E56}"/>
              </a:ext>
            </a:extLst>
          </p:cNvPr>
          <p:cNvGraphicFramePr>
            <a:graphicFrameLocks noGrp="1"/>
          </p:cNvGraphicFramePr>
          <p:nvPr>
            <p:extLst>
              <p:ext uri="{D42A27DB-BD31-4B8C-83A1-F6EECF244321}">
                <p14:modId xmlns:p14="http://schemas.microsoft.com/office/powerpoint/2010/main" val="495502562"/>
              </p:ext>
            </p:extLst>
          </p:nvPr>
        </p:nvGraphicFramePr>
        <p:xfrm>
          <a:off x="882896" y="2156367"/>
          <a:ext cx="10426208" cy="4031227"/>
        </p:xfrm>
        <a:graphic>
          <a:graphicData uri="http://schemas.openxmlformats.org/drawingml/2006/table">
            <a:tbl>
              <a:tblPr firstRow="1" firstCol="1" bandRow="1">
                <a:tableStyleId>{5C22544A-7EE6-4342-B048-85BDC9FD1C3A}</a:tableStyleId>
              </a:tblPr>
              <a:tblGrid>
                <a:gridCol w="3475017">
                  <a:extLst>
                    <a:ext uri="{9D8B030D-6E8A-4147-A177-3AD203B41FA5}">
                      <a16:colId xmlns:a16="http://schemas.microsoft.com/office/drawing/2014/main" val="4046184246"/>
                    </a:ext>
                  </a:extLst>
                </a:gridCol>
                <a:gridCol w="3475017">
                  <a:extLst>
                    <a:ext uri="{9D8B030D-6E8A-4147-A177-3AD203B41FA5}">
                      <a16:colId xmlns:a16="http://schemas.microsoft.com/office/drawing/2014/main" val="1351568472"/>
                    </a:ext>
                  </a:extLst>
                </a:gridCol>
                <a:gridCol w="3476174">
                  <a:extLst>
                    <a:ext uri="{9D8B030D-6E8A-4147-A177-3AD203B41FA5}">
                      <a16:colId xmlns:a16="http://schemas.microsoft.com/office/drawing/2014/main" val="2769912461"/>
                    </a:ext>
                  </a:extLst>
                </a:gridCol>
              </a:tblGrid>
              <a:tr h="375857">
                <a:tc>
                  <a:txBody>
                    <a:bodyPr/>
                    <a:lstStyle/>
                    <a:p>
                      <a:pPr>
                        <a:lnSpc>
                          <a:spcPct val="150000"/>
                        </a:lnSpc>
                      </a:pPr>
                      <a:r>
                        <a:rPr lang="en-GB" sz="1800" dirty="0">
                          <a:effectLst/>
                        </a:rPr>
                        <a:t> </a:t>
                      </a:r>
                      <a:endParaRPr lang="en-GB" sz="1800" dirty="0">
                        <a:effectLst/>
                        <a:latin typeface="Times" pitchFamily="2" charset="0"/>
                        <a:ea typeface="Calibri" panose="020F0502020204030204" pitchFamily="34" charset="0"/>
                        <a:cs typeface="Times New Roman (Body CS)"/>
                      </a:endParaRPr>
                    </a:p>
                  </a:txBody>
                  <a:tcPr marL="68580" marR="68580" marT="0" marB="0"/>
                </a:tc>
                <a:tc>
                  <a:txBody>
                    <a:bodyPr/>
                    <a:lstStyle/>
                    <a:p>
                      <a:pPr>
                        <a:lnSpc>
                          <a:spcPct val="150000"/>
                        </a:lnSpc>
                      </a:pPr>
                      <a:r>
                        <a:rPr lang="en-GB" sz="1800">
                          <a:effectLst/>
                        </a:rPr>
                        <a:t>Beneficence/Charity</a:t>
                      </a:r>
                      <a:endParaRPr lang="en-GB" sz="1800">
                        <a:effectLst/>
                        <a:latin typeface="Times" pitchFamily="2" charset="0"/>
                        <a:ea typeface="Calibri" panose="020F0502020204030204" pitchFamily="34" charset="0"/>
                        <a:cs typeface="Times New Roman (Body CS)"/>
                      </a:endParaRPr>
                    </a:p>
                  </a:txBody>
                  <a:tcPr marL="68580" marR="68580" marT="0" marB="0"/>
                </a:tc>
                <a:tc>
                  <a:txBody>
                    <a:bodyPr/>
                    <a:lstStyle/>
                    <a:p>
                      <a:pPr>
                        <a:lnSpc>
                          <a:spcPct val="150000"/>
                        </a:lnSpc>
                      </a:pPr>
                      <a:r>
                        <a:rPr lang="en-GB" sz="1800">
                          <a:effectLst/>
                        </a:rPr>
                        <a:t>Justice</a:t>
                      </a:r>
                      <a:endParaRPr lang="en-GB" sz="180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4045116156"/>
                  </a:ext>
                </a:extLst>
              </a:tr>
              <a:tr h="1827685">
                <a:tc>
                  <a:txBody>
                    <a:bodyPr/>
                    <a:lstStyle/>
                    <a:p>
                      <a:pPr>
                        <a:lnSpc>
                          <a:spcPct val="150000"/>
                        </a:lnSpc>
                      </a:pPr>
                      <a:r>
                        <a:rPr lang="en-GB" sz="1800">
                          <a:effectLst/>
                        </a:rPr>
                        <a:t>Sufficiency</a:t>
                      </a:r>
                      <a:endParaRPr lang="en-GB" sz="1800">
                        <a:effectLst/>
                        <a:latin typeface="Times" pitchFamily="2" charset="0"/>
                        <a:ea typeface="Calibri" panose="020F0502020204030204" pitchFamily="34" charset="0"/>
                        <a:cs typeface="Times New Roman (Body CS)"/>
                      </a:endParaRPr>
                    </a:p>
                  </a:txBody>
                  <a:tcPr marL="68580" marR="68580" marT="0" marB="0"/>
                </a:tc>
                <a:tc>
                  <a:txBody>
                    <a:bodyPr/>
                    <a:lstStyle/>
                    <a:p>
                      <a:pPr>
                        <a:lnSpc>
                          <a:spcPct val="150000"/>
                        </a:lnSpc>
                      </a:pPr>
                      <a:r>
                        <a:rPr lang="en-GB" sz="1600" dirty="0">
                          <a:effectLst/>
                        </a:rPr>
                        <a:t>The wealthy have a </a:t>
                      </a:r>
                      <a:r>
                        <a:rPr lang="en-GB" sz="1600" b="1" dirty="0">
                          <a:effectLst/>
                        </a:rPr>
                        <a:t>non-enforceable</a:t>
                      </a:r>
                      <a:r>
                        <a:rPr lang="en-GB" sz="1600" dirty="0">
                          <a:effectLst/>
                        </a:rPr>
                        <a:t> duty to help the poor escape poverty. The poor are </a:t>
                      </a:r>
                      <a:r>
                        <a:rPr lang="en-GB" sz="1600" b="1" dirty="0">
                          <a:effectLst/>
                        </a:rPr>
                        <a:t>not</a:t>
                      </a:r>
                      <a:r>
                        <a:rPr lang="en-GB" sz="1600" dirty="0">
                          <a:effectLst/>
                        </a:rPr>
                        <a:t> </a:t>
                      </a:r>
                      <a:r>
                        <a:rPr lang="en-GB" sz="1600" b="1" dirty="0">
                          <a:effectLst/>
                        </a:rPr>
                        <a:t>entitled (have not right) </a:t>
                      </a:r>
                      <a:r>
                        <a:rPr lang="en-GB" sz="1600" dirty="0">
                          <a:effectLst/>
                        </a:rPr>
                        <a:t>to this assistance.</a:t>
                      </a:r>
                      <a:endParaRPr lang="en-GB" sz="1800" dirty="0">
                        <a:effectLst/>
                        <a:latin typeface="Times" pitchFamily="2" charset="0"/>
                        <a:ea typeface="Calibri" panose="020F0502020204030204" pitchFamily="34" charset="0"/>
                        <a:cs typeface="Times New Roman (Body CS)"/>
                      </a:endParaRPr>
                    </a:p>
                  </a:txBody>
                  <a:tcPr marL="68580" marR="68580" marT="0" marB="0"/>
                </a:tc>
                <a:tc>
                  <a:txBody>
                    <a:bodyPr/>
                    <a:lstStyle/>
                    <a:p>
                      <a:pPr>
                        <a:lnSpc>
                          <a:spcPct val="150000"/>
                        </a:lnSpc>
                      </a:pPr>
                      <a:r>
                        <a:rPr lang="en-GB" sz="1600" dirty="0">
                          <a:effectLst/>
                        </a:rPr>
                        <a:t>The wealthy have an </a:t>
                      </a:r>
                      <a:r>
                        <a:rPr lang="en-GB" sz="1600" b="1" dirty="0">
                          <a:effectLst/>
                        </a:rPr>
                        <a:t>enforceable</a:t>
                      </a:r>
                      <a:r>
                        <a:rPr lang="en-GB" sz="1600" dirty="0">
                          <a:effectLst/>
                        </a:rPr>
                        <a:t> duty to help the poor escape poverty. The poor are </a:t>
                      </a:r>
                      <a:r>
                        <a:rPr lang="en-GB" sz="1600" b="1" dirty="0">
                          <a:effectLst/>
                        </a:rPr>
                        <a:t>entitled (have a right to) </a:t>
                      </a:r>
                      <a:r>
                        <a:rPr lang="en-GB" sz="1600" dirty="0">
                          <a:effectLst/>
                        </a:rPr>
                        <a:t>to this assistance</a:t>
                      </a:r>
                      <a:endParaRPr lang="en-GB" sz="1800" dirty="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1732511025"/>
                  </a:ext>
                </a:extLst>
              </a:tr>
              <a:tr h="1827685">
                <a:tc>
                  <a:txBody>
                    <a:bodyPr/>
                    <a:lstStyle/>
                    <a:p>
                      <a:pPr>
                        <a:lnSpc>
                          <a:spcPct val="150000"/>
                        </a:lnSpc>
                      </a:pPr>
                      <a:r>
                        <a:rPr lang="en-GB" sz="1800" dirty="0">
                          <a:effectLst/>
                        </a:rPr>
                        <a:t>Equality</a:t>
                      </a:r>
                      <a:endParaRPr lang="en-GB" sz="1800" dirty="0">
                        <a:effectLst/>
                        <a:latin typeface="Times" pitchFamily="2" charset="0"/>
                        <a:ea typeface="Calibri" panose="020F0502020204030204" pitchFamily="34" charset="0"/>
                        <a:cs typeface="Times New Roman (Body CS)"/>
                      </a:endParaRPr>
                    </a:p>
                  </a:txBody>
                  <a:tcPr marL="68580" marR="68580" marT="0" marB="0"/>
                </a:tc>
                <a:tc>
                  <a:txBody>
                    <a:bodyPr/>
                    <a:lstStyle/>
                    <a:p>
                      <a:pPr>
                        <a:lnSpc>
                          <a:spcPct val="150000"/>
                        </a:lnSpc>
                      </a:pPr>
                      <a:r>
                        <a:rPr lang="en-GB" sz="1600" dirty="0">
                          <a:effectLst/>
                        </a:rPr>
                        <a:t>The wealthy have a </a:t>
                      </a:r>
                      <a:r>
                        <a:rPr lang="en-GB" sz="1600" b="1" dirty="0">
                          <a:effectLst/>
                        </a:rPr>
                        <a:t>non-enforceable</a:t>
                      </a:r>
                      <a:r>
                        <a:rPr lang="en-GB" sz="1600" dirty="0">
                          <a:effectLst/>
                        </a:rPr>
                        <a:t> duty to equalise welfare/resources worldwide. The poor are </a:t>
                      </a:r>
                      <a:r>
                        <a:rPr lang="en-GB" sz="1600" b="1" dirty="0">
                          <a:effectLst/>
                        </a:rPr>
                        <a:t>not</a:t>
                      </a:r>
                      <a:r>
                        <a:rPr lang="en-GB" sz="1600" dirty="0">
                          <a:effectLst/>
                        </a:rPr>
                        <a:t> </a:t>
                      </a:r>
                      <a:r>
                        <a:rPr lang="en-GB" sz="1600" b="1" dirty="0">
                          <a:effectLst/>
                        </a:rPr>
                        <a:t>entitled (have no right) </a:t>
                      </a:r>
                      <a:r>
                        <a:rPr lang="en-GB" sz="1600" dirty="0">
                          <a:effectLst/>
                        </a:rPr>
                        <a:t>to this equality.</a:t>
                      </a:r>
                      <a:endParaRPr lang="en-GB" sz="1800" dirty="0">
                        <a:effectLst/>
                        <a:latin typeface="Times" pitchFamily="2" charset="0"/>
                        <a:ea typeface="Calibri" panose="020F0502020204030204" pitchFamily="34" charset="0"/>
                        <a:cs typeface="Times New Roman (Body CS)"/>
                      </a:endParaRPr>
                    </a:p>
                  </a:txBody>
                  <a:tcPr marL="68580" marR="68580" marT="0" marB="0"/>
                </a:tc>
                <a:tc>
                  <a:txBody>
                    <a:bodyPr/>
                    <a:lstStyle/>
                    <a:p>
                      <a:pPr>
                        <a:lnSpc>
                          <a:spcPct val="150000"/>
                        </a:lnSpc>
                      </a:pPr>
                      <a:r>
                        <a:rPr lang="en-GB" sz="1600" dirty="0">
                          <a:effectLst/>
                        </a:rPr>
                        <a:t>The wealthy have an </a:t>
                      </a:r>
                      <a:r>
                        <a:rPr lang="en-GB" sz="1600" b="1" dirty="0">
                          <a:effectLst/>
                        </a:rPr>
                        <a:t>enforceable</a:t>
                      </a:r>
                      <a:r>
                        <a:rPr lang="en-GB" sz="1600" dirty="0">
                          <a:effectLst/>
                        </a:rPr>
                        <a:t> duty to equalise welfare/resources worldwide. The poor are </a:t>
                      </a:r>
                      <a:r>
                        <a:rPr lang="en-GB" sz="1600" b="1" dirty="0">
                          <a:effectLst/>
                        </a:rPr>
                        <a:t>entitled (have a right to) </a:t>
                      </a:r>
                      <a:r>
                        <a:rPr lang="en-GB" sz="1600" dirty="0">
                          <a:effectLst/>
                        </a:rPr>
                        <a:t>this equality</a:t>
                      </a:r>
                      <a:endParaRPr lang="en-GB" sz="1800" dirty="0">
                        <a:effectLst/>
                        <a:latin typeface="Times" pitchFamily="2"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3518114903"/>
                  </a:ext>
                </a:extLst>
              </a:tr>
            </a:tbl>
          </a:graphicData>
        </a:graphic>
      </p:graphicFrame>
    </p:spTree>
    <p:extLst>
      <p:ext uri="{BB962C8B-B14F-4D97-AF65-F5344CB8AC3E}">
        <p14:creationId xmlns:p14="http://schemas.microsoft.com/office/powerpoint/2010/main" val="291534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98714" y="386443"/>
            <a:ext cx="10994572" cy="6085114"/>
          </a:xfrm>
        </p:spPr>
        <p:txBody>
          <a:bodyPr>
            <a:noAutofit/>
          </a:bodyPr>
          <a:lstStyle/>
          <a:p>
            <a:pPr lvl="0" algn="l"/>
            <a:r>
              <a:rPr lang="en-GB" sz="3200" b="1" cap="none" dirty="0"/>
              <a:t>RELATIONAL AND NON-RELATIONAL VIEWS OF JUSTICE</a:t>
            </a:r>
            <a:br>
              <a:rPr lang="en-GB" sz="3200" b="1" cap="none" dirty="0"/>
            </a:br>
            <a:br>
              <a:rPr lang="en-GB" sz="3200" b="1" cap="none" dirty="0"/>
            </a:br>
            <a:r>
              <a:rPr lang="en-GB" sz="3200" b="1" cap="none" dirty="0"/>
              <a:t>Relational</a:t>
            </a:r>
            <a:r>
              <a:rPr lang="en-GB" sz="3200" cap="none" dirty="0"/>
              <a:t>: principles of justice that apply in a context depend upon the relationship between the agents in that context</a:t>
            </a:r>
            <a:br>
              <a:rPr lang="en-GB" sz="3200" cap="none" dirty="0"/>
            </a:br>
            <a:br>
              <a:rPr lang="en-GB" sz="3200" cap="none" dirty="0"/>
            </a:br>
            <a:r>
              <a:rPr lang="en-GB" sz="3200" b="1" cap="none" dirty="0"/>
              <a:t>Non-relational</a:t>
            </a:r>
            <a:r>
              <a:rPr lang="en-GB" sz="3200" cap="none" dirty="0"/>
              <a:t>: principles of justice apply to agents as such</a:t>
            </a:r>
            <a:br>
              <a:rPr lang="en-GB" sz="3200" cap="none" dirty="0"/>
            </a:br>
            <a:br>
              <a:rPr lang="en-GB" sz="3200" cap="none" dirty="0"/>
            </a:br>
            <a:r>
              <a:rPr lang="en-GB" sz="3200" cap="none" dirty="0"/>
              <a:t>NB: not relational in the sense of the </a:t>
            </a:r>
            <a:r>
              <a:rPr lang="en-GB" sz="3200" i="1" cap="none" dirty="0"/>
              <a:t>point</a:t>
            </a:r>
            <a:r>
              <a:rPr lang="en-GB" sz="3200" cap="none" dirty="0"/>
              <a:t> of equality</a:t>
            </a:r>
          </a:p>
        </p:txBody>
      </p:sp>
    </p:spTree>
    <p:extLst>
      <p:ext uri="{BB962C8B-B14F-4D97-AF65-F5344CB8AC3E}">
        <p14:creationId xmlns:p14="http://schemas.microsoft.com/office/powerpoint/2010/main" val="3218481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598714" y="386443"/>
            <a:ext cx="10994572" cy="6085114"/>
          </a:xfrm>
        </p:spPr>
        <p:txBody>
          <a:bodyPr>
            <a:noAutofit/>
          </a:bodyPr>
          <a:lstStyle/>
          <a:p>
            <a:pPr algn="l"/>
            <a:r>
              <a:rPr lang="en-GB" sz="2800" b="1" cap="none" dirty="0"/>
              <a:t>NON-RELATIONAL ARGUMENT FOR GLOBAL EGALITARIANISM</a:t>
            </a:r>
            <a:br>
              <a:rPr lang="en-GB" sz="1800" b="1" cap="none" dirty="0"/>
            </a:br>
            <a:br>
              <a:rPr lang="en-GB" sz="1800" b="1" cap="none" dirty="0"/>
            </a:br>
            <a:r>
              <a:rPr lang="en-GB" sz="2400" cap="none" dirty="0"/>
              <a:t>P1. Human beings are fundamentally morally equal. </a:t>
            </a:r>
            <a:br>
              <a:rPr lang="en-GB" sz="2400" cap="none" dirty="0"/>
            </a:br>
            <a:r>
              <a:rPr lang="en-GB" sz="2400" cap="none" dirty="0"/>
              <a:t>P2. Distributive justice demands that people should not have different 	opportunities/life-prospects due to morally arbitrary factors. 	(Corollary of P1)</a:t>
            </a:r>
            <a:br>
              <a:rPr lang="en-GB" sz="2400" cap="none" dirty="0"/>
            </a:br>
            <a:r>
              <a:rPr lang="en-GB" sz="2400" cap="none" dirty="0"/>
              <a:t>P3. Factors are arbitrary if they lie outside the agent’s control. 	(Egalitarians think that people should not be worse off because 	of their race, gender, lack of talents etc., Hence they favour 	non-discrimination + redistribution through taxation). </a:t>
            </a:r>
            <a:br>
              <a:rPr lang="en-GB" sz="2400" cap="none" dirty="0"/>
            </a:br>
            <a:r>
              <a:rPr lang="en-GB" sz="2400" cap="none" dirty="0"/>
              <a:t>P4. One’s country of birth is morally arbitrary. </a:t>
            </a:r>
            <a:br>
              <a:rPr lang="en-GB" sz="2400" cap="none" dirty="0"/>
            </a:br>
            <a:r>
              <a:rPr lang="en-GB" sz="2400" cap="none" dirty="0"/>
              <a:t>C. Therefore justice demands that people should not have different </a:t>
            </a:r>
            <a:br>
              <a:rPr lang="en-GB" sz="2400" cap="none" dirty="0"/>
            </a:br>
            <a:r>
              <a:rPr lang="en-GB" sz="2400" cap="none" dirty="0"/>
              <a:t>	opportunities/life-prospects due to their countries of birth.</a:t>
            </a:r>
            <a:br>
              <a:rPr lang="en-GB" sz="2400" cap="none" dirty="0"/>
            </a:br>
            <a:endParaRPr lang="en-GB" sz="1800" cap="none" dirty="0"/>
          </a:p>
        </p:txBody>
      </p:sp>
    </p:spTree>
    <p:extLst>
      <p:ext uri="{BB962C8B-B14F-4D97-AF65-F5344CB8AC3E}">
        <p14:creationId xmlns:p14="http://schemas.microsoft.com/office/powerpoint/2010/main" val="31274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914400" y="2314575"/>
            <a:ext cx="10363200" cy="2228850"/>
          </a:xfrm>
        </p:spPr>
        <p:txBody>
          <a:bodyPr>
            <a:noAutofit/>
          </a:bodyPr>
          <a:lstStyle/>
          <a:p>
            <a:r>
              <a:rPr lang="en-GB" sz="3200" b="1" cap="none" dirty="0"/>
              <a:t>COSMOPOLITANISM</a:t>
            </a:r>
            <a:br>
              <a:rPr lang="en-GB" sz="3200" b="1" cap="none" dirty="0"/>
            </a:br>
            <a:br>
              <a:rPr lang="en-GB" sz="3200" b="1" cap="none" dirty="0"/>
            </a:br>
            <a:r>
              <a:rPr lang="en-GB" sz="3200" i="1" cap="none" dirty="0"/>
              <a:t>Between human beings, justice is justice is justice</a:t>
            </a:r>
          </a:p>
        </p:txBody>
      </p:sp>
    </p:spTree>
    <p:extLst>
      <p:ext uri="{BB962C8B-B14F-4D97-AF65-F5344CB8AC3E}">
        <p14:creationId xmlns:p14="http://schemas.microsoft.com/office/powerpoint/2010/main" val="98117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7D96-AFEC-8B41-9EC8-5223580C4BB5}"/>
              </a:ext>
            </a:extLst>
          </p:cNvPr>
          <p:cNvSpPr>
            <a:spLocks noGrp="1"/>
          </p:cNvSpPr>
          <p:nvPr>
            <p:ph type="ctrTitle"/>
          </p:nvPr>
        </p:nvSpPr>
        <p:spPr>
          <a:xfrm>
            <a:off x="800100" y="1456644"/>
            <a:ext cx="10591800" cy="3944711"/>
          </a:xfrm>
        </p:spPr>
        <p:txBody>
          <a:bodyPr>
            <a:noAutofit/>
          </a:bodyPr>
          <a:lstStyle/>
          <a:p>
            <a:pPr algn="l"/>
            <a:r>
              <a:rPr lang="en-GB" sz="3200" b="1" cap="none" dirty="0"/>
              <a:t>OBJECTION 1</a:t>
            </a:r>
            <a:br>
              <a:rPr lang="en-GB" sz="3200" b="1" cap="none" dirty="0"/>
            </a:br>
            <a:br>
              <a:rPr lang="en-GB" sz="3200" b="1" cap="none" dirty="0"/>
            </a:br>
            <a:r>
              <a:rPr lang="en-GB" sz="3200" cap="none" dirty="0"/>
              <a:t>How can opportunities be </a:t>
            </a:r>
            <a:r>
              <a:rPr lang="en-GB" sz="3200" i="1" cap="none" dirty="0"/>
              <a:t>the same </a:t>
            </a:r>
            <a:r>
              <a:rPr lang="en-GB" sz="3200" cap="none" dirty="0"/>
              <a:t>across borders?</a:t>
            </a:r>
            <a:br>
              <a:rPr lang="en-GB" sz="3200" cap="none" dirty="0"/>
            </a:br>
            <a:br>
              <a:rPr lang="en-GB" sz="3200" cap="none" dirty="0"/>
            </a:br>
            <a:r>
              <a:rPr lang="en-GB" sz="3200" cap="none" dirty="0">
                <a:sym typeface="Wingdings" pitchFamily="2" charset="2"/>
              </a:rPr>
              <a:t> Open borders?</a:t>
            </a:r>
            <a:br>
              <a:rPr lang="en-GB" sz="3200" cap="none" dirty="0">
                <a:sym typeface="Wingdings" pitchFamily="2" charset="2"/>
              </a:rPr>
            </a:br>
            <a:r>
              <a:rPr lang="en-GB" sz="3200" cap="none" dirty="0">
                <a:sym typeface="Wingdings" pitchFamily="2" charset="2"/>
              </a:rPr>
              <a:t> Merely equivalent opportunities?</a:t>
            </a:r>
            <a:endParaRPr lang="en-GB" sz="3200" cap="none" dirty="0"/>
          </a:p>
        </p:txBody>
      </p:sp>
    </p:spTree>
    <p:extLst>
      <p:ext uri="{BB962C8B-B14F-4D97-AF65-F5344CB8AC3E}">
        <p14:creationId xmlns:p14="http://schemas.microsoft.com/office/powerpoint/2010/main" val="228792149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3485</TotalTime>
  <Words>1005</Words>
  <Application>Microsoft Macintosh PowerPoint</Application>
  <PresentationFormat>Widescreen</PresentationFormat>
  <Paragraphs>36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Times</vt:lpstr>
      <vt:lpstr>Parcel</vt:lpstr>
      <vt:lpstr>Distributive Justice beyond the state</vt:lpstr>
      <vt:lpstr>What is a just distribution: equality, priority, sufficiency, maximal utility?   What makes it just: that we would agree from behind a veil of ignorance, or that it occurred as a result of a series of just transactions?  How does distributive justice apply within our most intimate social institution: the family?   This week we consider how it applies are the least intimate level: globally. </vt:lpstr>
      <vt:lpstr>Implicit methodological statism  Is this a normative and conceptual commitment, or A reflection of practical constraints?   Who does the (re)distributing?</vt:lpstr>
      <vt:lpstr>THE GLOBAL ECONOMY HAS BECOME MORE UNEQUAL AS IT HAS GROWN  Is this (in principle) a concern of distributive justice?</vt:lpstr>
      <vt:lpstr>THE CONCEPTUAL SPACE</vt:lpstr>
      <vt:lpstr>RELATIONAL AND NON-RELATIONAL VIEWS OF JUSTICE  Relational: principles of justice that apply in a context depend upon the relationship between the agents in that context  Non-relational: principles of justice apply to agents as such  NB: not relational in the sense of the point of equality</vt:lpstr>
      <vt:lpstr>NON-RELATIONAL ARGUMENT FOR GLOBAL EGALITARIANISM  P1. Human beings are fundamentally morally equal.  P2. Distributive justice demands that people should not have different  opportunities/life-prospects due to morally arbitrary factors.  (Corollary of P1) P3. Factors are arbitrary if they lie outside the agent’s control.  (Egalitarians think that people should not be worse off because  of their race, gender, lack of talents etc., Hence they favour  non-discrimination + redistribution through taxation).  P4. One’s country of birth is morally arbitrary.  C. Therefore justice demands that people should not have different   opportunities/life-prospects due to their countries of birth. </vt:lpstr>
      <vt:lpstr>COSMOPOLITANISM  Between human beings, justice is justice is justice</vt:lpstr>
      <vt:lpstr>OBJECTION 1  How can opportunities be the same across borders?   Open borders?  Merely equivalent opportunities?</vt:lpstr>
      <vt:lpstr>OBJECTION 1  Reply: judgements of equivalency are society-specific cultural understandings  But: we can make judgements about top and bottom  Reply: this would not help us judge equality, only sufficiency</vt:lpstr>
      <vt:lpstr>OBJECTION 2  States are collectively responsible for their fates because they have collective control over their institutions (the prime determinants of their wealth, and internal distribution thereof)</vt:lpstr>
      <vt:lpstr>OBJECTION 2  Reply: what about individuals? What about natural resources?</vt:lpstr>
      <vt:lpstr>OBJECTION 3  [M]aking equality our aim at the global level will push justice so far out of reach that most people would abandon the effort to achieve it. (Miller, “Against Global Egalitarianism,” 2005, p. 57) </vt:lpstr>
      <vt:lpstr>OBJECTION 3  Reply: should strategic questions enter into what constitutes the content of justice  Cf. G. A. Cohen </vt:lpstr>
      <vt:lpstr>THE RELATIONAL ARGUMENT FOR DOMESTIC EGALITARIANISM ONLY  We owe obligations of egalitarian reciprocity to fellow citizens and residents in the state, who provide us with the guarantees necessary to develop and act on a plan of life, but not to noncitizens, who do not. (Sangiovanni, “Global Justice, Reciprocity, and the State,” 2007 p. 20)</vt:lpstr>
      <vt:lpstr>THE RELATIONAL ARGUMENT FOR DOMESTIC EGALITARIANISM ONLY  Distributive justice arises out of the demands of fair, reciprocal cooperation, not our mere humanity  Me must share in the reproduction of a basic structure for these duties to arise</vt:lpstr>
      <vt:lpstr>Your talents, efforts, and skills [...] have been able to win you social advantages only through the cooperation and contributions of other citizens and residents; while such talents, skills, and efforts surely have intrinsic merit—and therefore deserve admiration, recognition, and gratitude—this merit is independent of the monetary rewards which have been attached to various offices and positions. (Sangiovanni, p. 26, emphasis added)</vt:lpstr>
      <vt:lpstr>STATISM  Distributive justice only applies between co-members of a state</vt:lpstr>
      <vt:lpstr>Not necessarily no justice beyond the state, but “thinner” justice  E. g. sufficiency, non-aggression, etc.</vt:lpstr>
      <vt:lpstr>OBJECTION 1  Globalisation means we globally cooperate and are globally interdependent, similarly to domestic level; is there not global basic structure?</vt:lpstr>
      <vt:lpstr>OBJECTION 1  Reply: cooperation and interdependence insufficient. We must share reproduction of a legal-political authority (coercion)</vt:lpstr>
      <vt:lpstr>OBJECTION 2  Status quo bias: we should question whether or not justice requires domestic states rather than a global one (for the sake of global distributive justice)</vt:lpstr>
      <vt:lpstr>OBJECTION 2  Reply (of sorts): Two types of normative theorising:  1. Institutional: what would make the institutions we have just  2. Pre-institutional: what institution ought we have?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Consent Theory</dc:title>
  <dc:creator>Christmas, Billy</dc:creator>
  <cp:lastModifiedBy>Christmas, Billy</cp:lastModifiedBy>
  <cp:revision>117</cp:revision>
  <dcterms:created xsi:type="dcterms:W3CDTF">2021-01-22T08:55:39Z</dcterms:created>
  <dcterms:modified xsi:type="dcterms:W3CDTF">2022-03-23T12:41:51Z</dcterms:modified>
</cp:coreProperties>
</file>