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82" r:id="rId19"/>
    <p:sldId id="273" r:id="rId20"/>
    <p:sldId id="274" r:id="rId21"/>
    <p:sldId id="275" r:id="rId22"/>
    <p:sldId id="276" r:id="rId23"/>
    <p:sldId id="277" r:id="rId24"/>
    <p:sldId id="283" r:id="rId25"/>
    <p:sldId id="284" r:id="rId26"/>
    <p:sldId id="278" r:id="rId27"/>
    <p:sldId id="28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3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Consent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3019-5E50-3D43-8BFE-D5468518F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Political Theory</a:t>
            </a:r>
          </a:p>
          <a:p>
            <a:r>
              <a:rPr lang="en-US" dirty="0"/>
              <a:t>Semester 2 Week 2 Lecture</a:t>
            </a:r>
          </a:p>
          <a:p>
            <a:r>
              <a:rPr lang="en-US" dirty="0"/>
              <a:t>Dr. Billy Christmas</a:t>
            </a:r>
          </a:p>
        </p:txBody>
      </p:sp>
    </p:spTree>
    <p:extLst>
      <p:ext uri="{BB962C8B-B14F-4D97-AF65-F5344CB8AC3E}">
        <p14:creationId xmlns:p14="http://schemas.microsoft.com/office/powerpoint/2010/main" val="202243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Rights </a:t>
            </a:r>
            <a:r>
              <a:rPr lang="en-US" sz="2800" b="1" i="1" cap="none" dirty="0"/>
              <a:t>in rem </a:t>
            </a:r>
            <a:r>
              <a:rPr lang="en-US" sz="2800" i="1" cap="none" dirty="0"/>
              <a:t>– </a:t>
            </a:r>
            <a:r>
              <a:rPr lang="en-US" sz="2800" cap="none" dirty="0"/>
              <a:t>everyone has a correlative duty (rights against the world)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Rights </a:t>
            </a:r>
            <a:r>
              <a:rPr lang="en-US" sz="2800" b="1" i="1" cap="none" dirty="0"/>
              <a:t>in </a:t>
            </a:r>
            <a:r>
              <a:rPr lang="en-US" sz="2800" b="1" i="1" cap="none" dirty="0" err="1"/>
              <a:t>personam</a:t>
            </a:r>
            <a:r>
              <a:rPr lang="en-US" sz="2800" b="1" cap="none" dirty="0"/>
              <a:t> </a:t>
            </a:r>
            <a:r>
              <a:rPr lang="en-US" sz="2800" cap="none" dirty="0"/>
              <a:t>– particular person(s) has correlative duty (rights against a person)</a:t>
            </a:r>
          </a:p>
        </p:txBody>
      </p:sp>
    </p:spTree>
    <p:extLst>
      <p:ext uri="{BB962C8B-B14F-4D97-AF65-F5344CB8AC3E}">
        <p14:creationId xmlns:p14="http://schemas.microsoft.com/office/powerpoint/2010/main" val="218169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Rights </a:t>
            </a:r>
            <a:r>
              <a:rPr lang="en-US" sz="2800" b="1" i="1" cap="none" dirty="0"/>
              <a:t>in rem </a:t>
            </a:r>
            <a:r>
              <a:rPr lang="en-US" sz="2800" i="1" cap="none" dirty="0"/>
              <a:t>– </a:t>
            </a:r>
            <a:r>
              <a:rPr lang="en-US" sz="2800" cap="none" dirty="0"/>
              <a:t>typically </a:t>
            </a:r>
            <a:r>
              <a:rPr lang="en-US" sz="2800" b="1" i="1" cap="none" dirty="0"/>
              <a:t>natural/original/human</a:t>
            </a:r>
            <a:r>
              <a:rPr lang="en-US" sz="2800" cap="none" dirty="0"/>
              <a:t> rights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Rights </a:t>
            </a:r>
            <a:r>
              <a:rPr lang="en-US" sz="2800" b="1" i="1" cap="none" dirty="0"/>
              <a:t>in </a:t>
            </a:r>
            <a:r>
              <a:rPr lang="en-US" sz="2800" b="1" i="1" cap="none" dirty="0" err="1"/>
              <a:t>personam</a:t>
            </a:r>
            <a:r>
              <a:rPr lang="en-US" sz="2800" b="1" cap="none" dirty="0"/>
              <a:t> </a:t>
            </a:r>
            <a:r>
              <a:rPr lang="en-US" sz="2800" cap="none" dirty="0"/>
              <a:t>– typically </a:t>
            </a:r>
            <a:r>
              <a:rPr lang="en-US" sz="2800" b="1" i="1" cap="none" dirty="0"/>
              <a:t>acquired</a:t>
            </a:r>
            <a:r>
              <a:rPr lang="en-US" sz="2800" cap="none" dirty="0"/>
              <a:t> rights</a:t>
            </a:r>
          </a:p>
        </p:txBody>
      </p:sp>
    </p:spTree>
    <p:extLst>
      <p:ext uri="{BB962C8B-B14F-4D97-AF65-F5344CB8AC3E}">
        <p14:creationId xmlns:p14="http://schemas.microsoft.com/office/powerpoint/2010/main" val="32783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/>
              <a:t>Through consenting, we </a:t>
            </a:r>
            <a:r>
              <a:rPr lang="en-US" sz="2400" cap="none" dirty="0" err="1"/>
              <a:t>authorise</a:t>
            </a:r>
            <a:r>
              <a:rPr lang="en-US" sz="2400" cap="none" dirty="0"/>
              <a:t> the state’s coercion</a:t>
            </a:r>
            <a:br>
              <a:rPr lang="en-US" sz="2400" cap="none" dirty="0"/>
            </a:br>
            <a:br>
              <a:rPr lang="en-US" sz="2400" cap="none" dirty="0"/>
            </a:br>
            <a:r>
              <a:rPr lang="en-US" sz="2400" cap="none" dirty="0"/>
              <a:t>We transfer (or waive) some of our rights, and acquire a duty to obey</a:t>
            </a:r>
          </a:p>
        </p:txBody>
      </p:sp>
    </p:spTree>
    <p:extLst>
      <p:ext uri="{BB962C8B-B14F-4D97-AF65-F5344CB8AC3E}">
        <p14:creationId xmlns:p14="http://schemas.microsoft.com/office/powerpoint/2010/main" val="132587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Consent as </a:t>
            </a:r>
            <a:r>
              <a:rPr lang="en-US" sz="3200" b="1" cap="none" dirty="0"/>
              <a:t>necessary </a:t>
            </a:r>
            <a:r>
              <a:rPr lang="en-US" sz="3200" cap="none" dirty="0"/>
              <a:t>and </a:t>
            </a:r>
            <a:r>
              <a:rPr lang="en-US" sz="3200" b="1" cap="none" dirty="0"/>
              <a:t>sufficient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09844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b="1" cap="none" dirty="0"/>
              <a:t>Locke’s Theory in the</a:t>
            </a:r>
            <a:r>
              <a:rPr lang="en-US" sz="3200" b="1" i="1" cap="none" dirty="0"/>
              <a:t> Second Treatise</a:t>
            </a:r>
            <a:endParaRPr lang="en-US" sz="3200" b="1" cap="none" dirty="0"/>
          </a:p>
        </p:txBody>
      </p:sp>
    </p:spTree>
    <p:extLst>
      <p:ext uri="{BB962C8B-B14F-4D97-AF65-F5344CB8AC3E}">
        <p14:creationId xmlns:p14="http://schemas.microsoft.com/office/powerpoint/2010/main" val="311760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State of nature as a state of perfect freedom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But freedom </a:t>
            </a:r>
            <a:r>
              <a:rPr lang="en-US" sz="3200" i="1" cap="none" dirty="0"/>
              <a:t>within rights (and duties)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405342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The right to </a:t>
            </a:r>
            <a:r>
              <a:rPr lang="en-US" sz="3200" i="1" cap="none" dirty="0"/>
              <a:t>self-enforcement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We can interpret and execute the moral law ourselves</a:t>
            </a:r>
          </a:p>
        </p:txBody>
      </p:sp>
    </p:spTree>
    <p:extLst>
      <p:ext uri="{BB962C8B-B14F-4D97-AF65-F5344CB8AC3E}">
        <p14:creationId xmlns:p14="http://schemas.microsoft.com/office/powerpoint/2010/main" val="50306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The </a:t>
            </a:r>
            <a:r>
              <a:rPr lang="en-US" sz="3200" b="1" i="1" cap="none" dirty="0"/>
              <a:t>inconveniences</a:t>
            </a:r>
            <a:r>
              <a:rPr lang="en-US" sz="3200" cap="none" dirty="0"/>
              <a:t> of private judgement</a:t>
            </a:r>
          </a:p>
        </p:txBody>
      </p:sp>
    </p:spTree>
    <p:extLst>
      <p:ext uri="{BB962C8B-B14F-4D97-AF65-F5344CB8AC3E}">
        <p14:creationId xmlns:p14="http://schemas.microsoft.com/office/powerpoint/2010/main" val="351265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GB" cap="none" dirty="0"/>
              <a:t>“In those days there was no King in Israel; every man did that which was right in his own eyes.” (Judges 21:25)</a:t>
            </a:r>
            <a:br>
              <a:rPr lang="en-GB" cap="none" dirty="0"/>
            </a:b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1281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Consent gives authority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If we do not consent there is no authority, and government is illegitimate</a:t>
            </a:r>
          </a:p>
        </p:txBody>
      </p:sp>
    </p:spTree>
    <p:extLst>
      <p:ext uri="{BB962C8B-B14F-4D97-AF65-F5344CB8AC3E}">
        <p14:creationId xmlns:p14="http://schemas.microsoft.com/office/powerpoint/2010/main" val="5145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/>
          <a:lstStyle/>
          <a:p>
            <a:pPr algn="l"/>
            <a:r>
              <a:rPr lang="en-US" dirty="0"/>
              <a:t>What is Consent?</a:t>
            </a:r>
            <a:br>
              <a:rPr lang="en-US" dirty="0"/>
            </a:br>
            <a:r>
              <a:rPr lang="en-US" dirty="0"/>
              <a:t>Rights, duties, and authority</a:t>
            </a:r>
            <a:br>
              <a:rPr lang="en-US" dirty="0"/>
            </a:br>
            <a:r>
              <a:rPr lang="en-US" dirty="0"/>
              <a:t>Locke’s consent theory</a:t>
            </a:r>
          </a:p>
        </p:txBody>
      </p:sp>
    </p:spTree>
    <p:extLst>
      <p:ext uri="{BB962C8B-B14F-4D97-AF65-F5344CB8AC3E}">
        <p14:creationId xmlns:p14="http://schemas.microsoft.com/office/powerpoint/2010/main" val="268212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pPr algn="l"/>
            <a:r>
              <a:rPr lang="en-US" sz="3200" b="1" cap="none" dirty="0"/>
              <a:t>Back to Philosophical Anarchism?</a:t>
            </a:r>
          </a:p>
        </p:txBody>
      </p:sp>
    </p:spTree>
    <p:extLst>
      <p:ext uri="{BB962C8B-B14F-4D97-AF65-F5344CB8AC3E}">
        <p14:creationId xmlns:p14="http://schemas.microsoft.com/office/powerpoint/2010/main" val="174401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091986"/>
            <a:ext cx="10287000" cy="4674028"/>
          </a:xfrm>
        </p:spPr>
        <p:txBody>
          <a:bodyPr>
            <a:normAutofit/>
          </a:bodyPr>
          <a:lstStyle/>
          <a:p>
            <a:pPr algn="l"/>
            <a:r>
              <a:rPr lang="en-GB" cap="none" dirty="0"/>
              <a:t>P1. States have authority</a:t>
            </a:r>
            <a:br>
              <a:rPr lang="en-GB" cap="none" dirty="0"/>
            </a:br>
            <a:r>
              <a:rPr lang="en-GB" cap="none" dirty="0"/>
              <a:t>P2. We do not consent to the state</a:t>
            </a:r>
            <a:br>
              <a:rPr lang="en-GB" cap="none" dirty="0"/>
            </a:br>
            <a:r>
              <a:rPr lang="en-GB" cap="none" dirty="0"/>
              <a:t>C1. Therefore, consent theory fails to	explain authority</a:t>
            </a:r>
            <a:br>
              <a:rPr lang="en-GB" cap="none" dirty="0"/>
            </a:br>
            <a:r>
              <a:rPr lang="en-GB" cap="none" dirty="0"/>
              <a:t>C2. Therefore, consent theory is a bad	theory</a:t>
            </a:r>
          </a:p>
        </p:txBody>
      </p:sp>
    </p:spTree>
    <p:extLst>
      <p:ext uri="{BB962C8B-B14F-4D97-AF65-F5344CB8AC3E}">
        <p14:creationId xmlns:p14="http://schemas.microsoft.com/office/powerpoint/2010/main" val="32831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091986"/>
            <a:ext cx="10287000" cy="4674028"/>
          </a:xfrm>
        </p:spPr>
        <p:txBody>
          <a:bodyPr>
            <a:normAutofit/>
          </a:bodyPr>
          <a:lstStyle/>
          <a:p>
            <a:pPr algn="l"/>
            <a:r>
              <a:rPr lang="en-GB" cap="none" dirty="0"/>
              <a:t>P1. We do not consent to the state</a:t>
            </a:r>
            <a:br>
              <a:rPr lang="en-GB" cap="none" dirty="0"/>
            </a:br>
            <a:r>
              <a:rPr lang="en-GB" cap="none" dirty="0"/>
              <a:t>P2. Consent theory is sound</a:t>
            </a:r>
            <a:br>
              <a:rPr lang="en-GB" cap="none" dirty="0"/>
            </a:br>
            <a:r>
              <a:rPr lang="en-GB" cap="none" dirty="0"/>
              <a:t>C1. Consent theory proves the state lacks	authority</a:t>
            </a:r>
          </a:p>
        </p:txBody>
      </p:sp>
    </p:spTree>
    <p:extLst>
      <p:ext uri="{BB962C8B-B14F-4D97-AF65-F5344CB8AC3E}">
        <p14:creationId xmlns:p14="http://schemas.microsoft.com/office/powerpoint/2010/main" val="144376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091986"/>
            <a:ext cx="10287000" cy="4674028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/>
              <a:t>Locke’s State of Nature</a:t>
            </a:r>
            <a:br>
              <a:rPr lang="en-GB" b="1" cap="none" dirty="0"/>
            </a:br>
            <a:br>
              <a:rPr lang="en-GB" b="1" cap="none" dirty="0"/>
            </a:br>
            <a:r>
              <a:rPr lang="en-GB" b="1" i="1" cap="none" dirty="0"/>
              <a:t>Merely</a:t>
            </a:r>
            <a:r>
              <a:rPr lang="en-GB" b="1" cap="none" dirty="0"/>
              <a:t> inconvenient? </a:t>
            </a:r>
          </a:p>
        </p:txBody>
      </p:sp>
    </p:spTree>
    <p:extLst>
      <p:ext uri="{BB962C8B-B14F-4D97-AF65-F5344CB8AC3E}">
        <p14:creationId xmlns:p14="http://schemas.microsoft.com/office/powerpoint/2010/main" val="177333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650" y="2260493"/>
            <a:ext cx="9918700" cy="2337014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/>
              <a:t>Are rights really </a:t>
            </a:r>
            <a:r>
              <a:rPr lang="en-GB" b="1" i="1" cap="none" dirty="0"/>
              <a:t>pre-political?</a:t>
            </a:r>
            <a:endParaRPr lang="en-GB" b="1" cap="none" dirty="0"/>
          </a:p>
        </p:txBody>
      </p:sp>
    </p:spTree>
    <p:extLst>
      <p:ext uri="{BB962C8B-B14F-4D97-AF65-F5344CB8AC3E}">
        <p14:creationId xmlns:p14="http://schemas.microsoft.com/office/powerpoint/2010/main" val="87644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2614057"/>
            <a:ext cx="10506074" cy="1629886"/>
          </a:xfrm>
        </p:spPr>
        <p:txBody>
          <a:bodyPr>
            <a:normAutofit/>
          </a:bodyPr>
          <a:lstStyle/>
          <a:p>
            <a:pPr algn="l"/>
            <a:r>
              <a:rPr lang="en-GB" sz="2800" b="1" cap="none" dirty="0"/>
              <a:t>Does the moral law change the state of nature?</a:t>
            </a:r>
          </a:p>
        </p:txBody>
      </p:sp>
    </p:spTree>
    <p:extLst>
      <p:ext uri="{BB962C8B-B14F-4D97-AF65-F5344CB8AC3E}">
        <p14:creationId xmlns:p14="http://schemas.microsoft.com/office/powerpoint/2010/main" val="184550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316" y="2340926"/>
            <a:ext cx="10003367" cy="2176147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/>
              <a:t>Consent as </a:t>
            </a:r>
            <a:r>
              <a:rPr lang="en-GB" b="1" i="1" cap="none" dirty="0"/>
              <a:t>sufficient</a:t>
            </a:r>
            <a:r>
              <a:rPr lang="en-GB" b="1" cap="none" dirty="0"/>
              <a:t> for authority?</a:t>
            </a:r>
          </a:p>
        </p:txBody>
      </p:sp>
    </p:spTree>
    <p:extLst>
      <p:ext uri="{BB962C8B-B14F-4D97-AF65-F5344CB8AC3E}">
        <p14:creationId xmlns:p14="http://schemas.microsoft.com/office/powerpoint/2010/main" val="384119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383" y="2171593"/>
            <a:ext cx="10291233" cy="2514814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/>
              <a:t>Does the right of revolution mean permanent anarchy?</a:t>
            </a:r>
          </a:p>
        </p:txBody>
      </p:sp>
    </p:spTree>
    <p:extLst>
      <p:ext uri="{BB962C8B-B14F-4D97-AF65-F5344CB8AC3E}">
        <p14:creationId xmlns:p14="http://schemas.microsoft.com/office/powerpoint/2010/main" val="339987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83" y="2789659"/>
            <a:ext cx="10037233" cy="1278681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75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/>
          <a:lstStyle/>
          <a:p>
            <a:r>
              <a:rPr lang="en-US" b="1" dirty="0"/>
              <a:t>What is Consent?</a:t>
            </a:r>
          </a:p>
        </p:txBody>
      </p:sp>
    </p:spTree>
    <p:extLst>
      <p:ext uri="{BB962C8B-B14F-4D97-AF65-F5344CB8AC3E}">
        <p14:creationId xmlns:p14="http://schemas.microsoft.com/office/powerpoint/2010/main" val="13891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r>
              <a:rPr lang="en-US" sz="2800" dirty="0"/>
              <a:t>“Consent makes trespass into a tea party”</a:t>
            </a:r>
          </a:p>
        </p:txBody>
      </p:sp>
    </p:spTree>
    <p:extLst>
      <p:ext uri="{BB962C8B-B14F-4D97-AF65-F5344CB8AC3E}">
        <p14:creationId xmlns:p14="http://schemas.microsoft.com/office/powerpoint/2010/main" val="60700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350" y="419100"/>
            <a:ext cx="10655300" cy="6019799"/>
          </a:xfrm>
        </p:spPr>
        <p:txBody>
          <a:bodyPr>
            <a:noAutofit/>
          </a:bodyPr>
          <a:lstStyle/>
          <a:p>
            <a:pPr lvl="0" algn="l"/>
            <a:r>
              <a:rPr lang="en-GB" sz="2000" cap="none" dirty="0"/>
              <a:t>Raising your hand to answer a question</a:t>
            </a:r>
            <a:br>
              <a:rPr lang="en-GB" sz="2000" cap="none" dirty="0"/>
            </a:br>
            <a:r>
              <a:rPr lang="en-GB" sz="2000" i="1" cap="none" dirty="0"/>
              <a:t>Picking on a student</a:t>
            </a:r>
            <a:br>
              <a:rPr lang="en-GB" sz="2000" cap="none" dirty="0"/>
            </a:br>
            <a:br>
              <a:rPr lang="en-GB" sz="2000" cap="none" dirty="0"/>
            </a:br>
            <a:r>
              <a:rPr lang="en-GB" sz="2000" cap="none" dirty="0"/>
              <a:t>Lending a book to a friend</a:t>
            </a:r>
            <a:br>
              <a:rPr lang="en-GB" sz="2000" cap="none" dirty="0"/>
            </a:br>
            <a:r>
              <a:rPr lang="en-GB" sz="2000" i="1" cap="none" dirty="0"/>
              <a:t>Stealing</a:t>
            </a:r>
            <a:br>
              <a:rPr lang="en-GB" sz="2000" cap="none" dirty="0"/>
            </a:br>
            <a:br>
              <a:rPr lang="en-GB" sz="2000" cap="none" dirty="0"/>
            </a:br>
            <a:r>
              <a:rPr lang="en-GB" sz="2000" cap="none" dirty="0"/>
              <a:t>Inviting someone to your home</a:t>
            </a:r>
            <a:br>
              <a:rPr lang="en-GB" sz="2000" cap="none" dirty="0"/>
            </a:br>
            <a:r>
              <a:rPr lang="en-GB" sz="2000" i="1" cap="none" dirty="0"/>
              <a:t>Trespass</a:t>
            </a:r>
            <a:br>
              <a:rPr lang="en-GB" sz="2000" cap="none" dirty="0"/>
            </a:br>
            <a:br>
              <a:rPr lang="en-GB" sz="2000" cap="none" dirty="0"/>
            </a:br>
            <a:r>
              <a:rPr lang="en-GB" sz="2000" cap="none" dirty="0"/>
              <a:t>Signing employment contract </a:t>
            </a:r>
            <a:br>
              <a:rPr lang="en-GB" sz="2000" cap="none" dirty="0"/>
            </a:br>
            <a:r>
              <a:rPr lang="en-GB" sz="2000" i="1" cap="none" dirty="0"/>
              <a:t>Slavery</a:t>
            </a:r>
            <a:br>
              <a:rPr lang="en-GB" sz="2000" cap="none" dirty="0"/>
            </a:br>
            <a:br>
              <a:rPr lang="en-GB" sz="2000" cap="none" dirty="0"/>
            </a:br>
            <a:r>
              <a:rPr lang="en-GB" sz="2000" cap="none" dirty="0"/>
              <a:t>Sex</a:t>
            </a:r>
            <a:br>
              <a:rPr lang="en-GB" sz="2000" cap="none" dirty="0"/>
            </a:br>
            <a:r>
              <a:rPr lang="en-GB" sz="2000" i="1" cap="none" dirty="0"/>
              <a:t>Rape</a:t>
            </a:r>
            <a:br>
              <a:rPr lang="en-GB" sz="2000" cap="none" dirty="0"/>
            </a:br>
            <a:br>
              <a:rPr lang="en-GB" sz="2000" cap="none" dirty="0"/>
            </a:br>
            <a:r>
              <a:rPr lang="en-GB" sz="2000" cap="none" dirty="0"/>
              <a:t>Boxing </a:t>
            </a:r>
            <a:br>
              <a:rPr lang="en-GB" sz="2000" cap="none" dirty="0"/>
            </a:br>
            <a:r>
              <a:rPr lang="en-GB" sz="2000" i="1" cap="none" dirty="0"/>
              <a:t>Assault and battery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38037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r>
              <a:rPr lang="en-US" sz="2800" i="1" dirty="0" err="1"/>
              <a:t>Volenti</a:t>
            </a:r>
            <a:r>
              <a:rPr lang="en-US" sz="2800" i="1" dirty="0"/>
              <a:t> non fit injuria</a:t>
            </a:r>
          </a:p>
        </p:txBody>
      </p:sp>
    </p:spTree>
    <p:extLst>
      <p:ext uri="{BB962C8B-B14F-4D97-AF65-F5344CB8AC3E}">
        <p14:creationId xmlns:p14="http://schemas.microsoft.com/office/powerpoint/2010/main" val="42336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r>
              <a:rPr lang="en-US" sz="2800" dirty="0"/>
              <a:t>Voluntary and Intentional</a:t>
            </a:r>
          </a:p>
        </p:txBody>
      </p:sp>
    </p:spTree>
    <p:extLst>
      <p:ext uri="{BB962C8B-B14F-4D97-AF65-F5344CB8AC3E}">
        <p14:creationId xmlns:p14="http://schemas.microsoft.com/office/powerpoint/2010/main" val="13438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r>
              <a:rPr lang="en-US" sz="2800" dirty="0"/>
              <a:t>Consent as rearranging rights and duties</a:t>
            </a:r>
          </a:p>
        </p:txBody>
      </p:sp>
    </p:spTree>
    <p:extLst>
      <p:ext uri="{BB962C8B-B14F-4D97-AF65-F5344CB8AC3E}">
        <p14:creationId xmlns:p14="http://schemas.microsoft.com/office/powerpoint/2010/main" val="41435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D96-AFEC-8B41-9EC8-5223580C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853772"/>
            <a:ext cx="9499600" cy="3150456"/>
          </a:xfrm>
        </p:spPr>
        <p:txBody>
          <a:bodyPr>
            <a:normAutofit/>
          </a:bodyPr>
          <a:lstStyle/>
          <a:p>
            <a:r>
              <a:rPr lang="en-US" sz="2800" dirty="0"/>
              <a:t>Correlativity</a:t>
            </a:r>
            <a:br>
              <a:rPr lang="en-US" sz="2800" dirty="0"/>
            </a:br>
            <a:r>
              <a:rPr lang="en-US" sz="2800" dirty="0"/>
              <a:t>Rights </a:t>
            </a:r>
            <a:r>
              <a:rPr lang="en-US" sz="2800" dirty="0">
                <a:sym typeface="Wingdings" pitchFamily="2" charset="2"/>
              </a:rPr>
              <a:t> Duties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096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250</TotalTime>
  <Words>403</Words>
  <Application>Microsoft Macintosh PowerPoint</Application>
  <PresentationFormat>Widescreen</PresentationFormat>
  <Paragraphs>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Parcel</vt:lpstr>
      <vt:lpstr>Consent Theory</vt:lpstr>
      <vt:lpstr>What is Consent? Rights, duties, and authority Locke’s consent theory</vt:lpstr>
      <vt:lpstr>What is Consent?</vt:lpstr>
      <vt:lpstr>“Consent makes trespass into a tea party”</vt:lpstr>
      <vt:lpstr>Raising your hand to answer a question Picking on a student  Lending a book to a friend Stealing  Inviting someone to your home Trespass  Signing employment contract  Slavery  Sex Rape  Boxing  Assault and battery</vt:lpstr>
      <vt:lpstr>Volenti non fit injuria</vt:lpstr>
      <vt:lpstr>Voluntary and Intentional</vt:lpstr>
      <vt:lpstr>Consent as rearranging rights and duties</vt:lpstr>
      <vt:lpstr>Correlativity Rights  Duties</vt:lpstr>
      <vt:lpstr>Rights in rem – everyone has a correlative duty (rights against the world)  Rights in personam – particular person(s) has correlative duty (rights against a person)</vt:lpstr>
      <vt:lpstr>Rights in rem – typically natural/original/human rights  Rights in personam – typically acquired rights</vt:lpstr>
      <vt:lpstr>Through consenting, we authorise the state’s coercion  We transfer (or waive) some of our rights, and acquire a duty to obey</vt:lpstr>
      <vt:lpstr>Consent as necessary and sufficient</vt:lpstr>
      <vt:lpstr>Locke’s Theory in the Second Treatise</vt:lpstr>
      <vt:lpstr>State of nature as a state of perfect freedom  But freedom within rights (and duties)</vt:lpstr>
      <vt:lpstr>The right to self-enforcement  We can interpret and execute the moral law ourselves</vt:lpstr>
      <vt:lpstr>The inconveniences of private judgement</vt:lpstr>
      <vt:lpstr>“In those days there was no King in Israel; every man did that which was right in his own eyes.” (Judges 21:25) </vt:lpstr>
      <vt:lpstr>Consent gives authority  If we do not consent there is no authority, and government is illegitimate</vt:lpstr>
      <vt:lpstr>Back to Philosophical Anarchism?</vt:lpstr>
      <vt:lpstr>P1. States have authority P2. We do not consent to the state C1. Therefore, consent theory fails to explain authority C2. Therefore, consent theory is a bad theory</vt:lpstr>
      <vt:lpstr>P1. We do not consent to the state P2. Consent theory is sound C1. Consent theory proves the state lacks authority</vt:lpstr>
      <vt:lpstr>Locke’s State of Nature  Merely inconvenient? </vt:lpstr>
      <vt:lpstr>Are rights really pre-political?</vt:lpstr>
      <vt:lpstr>Does the moral law change the state of nature?</vt:lpstr>
      <vt:lpstr>Consent as sufficient for authority?</vt:lpstr>
      <vt:lpstr>Does the right of revolution mean permanent anarchy?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Consent Theory</dc:title>
  <dc:creator>Christmas, Billy</dc:creator>
  <cp:lastModifiedBy>Christmas, Billy</cp:lastModifiedBy>
  <cp:revision>20</cp:revision>
  <dcterms:created xsi:type="dcterms:W3CDTF">2021-01-22T08:55:39Z</dcterms:created>
  <dcterms:modified xsi:type="dcterms:W3CDTF">2022-01-25T09:23:01Z</dcterms:modified>
</cp:coreProperties>
</file>