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78" r:id="rId3"/>
    <p:sldId id="279" r:id="rId4"/>
    <p:sldId id="257" r:id="rId5"/>
    <p:sldId id="258" r:id="rId6"/>
    <p:sldId id="259" r:id="rId7"/>
    <p:sldId id="273" r:id="rId8"/>
    <p:sldId id="260" r:id="rId9"/>
    <p:sldId id="261" r:id="rId10"/>
    <p:sldId id="262" r:id="rId11"/>
    <p:sldId id="263" r:id="rId12"/>
    <p:sldId id="288" r:id="rId13"/>
    <p:sldId id="264" r:id="rId14"/>
    <p:sldId id="265" r:id="rId15"/>
    <p:sldId id="266" r:id="rId16"/>
    <p:sldId id="267" r:id="rId17"/>
    <p:sldId id="268" r:id="rId18"/>
    <p:sldId id="269" r:id="rId19"/>
    <p:sldId id="270" r:id="rId20"/>
    <p:sldId id="271" r:id="rId21"/>
    <p:sldId id="272" r:id="rId22"/>
    <p:sldId id="274" r:id="rId23"/>
    <p:sldId id="275" r:id="rId24"/>
    <p:sldId id="276" r:id="rId25"/>
    <p:sldId id="277" r:id="rId26"/>
    <p:sldId id="280" r:id="rId27"/>
    <p:sldId id="281" r:id="rId28"/>
    <p:sldId id="282" r:id="rId29"/>
    <p:sldId id="283" r:id="rId30"/>
    <p:sldId id="284" r:id="rId31"/>
    <p:sldId id="285" r:id="rId32"/>
    <p:sldId id="286" r:id="rId33"/>
    <p:sldId id="287" r:id="rId34"/>
    <p:sldId id="28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6384"/>
    <p:restoredTop sz="94663"/>
  </p:normalViewPr>
  <p:slideViewPr>
    <p:cSldViewPr snapToGrid="0" snapToObjects="1">
      <p:cViewPr varScale="1">
        <p:scale>
          <a:sx n="20" d="100"/>
          <a:sy n="20" d="100"/>
        </p:scale>
        <p:origin x="208" y="24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3/2/22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3/2/22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3/2/22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3/2/22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3/2/22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3/2/22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3/2/22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GB"/>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3/2/22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3/2/22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3/2/22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3/2/22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3/2/22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p:txBody>
          <a:bodyPr/>
          <a:lstStyle/>
          <a:p>
            <a:r>
              <a:rPr lang="en-US" dirty="0"/>
              <a:t>Distributive Justice I</a:t>
            </a:r>
            <a:br>
              <a:rPr lang="en-US" dirty="0"/>
            </a:br>
            <a:r>
              <a:rPr lang="en-US" dirty="0"/>
              <a:t>Egalitarianism</a:t>
            </a:r>
          </a:p>
        </p:txBody>
      </p:sp>
      <p:sp>
        <p:nvSpPr>
          <p:cNvPr id="3" name="Subtitle 2">
            <a:extLst>
              <a:ext uri="{FF2B5EF4-FFF2-40B4-BE49-F238E27FC236}">
                <a16:creationId xmlns:a16="http://schemas.microsoft.com/office/drawing/2014/main" id="{22453019-5E50-3D43-8BFE-D5468518F3BB}"/>
              </a:ext>
            </a:extLst>
          </p:cNvPr>
          <p:cNvSpPr>
            <a:spLocks noGrp="1"/>
          </p:cNvSpPr>
          <p:nvPr>
            <p:ph type="subTitle" idx="1"/>
          </p:nvPr>
        </p:nvSpPr>
        <p:spPr/>
        <p:txBody>
          <a:bodyPr>
            <a:normAutofit lnSpcReduction="10000"/>
          </a:bodyPr>
          <a:lstStyle/>
          <a:p>
            <a:r>
              <a:rPr lang="en-US" dirty="0"/>
              <a:t>Introduction to Political Theory</a:t>
            </a:r>
          </a:p>
          <a:p>
            <a:r>
              <a:rPr lang="en-US" dirty="0"/>
              <a:t>Semester 2 </a:t>
            </a:r>
            <a:r>
              <a:rPr lang="en-US"/>
              <a:t>Week 7 </a:t>
            </a:r>
            <a:r>
              <a:rPr lang="en-US" dirty="0"/>
              <a:t>Lecture</a:t>
            </a:r>
          </a:p>
          <a:p>
            <a:r>
              <a:rPr lang="en-US" dirty="0"/>
              <a:t>Dr. Billy Christmas</a:t>
            </a:r>
          </a:p>
        </p:txBody>
      </p:sp>
    </p:spTree>
    <p:extLst>
      <p:ext uri="{BB962C8B-B14F-4D97-AF65-F5344CB8AC3E}">
        <p14:creationId xmlns:p14="http://schemas.microsoft.com/office/powerpoint/2010/main" val="2022439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1489841" y="2318845"/>
            <a:ext cx="9212317" cy="2220310"/>
          </a:xfrm>
        </p:spPr>
        <p:txBody>
          <a:bodyPr>
            <a:normAutofit/>
          </a:bodyPr>
          <a:lstStyle/>
          <a:p>
            <a:r>
              <a:rPr lang="en-US" b="1" cap="none" dirty="0"/>
              <a:t>The Currency of Egalitarian Distributive Justice</a:t>
            </a:r>
          </a:p>
        </p:txBody>
      </p:sp>
    </p:spTree>
    <p:extLst>
      <p:ext uri="{BB962C8B-B14F-4D97-AF65-F5344CB8AC3E}">
        <p14:creationId xmlns:p14="http://schemas.microsoft.com/office/powerpoint/2010/main" val="1679639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934107" y="2205202"/>
            <a:ext cx="10323786" cy="2447596"/>
          </a:xfrm>
        </p:spPr>
        <p:txBody>
          <a:bodyPr>
            <a:normAutofit/>
          </a:bodyPr>
          <a:lstStyle/>
          <a:p>
            <a:pPr algn="l"/>
            <a:r>
              <a:rPr lang="en-US" cap="none" dirty="0"/>
              <a:t>Multi-purpose/primary/presumptive goods</a:t>
            </a:r>
            <a:br>
              <a:rPr lang="en-US" cap="none" dirty="0"/>
            </a:br>
            <a:br>
              <a:rPr lang="en-US" cap="none" dirty="0"/>
            </a:br>
            <a:r>
              <a:rPr lang="en-US" cap="none" dirty="0"/>
              <a:t>Money?</a:t>
            </a:r>
          </a:p>
        </p:txBody>
      </p:sp>
    </p:spTree>
    <p:extLst>
      <p:ext uri="{BB962C8B-B14F-4D97-AF65-F5344CB8AC3E}">
        <p14:creationId xmlns:p14="http://schemas.microsoft.com/office/powerpoint/2010/main" val="351670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934107" y="2205202"/>
            <a:ext cx="10323786" cy="2447596"/>
          </a:xfrm>
        </p:spPr>
        <p:txBody>
          <a:bodyPr>
            <a:normAutofit/>
          </a:bodyPr>
          <a:lstStyle/>
          <a:p>
            <a:pPr algn="l"/>
            <a:r>
              <a:rPr lang="en-US" cap="none" dirty="0"/>
              <a:t>Markets have limits (legal, moral, physical, constitutive)</a:t>
            </a:r>
          </a:p>
        </p:txBody>
      </p:sp>
    </p:spTree>
    <p:extLst>
      <p:ext uri="{BB962C8B-B14F-4D97-AF65-F5344CB8AC3E}">
        <p14:creationId xmlns:p14="http://schemas.microsoft.com/office/powerpoint/2010/main" val="252122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887467" y="1764752"/>
            <a:ext cx="10417065" cy="3328495"/>
          </a:xfrm>
        </p:spPr>
        <p:txBody>
          <a:bodyPr>
            <a:normAutofit/>
          </a:bodyPr>
          <a:lstStyle/>
          <a:p>
            <a:pPr algn="l"/>
            <a:r>
              <a:rPr lang="en-US" cap="none" dirty="0"/>
              <a:t>Assumes that whatever persons happen to choose is what promotes their welfare (preference satisfaction)</a:t>
            </a:r>
            <a:br>
              <a:rPr lang="en-US" cap="none" dirty="0"/>
            </a:br>
            <a:br>
              <a:rPr lang="en-US" cap="none" dirty="0"/>
            </a:br>
            <a:r>
              <a:rPr lang="en-US" cap="none" dirty="0">
                <a:sym typeface="Wingdings" pitchFamily="2" charset="2"/>
              </a:rPr>
              <a:t> </a:t>
            </a:r>
            <a:r>
              <a:rPr lang="en-US" i="1" cap="none" dirty="0"/>
              <a:t>Subjectivist </a:t>
            </a:r>
            <a:r>
              <a:rPr lang="en-US" cap="none" dirty="0"/>
              <a:t>view of welfare</a:t>
            </a:r>
          </a:p>
        </p:txBody>
      </p:sp>
    </p:spTree>
    <p:extLst>
      <p:ext uri="{BB962C8B-B14F-4D97-AF65-F5344CB8AC3E}">
        <p14:creationId xmlns:p14="http://schemas.microsoft.com/office/powerpoint/2010/main" val="2012129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546538" y="578069"/>
            <a:ext cx="11277600" cy="5917324"/>
          </a:xfrm>
        </p:spPr>
        <p:txBody>
          <a:bodyPr>
            <a:normAutofit/>
          </a:bodyPr>
          <a:lstStyle/>
          <a:p>
            <a:pPr algn="l"/>
            <a:r>
              <a:rPr lang="en-US" b="1" cap="none" dirty="0"/>
              <a:t>Capabilities Approach</a:t>
            </a:r>
            <a:br>
              <a:rPr lang="en-US" b="1" cap="none" dirty="0"/>
            </a:br>
            <a:br>
              <a:rPr lang="en-US" b="1" cap="none" dirty="0"/>
            </a:br>
            <a:r>
              <a:rPr lang="en-US" sz="2800" cap="none" dirty="0"/>
              <a:t>Human welfare is constitutive by various, </a:t>
            </a:r>
            <a:r>
              <a:rPr lang="en-US" sz="2800" b="1" cap="none" dirty="0"/>
              <a:t>objective</a:t>
            </a:r>
            <a:r>
              <a:rPr lang="en-US" sz="2800" cap="none" dirty="0"/>
              <a:t> and</a:t>
            </a:r>
            <a:r>
              <a:rPr lang="en-US" sz="2800" b="1" cap="none" dirty="0"/>
              <a:t> incommensurable </a:t>
            </a:r>
            <a:r>
              <a:rPr lang="en-US" sz="2800" cap="none" dirty="0"/>
              <a:t>goods (or “valuable human </a:t>
            </a:r>
            <a:r>
              <a:rPr lang="en-US" sz="2800" cap="none" dirty="0" err="1"/>
              <a:t>functionings</a:t>
            </a:r>
            <a:r>
              <a:rPr lang="en-US" sz="2800" cap="none" dirty="0"/>
              <a:t>/capabilities)</a:t>
            </a:r>
            <a:br>
              <a:rPr lang="en-US" sz="2800" cap="none" dirty="0"/>
            </a:br>
            <a:br>
              <a:rPr lang="en-US" sz="2800" cap="none" dirty="0"/>
            </a:br>
            <a:r>
              <a:rPr lang="en-US" sz="2800" b="1" cap="none" dirty="0"/>
              <a:t>Objective</a:t>
            </a:r>
            <a:r>
              <a:rPr lang="en-US" sz="2800" cap="none" dirty="0"/>
              <a:t> because they enhance welfare regardless of preference</a:t>
            </a:r>
            <a:br>
              <a:rPr lang="en-US" sz="2800" cap="none" dirty="0"/>
            </a:br>
            <a:r>
              <a:rPr lang="en-US" sz="2800" b="1" cap="none" dirty="0"/>
              <a:t>Incommensurable</a:t>
            </a:r>
            <a:r>
              <a:rPr lang="en-US" sz="2800" cap="none" dirty="0"/>
              <a:t> because a lack of one cannot be made up for by a surplus of another</a:t>
            </a:r>
            <a:br>
              <a:rPr lang="en-US" sz="2800" cap="none" dirty="0"/>
            </a:br>
            <a:br>
              <a:rPr lang="en-US" sz="2800" cap="none" dirty="0"/>
            </a:br>
            <a:r>
              <a:rPr lang="en-US" sz="2800" cap="none" dirty="0"/>
              <a:t>E.g. education, friendship, security, health, freedom, leisure</a:t>
            </a:r>
            <a:endParaRPr lang="en-US" cap="none" dirty="0"/>
          </a:p>
        </p:txBody>
      </p:sp>
    </p:spTree>
    <p:extLst>
      <p:ext uri="{BB962C8B-B14F-4D97-AF65-F5344CB8AC3E}">
        <p14:creationId xmlns:p14="http://schemas.microsoft.com/office/powerpoint/2010/main" val="846900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1087820" y="2446283"/>
            <a:ext cx="10016359" cy="1965434"/>
          </a:xfrm>
        </p:spPr>
        <p:txBody>
          <a:bodyPr>
            <a:normAutofit/>
          </a:bodyPr>
          <a:lstStyle/>
          <a:p>
            <a:pPr algn="l"/>
            <a:r>
              <a:rPr lang="en-US" b="1" cap="none" dirty="0"/>
              <a:t>LUCK-EGALITARIANISM</a:t>
            </a:r>
            <a:endParaRPr lang="en-US" cap="none" dirty="0"/>
          </a:p>
        </p:txBody>
      </p:sp>
    </p:spTree>
    <p:extLst>
      <p:ext uri="{BB962C8B-B14F-4D97-AF65-F5344CB8AC3E}">
        <p14:creationId xmlns:p14="http://schemas.microsoft.com/office/powerpoint/2010/main" val="2193593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914400" y="1206062"/>
            <a:ext cx="10363199" cy="4445876"/>
          </a:xfrm>
        </p:spPr>
        <p:txBody>
          <a:bodyPr>
            <a:normAutofit/>
          </a:bodyPr>
          <a:lstStyle/>
          <a:p>
            <a:pPr algn="l"/>
            <a:r>
              <a:rPr lang="en-US" sz="3600" cap="none" dirty="0"/>
              <a:t>Natural talents (and other forms of good luck) as a common resource to be redistributed to mitigate the consequences of bad luck</a:t>
            </a:r>
          </a:p>
        </p:txBody>
      </p:sp>
    </p:spTree>
    <p:extLst>
      <p:ext uri="{BB962C8B-B14F-4D97-AF65-F5344CB8AC3E}">
        <p14:creationId xmlns:p14="http://schemas.microsoft.com/office/powerpoint/2010/main" val="1642826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898635" y="1943100"/>
            <a:ext cx="10394730" cy="2971800"/>
          </a:xfrm>
        </p:spPr>
        <p:txBody>
          <a:bodyPr>
            <a:normAutofit/>
          </a:bodyPr>
          <a:lstStyle/>
          <a:p>
            <a:pPr algn="l"/>
            <a:r>
              <a:rPr lang="en-US" sz="3200" cap="none" dirty="0"/>
              <a:t>Distribution of welfare should be </a:t>
            </a:r>
            <a:r>
              <a:rPr lang="en-US" sz="3200" b="1" cap="none" dirty="0"/>
              <a:t>choice-sensitive </a:t>
            </a:r>
            <a:r>
              <a:rPr lang="en-US" sz="3200" cap="none" dirty="0"/>
              <a:t>but </a:t>
            </a:r>
            <a:r>
              <a:rPr lang="en-US" sz="3200" b="1" cap="none" dirty="0"/>
              <a:t>luck-insensitive</a:t>
            </a:r>
            <a:endParaRPr lang="en-US" sz="3200" cap="none" dirty="0"/>
          </a:p>
        </p:txBody>
      </p:sp>
    </p:spTree>
    <p:extLst>
      <p:ext uri="{BB962C8B-B14F-4D97-AF65-F5344CB8AC3E}">
        <p14:creationId xmlns:p14="http://schemas.microsoft.com/office/powerpoint/2010/main" val="1752245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911772" y="2479784"/>
            <a:ext cx="10368455" cy="1898431"/>
          </a:xfrm>
        </p:spPr>
        <p:txBody>
          <a:bodyPr>
            <a:normAutofit/>
          </a:bodyPr>
          <a:lstStyle/>
          <a:p>
            <a:pPr algn="l"/>
            <a:r>
              <a:rPr lang="en-US" sz="3200" b="1" cap="none" dirty="0"/>
              <a:t>Option-luck vs. Brute-luck</a:t>
            </a:r>
          </a:p>
        </p:txBody>
      </p:sp>
    </p:spTree>
    <p:extLst>
      <p:ext uri="{BB962C8B-B14F-4D97-AF65-F5344CB8AC3E}">
        <p14:creationId xmlns:p14="http://schemas.microsoft.com/office/powerpoint/2010/main" val="3074493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911772" y="2479784"/>
            <a:ext cx="10368455" cy="1898431"/>
          </a:xfrm>
        </p:spPr>
        <p:txBody>
          <a:bodyPr>
            <a:normAutofit/>
          </a:bodyPr>
          <a:lstStyle/>
          <a:p>
            <a:pPr algn="l"/>
            <a:r>
              <a:rPr lang="en-US" sz="3200" b="1" cap="none" dirty="0"/>
              <a:t>UNENCUMBERED SELVES?</a:t>
            </a:r>
          </a:p>
        </p:txBody>
      </p:sp>
    </p:spTree>
    <p:extLst>
      <p:ext uri="{BB962C8B-B14F-4D97-AF65-F5344CB8AC3E}">
        <p14:creationId xmlns:p14="http://schemas.microsoft.com/office/powerpoint/2010/main" val="1570430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2301765" y="2609193"/>
            <a:ext cx="7588469" cy="1639614"/>
          </a:xfrm>
        </p:spPr>
        <p:txBody>
          <a:bodyPr>
            <a:noAutofit/>
          </a:bodyPr>
          <a:lstStyle/>
          <a:p>
            <a:r>
              <a:rPr lang="en-GB" sz="2800" b="1" cap="none" dirty="0"/>
              <a:t>Justice in the Distribution of Benefits and Burdens Across Society</a:t>
            </a:r>
            <a:endParaRPr lang="en-GB" sz="2800" cap="none" dirty="0"/>
          </a:p>
        </p:txBody>
      </p:sp>
    </p:spTree>
    <p:extLst>
      <p:ext uri="{BB962C8B-B14F-4D97-AF65-F5344CB8AC3E}">
        <p14:creationId xmlns:p14="http://schemas.microsoft.com/office/powerpoint/2010/main" val="356365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693683" y="696310"/>
            <a:ext cx="10804634" cy="5465379"/>
          </a:xfrm>
        </p:spPr>
        <p:txBody>
          <a:bodyPr>
            <a:noAutofit/>
          </a:bodyPr>
          <a:lstStyle/>
          <a:p>
            <a:pPr algn="just"/>
            <a:r>
              <a:rPr lang="en-GB" sz="2400" cap="none" dirty="0"/>
              <a:t>We can no longer talk about athletes deserving medals, workers deserving wages, soldiers deserving military </a:t>
            </a:r>
            <a:r>
              <a:rPr lang="en-GB" sz="2400" cap="none" dirty="0" err="1"/>
              <a:t>honors</a:t>
            </a:r>
            <a:r>
              <a:rPr lang="en-GB" sz="2400" cap="none" dirty="0"/>
              <a:t>, parents deserving their children’s gratitude, and so on. All we are left with is talk about is people deserving moral praise of blame for deciding to act rightly or wrongly…. Instead of assessing the deserts of flesh-and-blood actors who make a visible impact on the world, we find ourselves at best judging the qualities of Kantian noumenal wills. </a:t>
            </a:r>
            <a:br>
              <a:rPr lang="en-GB" sz="2400" cap="none" dirty="0"/>
            </a:br>
            <a:br>
              <a:rPr lang="en-GB" sz="2400" cap="none" dirty="0"/>
            </a:br>
            <a:br>
              <a:rPr lang="en-GB" sz="2400" cap="none" dirty="0"/>
            </a:br>
            <a:r>
              <a:rPr lang="en-GB" sz="2400" cap="none" dirty="0"/>
              <a:t>(David Miller, </a:t>
            </a:r>
            <a:r>
              <a:rPr lang="en-GB" sz="2400" i="1" cap="none" dirty="0"/>
              <a:t>Principles of Social Justice</a:t>
            </a:r>
            <a:r>
              <a:rPr lang="en-GB" sz="2400" cap="none" dirty="0"/>
              <a:t>, 1999, pp. 148-149)</a:t>
            </a:r>
            <a:br>
              <a:rPr lang="en-GB" sz="2400" cap="none" dirty="0"/>
            </a:br>
            <a:endParaRPr lang="en-US" sz="2000" b="1" cap="none" dirty="0"/>
          </a:p>
        </p:txBody>
      </p:sp>
    </p:spTree>
    <p:extLst>
      <p:ext uri="{BB962C8B-B14F-4D97-AF65-F5344CB8AC3E}">
        <p14:creationId xmlns:p14="http://schemas.microsoft.com/office/powerpoint/2010/main" val="3130000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1450427" y="2213741"/>
            <a:ext cx="9291145" cy="2430517"/>
          </a:xfrm>
        </p:spPr>
        <p:txBody>
          <a:bodyPr>
            <a:noAutofit/>
          </a:bodyPr>
          <a:lstStyle/>
          <a:p>
            <a:r>
              <a:rPr lang="en-US" sz="2800" b="1" cap="none" dirty="0"/>
              <a:t>THE LEVELLING-DOWN OBJECTION</a:t>
            </a:r>
            <a:br>
              <a:rPr lang="en-US" sz="2800" cap="none" dirty="0"/>
            </a:br>
            <a:br>
              <a:rPr lang="en-US" sz="2800" cap="none" dirty="0"/>
            </a:br>
            <a:r>
              <a:rPr lang="en-US" sz="2800" i="1" cap="none" dirty="0"/>
              <a:t>Is equality </a:t>
            </a:r>
            <a:r>
              <a:rPr lang="en-US" sz="2800" cap="none" dirty="0"/>
              <a:t>really</a:t>
            </a:r>
            <a:r>
              <a:rPr lang="en-US" sz="2800" i="1" cap="none" dirty="0"/>
              <a:t> the primary distributive value?</a:t>
            </a:r>
            <a:endParaRPr lang="en-US" sz="2800" cap="none" dirty="0"/>
          </a:p>
        </p:txBody>
      </p:sp>
    </p:spTree>
    <p:extLst>
      <p:ext uri="{BB962C8B-B14F-4D97-AF65-F5344CB8AC3E}">
        <p14:creationId xmlns:p14="http://schemas.microsoft.com/office/powerpoint/2010/main" val="703450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830317" y="609600"/>
            <a:ext cx="10478814" cy="5738647"/>
          </a:xfrm>
        </p:spPr>
        <p:txBody>
          <a:bodyPr>
            <a:noAutofit/>
          </a:bodyPr>
          <a:lstStyle/>
          <a:p>
            <a:pPr algn="l"/>
            <a:r>
              <a:rPr lang="en-GB" sz="3200" cap="none" dirty="0"/>
              <a:t>You have two persons, one who is very poor and unhappy, the other who has an adequately secure and happy life. You can either</a:t>
            </a:r>
            <a:br>
              <a:rPr lang="en-GB" sz="3200" cap="none" dirty="0"/>
            </a:br>
            <a:br>
              <a:rPr lang="en-GB" sz="3200" cap="none" dirty="0"/>
            </a:br>
            <a:r>
              <a:rPr lang="en-GB" sz="3200" cap="none" dirty="0"/>
              <a:t>1. </a:t>
            </a:r>
            <a:r>
              <a:rPr lang="en-GB" sz="3200" i="1" cap="none" dirty="0"/>
              <a:t>Vastly</a:t>
            </a:r>
            <a:r>
              <a:rPr lang="en-GB" sz="3200" cap="none" dirty="0"/>
              <a:t> improve the wellbeing of latter person, or;</a:t>
            </a:r>
            <a:br>
              <a:rPr lang="en-GB" sz="3200" cap="none" dirty="0"/>
            </a:br>
            <a:br>
              <a:rPr lang="en-GB" sz="3200" cap="none" dirty="0"/>
            </a:br>
            <a:r>
              <a:rPr lang="en-GB" sz="3200" cap="none" dirty="0"/>
              <a:t>2. Improve the wellbeing of the former person just to the point that their life is sufficiently good and worth living.</a:t>
            </a:r>
          </a:p>
        </p:txBody>
      </p:sp>
    </p:spTree>
    <p:extLst>
      <p:ext uri="{BB962C8B-B14F-4D97-AF65-F5344CB8AC3E}">
        <p14:creationId xmlns:p14="http://schemas.microsoft.com/office/powerpoint/2010/main" val="29689308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E183CC97-4CCA-0E41-B667-A089D3C517FB}"/>
              </a:ext>
            </a:extLst>
          </p:cNvPr>
          <p:cNvGraphicFramePr>
            <a:graphicFrameLocks noGrp="1"/>
          </p:cNvGraphicFramePr>
          <p:nvPr>
            <p:extLst>
              <p:ext uri="{D42A27DB-BD31-4B8C-83A1-F6EECF244321}">
                <p14:modId xmlns:p14="http://schemas.microsoft.com/office/powerpoint/2010/main" val="4049065196"/>
              </p:ext>
            </p:extLst>
          </p:nvPr>
        </p:nvGraphicFramePr>
        <p:xfrm>
          <a:off x="1338264" y="842962"/>
          <a:ext cx="9515472" cy="5172076"/>
        </p:xfrm>
        <a:graphic>
          <a:graphicData uri="http://schemas.openxmlformats.org/drawingml/2006/table">
            <a:tbl>
              <a:tblPr firstRow="1" firstCol="1" bandRow="1">
                <a:tableStyleId>{5C22544A-7EE6-4342-B048-85BDC9FD1C3A}</a:tableStyleId>
              </a:tblPr>
              <a:tblGrid>
                <a:gridCol w="2378340">
                  <a:extLst>
                    <a:ext uri="{9D8B030D-6E8A-4147-A177-3AD203B41FA5}">
                      <a16:colId xmlns:a16="http://schemas.microsoft.com/office/drawing/2014/main" val="255439107"/>
                    </a:ext>
                  </a:extLst>
                </a:gridCol>
                <a:gridCol w="2378340">
                  <a:extLst>
                    <a:ext uri="{9D8B030D-6E8A-4147-A177-3AD203B41FA5}">
                      <a16:colId xmlns:a16="http://schemas.microsoft.com/office/drawing/2014/main" val="3374884239"/>
                    </a:ext>
                  </a:extLst>
                </a:gridCol>
                <a:gridCol w="2379396">
                  <a:extLst>
                    <a:ext uri="{9D8B030D-6E8A-4147-A177-3AD203B41FA5}">
                      <a16:colId xmlns:a16="http://schemas.microsoft.com/office/drawing/2014/main" val="2071625461"/>
                    </a:ext>
                  </a:extLst>
                </a:gridCol>
                <a:gridCol w="2379396">
                  <a:extLst>
                    <a:ext uri="{9D8B030D-6E8A-4147-A177-3AD203B41FA5}">
                      <a16:colId xmlns:a16="http://schemas.microsoft.com/office/drawing/2014/main" val="1784526882"/>
                    </a:ext>
                  </a:extLst>
                </a:gridCol>
              </a:tblGrid>
              <a:tr h="1293019">
                <a:tc>
                  <a:txBody>
                    <a:bodyPr/>
                    <a:lstStyle/>
                    <a:p>
                      <a:pPr algn="just">
                        <a:lnSpc>
                          <a:spcPct val="150000"/>
                        </a:lnSpc>
                      </a:pPr>
                      <a:r>
                        <a:rPr lang="en-GB" sz="2800">
                          <a:effectLst/>
                        </a:rPr>
                        <a:t> </a:t>
                      </a:r>
                      <a:endParaRPr lang="en-GB" sz="2800">
                        <a:effectLst/>
                        <a:latin typeface="Times" pitchFamily="2" charset="0"/>
                        <a:ea typeface="Calibri" panose="020F0502020204030204" pitchFamily="34" charset="0"/>
                        <a:cs typeface="Times New Roman (Body CS)"/>
                      </a:endParaRPr>
                    </a:p>
                  </a:txBody>
                  <a:tcPr marL="68580" marR="68580" marT="0" marB="0"/>
                </a:tc>
                <a:tc>
                  <a:txBody>
                    <a:bodyPr/>
                    <a:lstStyle/>
                    <a:p>
                      <a:pPr algn="just">
                        <a:lnSpc>
                          <a:spcPct val="150000"/>
                        </a:lnSpc>
                      </a:pPr>
                      <a:r>
                        <a:rPr lang="en-GB" sz="2800" dirty="0">
                          <a:effectLst/>
                        </a:rPr>
                        <a:t>Group A</a:t>
                      </a:r>
                      <a:endParaRPr lang="en-GB" sz="2800" dirty="0">
                        <a:effectLst/>
                        <a:latin typeface="Times" pitchFamily="2" charset="0"/>
                        <a:ea typeface="Calibri" panose="020F0502020204030204" pitchFamily="34" charset="0"/>
                        <a:cs typeface="Times New Roman (Body CS)"/>
                      </a:endParaRPr>
                    </a:p>
                  </a:txBody>
                  <a:tcPr marL="68580" marR="68580" marT="0" marB="0"/>
                </a:tc>
                <a:tc>
                  <a:txBody>
                    <a:bodyPr/>
                    <a:lstStyle/>
                    <a:p>
                      <a:pPr algn="just">
                        <a:lnSpc>
                          <a:spcPct val="150000"/>
                        </a:lnSpc>
                      </a:pPr>
                      <a:r>
                        <a:rPr lang="en-GB" sz="2800">
                          <a:effectLst/>
                        </a:rPr>
                        <a:t>Group B</a:t>
                      </a:r>
                      <a:endParaRPr lang="en-GB" sz="2800">
                        <a:effectLst/>
                        <a:latin typeface="Times" pitchFamily="2" charset="0"/>
                        <a:ea typeface="Calibri" panose="020F0502020204030204" pitchFamily="34" charset="0"/>
                        <a:cs typeface="Times New Roman (Body CS)"/>
                      </a:endParaRPr>
                    </a:p>
                  </a:txBody>
                  <a:tcPr marL="68580" marR="68580" marT="0" marB="0"/>
                </a:tc>
                <a:tc>
                  <a:txBody>
                    <a:bodyPr/>
                    <a:lstStyle/>
                    <a:p>
                      <a:pPr algn="just">
                        <a:lnSpc>
                          <a:spcPct val="150000"/>
                        </a:lnSpc>
                      </a:pPr>
                      <a:r>
                        <a:rPr lang="en-GB" sz="2800">
                          <a:effectLst/>
                        </a:rPr>
                        <a:t>Group C</a:t>
                      </a:r>
                      <a:endParaRPr lang="en-GB" sz="2800">
                        <a:effectLst/>
                        <a:latin typeface="Times" pitchFamily="2" charset="0"/>
                        <a:ea typeface="Calibri" panose="020F0502020204030204" pitchFamily="34" charset="0"/>
                        <a:cs typeface="Times New Roman (Body CS)"/>
                      </a:endParaRPr>
                    </a:p>
                  </a:txBody>
                  <a:tcPr marL="68580" marR="68580" marT="0" marB="0"/>
                </a:tc>
                <a:extLst>
                  <a:ext uri="{0D108BD9-81ED-4DB2-BD59-A6C34878D82A}">
                    <a16:rowId xmlns:a16="http://schemas.microsoft.com/office/drawing/2014/main" val="635436166"/>
                  </a:ext>
                </a:extLst>
              </a:tr>
              <a:tr h="1293019">
                <a:tc>
                  <a:txBody>
                    <a:bodyPr/>
                    <a:lstStyle/>
                    <a:p>
                      <a:pPr algn="just">
                        <a:lnSpc>
                          <a:spcPct val="150000"/>
                        </a:lnSpc>
                      </a:pPr>
                      <a:r>
                        <a:rPr lang="en-GB" sz="2800">
                          <a:effectLst/>
                        </a:rPr>
                        <a:t>Scheme 1</a:t>
                      </a:r>
                      <a:endParaRPr lang="en-GB" sz="2800">
                        <a:effectLst/>
                        <a:latin typeface="Times" pitchFamily="2" charset="0"/>
                        <a:ea typeface="Calibri" panose="020F0502020204030204" pitchFamily="34" charset="0"/>
                        <a:cs typeface="Times New Roman (Body CS)"/>
                      </a:endParaRPr>
                    </a:p>
                  </a:txBody>
                  <a:tcPr marL="68580" marR="68580" marT="0" marB="0"/>
                </a:tc>
                <a:tc>
                  <a:txBody>
                    <a:bodyPr/>
                    <a:lstStyle/>
                    <a:p>
                      <a:pPr algn="just">
                        <a:lnSpc>
                          <a:spcPct val="150000"/>
                        </a:lnSpc>
                      </a:pPr>
                      <a:r>
                        <a:rPr lang="en-GB" sz="2800" dirty="0">
                          <a:effectLst/>
                        </a:rPr>
                        <a:t>10,000</a:t>
                      </a:r>
                      <a:endParaRPr lang="en-GB" sz="2800" dirty="0">
                        <a:effectLst/>
                        <a:latin typeface="Times" pitchFamily="2" charset="0"/>
                        <a:ea typeface="Calibri" panose="020F0502020204030204" pitchFamily="34" charset="0"/>
                        <a:cs typeface="Times New Roman (Body CS)"/>
                      </a:endParaRPr>
                    </a:p>
                  </a:txBody>
                  <a:tcPr marL="68580" marR="68580" marT="0" marB="0"/>
                </a:tc>
                <a:tc>
                  <a:txBody>
                    <a:bodyPr/>
                    <a:lstStyle/>
                    <a:p>
                      <a:pPr algn="just">
                        <a:lnSpc>
                          <a:spcPct val="150000"/>
                        </a:lnSpc>
                      </a:pPr>
                      <a:r>
                        <a:rPr lang="en-GB" sz="2800" dirty="0">
                          <a:effectLst/>
                        </a:rPr>
                        <a:t>30,000</a:t>
                      </a:r>
                      <a:endParaRPr lang="en-GB" sz="2800" dirty="0">
                        <a:effectLst/>
                        <a:latin typeface="Times" pitchFamily="2" charset="0"/>
                        <a:ea typeface="Calibri" panose="020F0502020204030204" pitchFamily="34" charset="0"/>
                        <a:cs typeface="Times New Roman (Body CS)"/>
                      </a:endParaRPr>
                    </a:p>
                  </a:txBody>
                  <a:tcPr marL="68580" marR="68580" marT="0" marB="0"/>
                </a:tc>
                <a:tc>
                  <a:txBody>
                    <a:bodyPr/>
                    <a:lstStyle/>
                    <a:p>
                      <a:pPr algn="just">
                        <a:lnSpc>
                          <a:spcPct val="150000"/>
                        </a:lnSpc>
                      </a:pPr>
                      <a:r>
                        <a:rPr lang="en-GB" sz="2800">
                          <a:effectLst/>
                        </a:rPr>
                        <a:t>50,000</a:t>
                      </a:r>
                      <a:endParaRPr lang="en-GB" sz="2800">
                        <a:effectLst/>
                        <a:latin typeface="Times" pitchFamily="2" charset="0"/>
                        <a:ea typeface="Calibri" panose="020F0502020204030204" pitchFamily="34" charset="0"/>
                        <a:cs typeface="Times New Roman (Body CS)"/>
                      </a:endParaRPr>
                    </a:p>
                  </a:txBody>
                  <a:tcPr marL="68580" marR="68580" marT="0" marB="0"/>
                </a:tc>
                <a:extLst>
                  <a:ext uri="{0D108BD9-81ED-4DB2-BD59-A6C34878D82A}">
                    <a16:rowId xmlns:a16="http://schemas.microsoft.com/office/drawing/2014/main" val="3411660566"/>
                  </a:ext>
                </a:extLst>
              </a:tr>
              <a:tr h="1293019">
                <a:tc>
                  <a:txBody>
                    <a:bodyPr/>
                    <a:lstStyle/>
                    <a:p>
                      <a:pPr algn="just">
                        <a:lnSpc>
                          <a:spcPct val="150000"/>
                        </a:lnSpc>
                      </a:pPr>
                      <a:r>
                        <a:rPr lang="en-GB" sz="2800">
                          <a:effectLst/>
                        </a:rPr>
                        <a:t>Scheme 2</a:t>
                      </a:r>
                      <a:endParaRPr lang="en-GB" sz="2800">
                        <a:effectLst/>
                        <a:latin typeface="Times" pitchFamily="2" charset="0"/>
                        <a:ea typeface="Calibri" panose="020F0502020204030204" pitchFamily="34" charset="0"/>
                        <a:cs typeface="Times New Roman (Body CS)"/>
                      </a:endParaRPr>
                    </a:p>
                  </a:txBody>
                  <a:tcPr marL="68580" marR="68580" marT="0" marB="0"/>
                </a:tc>
                <a:tc>
                  <a:txBody>
                    <a:bodyPr/>
                    <a:lstStyle/>
                    <a:p>
                      <a:pPr algn="just">
                        <a:lnSpc>
                          <a:spcPct val="150000"/>
                        </a:lnSpc>
                      </a:pPr>
                      <a:r>
                        <a:rPr lang="en-GB" sz="2800">
                          <a:effectLst/>
                        </a:rPr>
                        <a:t>5,000</a:t>
                      </a:r>
                      <a:endParaRPr lang="en-GB" sz="2800">
                        <a:effectLst/>
                        <a:latin typeface="Times" pitchFamily="2" charset="0"/>
                        <a:ea typeface="Calibri" panose="020F0502020204030204" pitchFamily="34" charset="0"/>
                        <a:cs typeface="Times New Roman (Body CS)"/>
                      </a:endParaRPr>
                    </a:p>
                  </a:txBody>
                  <a:tcPr marL="68580" marR="68580" marT="0" marB="0"/>
                </a:tc>
                <a:tc>
                  <a:txBody>
                    <a:bodyPr/>
                    <a:lstStyle/>
                    <a:p>
                      <a:pPr algn="just">
                        <a:lnSpc>
                          <a:spcPct val="150000"/>
                        </a:lnSpc>
                      </a:pPr>
                      <a:r>
                        <a:rPr lang="en-GB" sz="2800">
                          <a:effectLst/>
                        </a:rPr>
                        <a:t>5,000</a:t>
                      </a:r>
                      <a:endParaRPr lang="en-GB" sz="2800">
                        <a:effectLst/>
                        <a:latin typeface="Times" pitchFamily="2" charset="0"/>
                        <a:ea typeface="Calibri" panose="020F0502020204030204" pitchFamily="34" charset="0"/>
                        <a:cs typeface="Times New Roman (Body CS)"/>
                      </a:endParaRPr>
                    </a:p>
                  </a:txBody>
                  <a:tcPr marL="68580" marR="68580" marT="0" marB="0"/>
                </a:tc>
                <a:tc>
                  <a:txBody>
                    <a:bodyPr/>
                    <a:lstStyle/>
                    <a:p>
                      <a:pPr algn="just">
                        <a:lnSpc>
                          <a:spcPct val="150000"/>
                        </a:lnSpc>
                      </a:pPr>
                      <a:r>
                        <a:rPr lang="en-GB" sz="2800">
                          <a:effectLst/>
                        </a:rPr>
                        <a:t>5,000</a:t>
                      </a:r>
                      <a:endParaRPr lang="en-GB" sz="2800">
                        <a:effectLst/>
                        <a:latin typeface="Times" pitchFamily="2" charset="0"/>
                        <a:ea typeface="Calibri" panose="020F0502020204030204" pitchFamily="34" charset="0"/>
                        <a:cs typeface="Times New Roman (Body CS)"/>
                      </a:endParaRPr>
                    </a:p>
                  </a:txBody>
                  <a:tcPr marL="68580" marR="68580" marT="0" marB="0"/>
                </a:tc>
                <a:extLst>
                  <a:ext uri="{0D108BD9-81ED-4DB2-BD59-A6C34878D82A}">
                    <a16:rowId xmlns:a16="http://schemas.microsoft.com/office/drawing/2014/main" val="1944084771"/>
                  </a:ext>
                </a:extLst>
              </a:tr>
              <a:tr h="1293019">
                <a:tc>
                  <a:txBody>
                    <a:bodyPr/>
                    <a:lstStyle/>
                    <a:p>
                      <a:pPr algn="just">
                        <a:lnSpc>
                          <a:spcPct val="150000"/>
                        </a:lnSpc>
                      </a:pPr>
                      <a:r>
                        <a:rPr lang="en-GB" sz="2800">
                          <a:effectLst/>
                        </a:rPr>
                        <a:t>Scheme 3</a:t>
                      </a:r>
                      <a:endParaRPr lang="en-GB" sz="2800">
                        <a:effectLst/>
                        <a:latin typeface="Times" pitchFamily="2" charset="0"/>
                        <a:ea typeface="Calibri" panose="020F0502020204030204" pitchFamily="34" charset="0"/>
                        <a:cs typeface="Times New Roman (Body CS)"/>
                      </a:endParaRPr>
                    </a:p>
                  </a:txBody>
                  <a:tcPr marL="68580" marR="68580" marT="0" marB="0"/>
                </a:tc>
                <a:tc>
                  <a:txBody>
                    <a:bodyPr/>
                    <a:lstStyle/>
                    <a:p>
                      <a:pPr algn="just">
                        <a:lnSpc>
                          <a:spcPct val="150000"/>
                        </a:lnSpc>
                      </a:pPr>
                      <a:r>
                        <a:rPr lang="en-GB" sz="2800">
                          <a:effectLst/>
                        </a:rPr>
                        <a:t>15,000</a:t>
                      </a:r>
                      <a:endParaRPr lang="en-GB" sz="2800">
                        <a:effectLst/>
                        <a:latin typeface="Times" pitchFamily="2" charset="0"/>
                        <a:ea typeface="Calibri" panose="020F0502020204030204" pitchFamily="34" charset="0"/>
                        <a:cs typeface="Times New Roman (Body CS)"/>
                      </a:endParaRPr>
                    </a:p>
                  </a:txBody>
                  <a:tcPr marL="68580" marR="68580" marT="0" marB="0"/>
                </a:tc>
                <a:tc>
                  <a:txBody>
                    <a:bodyPr/>
                    <a:lstStyle/>
                    <a:p>
                      <a:pPr algn="just">
                        <a:lnSpc>
                          <a:spcPct val="150000"/>
                        </a:lnSpc>
                      </a:pPr>
                      <a:r>
                        <a:rPr lang="en-GB" sz="2800">
                          <a:effectLst/>
                        </a:rPr>
                        <a:t>35,000</a:t>
                      </a:r>
                      <a:endParaRPr lang="en-GB" sz="2800">
                        <a:effectLst/>
                        <a:latin typeface="Times" pitchFamily="2" charset="0"/>
                        <a:ea typeface="Calibri" panose="020F0502020204030204" pitchFamily="34" charset="0"/>
                        <a:cs typeface="Times New Roman (Body CS)"/>
                      </a:endParaRPr>
                    </a:p>
                  </a:txBody>
                  <a:tcPr marL="68580" marR="68580" marT="0" marB="0"/>
                </a:tc>
                <a:tc>
                  <a:txBody>
                    <a:bodyPr/>
                    <a:lstStyle/>
                    <a:p>
                      <a:pPr algn="just">
                        <a:lnSpc>
                          <a:spcPct val="150000"/>
                        </a:lnSpc>
                      </a:pPr>
                      <a:r>
                        <a:rPr lang="en-GB" sz="2800" dirty="0">
                          <a:effectLst/>
                        </a:rPr>
                        <a:t>60,000</a:t>
                      </a:r>
                      <a:endParaRPr lang="en-GB" sz="2800" dirty="0">
                        <a:effectLst/>
                        <a:latin typeface="Times" pitchFamily="2" charset="0"/>
                        <a:ea typeface="Calibri" panose="020F0502020204030204" pitchFamily="34" charset="0"/>
                        <a:cs typeface="Times New Roman (Body CS)"/>
                      </a:endParaRPr>
                    </a:p>
                  </a:txBody>
                  <a:tcPr marL="68580" marR="68580" marT="0" marB="0"/>
                </a:tc>
                <a:extLst>
                  <a:ext uri="{0D108BD9-81ED-4DB2-BD59-A6C34878D82A}">
                    <a16:rowId xmlns:a16="http://schemas.microsoft.com/office/drawing/2014/main" val="3791456777"/>
                  </a:ext>
                </a:extLst>
              </a:tr>
            </a:tbl>
          </a:graphicData>
        </a:graphic>
      </p:graphicFrame>
    </p:spTree>
    <p:extLst>
      <p:ext uri="{BB962C8B-B14F-4D97-AF65-F5344CB8AC3E}">
        <p14:creationId xmlns:p14="http://schemas.microsoft.com/office/powerpoint/2010/main" val="52544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1860331" y="2283373"/>
            <a:ext cx="8471338" cy="2291254"/>
          </a:xfrm>
        </p:spPr>
        <p:txBody>
          <a:bodyPr>
            <a:noAutofit/>
          </a:bodyPr>
          <a:lstStyle/>
          <a:p>
            <a:pPr algn="l"/>
            <a:r>
              <a:rPr lang="en-GB" sz="5400" b="1" cap="none" dirty="0"/>
              <a:t>PRIORITY</a:t>
            </a:r>
          </a:p>
        </p:txBody>
      </p:sp>
    </p:spTree>
    <p:extLst>
      <p:ext uri="{BB962C8B-B14F-4D97-AF65-F5344CB8AC3E}">
        <p14:creationId xmlns:p14="http://schemas.microsoft.com/office/powerpoint/2010/main" val="804934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1860331" y="2283373"/>
            <a:ext cx="8471338" cy="2291254"/>
          </a:xfrm>
        </p:spPr>
        <p:txBody>
          <a:bodyPr>
            <a:noAutofit/>
          </a:bodyPr>
          <a:lstStyle/>
          <a:p>
            <a:pPr algn="l"/>
            <a:r>
              <a:rPr lang="en-GB" sz="5400" b="1" cap="none" dirty="0"/>
              <a:t>SUFFICIENCY</a:t>
            </a:r>
          </a:p>
        </p:txBody>
      </p:sp>
    </p:spTree>
    <p:extLst>
      <p:ext uri="{BB962C8B-B14F-4D97-AF65-F5344CB8AC3E}">
        <p14:creationId xmlns:p14="http://schemas.microsoft.com/office/powerpoint/2010/main" val="12256950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1319048" y="2599996"/>
            <a:ext cx="9553903" cy="1658007"/>
          </a:xfrm>
        </p:spPr>
        <p:txBody>
          <a:bodyPr>
            <a:noAutofit/>
          </a:bodyPr>
          <a:lstStyle/>
          <a:p>
            <a:pPr algn="l"/>
            <a:r>
              <a:rPr lang="en-GB" sz="4800" b="1" cap="none" dirty="0"/>
              <a:t>RELATIONAL EQUALITY</a:t>
            </a:r>
          </a:p>
        </p:txBody>
      </p:sp>
    </p:spTree>
    <p:extLst>
      <p:ext uri="{BB962C8B-B14F-4D97-AF65-F5344CB8AC3E}">
        <p14:creationId xmlns:p14="http://schemas.microsoft.com/office/powerpoint/2010/main" val="2130937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483476" y="346841"/>
            <a:ext cx="11319641" cy="6159061"/>
          </a:xfrm>
        </p:spPr>
        <p:txBody>
          <a:bodyPr>
            <a:noAutofit/>
          </a:bodyPr>
          <a:lstStyle/>
          <a:p>
            <a:pPr algn="l"/>
            <a:r>
              <a:rPr lang="en-GB" sz="2400" cap="none" dirty="0"/>
              <a:t>Negatively, the claim repudiates distinctions of moral worth based on birth or social identity—on family membership, inherited social status, race, ethnicity, gender, or genes. There are no natural slaves, plebeians, or aristocracy. Positively, the claim asserts that all competent adults are equally moral agents: everyone equally has the power to develop and exercise moral responsibility to cooperate with others according to principles of justice, to shape and </a:t>
            </a:r>
            <a:r>
              <a:rPr lang="en-GB" sz="2400" cap="none" dirty="0" err="1"/>
              <a:t>fulfill</a:t>
            </a:r>
            <a:r>
              <a:rPr lang="en-GB" sz="2400" cap="none" dirty="0"/>
              <a:t> a conception of their good. </a:t>
            </a:r>
            <a:br>
              <a:rPr lang="en-GB" sz="2400" cap="none" dirty="0"/>
            </a:br>
            <a:r>
              <a:rPr lang="en-GB" sz="2400" cap="none" dirty="0"/>
              <a:t> </a:t>
            </a:r>
            <a:br>
              <a:rPr lang="en-GB" sz="2400" cap="none" dirty="0"/>
            </a:br>
            <a:r>
              <a:rPr lang="en-GB" sz="2400" cap="none" dirty="0"/>
              <a:t>Social egalitarians seek to abolish oppression—that is, forms of social relationship by which some people dominate, exploit, marginalize, demean, and inflict violence upon others. … [Social] egalitarians seek a social order in which persons stand in relations of equality that no one need bow and scrape before others or represent themselves as inferior to others as a condition of having their claim heard</a:t>
            </a:r>
            <a:br>
              <a:rPr lang="en-GB" sz="2400" cap="none" dirty="0"/>
            </a:br>
            <a:br>
              <a:rPr lang="en-GB" sz="2400" cap="none" dirty="0"/>
            </a:br>
            <a:r>
              <a:rPr lang="en-GB" sz="2400" cap="none" dirty="0"/>
              <a:t>(Anderson, “What’s the Point of Equality?” pp. 312-313)</a:t>
            </a:r>
          </a:p>
        </p:txBody>
      </p:sp>
    </p:spTree>
    <p:extLst>
      <p:ext uri="{BB962C8B-B14F-4D97-AF65-F5344CB8AC3E}">
        <p14:creationId xmlns:p14="http://schemas.microsoft.com/office/powerpoint/2010/main" val="34387831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451945" y="764627"/>
            <a:ext cx="11288110" cy="5328745"/>
          </a:xfrm>
        </p:spPr>
        <p:txBody>
          <a:bodyPr>
            <a:noAutofit/>
          </a:bodyPr>
          <a:lstStyle/>
          <a:p>
            <a:pPr algn="l"/>
            <a:r>
              <a:rPr lang="en-GB" sz="2800" cap="none" dirty="0"/>
              <a:t>Imagine a society made up of two classes, where one is regarded and treated as socially superior to the other. The only way to be in either class is to be born into it, and there is no intermarriage. Various customs and traditions demonstrate the inequality between the two groups. Nonetheless, economic institutions are perfectly arranged so that everyone has the same level of wealth/welfare.</a:t>
            </a:r>
            <a:br>
              <a:rPr lang="en-GB" sz="2800" cap="none" dirty="0"/>
            </a:br>
            <a:r>
              <a:rPr lang="en-GB" sz="2800" cap="none" dirty="0"/>
              <a:t> </a:t>
            </a:r>
            <a:br>
              <a:rPr lang="en-GB" sz="2800" cap="none" dirty="0"/>
            </a:br>
            <a:r>
              <a:rPr lang="en-GB" sz="2800" cap="none" dirty="0">
                <a:sym typeface="Wingdings" pitchFamily="2" charset="2"/>
              </a:rPr>
              <a:t></a:t>
            </a:r>
            <a:r>
              <a:rPr lang="en-GB" sz="2800" cap="none" dirty="0"/>
              <a:t> Is there something objectionably inegalitarian with this society?</a:t>
            </a:r>
          </a:p>
        </p:txBody>
      </p:sp>
    </p:spTree>
    <p:extLst>
      <p:ext uri="{BB962C8B-B14F-4D97-AF65-F5344CB8AC3E}">
        <p14:creationId xmlns:p14="http://schemas.microsoft.com/office/powerpoint/2010/main" val="5739051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557048" y="2715610"/>
            <a:ext cx="11077903" cy="1426779"/>
          </a:xfrm>
        </p:spPr>
        <p:txBody>
          <a:bodyPr>
            <a:noAutofit/>
          </a:bodyPr>
          <a:lstStyle/>
          <a:p>
            <a:pPr algn="l"/>
            <a:r>
              <a:rPr lang="en-GB" sz="2800" b="1" cap="none" dirty="0"/>
              <a:t>Relational Equality or Material Equality (or Both)?</a:t>
            </a:r>
          </a:p>
        </p:txBody>
      </p:sp>
    </p:spTree>
    <p:extLst>
      <p:ext uri="{BB962C8B-B14F-4D97-AF65-F5344CB8AC3E}">
        <p14:creationId xmlns:p14="http://schemas.microsoft.com/office/powerpoint/2010/main" val="2469220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1313793" y="797472"/>
            <a:ext cx="9564414" cy="5263055"/>
          </a:xfrm>
        </p:spPr>
        <p:txBody>
          <a:bodyPr>
            <a:noAutofit/>
          </a:bodyPr>
          <a:lstStyle/>
          <a:p>
            <a:pPr algn="l"/>
            <a:r>
              <a:rPr lang="en-GB" sz="2800" b="1" cap="none" dirty="0"/>
              <a:t>Rights (and duties)</a:t>
            </a:r>
            <a:br>
              <a:rPr lang="en-GB" sz="2800" b="1" cap="none" dirty="0"/>
            </a:br>
            <a:br>
              <a:rPr lang="en-GB" sz="2800" b="1" cap="none" dirty="0"/>
            </a:br>
            <a:r>
              <a:rPr lang="en-GB" sz="2000" b="1" cap="none" dirty="0"/>
              <a:t>What is the currency of distributive justice?</a:t>
            </a:r>
            <a:br>
              <a:rPr lang="en-GB" sz="2000" b="1" cap="none" dirty="0"/>
            </a:br>
            <a:r>
              <a:rPr lang="en-GB" sz="2000" cap="none" dirty="0"/>
              <a:t>Things (money, resources, goods)</a:t>
            </a:r>
            <a:br>
              <a:rPr lang="en-GB" sz="2000" cap="none" dirty="0"/>
            </a:br>
            <a:r>
              <a:rPr lang="en-GB" sz="2000" cap="none" dirty="0"/>
              <a:t>Actions (opportunities, occupation, association)</a:t>
            </a:r>
            <a:br>
              <a:rPr lang="en-GB" sz="2000" cap="none" dirty="0"/>
            </a:br>
            <a:r>
              <a:rPr lang="en-GB" sz="2000" cap="none" dirty="0"/>
              <a:t>Status (criminals, children, immigrants)</a:t>
            </a:r>
            <a:br>
              <a:rPr lang="en-GB" sz="2000" cap="none" dirty="0"/>
            </a:br>
            <a:br>
              <a:rPr lang="en-GB" sz="2000" cap="none" dirty="0"/>
            </a:br>
            <a:r>
              <a:rPr lang="en-GB" sz="2000" b="1" cap="none" dirty="0"/>
              <a:t>What is the pattern of distributive justice?</a:t>
            </a:r>
            <a:br>
              <a:rPr lang="en-GB" sz="2000" b="1" cap="none" dirty="0"/>
            </a:br>
            <a:r>
              <a:rPr lang="en-GB" sz="2000" cap="none" dirty="0"/>
              <a:t>Freedom</a:t>
            </a:r>
            <a:br>
              <a:rPr lang="en-GB" sz="2000" cap="none" dirty="0"/>
            </a:br>
            <a:r>
              <a:rPr lang="en-GB" sz="2000" cap="none" dirty="0"/>
              <a:t>Equality</a:t>
            </a:r>
            <a:br>
              <a:rPr lang="en-GB" sz="2000" cap="none" dirty="0"/>
            </a:br>
            <a:br>
              <a:rPr lang="en-GB" sz="2000" cap="none" dirty="0"/>
            </a:br>
            <a:r>
              <a:rPr lang="en-GB" sz="2000" b="1" cap="none" dirty="0"/>
              <a:t>What is the scope of distributive justice?</a:t>
            </a:r>
            <a:br>
              <a:rPr lang="en-GB" sz="2000" b="1" cap="none" dirty="0"/>
            </a:br>
            <a:r>
              <a:rPr lang="en-GB" sz="2000" cap="none" dirty="0"/>
              <a:t>The nation state</a:t>
            </a:r>
            <a:br>
              <a:rPr lang="en-GB" sz="2000" cap="none" dirty="0"/>
            </a:br>
            <a:r>
              <a:rPr lang="en-GB" sz="2000" cap="none" dirty="0"/>
              <a:t>The family, the firm, other institutions</a:t>
            </a:r>
            <a:br>
              <a:rPr lang="en-GB" sz="2000" cap="none" dirty="0"/>
            </a:br>
            <a:r>
              <a:rPr lang="en-GB" sz="2000" cap="none" dirty="0"/>
              <a:t>The planet</a:t>
            </a:r>
            <a:endParaRPr lang="en-GB" sz="2800" cap="none" dirty="0"/>
          </a:p>
        </p:txBody>
      </p:sp>
    </p:spTree>
    <p:extLst>
      <p:ext uri="{BB962C8B-B14F-4D97-AF65-F5344CB8AC3E}">
        <p14:creationId xmlns:p14="http://schemas.microsoft.com/office/powerpoint/2010/main" val="37397392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588579" y="536028"/>
            <a:ext cx="10888718" cy="5738648"/>
          </a:xfrm>
        </p:spPr>
        <p:txBody>
          <a:bodyPr>
            <a:noAutofit/>
          </a:bodyPr>
          <a:lstStyle/>
          <a:p>
            <a:pPr lvl="0" algn="l"/>
            <a:r>
              <a:rPr lang="en-GB" sz="2800" cap="none" dirty="0"/>
              <a:t>A. Relational inequality is bad, in part, because it can lead to material inequality</a:t>
            </a:r>
            <a:br>
              <a:rPr lang="en-GB" sz="2800" cap="none" dirty="0"/>
            </a:br>
            <a:br>
              <a:rPr lang="en-GB" sz="2800" cap="none" dirty="0"/>
            </a:br>
            <a:r>
              <a:rPr lang="en-GB" sz="2800" cap="none" dirty="0"/>
              <a:t>B. Relational inequality is unjust, irrespective of whether it leads to material inequality or not</a:t>
            </a:r>
            <a:br>
              <a:rPr lang="en-GB" sz="2800" cap="none" dirty="0"/>
            </a:br>
            <a:br>
              <a:rPr lang="en-GB" sz="2800" cap="none" dirty="0"/>
            </a:br>
            <a:r>
              <a:rPr lang="en-GB" sz="2800" cap="none" dirty="0"/>
              <a:t>C. Relational inequality is </a:t>
            </a:r>
            <a:r>
              <a:rPr lang="en-GB" sz="2800" i="1" cap="none" dirty="0"/>
              <a:t>only</a:t>
            </a:r>
            <a:r>
              <a:rPr lang="en-GB" sz="2800" cap="none" dirty="0"/>
              <a:t> bad if and when in leads to material inequality</a:t>
            </a:r>
            <a:br>
              <a:rPr lang="en-GB" sz="2800" cap="none" dirty="0"/>
            </a:br>
            <a:br>
              <a:rPr lang="en-GB" sz="2800" cap="none" dirty="0"/>
            </a:br>
            <a:r>
              <a:rPr lang="en-GB" sz="2800" cap="none" dirty="0"/>
              <a:t>D. Material inequality is unjust, irrespective of its relationship to relational equality</a:t>
            </a:r>
            <a:br>
              <a:rPr lang="en-GB" sz="2800" cap="none" dirty="0"/>
            </a:br>
            <a:br>
              <a:rPr lang="en-GB" sz="2800" cap="none" dirty="0"/>
            </a:br>
            <a:r>
              <a:rPr lang="en-GB" sz="2800" cap="none" dirty="0"/>
              <a:t>E. Material inequality is bad, in part, because it can lead to relational equality</a:t>
            </a:r>
          </a:p>
        </p:txBody>
      </p:sp>
    </p:spTree>
    <p:extLst>
      <p:ext uri="{BB962C8B-B14F-4D97-AF65-F5344CB8AC3E}">
        <p14:creationId xmlns:p14="http://schemas.microsoft.com/office/powerpoint/2010/main" val="16135916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599089" y="1778876"/>
            <a:ext cx="10993821" cy="3300248"/>
          </a:xfrm>
        </p:spPr>
        <p:txBody>
          <a:bodyPr>
            <a:noAutofit/>
          </a:bodyPr>
          <a:lstStyle/>
          <a:p>
            <a:pPr lvl="0" algn="l"/>
            <a:r>
              <a:rPr lang="en-GB" sz="3200" cap="none" dirty="0"/>
              <a:t>When material inequality </a:t>
            </a:r>
            <a:r>
              <a:rPr lang="en-GB" sz="3200" i="1" cap="none" dirty="0"/>
              <a:t>becomes </a:t>
            </a:r>
            <a:r>
              <a:rPr lang="en-GB" sz="3200" cap="none" dirty="0"/>
              <a:t>relational inequality</a:t>
            </a:r>
            <a:br>
              <a:rPr lang="en-GB" sz="3200" cap="none" dirty="0"/>
            </a:br>
            <a:br>
              <a:rPr lang="en-GB" sz="3200" cap="none" dirty="0"/>
            </a:br>
            <a:r>
              <a:rPr lang="en-GB" sz="3200" cap="none" dirty="0"/>
              <a:t>- “Buying democracy”</a:t>
            </a:r>
            <a:br>
              <a:rPr lang="en-GB" sz="3200" cap="none" dirty="0"/>
            </a:br>
            <a:r>
              <a:rPr lang="en-GB" sz="3200" cap="none" dirty="0"/>
              <a:t>- Conspicuous consumption</a:t>
            </a:r>
          </a:p>
        </p:txBody>
      </p:sp>
    </p:spTree>
    <p:extLst>
      <p:ext uri="{BB962C8B-B14F-4D97-AF65-F5344CB8AC3E}">
        <p14:creationId xmlns:p14="http://schemas.microsoft.com/office/powerpoint/2010/main" val="1436279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599089" y="1778876"/>
            <a:ext cx="10993821" cy="3300248"/>
          </a:xfrm>
        </p:spPr>
        <p:txBody>
          <a:bodyPr>
            <a:noAutofit/>
          </a:bodyPr>
          <a:lstStyle/>
          <a:p>
            <a:pPr lvl="0"/>
            <a:r>
              <a:rPr lang="en-GB" sz="3600" b="1" cap="none" dirty="0"/>
              <a:t>When Redistribution Undermines Relational Equality</a:t>
            </a:r>
            <a:br>
              <a:rPr lang="en-GB" sz="3600" b="1" cap="none" dirty="0"/>
            </a:br>
            <a:br>
              <a:rPr lang="en-GB" sz="3600" b="1" cap="none" dirty="0"/>
            </a:br>
            <a:r>
              <a:rPr lang="en-GB" sz="3600" i="1" cap="none" dirty="0"/>
              <a:t>The welfare state</a:t>
            </a:r>
          </a:p>
        </p:txBody>
      </p:sp>
    </p:spTree>
    <p:extLst>
      <p:ext uri="{BB962C8B-B14F-4D97-AF65-F5344CB8AC3E}">
        <p14:creationId xmlns:p14="http://schemas.microsoft.com/office/powerpoint/2010/main" val="26842745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614855" y="2550072"/>
            <a:ext cx="10962289" cy="1757855"/>
          </a:xfrm>
        </p:spPr>
        <p:txBody>
          <a:bodyPr>
            <a:noAutofit/>
          </a:bodyPr>
          <a:lstStyle/>
          <a:p>
            <a:pPr lvl="0"/>
            <a:r>
              <a:rPr lang="en-GB" sz="4000" b="1" i="1" cap="none" dirty="0" err="1"/>
              <a:t>Pre</a:t>
            </a:r>
            <a:r>
              <a:rPr lang="en-GB" sz="4000" b="1" cap="none" dirty="0" err="1"/>
              <a:t>distribution</a:t>
            </a:r>
            <a:r>
              <a:rPr lang="en-GB" sz="4000" b="1" cap="none" dirty="0"/>
              <a:t> &gt; Redistribution</a:t>
            </a:r>
            <a:endParaRPr lang="en-GB" sz="4000" i="1" cap="none" dirty="0"/>
          </a:p>
        </p:txBody>
      </p:sp>
    </p:spTree>
    <p:extLst>
      <p:ext uri="{BB962C8B-B14F-4D97-AF65-F5344CB8AC3E}">
        <p14:creationId xmlns:p14="http://schemas.microsoft.com/office/powerpoint/2010/main" val="984900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614855" y="2550072"/>
            <a:ext cx="10962289" cy="1757855"/>
          </a:xfrm>
        </p:spPr>
        <p:txBody>
          <a:bodyPr>
            <a:noAutofit/>
          </a:bodyPr>
          <a:lstStyle/>
          <a:p>
            <a:pPr lvl="0"/>
            <a:r>
              <a:rPr lang="en-GB" sz="4000" b="1" cap="none" dirty="0"/>
              <a:t>Thank you!</a:t>
            </a:r>
            <a:endParaRPr lang="en-GB" sz="4000" cap="none" dirty="0"/>
          </a:p>
        </p:txBody>
      </p:sp>
    </p:spTree>
    <p:extLst>
      <p:ext uri="{BB962C8B-B14F-4D97-AF65-F5344CB8AC3E}">
        <p14:creationId xmlns:p14="http://schemas.microsoft.com/office/powerpoint/2010/main" val="1050885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p:txBody>
          <a:bodyPr/>
          <a:lstStyle/>
          <a:p>
            <a:r>
              <a:rPr lang="en-US" cap="none" dirty="0"/>
              <a:t>Equality as a </a:t>
            </a:r>
            <a:r>
              <a:rPr lang="en-US" i="1" cap="none" dirty="0"/>
              <a:t>distributive </a:t>
            </a:r>
            <a:r>
              <a:rPr lang="en-US" cap="none" dirty="0"/>
              <a:t>ideal</a:t>
            </a:r>
          </a:p>
        </p:txBody>
      </p:sp>
    </p:spTree>
    <p:extLst>
      <p:ext uri="{BB962C8B-B14F-4D97-AF65-F5344CB8AC3E}">
        <p14:creationId xmlns:p14="http://schemas.microsoft.com/office/powerpoint/2010/main" val="3025593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1210003" y="1586088"/>
            <a:ext cx="9771993" cy="3685823"/>
          </a:xfrm>
        </p:spPr>
        <p:txBody>
          <a:bodyPr>
            <a:normAutofit/>
          </a:bodyPr>
          <a:lstStyle/>
          <a:p>
            <a:pPr algn="l"/>
            <a:r>
              <a:rPr lang="en-US" sz="3600" cap="none" dirty="0"/>
              <a:t>What should be distributed equally?</a:t>
            </a:r>
            <a:br>
              <a:rPr lang="en-US" sz="3600" cap="none" dirty="0"/>
            </a:br>
            <a:br>
              <a:rPr lang="en-US" sz="3600" cap="none" dirty="0"/>
            </a:br>
            <a:r>
              <a:rPr lang="en-US" sz="3600" cap="none" dirty="0"/>
              <a:t>Why equality (what else matters)?</a:t>
            </a:r>
            <a:br>
              <a:rPr lang="en-US" sz="3600" cap="none" dirty="0"/>
            </a:br>
            <a:br>
              <a:rPr lang="en-US" sz="3600" cap="none" dirty="0"/>
            </a:br>
            <a:r>
              <a:rPr lang="en-US" sz="3600" cap="none" dirty="0"/>
              <a:t>Does equality conflict with liberty?</a:t>
            </a:r>
          </a:p>
        </p:txBody>
      </p:sp>
    </p:spTree>
    <p:extLst>
      <p:ext uri="{BB962C8B-B14F-4D97-AF65-F5344CB8AC3E}">
        <p14:creationId xmlns:p14="http://schemas.microsoft.com/office/powerpoint/2010/main" val="1664144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827690" y="1178229"/>
            <a:ext cx="10536620" cy="4501542"/>
          </a:xfrm>
        </p:spPr>
        <p:txBody>
          <a:bodyPr>
            <a:normAutofit/>
          </a:bodyPr>
          <a:lstStyle/>
          <a:p>
            <a:pPr algn="l"/>
            <a:r>
              <a:rPr lang="en-US" sz="3200" b="1" cap="none" dirty="0"/>
              <a:t>SUMMARY</a:t>
            </a:r>
            <a:br>
              <a:rPr lang="en-US" sz="3200" b="1" cap="none" dirty="0"/>
            </a:br>
            <a:r>
              <a:rPr lang="en-US" sz="3200" cap="none" dirty="0"/>
              <a:t>Equality of What?</a:t>
            </a:r>
            <a:br>
              <a:rPr lang="en-US" sz="3200" cap="none" dirty="0"/>
            </a:br>
            <a:r>
              <a:rPr lang="en-US" sz="3200" cap="none" dirty="0"/>
              <a:t>Luck-Egalitarianism</a:t>
            </a:r>
            <a:br>
              <a:rPr lang="en-US" sz="3200" cap="none" dirty="0"/>
            </a:br>
            <a:r>
              <a:rPr lang="en-US" sz="3200" cap="none" dirty="0"/>
              <a:t>The Levelling-Down Objection</a:t>
            </a:r>
            <a:br>
              <a:rPr lang="en-US" sz="3200" cap="none" dirty="0"/>
            </a:br>
            <a:r>
              <a:rPr lang="en-US" sz="3200" cap="none" dirty="0"/>
              <a:t>The Unencumbered </a:t>
            </a:r>
            <a:r>
              <a:rPr lang="en-US" sz="3200" cap="none"/>
              <a:t>Self Objection</a:t>
            </a:r>
            <a:br>
              <a:rPr lang="en-US" sz="3200" cap="none" dirty="0"/>
            </a:br>
            <a:r>
              <a:rPr lang="en-US" sz="3200" cap="none" dirty="0"/>
              <a:t>Relational Equality vs. Distributive Equality</a:t>
            </a:r>
          </a:p>
        </p:txBody>
      </p:sp>
    </p:spTree>
    <p:extLst>
      <p:ext uri="{BB962C8B-B14F-4D97-AF65-F5344CB8AC3E}">
        <p14:creationId xmlns:p14="http://schemas.microsoft.com/office/powerpoint/2010/main" val="4024726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p:txBody>
          <a:bodyPr>
            <a:normAutofit/>
          </a:bodyPr>
          <a:lstStyle/>
          <a:p>
            <a:pPr algn="l"/>
            <a:r>
              <a:rPr lang="en-US" b="1" cap="none" dirty="0"/>
              <a:t>WEALTH OR WELFARE?</a:t>
            </a:r>
          </a:p>
        </p:txBody>
      </p:sp>
    </p:spTree>
    <p:extLst>
      <p:ext uri="{BB962C8B-B14F-4D97-AF65-F5344CB8AC3E}">
        <p14:creationId xmlns:p14="http://schemas.microsoft.com/office/powerpoint/2010/main" val="137831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1150883" y="517634"/>
            <a:ext cx="9890234" cy="5822731"/>
          </a:xfrm>
        </p:spPr>
        <p:txBody>
          <a:bodyPr>
            <a:normAutofit/>
          </a:bodyPr>
          <a:lstStyle/>
          <a:p>
            <a:pPr algn="l"/>
            <a:r>
              <a:rPr lang="en-US" cap="none" dirty="0"/>
              <a:t>Equal wealth 	</a:t>
            </a:r>
            <a:r>
              <a:rPr lang="en-US" cap="none" dirty="0">
                <a:sym typeface="Wingdings" pitchFamily="2" charset="2"/>
              </a:rPr>
              <a:t> 	unequal welfare</a:t>
            </a:r>
            <a:br>
              <a:rPr lang="en-US" cap="none" dirty="0">
                <a:sym typeface="Wingdings" pitchFamily="2" charset="2"/>
              </a:rPr>
            </a:br>
            <a:r>
              <a:rPr lang="en-US" cap="none" dirty="0">
                <a:sym typeface="Wingdings" pitchFamily="2" charset="2"/>
              </a:rPr>
              <a:t>Equal welfare 	 	unequal wealth</a:t>
            </a:r>
            <a:br>
              <a:rPr lang="en-US" cap="none" dirty="0">
                <a:sym typeface="Wingdings" pitchFamily="2" charset="2"/>
              </a:rPr>
            </a:br>
            <a:br>
              <a:rPr lang="en-US" cap="none" dirty="0">
                <a:sym typeface="Wingdings" pitchFamily="2" charset="2"/>
              </a:rPr>
            </a:br>
            <a:r>
              <a:rPr lang="en-US" cap="none" dirty="0">
                <a:sym typeface="Wingdings" pitchFamily="2" charset="2"/>
              </a:rPr>
              <a:t>Divergences in:</a:t>
            </a:r>
            <a:br>
              <a:rPr lang="en-US" cap="none" dirty="0">
                <a:sym typeface="Wingdings" pitchFamily="2" charset="2"/>
              </a:rPr>
            </a:br>
            <a:r>
              <a:rPr lang="en-US" cap="none" dirty="0">
                <a:sym typeface="Wingdings" pitchFamily="2" charset="2"/>
              </a:rPr>
              <a:t>	</a:t>
            </a:r>
            <a:br>
              <a:rPr lang="en-US" cap="none" dirty="0">
                <a:sym typeface="Wingdings" pitchFamily="2" charset="2"/>
              </a:rPr>
            </a:br>
            <a:r>
              <a:rPr lang="en-US" cap="none" dirty="0">
                <a:sym typeface="Wingdings" pitchFamily="2" charset="2"/>
              </a:rPr>
              <a:t>	- </a:t>
            </a:r>
            <a:r>
              <a:rPr lang="en-US" i="1" cap="none" dirty="0">
                <a:sym typeface="Wingdings" pitchFamily="2" charset="2"/>
              </a:rPr>
              <a:t>Ability</a:t>
            </a:r>
            <a:br>
              <a:rPr lang="en-US" i="1" cap="none" dirty="0">
                <a:sym typeface="Wingdings" pitchFamily="2" charset="2"/>
              </a:rPr>
            </a:br>
            <a:r>
              <a:rPr lang="en-US" i="1" cap="none" dirty="0">
                <a:sym typeface="Wingdings" pitchFamily="2" charset="2"/>
              </a:rPr>
              <a:t>	- Preferences</a:t>
            </a:r>
            <a:endParaRPr lang="en-US" i="1" cap="none" dirty="0"/>
          </a:p>
        </p:txBody>
      </p:sp>
    </p:spTree>
    <p:extLst>
      <p:ext uri="{BB962C8B-B14F-4D97-AF65-F5344CB8AC3E}">
        <p14:creationId xmlns:p14="http://schemas.microsoft.com/office/powerpoint/2010/main" val="217770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1150883" y="517634"/>
            <a:ext cx="9890234" cy="5822731"/>
          </a:xfrm>
        </p:spPr>
        <p:txBody>
          <a:bodyPr>
            <a:normAutofit/>
          </a:bodyPr>
          <a:lstStyle/>
          <a:p>
            <a:pPr algn="l"/>
            <a:r>
              <a:rPr lang="en-US" b="1" i="1" cap="none" dirty="0" err="1"/>
              <a:t>Resourcism</a:t>
            </a:r>
            <a:r>
              <a:rPr lang="en-US" b="1" i="1" cap="none" dirty="0"/>
              <a:t> </a:t>
            </a:r>
            <a:r>
              <a:rPr lang="en-US" cap="none" dirty="0"/>
              <a:t>= resources or wealth held is what matters</a:t>
            </a:r>
            <a:br>
              <a:rPr lang="en-US" cap="none" dirty="0"/>
            </a:br>
            <a:br>
              <a:rPr lang="en-US" cap="none" dirty="0"/>
            </a:br>
            <a:r>
              <a:rPr lang="en-US" b="1" i="1" cap="none" dirty="0"/>
              <a:t>Welfarism </a:t>
            </a:r>
            <a:r>
              <a:rPr lang="en-US" cap="none" dirty="0"/>
              <a:t>= level of welfare is what matters</a:t>
            </a:r>
            <a:endParaRPr lang="en-US" b="1" i="1" cap="none" dirty="0"/>
          </a:p>
        </p:txBody>
      </p:sp>
    </p:spTree>
    <p:extLst>
      <p:ext uri="{BB962C8B-B14F-4D97-AF65-F5344CB8AC3E}">
        <p14:creationId xmlns:p14="http://schemas.microsoft.com/office/powerpoint/2010/main" val="40074661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509</TotalTime>
  <Words>978</Words>
  <Application>Microsoft Macintosh PowerPoint</Application>
  <PresentationFormat>Widescreen</PresentationFormat>
  <Paragraphs>52</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Gill Sans MT</vt:lpstr>
      <vt:lpstr>Times</vt:lpstr>
      <vt:lpstr>Parcel</vt:lpstr>
      <vt:lpstr>Distributive Justice I Egalitarianism</vt:lpstr>
      <vt:lpstr>Justice in the Distribution of Benefits and Burdens Across Society</vt:lpstr>
      <vt:lpstr>Rights (and duties)  What is the currency of distributive justice? Things (money, resources, goods) Actions (opportunities, occupation, association) Status (criminals, children, immigrants)  What is the pattern of distributive justice? Freedom Equality  What is the scope of distributive justice? The nation state The family, the firm, other institutions The planet</vt:lpstr>
      <vt:lpstr>Equality as a distributive ideal</vt:lpstr>
      <vt:lpstr>What should be distributed equally?  Why equality (what else matters)?  Does equality conflict with liberty?</vt:lpstr>
      <vt:lpstr>SUMMARY Equality of What? Luck-Egalitarianism The Levelling-Down Objection The Unencumbered Self Objection Relational Equality vs. Distributive Equality</vt:lpstr>
      <vt:lpstr>WEALTH OR WELFARE?</vt:lpstr>
      <vt:lpstr>Equal wealth    unequal welfare Equal welfare    unequal wealth  Divergences in:    - Ability  - Preferences</vt:lpstr>
      <vt:lpstr>Resourcism = resources or wealth held is what matters  Welfarism = level of welfare is what matters</vt:lpstr>
      <vt:lpstr>The Currency of Egalitarian Distributive Justice</vt:lpstr>
      <vt:lpstr>Multi-purpose/primary/presumptive goods  Money?</vt:lpstr>
      <vt:lpstr>Markets have limits (legal, moral, physical, constitutive)</vt:lpstr>
      <vt:lpstr>Assumes that whatever persons happen to choose is what promotes their welfare (preference satisfaction)   Subjectivist view of welfare</vt:lpstr>
      <vt:lpstr>Capabilities Approach  Human welfare is constitutive by various, objective and incommensurable goods (or “valuable human functionings/capabilities)  Objective because they enhance welfare regardless of preference Incommensurable because a lack of one cannot be made up for by a surplus of another  E.g. education, friendship, security, health, freedom, leisure</vt:lpstr>
      <vt:lpstr>LUCK-EGALITARIANISM</vt:lpstr>
      <vt:lpstr>Natural talents (and other forms of good luck) as a common resource to be redistributed to mitigate the consequences of bad luck</vt:lpstr>
      <vt:lpstr>Distribution of welfare should be choice-sensitive but luck-insensitive</vt:lpstr>
      <vt:lpstr>Option-luck vs. Brute-luck</vt:lpstr>
      <vt:lpstr>UNENCUMBERED SELVES?</vt:lpstr>
      <vt:lpstr>We can no longer talk about athletes deserving medals, workers deserving wages, soldiers deserving military honors, parents deserving their children’s gratitude, and so on. All we are left with is talk about is people deserving moral praise of blame for deciding to act rightly or wrongly…. Instead of assessing the deserts of flesh-and-blood actors who make a visible impact on the world, we find ourselves at best judging the qualities of Kantian noumenal wills.    (David Miller, Principles of Social Justice, 1999, pp. 148-149) </vt:lpstr>
      <vt:lpstr>THE LEVELLING-DOWN OBJECTION  Is equality really the primary distributive value?</vt:lpstr>
      <vt:lpstr>You have two persons, one who is very poor and unhappy, the other who has an adequately secure and happy life. You can either  1. Vastly improve the wellbeing of latter person, or;  2. Improve the wellbeing of the former person just to the point that their life is sufficiently good and worth living.</vt:lpstr>
      <vt:lpstr>PowerPoint Presentation</vt:lpstr>
      <vt:lpstr>PRIORITY</vt:lpstr>
      <vt:lpstr>SUFFICIENCY</vt:lpstr>
      <vt:lpstr>RELATIONAL EQUALITY</vt:lpstr>
      <vt:lpstr>Negatively, the claim repudiates distinctions of moral worth based on birth or social identity—on family membership, inherited social status, race, ethnicity, gender, or genes. There are no natural slaves, plebeians, or aristocracy. Positively, the claim asserts that all competent adults are equally moral agents: everyone equally has the power to develop and exercise moral responsibility to cooperate with others according to principles of justice, to shape and fulfill a conception of their good.    Social egalitarians seek to abolish oppression—that is, forms of social relationship by which some people dominate, exploit, marginalize, demean, and inflict violence upon others. … [Social] egalitarians seek a social order in which persons stand in relations of equality that no one need bow and scrape before others or represent themselves as inferior to others as a condition of having their claim heard  (Anderson, “What’s the Point of Equality?” pp. 312-313)</vt:lpstr>
      <vt:lpstr>Imagine a society made up of two classes, where one is regarded and treated as socially superior to the other. The only way to be in either class is to be born into it, and there is no intermarriage. Various customs and traditions demonstrate the inequality between the two groups. Nonetheless, economic institutions are perfectly arranged so that everyone has the same level of wealth/welfare.    Is there something objectionably inegalitarian with this society?</vt:lpstr>
      <vt:lpstr>Relational Equality or Material Equality (or Both)?</vt:lpstr>
      <vt:lpstr>A. Relational inequality is bad, in part, because it can lead to material inequality  B. Relational inequality is unjust, irrespective of whether it leads to material inequality or not  C. Relational inequality is only bad if and when in leads to material inequality  D. Material inequality is unjust, irrespective of its relationship to relational equality  E. Material inequality is bad, in part, because it can lead to relational equality</vt:lpstr>
      <vt:lpstr>When material inequality becomes relational inequality  - “Buying democracy” - Conspicuous consumption</vt:lpstr>
      <vt:lpstr>When Redistribution Undermines Relational Equality  The welfare state</vt:lpstr>
      <vt:lpstr>Predistribution &gt; Redistribution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Consent Theory</dc:title>
  <dc:creator>Christmas, Billy</dc:creator>
  <cp:lastModifiedBy>Christmas, Billy</cp:lastModifiedBy>
  <cp:revision>69</cp:revision>
  <dcterms:created xsi:type="dcterms:W3CDTF">2021-01-22T08:55:39Z</dcterms:created>
  <dcterms:modified xsi:type="dcterms:W3CDTF">2022-03-02T15:12:06Z</dcterms:modified>
</cp:coreProperties>
</file>