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5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92"/>
    <p:restoredTop sz="94663"/>
  </p:normalViewPr>
  <p:slideViewPr>
    <p:cSldViewPr snapToGrid="0" snapToObjects="1">
      <p:cViewPr varScale="1">
        <p:scale>
          <a:sx n="89" d="100"/>
          <a:sy n="89" d="100"/>
        </p:scale>
        <p:origin x="200"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2/12/21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2/12/21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2/12/21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2/12/21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mmanuel_Kant"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p:txBody>
          <a:bodyPr/>
          <a:lstStyle/>
          <a:p>
            <a:r>
              <a:rPr lang="en-US" dirty="0"/>
              <a:t>Natural Duty Theory</a:t>
            </a:r>
          </a:p>
        </p:txBody>
      </p:sp>
      <p:sp>
        <p:nvSpPr>
          <p:cNvPr id="3" name="Subtitle 2">
            <a:extLst>
              <a:ext uri="{FF2B5EF4-FFF2-40B4-BE49-F238E27FC236}">
                <a16:creationId xmlns:a16="http://schemas.microsoft.com/office/drawing/2014/main" id="{22453019-5E50-3D43-8BFE-D5468518F3BB}"/>
              </a:ext>
            </a:extLst>
          </p:cNvPr>
          <p:cNvSpPr>
            <a:spLocks noGrp="1"/>
          </p:cNvSpPr>
          <p:nvPr>
            <p:ph type="subTitle" idx="1"/>
          </p:nvPr>
        </p:nvSpPr>
        <p:spPr/>
        <p:txBody>
          <a:bodyPr>
            <a:normAutofit lnSpcReduction="10000"/>
          </a:bodyPr>
          <a:lstStyle/>
          <a:p>
            <a:r>
              <a:rPr lang="en-US" dirty="0"/>
              <a:t>Introduction to Political Theory</a:t>
            </a:r>
          </a:p>
          <a:p>
            <a:r>
              <a:rPr lang="en-US" dirty="0"/>
              <a:t>Semester 2 Week 5 Lecture</a:t>
            </a:r>
          </a:p>
          <a:p>
            <a:r>
              <a:rPr lang="en-US" dirty="0"/>
              <a:t>Dr. Billy Christmas</a:t>
            </a:r>
          </a:p>
        </p:txBody>
      </p:sp>
    </p:spTree>
    <p:extLst>
      <p:ext uri="{BB962C8B-B14F-4D97-AF65-F5344CB8AC3E}">
        <p14:creationId xmlns:p14="http://schemas.microsoft.com/office/powerpoint/2010/main" val="202243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059164" y="791560"/>
            <a:ext cx="10073672" cy="5274879"/>
          </a:xfrm>
        </p:spPr>
        <p:txBody>
          <a:bodyPr>
            <a:noAutofit/>
          </a:bodyPr>
          <a:lstStyle/>
          <a:p>
            <a:pPr algn="l"/>
            <a:r>
              <a:rPr lang="en-GB" sz="3200" b="1" cap="none" dirty="0"/>
              <a:t>Enforcement</a:t>
            </a:r>
            <a:br>
              <a:rPr lang="en-GB" sz="3200" b="1" cap="none" dirty="0"/>
            </a:br>
            <a:br>
              <a:rPr lang="en-GB" sz="3200" b="1" cap="none" dirty="0"/>
            </a:br>
            <a:r>
              <a:rPr lang="en-GB" sz="3200" cap="none" dirty="0"/>
              <a:t>Without enforcement of rights, we are vulnerable, and at liberty to take pre-emptive force</a:t>
            </a:r>
            <a:br>
              <a:rPr lang="en-GB" sz="3200" cap="none" dirty="0"/>
            </a:br>
            <a:br>
              <a:rPr lang="en-GB" sz="3200" cap="none" dirty="0"/>
            </a:br>
            <a:r>
              <a:rPr lang="en-GB" sz="3200" cap="none" dirty="0"/>
              <a:t>As is everyone one else</a:t>
            </a:r>
            <a:br>
              <a:rPr lang="en-GB" sz="3200" cap="none" dirty="0"/>
            </a:br>
            <a:br>
              <a:rPr lang="en-GB" sz="3200" cap="none" dirty="0"/>
            </a:br>
            <a:r>
              <a:rPr lang="en-GB" sz="3200" cap="none" dirty="0"/>
              <a:t>Hobbesian state of insecurity </a:t>
            </a:r>
            <a:r>
              <a:rPr lang="en-GB" sz="3200" cap="none" dirty="0">
                <a:sym typeface="Wingdings" pitchFamily="2" charset="2"/>
              </a:rPr>
              <a:t></a:t>
            </a:r>
            <a:r>
              <a:rPr lang="en-GB" sz="3200" cap="none" dirty="0"/>
              <a:t> no right to external freedom </a:t>
            </a:r>
            <a:endParaRPr lang="en-GB" sz="1600" cap="none" dirty="0"/>
          </a:p>
        </p:txBody>
      </p:sp>
    </p:spTree>
    <p:extLst>
      <p:ext uri="{BB962C8B-B14F-4D97-AF65-F5344CB8AC3E}">
        <p14:creationId xmlns:p14="http://schemas.microsoft.com/office/powerpoint/2010/main" val="4113513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53431" y="431498"/>
            <a:ext cx="10485137" cy="5995003"/>
          </a:xfrm>
        </p:spPr>
        <p:txBody>
          <a:bodyPr>
            <a:noAutofit/>
          </a:bodyPr>
          <a:lstStyle/>
          <a:p>
            <a:pPr algn="l"/>
            <a:br>
              <a:rPr lang="en-GB" sz="3200" b="1" cap="none" dirty="0"/>
            </a:br>
            <a:r>
              <a:rPr lang="en-GB" sz="3200" b="1" cap="none" dirty="0"/>
              <a:t>Application</a:t>
            </a:r>
            <a:br>
              <a:rPr lang="en-GB" sz="3200" b="1" cap="none" dirty="0"/>
            </a:br>
            <a:br>
              <a:rPr lang="en-GB" sz="3200" b="1" cap="none" dirty="0"/>
            </a:br>
            <a:r>
              <a:rPr lang="en-GB" sz="3200" cap="none" dirty="0"/>
              <a:t>Abstract right to freedom must be applied in some particular concrete way (many possible realisations)</a:t>
            </a:r>
            <a:br>
              <a:rPr lang="en-GB" sz="3200" cap="none" dirty="0"/>
            </a:br>
            <a:br>
              <a:rPr lang="en-GB" sz="3200" cap="none" dirty="0"/>
            </a:br>
            <a:r>
              <a:rPr lang="en-GB" sz="3200" cap="none" dirty="0"/>
              <a:t>Unilateral interpretation and application involves imposition of private judgement upon others(in form of acquisition or enforcement)</a:t>
            </a:r>
            <a:br>
              <a:rPr lang="en-GB" sz="3200" cap="none" dirty="0"/>
            </a:br>
            <a:br>
              <a:rPr lang="en-GB" sz="3200" cap="none" dirty="0"/>
            </a:br>
            <a:r>
              <a:rPr lang="en-GB" sz="3200" cap="none" dirty="0"/>
              <a:t>This contravening their right to freedom (as independence from the choices of others)</a:t>
            </a:r>
            <a:br>
              <a:rPr lang="en-GB" sz="3200" cap="none" dirty="0"/>
            </a:br>
            <a:endParaRPr lang="en-GB" sz="1600" cap="none" dirty="0"/>
          </a:p>
        </p:txBody>
      </p:sp>
    </p:spTree>
    <p:extLst>
      <p:ext uri="{BB962C8B-B14F-4D97-AF65-F5344CB8AC3E}">
        <p14:creationId xmlns:p14="http://schemas.microsoft.com/office/powerpoint/2010/main" val="78779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53431" y="431498"/>
            <a:ext cx="10485137" cy="5995003"/>
          </a:xfrm>
        </p:spPr>
        <p:txBody>
          <a:bodyPr>
            <a:noAutofit/>
          </a:bodyPr>
          <a:lstStyle/>
          <a:p>
            <a:pPr algn="l"/>
            <a:r>
              <a:rPr lang="en-GB" sz="3200" b="1" cap="none" dirty="0"/>
              <a:t>Conceptual </a:t>
            </a:r>
            <a:r>
              <a:rPr lang="en-GB" sz="3200" cap="none" dirty="0"/>
              <a:t>problems, not merely empirical contingencies</a:t>
            </a:r>
            <a:br>
              <a:rPr lang="en-GB" sz="3200" cap="none" dirty="0"/>
            </a:br>
            <a:br>
              <a:rPr lang="en-GB" sz="3200" cap="none" dirty="0"/>
            </a:br>
            <a:r>
              <a:rPr lang="en-GB" sz="3200" cap="none" dirty="0"/>
              <a:t>Arise due to:</a:t>
            </a:r>
            <a:br>
              <a:rPr lang="en-GB" sz="3200" cap="none" dirty="0"/>
            </a:br>
            <a:r>
              <a:rPr lang="en-GB" sz="3200" cap="none" dirty="0"/>
              <a:t>	Our embodiment</a:t>
            </a:r>
            <a:br>
              <a:rPr lang="en-GB" sz="3200" cap="none" dirty="0"/>
            </a:br>
            <a:r>
              <a:rPr lang="en-GB" sz="3200" cap="none" dirty="0"/>
              <a:t>	Scarcity of space we share</a:t>
            </a:r>
            <a:br>
              <a:rPr lang="en-GB" sz="3200" cap="none" dirty="0"/>
            </a:br>
            <a:r>
              <a:rPr lang="en-GB" sz="3200" cap="none" dirty="0"/>
              <a:t>	Action can only proceed if not physically			frustrated</a:t>
            </a:r>
            <a:br>
              <a:rPr lang="en-GB" sz="3200" cap="none" dirty="0"/>
            </a:br>
            <a:r>
              <a:rPr lang="en-GB" sz="3200" cap="none" dirty="0"/>
              <a:t>	The nature of rights (correlativity)</a:t>
            </a:r>
            <a:endParaRPr lang="en-GB" sz="1600" b="1" cap="none" dirty="0"/>
          </a:p>
        </p:txBody>
      </p:sp>
    </p:spTree>
    <p:extLst>
      <p:ext uri="{BB962C8B-B14F-4D97-AF65-F5344CB8AC3E}">
        <p14:creationId xmlns:p14="http://schemas.microsoft.com/office/powerpoint/2010/main" val="106785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12478" y="1851668"/>
            <a:ext cx="10567043" cy="3154663"/>
          </a:xfrm>
        </p:spPr>
        <p:txBody>
          <a:bodyPr>
            <a:noAutofit/>
          </a:bodyPr>
          <a:lstStyle/>
          <a:p>
            <a:pPr algn="l"/>
            <a:r>
              <a:rPr lang="en-GB" sz="3200" b="1" cap="none" dirty="0"/>
              <a:t>Natural Duty </a:t>
            </a:r>
            <a:r>
              <a:rPr lang="en-GB" sz="3200" cap="none" dirty="0"/>
              <a:t>to:</a:t>
            </a:r>
            <a:br>
              <a:rPr lang="en-GB" sz="3200" cap="none" dirty="0"/>
            </a:br>
            <a:r>
              <a:rPr lang="en-GB" sz="3200" cap="none" dirty="0"/>
              <a:t>Exit the State of Nature</a:t>
            </a:r>
            <a:br>
              <a:rPr lang="en-GB" sz="3200" cap="none" dirty="0"/>
            </a:br>
            <a:r>
              <a:rPr lang="en-GB" sz="3200" i="1" cap="none" dirty="0"/>
              <a:t>Establish</a:t>
            </a:r>
            <a:r>
              <a:rPr lang="en-GB" sz="3200" cap="none" dirty="0"/>
              <a:t> and </a:t>
            </a:r>
            <a:r>
              <a:rPr lang="en-GB" sz="3200" i="1" cap="none" dirty="0"/>
              <a:t>Obey</a:t>
            </a:r>
            <a:r>
              <a:rPr lang="en-GB" sz="3200" cap="none" dirty="0"/>
              <a:t> a Civil Government</a:t>
            </a:r>
            <a:endParaRPr lang="en-GB" sz="1600" cap="none" dirty="0"/>
          </a:p>
        </p:txBody>
      </p:sp>
    </p:spTree>
    <p:extLst>
      <p:ext uri="{BB962C8B-B14F-4D97-AF65-F5344CB8AC3E}">
        <p14:creationId xmlns:p14="http://schemas.microsoft.com/office/powerpoint/2010/main" val="655466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572096" y="2001686"/>
            <a:ext cx="9047807" cy="2854627"/>
          </a:xfrm>
        </p:spPr>
        <p:txBody>
          <a:bodyPr>
            <a:noAutofit/>
          </a:bodyPr>
          <a:lstStyle/>
          <a:p>
            <a:pPr algn="l"/>
            <a:r>
              <a:rPr lang="en-GB" sz="3200" b="1" cap="none" dirty="0"/>
              <a:t>Unilateral Will vs. </a:t>
            </a:r>
            <a:r>
              <a:rPr lang="en-GB" sz="3200" b="1" cap="none" dirty="0" err="1"/>
              <a:t>Omnilateral</a:t>
            </a:r>
            <a:r>
              <a:rPr lang="en-GB" sz="3200" b="1" cap="none" dirty="0"/>
              <a:t> Will</a:t>
            </a:r>
            <a:endParaRPr lang="en-GB" sz="1600" b="1" cap="none" dirty="0"/>
          </a:p>
        </p:txBody>
      </p:sp>
    </p:spTree>
    <p:extLst>
      <p:ext uri="{BB962C8B-B14F-4D97-AF65-F5344CB8AC3E}">
        <p14:creationId xmlns:p14="http://schemas.microsoft.com/office/powerpoint/2010/main" val="2288339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100373" y="1243731"/>
            <a:ext cx="9991253" cy="4370538"/>
          </a:xfrm>
        </p:spPr>
        <p:txBody>
          <a:bodyPr>
            <a:noAutofit/>
          </a:bodyPr>
          <a:lstStyle/>
          <a:p>
            <a:pPr algn="l"/>
            <a:r>
              <a:rPr lang="en-US" sz="2400" cap="none" dirty="0"/>
              <a:t>In the properly constituted state, property and other forms of acquired right are institutionalized so that the laws under which individuals make their claims are no longer the expression of anyone’s unilateral will. Nor are the application and enforcement of those laws. They are instead the expression of a public, “</a:t>
            </a:r>
            <a:r>
              <a:rPr lang="en-US" sz="2400" cap="none" dirty="0" err="1"/>
              <a:t>omnilateral</a:t>
            </a:r>
            <a:r>
              <a:rPr lang="en-US" sz="2400" cap="none" dirty="0"/>
              <a:t>” will. </a:t>
            </a:r>
            <a:br>
              <a:rPr lang="en-GB" sz="2400" cap="none" dirty="0"/>
            </a:br>
            <a:br>
              <a:rPr lang="en-GB" sz="2400" cap="none" dirty="0"/>
            </a:br>
            <a:r>
              <a:rPr lang="en-GB" sz="2400" cap="none" dirty="0"/>
              <a:t> – Thomas Sinclair, </a:t>
            </a:r>
            <a:r>
              <a:rPr lang="en-US" sz="2400" cap="none" dirty="0"/>
              <a:t>“The Power of Public Positions: Official Roles in Kantian Legitimacy,” </a:t>
            </a:r>
            <a:r>
              <a:rPr lang="en-US" sz="2400" i="1" cap="none" dirty="0"/>
              <a:t>Oxford Studies in Political Philosophy</a:t>
            </a:r>
            <a:r>
              <a:rPr lang="en-US" sz="2400" cap="none" dirty="0"/>
              <a:t>, 4 (2018), p. 35</a:t>
            </a:r>
            <a:br>
              <a:rPr lang="en-GB" sz="2400" cap="none" dirty="0"/>
            </a:br>
            <a:endParaRPr lang="en-GB" sz="1050" b="1" cap="none" dirty="0"/>
          </a:p>
        </p:txBody>
      </p:sp>
    </p:spTree>
    <p:extLst>
      <p:ext uri="{BB962C8B-B14F-4D97-AF65-F5344CB8AC3E}">
        <p14:creationId xmlns:p14="http://schemas.microsoft.com/office/powerpoint/2010/main" val="220586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771525" y="1000125"/>
            <a:ext cx="10853737" cy="4857750"/>
          </a:xfrm>
        </p:spPr>
        <p:txBody>
          <a:bodyPr>
            <a:noAutofit/>
          </a:bodyPr>
          <a:lstStyle/>
          <a:p>
            <a:pPr algn="l"/>
            <a:r>
              <a:rPr lang="en-US" sz="2400" cap="none" dirty="0"/>
              <a:t>Unlike private actors, the state as a public agency can enforce rights without undermining the relation of reciprocal independence in which its subject stand.</a:t>
            </a:r>
            <a:br>
              <a:rPr lang="en-US" sz="2400" cap="none" dirty="0"/>
            </a:br>
            <a:br>
              <a:rPr lang="en-GB" sz="2400" cap="none" dirty="0"/>
            </a:br>
            <a:r>
              <a:rPr lang="en-US" sz="2400" cap="none" dirty="0"/>
              <a:t>Only states, with their authoritative legal system and monopoly of public force, have the capacity to provide the unitary jurisdiction and assurance that individuals require. </a:t>
            </a:r>
            <a:br>
              <a:rPr lang="en-GB" sz="2400" cap="none" dirty="0"/>
            </a:br>
            <a:br>
              <a:rPr lang="en-US" sz="2400" cap="none" dirty="0"/>
            </a:br>
            <a:r>
              <a:rPr lang="en-US" sz="2400" cap="none" dirty="0"/>
              <a:t>– Anna </a:t>
            </a:r>
            <a:r>
              <a:rPr lang="en-US" sz="2400" cap="none" dirty="0" err="1"/>
              <a:t>stilz</a:t>
            </a:r>
            <a:r>
              <a:rPr lang="en-US" sz="2400" cap="none" dirty="0"/>
              <a:t>, “Nations, States, and Territory,” </a:t>
            </a:r>
            <a:r>
              <a:rPr lang="en-US" sz="2400" i="1" cap="none" dirty="0"/>
              <a:t>Ethics</a:t>
            </a:r>
            <a:r>
              <a:rPr lang="en-US" sz="2400" cap="none" dirty="0"/>
              <a:t>, 121 (2011) p. 581</a:t>
            </a:r>
            <a:endParaRPr lang="en-GB" sz="2400" cap="none" dirty="0"/>
          </a:p>
        </p:txBody>
      </p:sp>
    </p:spTree>
    <p:extLst>
      <p:ext uri="{BB962C8B-B14F-4D97-AF65-F5344CB8AC3E}">
        <p14:creationId xmlns:p14="http://schemas.microsoft.com/office/powerpoint/2010/main" val="23419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771525" y="1000125"/>
            <a:ext cx="10853737" cy="4857750"/>
          </a:xfrm>
        </p:spPr>
        <p:txBody>
          <a:bodyPr>
            <a:noAutofit/>
          </a:bodyPr>
          <a:lstStyle/>
          <a:p>
            <a:pPr algn="l"/>
            <a:r>
              <a:rPr lang="en-US" sz="2400" cap="none" dirty="0"/>
              <a:t>The state is a morally significant entity by virtue of the tasks it takes on, the spirit in which it addresses them, and the resources it brings to those tasks.</a:t>
            </a:r>
            <a:r>
              <a:rPr lang="en-US" sz="2400" i="1" cap="none" dirty="0"/>
              <a:t> If it acts as though it embodies the united will of the whole people, operating through the medium of general laws, </a:t>
            </a:r>
            <a:r>
              <a:rPr lang="en-US" sz="2400" cap="none" dirty="0"/>
              <a:t>and deploying effective and coordinated force to secure an environment</a:t>
            </a:r>
            <a:br>
              <a:rPr lang="en-GB" sz="2400" cap="none" dirty="0"/>
            </a:br>
            <a:r>
              <a:rPr lang="en-US" sz="2400" cap="none" dirty="0"/>
              <a:t> governed by those laws, then it is legitimate and the people must submit to it.</a:t>
            </a:r>
            <a:br>
              <a:rPr lang="en-US" sz="2400" cap="none" dirty="0"/>
            </a:br>
            <a:br>
              <a:rPr lang="en-US" sz="2400" cap="none" dirty="0"/>
            </a:br>
            <a:r>
              <a:rPr lang="en-US" sz="2400" cap="none" dirty="0"/>
              <a:t>Jeremy Waldron, “Kant’s Theory of the State,” in Immanuel Kant, </a:t>
            </a:r>
            <a:r>
              <a:rPr lang="en-US" sz="2400" i="1" cap="none" dirty="0"/>
              <a:t>Toward Perpetual Peace</a:t>
            </a:r>
            <a:r>
              <a:rPr lang="en-US" sz="2400" cap="none" dirty="0"/>
              <a:t> </a:t>
            </a:r>
            <a:r>
              <a:rPr lang="en-US" sz="2400" i="1" cap="none" dirty="0"/>
              <a:t>and Other Writings on Politics, Peace, and History</a:t>
            </a:r>
            <a:r>
              <a:rPr lang="en-US" sz="2400" cap="none" dirty="0"/>
              <a:t>, ed. P. </a:t>
            </a:r>
            <a:r>
              <a:rPr lang="en-US" sz="2400" cap="none" dirty="0" err="1"/>
              <a:t>Kleingeld</a:t>
            </a:r>
            <a:r>
              <a:rPr lang="en-US" sz="2400" cap="none" dirty="0"/>
              <a:t> (Yale University Press, 2006), p. 187</a:t>
            </a:r>
            <a:endParaRPr lang="en-GB" sz="2400" cap="none" dirty="0"/>
          </a:p>
        </p:txBody>
      </p:sp>
    </p:spTree>
    <p:extLst>
      <p:ext uri="{BB962C8B-B14F-4D97-AF65-F5344CB8AC3E}">
        <p14:creationId xmlns:p14="http://schemas.microsoft.com/office/powerpoint/2010/main" val="1507935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771525" y="1000125"/>
            <a:ext cx="10853737" cy="4857750"/>
          </a:xfrm>
        </p:spPr>
        <p:txBody>
          <a:bodyPr>
            <a:noAutofit/>
          </a:bodyPr>
          <a:lstStyle/>
          <a:p>
            <a:pPr algn="l"/>
            <a:r>
              <a:rPr lang="en-GB" sz="3200" b="1" cap="none" dirty="0">
                <a:sym typeface="Wingdings" pitchFamily="2" charset="2"/>
              </a:rPr>
              <a:t>General rules that are </a:t>
            </a:r>
            <a:r>
              <a:rPr lang="en-GB" sz="3200" b="1" i="1" cap="none" dirty="0">
                <a:sym typeface="Wingdings" pitchFamily="2" charset="2"/>
              </a:rPr>
              <a:t>not </a:t>
            </a:r>
            <a:r>
              <a:rPr lang="en-GB" sz="3200" b="1" cap="none" dirty="0">
                <a:sym typeface="Wingdings" pitchFamily="2" charset="2"/>
              </a:rPr>
              <a:t>the product of any unilateral will</a:t>
            </a:r>
            <a:br>
              <a:rPr lang="en-GB" sz="3200" b="1" cap="none" dirty="0">
                <a:sym typeface="Wingdings" pitchFamily="2" charset="2"/>
              </a:rPr>
            </a:br>
            <a:br>
              <a:rPr lang="en-GB" sz="3200" b="1" cap="none" dirty="0"/>
            </a:br>
            <a:r>
              <a:rPr lang="en-GB" sz="3200" b="1" cap="none" dirty="0"/>
              <a:t>Legislature 	</a:t>
            </a:r>
            <a:r>
              <a:rPr lang="en-GB" sz="3200" b="1" cap="none" dirty="0">
                <a:sym typeface="Wingdings" pitchFamily="2" charset="2"/>
              </a:rPr>
              <a:t> 	Acquisition</a:t>
            </a:r>
            <a:br>
              <a:rPr lang="en-GB" sz="3200" b="1" cap="none" dirty="0"/>
            </a:br>
            <a:r>
              <a:rPr lang="en-GB" sz="3200" b="1" cap="none" dirty="0"/>
              <a:t>Executive 	</a:t>
            </a:r>
            <a:r>
              <a:rPr lang="en-GB" sz="3200" b="1" cap="none" dirty="0">
                <a:sym typeface="Wingdings" pitchFamily="2" charset="2"/>
              </a:rPr>
              <a:t> 	Enforcement</a:t>
            </a:r>
            <a:br>
              <a:rPr lang="en-GB" sz="3200" b="1" cap="none" dirty="0"/>
            </a:br>
            <a:r>
              <a:rPr lang="en-GB" sz="3200" b="1" cap="none" dirty="0"/>
              <a:t>Judiciary 	</a:t>
            </a:r>
            <a:r>
              <a:rPr lang="en-GB" sz="3200" b="1" cap="none" dirty="0">
                <a:sym typeface="Wingdings" pitchFamily="2" charset="2"/>
              </a:rPr>
              <a:t> 	Application</a:t>
            </a:r>
            <a:br>
              <a:rPr lang="en-GB" sz="2400" b="1" cap="none" dirty="0">
                <a:sym typeface="Wingdings" pitchFamily="2" charset="2"/>
              </a:rPr>
            </a:br>
            <a:br>
              <a:rPr lang="en-GB" sz="2400" b="1" cap="none" dirty="0">
                <a:sym typeface="Wingdings" pitchFamily="2" charset="2"/>
              </a:rPr>
            </a:br>
            <a:endParaRPr lang="en-GB" sz="2400" b="1" cap="none" dirty="0"/>
          </a:p>
        </p:txBody>
      </p:sp>
    </p:spTree>
    <p:extLst>
      <p:ext uri="{BB962C8B-B14F-4D97-AF65-F5344CB8AC3E}">
        <p14:creationId xmlns:p14="http://schemas.microsoft.com/office/powerpoint/2010/main" val="3688158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2362200" y="2386012"/>
            <a:ext cx="7467599" cy="2085975"/>
          </a:xfrm>
        </p:spPr>
        <p:txBody>
          <a:bodyPr>
            <a:noAutofit/>
          </a:bodyPr>
          <a:lstStyle/>
          <a:p>
            <a:r>
              <a:rPr lang="en-GB" sz="3200" b="1" cap="none" dirty="0">
                <a:sym typeface="Wingdings" pitchFamily="2" charset="2"/>
              </a:rPr>
              <a:t>CHALLENGES</a:t>
            </a:r>
            <a:endParaRPr lang="en-GB" sz="2400" b="1" cap="none" dirty="0"/>
          </a:p>
        </p:txBody>
      </p:sp>
    </p:spTree>
    <p:extLst>
      <p:ext uri="{BB962C8B-B14F-4D97-AF65-F5344CB8AC3E}">
        <p14:creationId xmlns:p14="http://schemas.microsoft.com/office/powerpoint/2010/main" val="189758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2465114" y="2641386"/>
            <a:ext cx="7261772" cy="1575228"/>
          </a:xfrm>
        </p:spPr>
        <p:txBody>
          <a:bodyPr/>
          <a:lstStyle/>
          <a:p>
            <a:pPr algn="l"/>
            <a:r>
              <a:rPr lang="en-US" b="1" cap="none" dirty="0"/>
              <a:t>Political obligation: </a:t>
            </a:r>
            <a:r>
              <a:rPr lang="en-US" b="1" i="1" cap="none" dirty="0"/>
              <a:t>natural</a:t>
            </a:r>
            <a:r>
              <a:rPr lang="en-US" b="1" cap="none" dirty="0"/>
              <a:t>, not acquired</a:t>
            </a:r>
          </a:p>
        </p:txBody>
      </p:sp>
    </p:spTree>
    <p:extLst>
      <p:ext uri="{BB962C8B-B14F-4D97-AF65-F5344CB8AC3E}">
        <p14:creationId xmlns:p14="http://schemas.microsoft.com/office/powerpoint/2010/main" val="2682120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714376" y="928688"/>
            <a:ext cx="10387012" cy="5143500"/>
          </a:xfrm>
        </p:spPr>
        <p:txBody>
          <a:bodyPr>
            <a:noAutofit/>
          </a:bodyPr>
          <a:lstStyle/>
          <a:p>
            <a:pPr algn="l"/>
            <a:r>
              <a:rPr lang="en-GB" sz="2800" b="1" i="1" cap="none" dirty="0"/>
              <a:t>Too Strong?</a:t>
            </a:r>
            <a:br>
              <a:rPr lang="en-GB" sz="2800" b="1" i="1" cap="none" dirty="0"/>
            </a:br>
            <a:br>
              <a:rPr lang="en-GB" sz="2800" b="1" cap="none" dirty="0"/>
            </a:br>
            <a:r>
              <a:rPr lang="en-GB" sz="2800" cap="none" dirty="0"/>
              <a:t>Is it a conceptual truth that rights cannot be secured in a state of nature?</a:t>
            </a:r>
            <a:br>
              <a:rPr lang="en-GB" sz="2800" cap="none" dirty="0"/>
            </a:br>
            <a:br>
              <a:rPr lang="en-GB" sz="2800" cap="none" dirty="0"/>
            </a:br>
            <a:r>
              <a:rPr lang="en-GB" sz="2800" cap="none" dirty="0"/>
              <a:t>Seems like an empirical claim</a:t>
            </a:r>
            <a:br>
              <a:rPr lang="en-GB" sz="2800" cap="none" dirty="0"/>
            </a:br>
            <a:br>
              <a:rPr lang="en-GB" sz="2800" cap="none" dirty="0"/>
            </a:br>
            <a:r>
              <a:rPr lang="en-GB" sz="2800" cap="none" dirty="0"/>
              <a:t>Social conventions and norms could stabilise rights</a:t>
            </a:r>
          </a:p>
        </p:txBody>
      </p:sp>
    </p:spTree>
    <p:extLst>
      <p:ext uri="{BB962C8B-B14F-4D97-AF65-F5344CB8AC3E}">
        <p14:creationId xmlns:p14="http://schemas.microsoft.com/office/powerpoint/2010/main" val="3248684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266825" y="1885950"/>
            <a:ext cx="9658350" cy="3086100"/>
          </a:xfrm>
        </p:spPr>
        <p:txBody>
          <a:bodyPr>
            <a:noAutofit/>
          </a:bodyPr>
          <a:lstStyle/>
          <a:p>
            <a:pPr algn="l"/>
            <a:r>
              <a:rPr lang="en-GB" sz="2800" b="1" i="1" cap="none" dirty="0"/>
              <a:t>Double Counting?</a:t>
            </a:r>
            <a:br>
              <a:rPr lang="en-GB" sz="2800" b="1" i="1" cap="none" dirty="0"/>
            </a:br>
            <a:br>
              <a:rPr lang="en-GB" sz="2800" b="1" cap="none" dirty="0"/>
            </a:br>
            <a:r>
              <a:rPr lang="en-GB" sz="2800" cap="none" dirty="0"/>
              <a:t>How can processes that create rights violate rights?</a:t>
            </a:r>
          </a:p>
        </p:txBody>
      </p:sp>
    </p:spTree>
    <p:extLst>
      <p:ext uri="{BB962C8B-B14F-4D97-AF65-F5344CB8AC3E}">
        <p14:creationId xmlns:p14="http://schemas.microsoft.com/office/powerpoint/2010/main" val="1649179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938337" y="1650206"/>
            <a:ext cx="8315325" cy="3557588"/>
          </a:xfrm>
        </p:spPr>
        <p:txBody>
          <a:bodyPr>
            <a:noAutofit/>
          </a:bodyPr>
          <a:lstStyle/>
          <a:p>
            <a:pPr algn="l"/>
            <a:r>
              <a:rPr lang="en-GB" sz="2800" b="1" i="1" cap="none" dirty="0"/>
              <a:t>Particularity Problem</a:t>
            </a:r>
            <a:br>
              <a:rPr lang="en-GB" sz="2800" b="1" i="1" cap="none" dirty="0"/>
            </a:br>
            <a:br>
              <a:rPr lang="en-GB" sz="2800" b="1" i="1" cap="none" dirty="0"/>
            </a:br>
            <a:r>
              <a:rPr lang="en-GB" sz="2800" cap="none" dirty="0"/>
              <a:t>Which state am I obligated to?</a:t>
            </a:r>
          </a:p>
        </p:txBody>
      </p:sp>
    </p:spTree>
    <p:extLst>
      <p:ext uri="{BB962C8B-B14F-4D97-AF65-F5344CB8AC3E}">
        <p14:creationId xmlns:p14="http://schemas.microsoft.com/office/powerpoint/2010/main" val="356365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077516" y="609005"/>
            <a:ext cx="10036968" cy="5639990"/>
          </a:xfrm>
        </p:spPr>
        <p:txBody>
          <a:bodyPr>
            <a:noAutofit/>
          </a:bodyPr>
          <a:lstStyle/>
          <a:p>
            <a:pPr algn="l"/>
            <a:r>
              <a:rPr lang="en-GB" sz="2800" b="1" i="1" cap="none" dirty="0"/>
              <a:t>Answering Particularity Problem</a:t>
            </a:r>
            <a:br>
              <a:rPr lang="en-GB" sz="2800" b="1" i="1" cap="none" dirty="0"/>
            </a:br>
            <a:br>
              <a:rPr lang="en-GB" sz="2800" b="1" i="1" cap="none" dirty="0"/>
            </a:br>
            <a:r>
              <a:rPr lang="en-GB" sz="2800" cap="none" dirty="0"/>
              <a:t>The need for rights arises among those who unavoidably encounter one another in space</a:t>
            </a:r>
            <a:br>
              <a:rPr lang="en-GB" sz="2800" cap="none" dirty="0"/>
            </a:br>
            <a:br>
              <a:rPr lang="en-GB" sz="2800" cap="none" dirty="0"/>
            </a:br>
            <a:r>
              <a:rPr lang="en-GB" sz="2800" cap="none" dirty="0"/>
              <a:t>Those who share territory therefore need to share a state</a:t>
            </a:r>
            <a:br>
              <a:rPr lang="en-GB" sz="2800" cap="none" dirty="0"/>
            </a:br>
            <a:br>
              <a:rPr lang="en-GB" sz="2800" cap="none" dirty="0"/>
            </a:br>
            <a:r>
              <a:rPr lang="en-GB" sz="2800" cap="none" dirty="0"/>
              <a:t>Therefore, you are obligated to the state that happens to govern the territory you occupy</a:t>
            </a:r>
            <a:br>
              <a:rPr lang="en-GB" sz="2800" cap="none" dirty="0"/>
            </a:br>
            <a:br>
              <a:rPr lang="en-GB" sz="2800" cap="none" dirty="0"/>
            </a:br>
            <a:r>
              <a:rPr lang="en-GB" sz="2800" cap="none" dirty="0"/>
              <a:t>NB: territorial boundaries are creations of state, they do not pre-exist them. Those that live near borders interact with those of other territories</a:t>
            </a:r>
          </a:p>
        </p:txBody>
      </p:sp>
    </p:spTree>
    <p:extLst>
      <p:ext uri="{BB962C8B-B14F-4D97-AF65-F5344CB8AC3E}">
        <p14:creationId xmlns:p14="http://schemas.microsoft.com/office/powerpoint/2010/main" val="3863995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412081" y="932259"/>
            <a:ext cx="9367837" cy="4993481"/>
          </a:xfrm>
        </p:spPr>
        <p:txBody>
          <a:bodyPr>
            <a:noAutofit/>
          </a:bodyPr>
          <a:lstStyle/>
          <a:p>
            <a:pPr algn="l"/>
            <a:r>
              <a:rPr lang="en-GB" sz="2800" b="1" i="1" cap="none" dirty="0"/>
              <a:t>The Challenge of Globalisation</a:t>
            </a:r>
            <a:br>
              <a:rPr lang="en-GB" sz="2800" b="1" i="1" cap="none" dirty="0"/>
            </a:br>
            <a:br>
              <a:rPr lang="en-GB" sz="2800" b="1" i="1" cap="none" dirty="0"/>
            </a:br>
            <a:r>
              <a:rPr lang="en-GB" sz="2800" cap="none" dirty="0"/>
              <a:t>We now cooperate globally without a global state</a:t>
            </a:r>
            <a:br>
              <a:rPr lang="en-GB" sz="2800" cap="none" dirty="0"/>
            </a:br>
            <a:br>
              <a:rPr lang="en-GB" sz="2800" cap="none" dirty="0"/>
            </a:br>
            <a:r>
              <a:rPr lang="en-GB" sz="2800" cap="none" dirty="0"/>
              <a:t>Either: NDT demands a global state, or globalisation disproves the NDT</a:t>
            </a:r>
          </a:p>
        </p:txBody>
      </p:sp>
    </p:spTree>
    <p:extLst>
      <p:ext uri="{BB962C8B-B14F-4D97-AF65-F5344CB8AC3E}">
        <p14:creationId xmlns:p14="http://schemas.microsoft.com/office/powerpoint/2010/main" val="289223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2465114" y="2641386"/>
            <a:ext cx="7261772" cy="1575228"/>
          </a:xfrm>
        </p:spPr>
        <p:txBody>
          <a:bodyPr/>
          <a:lstStyle/>
          <a:p>
            <a:pPr algn="l"/>
            <a:r>
              <a:rPr lang="en-US" dirty="0"/>
              <a:t>Thank you!</a:t>
            </a:r>
          </a:p>
        </p:txBody>
      </p:sp>
    </p:spTree>
    <p:extLst>
      <p:ext uri="{BB962C8B-B14F-4D97-AF65-F5344CB8AC3E}">
        <p14:creationId xmlns:p14="http://schemas.microsoft.com/office/powerpoint/2010/main" val="286664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361089" y="1011621"/>
            <a:ext cx="9469821" cy="4834758"/>
          </a:xfrm>
        </p:spPr>
        <p:txBody>
          <a:bodyPr>
            <a:noAutofit/>
          </a:bodyPr>
          <a:lstStyle/>
          <a:p>
            <a:pPr algn="l"/>
            <a:r>
              <a:rPr lang="en-GB" sz="2000" b="1" cap="none" dirty="0"/>
              <a:t>Conditional</a:t>
            </a:r>
            <a:r>
              <a:rPr lang="en-GB" sz="2000" cap="none" dirty="0"/>
              <a:t> arguments for authority:</a:t>
            </a:r>
            <a:br>
              <a:rPr lang="en-GB" sz="2000" cap="none" dirty="0"/>
            </a:br>
            <a:r>
              <a:rPr lang="en-GB" sz="2000" cap="none" dirty="0"/>
              <a:t>Consent theory</a:t>
            </a:r>
            <a:br>
              <a:rPr lang="en-GB" sz="2000" cap="none" dirty="0"/>
            </a:br>
            <a:r>
              <a:rPr lang="en-GB" sz="2000" cap="none" dirty="0"/>
              <a:t>	Obligation is </a:t>
            </a:r>
            <a:r>
              <a:rPr lang="en-GB" sz="2000" i="1" cap="none" dirty="0"/>
              <a:t>acquired</a:t>
            </a:r>
            <a:r>
              <a:rPr lang="en-GB" sz="2000" cap="none" dirty="0"/>
              <a:t> through consent</a:t>
            </a:r>
            <a:br>
              <a:rPr lang="en-GB" sz="2000" cap="none" dirty="0"/>
            </a:br>
            <a:r>
              <a:rPr lang="en-GB" sz="2000" cap="none" dirty="0"/>
              <a:t>	Obligation is conditional upon consent</a:t>
            </a:r>
            <a:br>
              <a:rPr lang="en-GB" sz="2000" cap="none" dirty="0"/>
            </a:br>
            <a:r>
              <a:rPr lang="en-GB" sz="2000" cap="none" dirty="0"/>
              <a:t>Fair play theory</a:t>
            </a:r>
            <a:br>
              <a:rPr lang="en-GB" sz="2000" cap="none" dirty="0"/>
            </a:br>
            <a:r>
              <a:rPr lang="en-GB" sz="2000" cap="none" dirty="0"/>
              <a:t>	Obligation is </a:t>
            </a:r>
            <a:r>
              <a:rPr lang="en-GB" sz="2000" i="1" cap="none" dirty="0"/>
              <a:t>acquired</a:t>
            </a:r>
            <a:r>
              <a:rPr lang="en-GB" sz="2000" cap="none" dirty="0"/>
              <a:t> through receipt of presumptive, non		excludable benefits, in accordance with fairness</a:t>
            </a:r>
            <a:br>
              <a:rPr lang="en-GB" sz="2000" cap="none" dirty="0"/>
            </a:br>
            <a:r>
              <a:rPr lang="en-GB" sz="2000" cap="none" dirty="0"/>
              <a:t>	Obligation is conditional upon a fair allocation of presumptive,		non-excludable, benefits</a:t>
            </a:r>
            <a:br>
              <a:rPr lang="en-GB" sz="2000" cap="none" dirty="0"/>
            </a:br>
            <a:r>
              <a:rPr lang="en-GB" sz="2000" cap="none" dirty="0"/>
              <a:t> </a:t>
            </a:r>
            <a:br>
              <a:rPr lang="en-GB" sz="2000" cap="none" dirty="0"/>
            </a:br>
            <a:r>
              <a:rPr lang="en-GB" sz="2000" b="1" cap="none" dirty="0"/>
              <a:t>Unconditional</a:t>
            </a:r>
            <a:r>
              <a:rPr lang="en-GB" sz="2000" cap="none" dirty="0"/>
              <a:t> arguments for authority:</a:t>
            </a:r>
            <a:br>
              <a:rPr lang="en-GB" sz="2000" cap="none" dirty="0"/>
            </a:br>
            <a:r>
              <a:rPr lang="en-GB" sz="2000" cap="none" dirty="0"/>
              <a:t>Natural duty theory</a:t>
            </a:r>
            <a:br>
              <a:rPr lang="en-GB" sz="2000" cap="none" dirty="0"/>
            </a:br>
            <a:r>
              <a:rPr lang="en-GB" sz="2000" cap="none" dirty="0"/>
              <a:t>	Obligation is </a:t>
            </a:r>
            <a:r>
              <a:rPr lang="en-GB" sz="2000" i="1" cap="none" dirty="0"/>
              <a:t>natural</a:t>
            </a:r>
            <a:r>
              <a:rPr lang="en-GB" sz="2000" cap="none" dirty="0"/>
              <a:t>; nothing needs to happen to trigger it</a:t>
            </a:r>
            <a:br>
              <a:rPr lang="en-GB" sz="2000" cap="none" dirty="0"/>
            </a:br>
            <a:r>
              <a:rPr lang="en-GB" sz="2000" cap="none" dirty="0"/>
              <a:t>	Obligation is unconditional (or, it is conditional only on you		being human)</a:t>
            </a:r>
          </a:p>
        </p:txBody>
      </p:sp>
    </p:spTree>
    <p:extLst>
      <p:ext uri="{BB962C8B-B14F-4D97-AF65-F5344CB8AC3E}">
        <p14:creationId xmlns:p14="http://schemas.microsoft.com/office/powerpoint/2010/main" val="332977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portrait of a person&#10;&#10;Description automatically generated with medium confidence">
            <a:extLst>
              <a:ext uri="{FF2B5EF4-FFF2-40B4-BE49-F238E27FC236}">
                <a16:creationId xmlns:a16="http://schemas.microsoft.com/office/drawing/2014/main" id="{FDC05A7B-57A7-6946-9B1D-9756586EA52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5703" b="45203"/>
          <a:stretch/>
        </p:blipFill>
        <p:spPr>
          <a:xfrm>
            <a:off x="20" y="10"/>
            <a:ext cx="12191980" cy="6857990"/>
          </a:xfrm>
          <a:prstGeom prst="rect">
            <a:avLst/>
          </a:prstGeom>
        </p:spPr>
      </p:pic>
      <p:sp>
        <p:nvSpPr>
          <p:cNvPr id="6" name="TextBox 5">
            <a:extLst>
              <a:ext uri="{FF2B5EF4-FFF2-40B4-BE49-F238E27FC236}">
                <a16:creationId xmlns:a16="http://schemas.microsoft.com/office/drawing/2014/main" id="{47639FF4-AB42-1140-A7D6-D6618E9F8CB1}"/>
              </a:ext>
            </a:extLst>
          </p:cNvPr>
          <p:cNvSpPr txBox="1"/>
          <p:nvPr/>
        </p:nvSpPr>
        <p:spPr>
          <a:xfrm>
            <a:off x="809625" y="2767280"/>
            <a:ext cx="10572749" cy="1323439"/>
          </a:xfrm>
          <a:prstGeom prst="rect">
            <a:avLst/>
          </a:prstGeom>
          <a:noFill/>
        </p:spPr>
        <p:txBody>
          <a:bodyPr wrap="square" rtlCol="0">
            <a:spAutoFit/>
          </a:bodyPr>
          <a:lstStyle/>
          <a:p>
            <a:pPr algn="ctr"/>
            <a:r>
              <a:rPr lang="en-US" sz="4000" b="1" dirty="0"/>
              <a:t>IMMANUEL KANT</a:t>
            </a:r>
          </a:p>
          <a:p>
            <a:pPr algn="ctr"/>
            <a:r>
              <a:rPr lang="en-US" sz="4000" b="1" i="1" dirty="0"/>
              <a:t>THE INNATE RIGHT TO EQUAL FREEDOM</a:t>
            </a:r>
          </a:p>
        </p:txBody>
      </p:sp>
    </p:spTree>
    <p:extLst>
      <p:ext uri="{BB962C8B-B14F-4D97-AF65-F5344CB8AC3E}">
        <p14:creationId xmlns:p14="http://schemas.microsoft.com/office/powerpoint/2010/main" val="381427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361089" y="1011621"/>
            <a:ext cx="9469821" cy="4834758"/>
          </a:xfrm>
        </p:spPr>
        <p:txBody>
          <a:bodyPr>
            <a:noAutofit/>
          </a:bodyPr>
          <a:lstStyle/>
          <a:p>
            <a:pPr algn="just"/>
            <a:r>
              <a:rPr lang="en-US" sz="3200" i="1" cap="none" dirty="0"/>
              <a:t>Freedom </a:t>
            </a:r>
            <a:r>
              <a:rPr lang="en-US" sz="3200" cap="none" dirty="0"/>
              <a:t>(independence from being constrained by another’s choice), insofar as it can coexist with the freedom of every other in accordance with a universal law, is the only original right belonging to every man by virtue of his humanity. (</a:t>
            </a:r>
            <a:r>
              <a:rPr lang="en-GB" sz="3200" i="1" cap="none" dirty="0"/>
              <a:t>The Metaphysics of Morals</a:t>
            </a:r>
            <a:r>
              <a:rPr lang="en-GB" sz="3200" cap="none" dirty="0"/>
              <a:t> </a:t>
            </a:r>
            <a:r>
              <a:rPr lang="en-US" sz="3200" cap="none" dirty="0"/>
              <a:t>§6.238)</a:t>
            </a:r>
            <a:br>
              <a:rPr lang="en-GB" sz="3200" cap="none" dirty="0"/>
            </a:br>
            <a:endParaRPr lang="en-GB" sz="1600" cap="none" dirty="0"/>
          </a:p>
        </p:txBody>
      </p:sp>
    </p:spTree>
    <p:extLst>
      <p:ext uri="{BB962C8B-B14F-4D97-AF65-F5344CB8AC3E}">
        <p14:creationId xmlns:p14="http://schemas.microsoft.com/office/powerpoint/2010/main" val="222616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361089" y="1011621"/>
            <a:ext cx="9469821" cy="4834758"/>
          </a:xfrm>
        </p:spPr>
        <p:txBody>
          <a:bodyPr>
            <a:noAutofit/>
          </a:bodyPr>
          <a:lstStyle/>
          <a:p>
            <a:pPr algn="l"/>
            <a:r>
              <a:rPr lang="en-GB" sz="3200" i="1" cap="none" dirty="0"/>
              <a:t>External freedom</a:t>
            </a:r>
            <a:r>
              <a:rPr lang="en-GB" sz="3200" cap="none" dirty="0"/>
              <a:t>:</a:t>
            </a:r>
            <a:r>
              <a:rPr lang="en-GB" sz="3200" i="1" cap="none" dirty="0"/>
              <a:t> </a:t>
            </a:r>
            <a:r>
              <a:rPr lang="en-GB" sz="3200" cap="none" dirty="0"/>
              <a:t>property ownership and freedom of contract</a:t>
            </a:r>
            <a:endParaRPr lang="en-GB" sz="1600" cap="none" dirty="0"/>
          </a:p>
        </p:txBody>
      </p:sp>
    </p:spTree>
    <p:extLst>
      <p:ext uri="{BB962C8B-B14F-4D97-AF65-F5344CB8AC3E}">
        <p14:creationId xmlns:p14="http://schemas.microsoft.com/office/powerpoint/2010/main" val="1225828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361089" y="1011621"/>
            <a:ext cx="9469821" cy="4834758"/>
          </a:xfrm>
        </p:spPr>
        <p:txBody>
          <a:bodyPr>
            <a:noAutofit/>
          </a:bodyPr>
          <a:lstStyle/>
          <a:p>
            <a:pPr algn="l"/>
            <a:r>
              <a:rPr lang="en-GB" sz="3200" b="1" i="1" cap="none" dirty="0"/>
              <a:t>Three Defects in the State of Nature</a:t>
            </a:r>
            <a:r>
              <a:rPr lang="en-GB" sz="3200" i="1" cap="none" dirty="0"/>
              <a:t> mean Rights to External Freedom cannot be actualised</a:t>
            </a:r>
            <a:endParaRPr lang="en-GB" sz="1600" i="1" cap="none" dirty="0"/>
          </a:p>
        </p:txBody>
      </p:sp>
    </p:spTree>
    <p:extLst>
      <p:ext uri="{BB962C8B-B14F-4D97-AF65-F5344CB8AC3E}">
        <p14:creationId xmlns:p14="http://schemas.microsoft.com/office/powerpoint/2010/main" val="408498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361089" y="1011621"/>
            <a:ext cx="9469821" cy="4834758"/>
          </a:xfrm>
        </p:spPr>
        <p:txBody>
          <a:bodyPr>
            <a:noAutofit/>
          </a:bodyPr>
          <a:lstStyle/>
          <a:p>
            <a:pPr algn="l"/>
            <a:r>
              <a:rPr lang="en-GB" sz="3200" b="1" cap="none" dirty="0"/>
              <a:t>Rights to external freedom </a:t>
            </a:r>
            <a:r>
              <a:rPr lang="en-GB" sz="3200" b="1" i="1" cap="none" dirty="0"/>
              <a:t>must</a:t>
            </a:r>
            <a:r>
              <a:rPr lang="en-GB" sz="3200" b="1" cap="none" dirty="0"/>
              <a:t> and yet </a:t>
            </a:r>
            <a:r>
              <a:rPr lang="en-GB" sz="3200" b="1" i="1" cap="none" dirty="0"/>
              <a:t>cannot</a:t>
            </a:r>
            <a:r>
              <a:rPr lang="en-GB" sz="3200" b="1" cap="none" dirty="0"/>
              <a:t> (in a state of nature) be:</a:t>
            </a:r>
            <a:br>
              <a:rPr lang="en-GB" sz="3200" b="1" cap="none" dirty="0"/>
            </a:br>
            <a:br>
              <a:rPr lang="en-GB" sz="3200" b="1" cap="none" dirty="0"/>
            </a:br>
            <a:r>
              <a:rPr lang="en-GB" sz="3200" b="1" cap="none" dirty="0"/>
              <a:t>1. Acquired</a:t>
            </a:r>
            <a:br>
              <a:rPr lang="en-GB" sz="3200" b="1" cap="none" dirty="0"/>
            </a:br>
            <a:r>
              <a:rPr lang="en-GB" sz="3200" b="1" cap="none" dirty="0"/>
              <a:t>2. Enforced</a:t>
            </a:r>
            <a:br>
              <a:rPr lang="en-GB" sz="3200" b="1" cap="none" dirty="0"/>
            </a:br>
            <a:r>
              <a:rPr lang="en-GB" sz="3200" b="1" cap="none" dirty="0"/>
              <a:t>3. Applied</a:t>
            </a:r>
            <a:endParaRPr lang="en-GB" sz="1600" cap="none" dirty="0"/>
          </a:p>
        </p:txBody>
      </p:sp>
    </p:spTree>
    <p:extLst>
      <p:ext uri="{BB962C8B-B14F-4D97-AF65-F5344CB8AC3E}">
        <p14:creationId xmlns:p14="http://schemas.microsoft.com/office/powerpoint/2010/main" val="2090272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361089" y="1011621"/>
            <a:ext cx="9469821" cy="4834758"/>
          </a:xfrm>
        </p:spPr>
        <p:txBody>
          <a:bodyPr>
            <a:noAutofit/>
          </a:bodyPr>
          <a:lstStyle/>
          <a:p>
            <a:pPr algn="l"/>
            <a:r>
              <a:rPr lang="en-GB" sz="3200" b="1" cap="none" dirty="0"/>
              <a:t>Acquisition</a:t>
            </a:r>
            <a:br>
              <a:rPr lang="en-GB" sz="3200" b="1" cap="none" dirty="0"/>
            </a:br>
            <a:br>
              <a:rPr lang="en-GB" sz="3200" b="1" cap="none" dirty="0"/>
            </a:br>
            <a:r>
              <a:rPr lang="en-GB" sz="3200" cap="none" dirty="0"/>
              <a:t>Unilateral acquisition of rights involves imposing duties on all others</a:t>
            </a:r>
            <a:br>
              <a:rPr lang="en-GB" sz="3200" cap="none" dirty="0"/>
            </a:br>
            <a:br>
              <a:rPr lang="en-GB" sz="3200" cap="none" dirty="0"/>
            </a:br>
            <a:r>
              <a:rPr lang="en-GB" sz="3200" cap="none" dirty="0"/>
              <a:t>Thus contravening their right to freedom (as independence from the choices of others)</a:t>
            </a:r>
            <a:endParaRPr lang="en-GB" sz="1600" cap="none" dirty="0"/>
          </a:p>
        </p:txBody>
      </p:sp>
    </p:spTree>
    <p:extLst>
      <p:ext uri="{BB962C8B-B14F-4D97-AF65-F5344CB8AC3E}">
        <p14:creationId xmlns:p14="http://schemas.microsoft.com/office/powerpoint/2010/main" val="6217046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354</TotalTime>
  <Words>947</Words>
  <Application>Microsoft Macintosh PowerPoint</Application>
  <PresentationFormat>Widescreen</PresentationFormat>
  <Paragraphs>29</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Parcel</vt:lpstr>
      <vt:lpstr>Natural Duty Theory</vt:lpstr>
      <vt:lpstr>Political obligation: natural, not acquired</vt:lpstr>
      <vt:lpstr>Conditional arguments for authority: Consent theory  Obligation is acquired through consent  Obligation is conditional upon consent Fair play theory  Obligation is acquired through receipt of presumptive, non  excludable benefits, in accordance with fairness  Obligation is conditional upon a fair allocation of presumptive,  non-excludable, benefits   Unconditional arguments for authority: Natural duty theory  Obligation is natural; nothing needs to happen to trigger it  Obligation is unconditional (or, it is conditional only on you  being human)</vt:lpstr>
      <vt:lpstr>PowerPoint Presentation</vt:lpstr>
      <vt:lpstr>Freedom (independence from being constrained by another’s choice), insofar as it can coexist with the freedom of every other in accordance with a universal law, is the only original right belonging to every man by virtue of his humanity. (The Metaphysics of Morals §6.238) </vt:lpstr>
      <vt:lpstr>External freedom: property ownership and freedom of contract</vt:lpstr>
      <vt:lpstr>Three Defects in the State of Nature mean Rights to External Freedom cannot be actualised</vt:lpstr>
      <vt:lpstr>Rights to external freedom must and yet cannot (in a state of nature) be:  1. Acquired 2. Enforced 3. Applied</vt:lpstr>
      <vt:lpstr>Acquisition  Unilateral acquisition of rights involves imposing duties on all others  Thus contravening their right to freedom (as independence from the choices of others)</vt:lpstr>
      <vt:lpstr>Enforcement  Without enforcement of rights, we are vulnerable, and at liberty to take pre-emptive force  As is everyone one else  Hobbesian state of insecurity  no right to external freedom </vt:lpstr>
      <vt:lpstr> Application  Abstract right to freedom must be applied in some particular concrete way (many possible realisations)  Unilateral interpretation and application involves imposition of private judgement upon others(in form of acquisition or enforcement)  This contravening their right to freedom (as independence from the choices of others) </vt:lpstr>
      <vt:lpstr>Conceptual problems, not merely empirical contingencies  Arise due to:  Our embodiment  Scarcity of space we share  Action can only proceed if not physically   frustrated  The nature of rights (correlativity)</vt:lpstr>
      <vt:lpstr>Natural Duty to: Exit the State of Nature Establish and Obey a Civil Government</vt:lpstr>
      <vt:lpstr>Unilateral Will vs. Omnilateral Will</vt:lpstr>
      <vt:lpstr>In the properly constituted state, property and other forms of acquired right are institutionalized so that the laws under which individuals make their claims are no longer the expression of anyone’s unilateral will. Nor are the application and enforcement of those laws. They are instead the expression of a public, “omnilateral” will.    – Thomas Sinclair, “The Power of Public Positions: Official Roles in Kantian Legitimacy,” Oxford Studies in Political Philosophy, 4 (2018), p. 35 </vt:lpstr>
      <vt:lpstr>Unlike private actors, the state as a public agency can enforce rights without undermining the relation of reciprocal independence in which its subject stand.  Only states, with their authoritative legal system and monopoly of public force, have the capacity to provide the unitary jurisdiction and assurance that individuals require.   – Anna stilz, “Nations, States, and Territory,” Ethics, 121 (2011) p. 581</vt:lpstr>
      <vt:lpstr>The state is a morally significant entity by virtue of the tasks it takes on, the spirit in which it addresses them, and the resources it brings to those tasks. If it acts as though it embodies the united will of the whole people, operating through the medium of general laws, and deploying effective and coordinated force to secure an environment  governed by those laws, then it is legitimate and the people must submit to it.  Jeremy Waldron, “Kant’s Theory of the State,” in Immanuel Kant, Toward Perpetual Peace and Other Writings on Politics, Peace, and History, ed. P. Kleingeld (Yale University Press, 2006), p. 187</vt:lpstr>
      <vt:lpstr>General rules that are not the product of any unilateral will  Legislature    Acquisition Executive    Enforcement Judiciary    Application  </vt:lpstr>
      <vt:lpstr>CHALLENGES</vt:lpstr>
      <vt:lpstr>Too Strong?  Is it a conceptual truth that rights cannot be secured in a state of nature?  Seems like an empirical claim  Social conventions and norms could stabilise rights</vt:lpstr>
      <vt:lpstr>Double Counting?  How can processes that create rights violate rights?</vt:lpstr>
      <vt:lpstr>Particularity Problem  Which state am I obligated to?</vt:lpstr>
      <vt:lpstr>Answering Particularity Problem  The need for rights arises among those who unavoidably encounter one another in space  Those who share territory therefore need to share a state  Therefore, you are obligated to the state that happens to govern the territory you occupy  NB: territorial boundaries are creations of state, they do not pre-exist them. Those that live near borders interact with those of other territories</vt:lpstr>
      <vt:lpstr>The Challenge of Globalisation  We now cooperate globally without a global state  Either: NDT demands a global state, or globalisation disproves the NDT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Consent Theory</dc:title>
  <dc:creator>Christmas, Billy</dc:creator>
  <cp:lastModifiedBy>Christmas, Billy</cp:lastModifiedBy>
  <cp:revision>27</cp:revision>
  <dcterms:created xsi:type="dcterms:W3CDTF">2021-01-22T08:55:39Z</dcterms:created>
  <dcterms:modified xsi:type="dcterms:W3CDTF">2021-02-12T11:15:46Z</dcterms:modified>
</cp:coreProperties>
</file>