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88" r:id="rId9"/>
    <p:sldId id="263" r:id="rId10"/>
    <p:sldId id="264" r:id="rId11"/>
    <p:sldId id="292" r:id="rId12"/>
    <p:sldId id="266" r:id="rId13"/>
    <p:sldId id="267" r:id="rId14"/>
    <p:sldId id="289" r:id="rId15"/>
    <p:sldId id="270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37F70-9BB8-47C4-9FED-237176AF8FF0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7C42-FFC1-4ED9-B5A7-2433E1903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7C42-FFC1-4ED9-B5A7-2433E1903F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2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828" y="2445461"/>
            <a:ext cx="5026659" cy="365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305" y="318592"/>
            <a:ext cx="10359389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865" y="2085593"/>
            <a:ext cx="10542269" cy="314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u.org/english/hom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77200" y="4419600"/>
            <a:ext cx="3625215" cy="147155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2800" b="1" spc="-60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Week</a:t>
            </a:r>
            <a:r>
              <a:rPr sz="2800" b="1" spc="-20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 </a:t>
            </a:r>
            <a:r>
              <a:rPr sz="2800" b="1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6 </a:t>
            </a:r>
            <a:r>
              <a:rPr sz="2800" b="1" spc="5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 </a:t>
            </a:r>
            <a:r>
              <a:rPr sz="2800" b="1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Legi</a:t>
            </a:r>
            <a:r>
              <a:rPr sz="2800" b="1" spc="-25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s</a:t>
            </a:r>
            <a:r>
              <a:rPr sz="2800" b="1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l</a:t>
            </a:r>
            <a:r>
              <a:rPr sz="2800" b="1" spc="-75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a</a:t>
            </a:r>
            <a:r>
              <a:rPr sz="2800" b="1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tu</a:t>
            </a:r>
            <a:r>
              <a:rPr sz="2800" b="1" spc="-95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 Light"/>
              </a:rPr>
              <a:t>es</a:t>
            </a:r>
            <a:endParaRPr sz="2800" b="1" dirty="0">
              <a:latin typeface="Palatino Linotype" panose="02040502050505030304" pitchFamily="18" charset="0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Dr</a:t>
            </a:r>
            <a:r>
              <a:rPr sz="2800" b="1" spc="-3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2800" b="1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Fredrick Ajwang </a:t>
            </a:r>
            <a:endParaRPr sz="2800" b="1" dirty="0">
              <a:latin typeface="Palatino Linotype" panose="02040502050505030304" pitchFamily="18" charset="0"/>
              <a:cs typeface="Calibri"/>
            </a:endParaRPr>
          </a:p>
        </p:txBody>
      </p:sp>
      <p:pic>
        <p:nvPicPr>
          <p:cNvPr id="9" name="Picture 8" descr="What would the British parliament look like under proportional  representation?">
            <a:extLst>
              <a:ext uri="{FF2B5EF4-FFF2-40B4-BE49-F238E27FC236}">
                <a16:creationId xmlns:a16="http://schemas.microsoft.com/office/drawing/2014/main" id="{C50B8372-725F-4DD6-8BB6-90A54821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7724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44296"/>
            <a:ext cx="10658856" cy="56266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390" y="194309"/>
            <a:ext cx="10353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</a:t>
            </a:r>
            <a:r>
              <a:rPr spc="-5" dirty="0"/>
              <a:t> </a:t>
            </a:r>
            <a:r>
              <a:rPr dirty="0"/>
              <a:t>of selection</a:t>
            </a:r>
            <a:r>
              <a:rPr spc="-25" dirty="0"/>
              <a:t> </a:t>
            </a:r>
            <a:r>
              <a:rPr dirty="0"/>
              <a:t>of the upper</a:t>
            </a:r>
            <a:r>
              <a:rPr spc="15" dirty="0"/>
              <a:t> </a:t>
            </a:r>
            <a:r>
              <a:rPr dirty="0"/>
              <a:t>chamber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5276" y="6315252"/>
            <a:ext cx="3152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Inter-Parliamentary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Union</a:t>
            </a:r>
            <a:r>
              <a:rPr sz="1400" dirty="0">
                <a:latin typeface="Arial MT"/>
                <a:cs typeface="Arial MT"/>
              </a:rPr>
              <a:t> 2020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FF12B-CD01-4D8E-BDCD-DC43621E7A2B}"/>
              </a:ext>
            </a:extLst>
          </p:cNvPr>
          <p:cNvSpPr txBox="1"/>
          <p:nvPr/>
        </p:nvSpPr>
        <p:spPr>
          <a:xfrm>
            <a:off x="33292" y="1066800"/>
            <a:ext cx="51224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Deliberation takes the form of general discussion in the chamber</a:t>
            </a:r>
          </a:p>
          <a:p>
            <a:pPr algn="just"/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Key issues discussed in the floor of the chamber </a:t>
            </a:r>
          </a:p>
          <a:p>
            <a:pPr algn="just"/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Debate are an arena for national political discussion, forming part of a continuous election campaign. </a:t>
            </a:r>
          </a:p>
          <a:p>
            <a:pPr algn="just"/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The mood of the House, as revealed in debate, is often more significant than the vote which follows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1C7CC-D90D-42D8-B42B-531909894608}"/>
              </a:ext>
            </a:extLst>
          </p:cNvPr>
          <p:cNvSpPr txBox="1"/>
          <p:nvPr/>
        </p:nvSpPr>
        <p:spPr>
          <a:xfrm>
            <a:off x="914400" y="304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alatino Linotype" panose="02040502050505030304" pitchFamily="18" charset="0"/>
              </a:rPr>
              <a:t>Deliberation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4D1A8-E1B2-4F4C-9A3A-C0E4C6883779}"/>
              </a:ext>
            </a:extLst>
          </p:cNvPr>
          <p:cNvSpPr txBox="1"/>
          <p:nvPr/>
        </p:nvSpPr>
        <p:spPr>
          <a:xfrm>
            <a:off x="5832999" y="990600"/>
            <a:ext cx="6062708" cy="505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rganized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internally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basis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committees.</a:t>
            </a: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Can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be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few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or 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many,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ad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hoc or institutionalized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5080" lvl="0" indent="-45720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  <a:tab pos="2296795" algn="l"/>
                <a:tab pos="2624455" algn="l"/>
                <a:tab pos="3385185" algn="l"/>
                <a:tab pos="4191635" algn="l"/>
                <a:tab pos="5407660" algn="l"/>
                <a:tab pos="5748020" algn="l"/>
                <a:tab pos="6505575" algn="l"/>
                <a:tab pos="7103109" algn="l"/>
                <a:tab pos="9418320" algn="l"/>
                <a:tab pos="10039985" algn="l"/>
              </a:tabLst>
              <a:defRPr/>
            </a:pPr>
            <a:r>
              <a:rPr kumimoji="0" lang="en-US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erma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en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y:</a:t>
            </a:r>
            <a:r>
              <a:rPr lang="en-US" sz="2000" dirty="0">
                <a:solidFill>
                  <a:prstClr val="black"/>
                </a:solidFill>
                <a:latin typeface="Palatino Linotype" panose="02040502050505030304" pitchFamily="18" charset="0"/>
                <a:cs typeface="Calibri"/>
              </a:rPr>
              <a:t> Offers stability if institutionalized but may limit specialization.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5080" lvl="0" indent="-45720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Specialization</a:t>
            </a:r>
            <a:r>
              <a:rPr kumimoji="0" lang="en-US" sz="2000" b="0" i="0" u="none" strike="noStrike" kern="1200" cap="none" spc="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–</a:t>
            </a:r>
            <a:r>
              <a:rPr kumimoji="0" lang="en-US" sz="200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mirror</a:t>
            </a:r>
            <a:r>
              <a:rPr kumimoji="0" lang="en-US" sz="200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the</a:t>
            </a:r>
            <a:r>
              <a:rPr kumimoji="0" lang="en-US" sz="20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executive</a:t>
            </a:r>
            <a:r>
              <a:rPr kumimoji="0" lang="en-US" sz="2000" b="0" i="0" u="none" strike="noStrike" kern="1200" cap="none" spc="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branch</a:t>
            </a:r>
            <a:r>
              <a:rPr kumimoji="0" lang="en-US" sz="200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–</a:t>
            </a:r>
            <a:r>
              <a:rPr kumimoji="0" lang="en-US" sz="200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with</a:t>
            </a:r>
            <a:r>
              <a:rPr kumimoji="0" lang="en-US" sz="2000" b="0" i="0" u="none" strike="noStrike" kern="1200" cap="none" spc="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committees</a:t>
            </a:r>
            <a:r>
              <a:rPr kumimoji="0" lang="en-US" sz="200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for</a:t>
            </a:r>
            <a:r>
              <a:rPr kumimoji="0" lang="en-US" sz="200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each </a:t>
            </a:r>
            <a:r>
              <a:rPr kumimoji="0" lang="en-US" sz="2000" b="0" i="0" u="none" strike="noStrike" kern="120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portfolio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Temporary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committees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–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react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different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events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and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crisis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6985" lvl="0" indent="-45720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If</a:t>
            </a:r>
            <a:r>
              <a:rPr kumimoji="0" lang="en-US" sz="20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legislation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is</a:t>
            </a:r>
            <a:r>
              <a:rPr kumimoji="0" lang="en-US" sz="2000" b="0" i="0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fully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vetted</a:t>
            </a:r>
            <a:r>
              <a:rPr kumimoji="0" lang="en-US" sz="2000" b="0" i="0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before</a:t>
            </a:r>
            <a:r>
              <a:rPr kumimoji="0" lang="en-US" sz="20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being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assigned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the</a:t>
            </a:r>
            <a:r>
              <a:rPr kumimoji="0" lang="en-US" sz="2000" b="0" i="0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committee</a:t>
            </a:r>
            <a:r>
              <a:rPr kumimoji="0" lang="en-US" sz="20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-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the </a:t>
            </a:r>
            <a:r>
              <a:rPr kumimoji="0" lang="en-US" sz="2000" b="0" i="0" u="none" strike="noStrike" kern="1200" cap="none" spc="-5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committees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unlikely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have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 major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role.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66CC-B39E-484F-8D5F-3043E64276A2}"/>
              </a:ext>
            </a:extLst>
          </p:cNvPr>
          <p:cNvSpPr txBox="1"/>
          <p:nvPr/>
        </p:nvSpPr>
        <p:spPr>
          <a:xfrm>
            <a:off x="6603508" y="351571"/>
            <a:ext cx="452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alatino Linotype" panose="02040502050505030304" pitchFamily="18" charset="0"/>
              </a:rPr>
              <a:t>Committees </a:t>
            </a:r>
          </a:p>
        </p:txBody>
      </p:sp>
    </p:spTree>
    <p:extLst>
      <p:ext uri="{BB962C8B-B14F-4D97-AF65-F5344CB8AC3E}">
        <p14:creationId xmlns:p14="http://schemas.microsoft.com/office/powerpoint/2010/main" val="204937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419320"/>
            <a:ext cx="5864862" cy="139589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lang="en-US" dirty="0">
                <a:latin typeface="Palatino Linotype" panose="02040502050505030304" pitchFamily="18" charset="0"/>
              </a:rPr>
              <a:t>A) </a:t>
            </a:r>
            <a:r>
              <a:rPr dirty="0">
                <a:latin typeface="Palatino Linotype" panose="02040502050505030304" pitchFamily="18" charset="0"/>
              </a:rPr>
              <a:t>Representation</a:t>
            </a:r>
            <a:r>
              <a:rPr spc="-8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(I)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917575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Pitkin	(1967)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204187"/>
            <a:ext cx="11353800" cy="3875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1.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Formalistic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Representation: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1040"/>
              </a:spcBef>
              <a:tabLst>
                <a:tab pos="682625" algn="l"/>
                <a:tab pos="2467610" algn="l"/>
                <a:tab pos="4508500" algn="l"/>
                <a:tab pos="5232400" algn="l"/>
                <a:tab pos="6493510" algn="l"/>
                <a:tab pos="7169784" algn="l"/>
                <a:tab pos="8281034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Th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	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s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tit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u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tional</a:t>
            </a:r>
            <a:r>
              <a:rPr lang="en-US"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ar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an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g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m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s	th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	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600" spc="-50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d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	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d	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ti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	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es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tion. 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Formal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representation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has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two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dimensions: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12700" marR="6350">
              <a:lnSpc>
                <a:spcPts val="2810"/>
              </a:lnSpc>
              <a:spcBef>
                <a:spcPts val="990"/>
              </a:spcBef>
              <a:buChar char="-"/>
              <a:tabLst>
                <a:tab pos="283845" algn="l"/>
                <a:tab pos="284480" algn="l"/>
                <a:tab pos="3394075" algn="l"/>
              </a:tabLst>
            </a:pPr>
            <a:r>
              <a:rPr lang="en-US" sz="2600" spc="-10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uthorization:</a:t>
            </a:r>
            <a:r>
              <a:rPr sz="2600" spc="9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8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means</a:t>
            </a:r>
            <a:r>
              <a:rPr sz="2600" spc="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by</a:t>
            </a:r>
            <a:r>
              <a:rPr sz="2600" spc="9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which</a:t>
            </a:r>
            <a:r>
              <a:rPr sz="2600" spc="9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representative</a:t>
            </a:r>
            <a:r>
              <a:rPr sz="2600" spc="9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obtains</a:t>
            </a:r>
            <a:r>
              <a:rPr sz="2600" spc="9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their</a:t>
            </a:r>
            <a:r>
              <a:rPr sz="2600" spc="9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standing</a:t>
            </a:r>
            <a:r>
              <a:rPr lang="en-US" sz="2600" spc="-10" dirty="0">
                <a:latin typeface="Palatino Linotype" panose="02040502050505030304" pitchFamily="18" charset="0"/>
                <a:cs typeface="Calibri"/>
              </a:rPr>
              <a:t>/</a:t>
            </a:r>
            <a:r>
              <a:rPr sz="2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office</a:t>
            </a:r>
            <a:r>
              <a:rPr lang="en-US"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(e.g.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elections).</a:t>
            </a:r>
          </a:p>
          <a:p>
            <a:pPr>
              <a:lnSpc>
                <a:spcPct val="100000"/>
              </a:lnSpc>
              <a:buFont typeface="Calibri"/>
              <a:buChar char="-"/>
            </a:pP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12700" marR="5080" algn="just">
              <a:lnSpc>
                <a:spcPts val="2810"/>
              </a:lnSpc>
              <a:spcBef>
                <a:spcPts val="1640"/>
              </a:spcBef>
              <a:buChar char="-"/>
              <a:tabLst>
                <a:tab pos="206375" algn="l"/>
              </a:tabLst>
            </a:pPr>
            <a:r>
              <a:rPr lang="en-US" sz="2600" spc="-10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ccountability: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ability of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constituents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to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punish their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representative 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for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failing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act in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accordance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with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their wishes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(e.g.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voting an elected official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out</a:t>
            </a:r>
            <a:r>
              <a:rPr sz="2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office)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or</a:t>
            </a:r>
            <a:r>
              <a:rPr sz="2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responsiveness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representative</a:t>
            </a:r>
            <a:r>
              <a:rPr sz="2600" spc="-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constituents.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0302"/>
            <a:ext cx="20548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 panose="02040502050505030304" pitchFamily="18" charset="0"/>
                <a:cs typeface="Arial MT"/>
              </a:rPr>
              <a:t>FUN</a:t>
            </a:r>
            <a:r>
              <a:rPr sz="1800" spc="-15" dirty="0">
                <a:latin typeface="Palatino Linotype" panose="02040502050505030304" pitchFamily="18" charset="0"/>
                <a:cs typeface="Arial MT"/>
              </a:rPr>
              <a:t>C</a:t>
            </a:r>
            <a:r>
              <a:rPr sz="1800" spc="10" dirty="0">
                <a:latin typeface="Palatino Linotype" panose="02040502050505030304" pitchFamily="18" charset="0"/>
                <a:cs typeface="Arial MT"/>
              </a:rPr>
              <a:t>T</a:t>
            </a:r>
            <a:r>
              <a:rPr sz="1800" dirty="0">
                <a:latin typeface="Palatino Linotype" panose="02040502050505030304" pitchFamily="18" charset="0"/>
                <a:cs typeface="Arial MT"/>
              </a:rPr>
              <a:t>I</a:t>
            </a:r>
            <a:r>
              <a:rPr sz="1800" spc="5" dirty="0">
                <a:latin typeface="Palatino Linotype" panose="02040502050505030304" pitchFamily="18" charset="0"/>
                <a:cs typeface="Arial MT"/>
              </a:rPr>
              <a:t>O</a:t>
            </a:r>
            <a:r>
              <a:rPr sz="1800" spc="-5" dirty="0">
                <a:latin typeface="Palatino Linotype" panose="02040502050505030304" pitchFamily="18" charset="0"/>
                <a:cs typeface="Arial MT"/>
              </a:rPr>
              <a:t>NS</a:t>
            </a:r>
            <a:endParaRPr sz="1800" dirty="0">
              <a:latin typeface="Palatino Linotype" panose="02040502050505030304" pitchFamily="18" charset="0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0758"/>
            <a:ext cx="4655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Palatino Linotype" panose="02040502050505030304" pitchFamily="18" charset="0"/>
              </a:rPr>
              <a:t>Representation</a:t>
            </a:r>
            <a:r>
              <a:rPr spc="-8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202" y="1711426"/>
            <a:ext cx="5291455" cy="308097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600" dirty="0">
                <a:latin typeface="Calibri"/>
                <a:cs typeface="Calibri"/>
              </a:rPr>
              <a:t>2.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Symbolic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Representation: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ways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that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a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representative </a:t>
            </a:r>
            <a:r>
              <a:rPr sz="2600" spc="-5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“stands </a:t>
            </a:r>
            <a:r>
              <a:rPr sz="2600" spc="10" dirty="0">
                <a:latin typeface="Palatino Linotype" panose="02040502050505030304" pitchFamily="18" charset="0"/>
                <a:cs typeface="Calibri"/>
              </a:rPr>
              <a:t>for”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represented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— </a:t>
            </a:r>
            <a:endParaRPr lang="en-US" sz="2600" dirty="0">
              <a:latin typeface="Palatino Linotype" panose="02040502050505030304" pitchFamily="18" charset="0"/>
              <a:cs typeface="Calibri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endParaRPr lang="en-GB" sz="2600" dirty="0">
              <a:latin typeface="Palatino Linotype" panose="02040502050505030304" pitchFamily="18" charset="0"/>
              <a:cs typeface="Calibri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GB" sz="2600" dirty="0">
                <a:latin typeface="Palatino Linotype" panose="02040502050505030304" pitchFamily="18" charset="0"/>
                <a:cs typeface="Calibri"/>
              </a:rPr>
              <a:t>Fair and effective representation of voters by the representative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.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0019" y="1905000"/>
            <a:ext cx="4593780" cy="4271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8">
            <a:extLst>
              <a:ext uri="{FF2B5EF4-FFF2-40B4-BE49-F238E27FC236}">
                <a16:creationId xmlns:a16="http://schemas.microsoft.com/office/drawing/2014/main" id="{7213487B-3046-42E8-9BDE-6076880AD0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1369515"/>
            <a:ext cx="4038600" cy="4486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4AC2B-F0D1-47C1-8D93-665C44A6D12B}"/>
              </a:ext>
            </a:extLst>
          </p:cNvPr>
          <p:cNvSpPr txBox="1"/>
          <p:nvPr/>
        </p:nvSpPr>
        <p:spPr>
          <a:xfrm>
            <a:off x="309239" y="1334004"/>
            <a:ext cx="6172200" cy="606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Descriptive</a:t>
            </a:r>
            <a:r>
              <a:rPr kumimoji="0" lang="en-US" sz="2000" b="0" i="0" u="sng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Representation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	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x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	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	whi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h	a	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ep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es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n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	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ese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m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	those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bei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g 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represented.</a:t>
            </a:r>
            <a:endParaRPr lang="en-US" sz="2000" dirty="0">
              <a:solidFill>
                <a:prstClr val="black"/>
              </a:solidFill>
              <a:latin typeface="Palatino Linotype" panose="02040502050505030304" pitchFamily="18" charset="0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Descriptive</a:t>
            </a:r>
            <a:r>
              <a:rPr kumimoji="0" lang="en-US" sz="20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representation</a:t>
            </a:r>
            <a:r>
              <a:rPr kumimoji="0" lang="en-US" sz="20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-</a:t>
            </a:r>
            <a:r>
              <a:rPr kumimoji="0" lang="en-US" sz="20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should</a:t>
            </a:r>
            <a:r>
              <a:rPr kumimoji="0" lang="en-US" sz="20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resemble</a:t>
            </a:r>
            <a:r>
              <a:rPr kumimoji="0" lang="en-US" sz="20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and</a:t>
            </a:r>
            <a:r>
              <a:rPr kumimoji="0" lang="en-US" sz="20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be</a:t>
            </a:r>
            <a:r>
              <a:rPr kumimoji="0" lang="en-US" sz="20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in</a:t>
            </a:r>
            <a:r>
              <a:rPr kumimoji="0" lang="en-US" sz="20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some</a:t>
            </a:r>
            <a:r>
              <a:rPr lang="en-US" sz="2000" dirty="0">
                <a:solidFill>
                  <a:prstClr val="black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way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similar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those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represented.</a:t>
            </a:r>
            <a:endParaRPr lang="en-US" sz="2000" dirty="0">
              <a:solidFill>
                <a:prstClr val="black"/>
              </a:solidFill>
              <a:latin typeface="Palatino Linotype" panose="02040502050505030304" pitchFamily="18" charset="0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It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is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simply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‘descriptive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likeness’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(Pitkin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1967: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92).</a:t>
            </a: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For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instance,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the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representation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of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women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and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minorities</a:t>
            </a: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But	does	looking	alike	come	with shared	interests	and experiences? </a:t>
            </a:r>
          </a:p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41145" algn="l"/>
                <a:tab pos="1888489" algn="l"/>
                <a:tab pos="2632710" algn="l"/>
                <a:tab pos="2884170" algn="l"/>
                <a:tab pos="4511675" algn="l"/>
                <a:tab pos="5700395" algn="l"/>
                <a:tab pos="6410960" algn="l"/>
              </a:tabLst>
              <a:defRPr/>
            </a:pPr>
            <a:r>
              <a:rPr lang="en-US" sz="2000" dirty="0" err="1">
                <a:solidFill>
                  <a:prstClr val="black"/>
                </a:solidFill>
                <a:latin typeface="Palatino Linotype" panose="02040502050505030304" pitchFamily="18" charset="0"/>
                <a:cs typeface="Calibri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alatino Linotype" panose="02040502050505030304" pitchFamily="18" charset="0"/>
                <a:cs typeface="Calibri"/>
              </a:rPr>
              <a:t>  A Latino representative who might inadvertently represent straight Latinos at the expense of gay and lesbian Latinos (Young 1986: 350).</a:t>
            </a:r>
          </a:p>
          <a:p>
            <a:pPr marL="241300" marR="0" lvl="1" algn="l" defTabSz="914400" rtl="0" eaLnBrk="1" fontAlgn="auto" latinLnBrk="0" hangingPunct="1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  <a:p>
            <a:pPr marL="4699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1D7EF62-D3D1-4B01-BE08-F7BBD68F4F65}"/>
              </a:ext>
            </a:extLst>
          </p:cNvPr>
          <p:cNvSpPr txBox="1">
            <a:spLocks/>
          </p:cNvSpPr>
          <p:nvPr/>
        </p:nvSpPr>
        <p:spPr>
          <a:xfrm>
            <a:off x="723734" y="243738"/>
            <a:ext cx="552466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E" sz="2400" b="1" kern="0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Representation</a:t>
            </a:r>
            <a:r>
              <a:rPr lang="en-IE" sz="2400" b="1" kern="0" spc="-45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 </a:t>
            </a:r>
            <a:r>
              <a:rPr lang="en-IE" sz="2400" b="1" kern="0" spc="-5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(III)</a:t>
            </a:r>
          </a:p>
        </p:txBody>
      </p:sp>
    </p:spTree>
    <p:extLst>
      <p:ext uri="{BB962C8B-B14F-4D97-AF65-F5344CB8AC3E}">
        <p14:creationId xmlns:p14="http://schemas.microsoft.com/office/powerpoint/2010/main" val="41209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630758"/>
            <a:ext cx="52533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Representation</a:t>
            </a:r>
            <a:r>
              <a:rPr spc="-85" dirty="0"/>
              <a:t> </a:t>
            </a:r>
            <a:r>
              <a:rPr dirty="0"/>
              <a:t>(</a:t>
            </a:r>
            <a:r>
              <a:rPr lang="en-US" dirty="0"/>
              <a:t>I</a:t>
            </a:r>
            <a:r>
              <a:rPr dirty="0"/>
              <a:t>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720699"/>
            <a:ext cx="5395594" cy="47841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2400" spc="-5" dirty="0">
                <a:latin typeface="Calibri"/>
                <a:cs typeface="Calibri"/>
              </a:rPr>
              <a:t>4.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u="sng" spc="-15" dirty="0">
                <a:latin typeface="Palatino Linotype" panose="02040502050505030304" pitchFamily="18" charset="0"/>
                <a:cs typeface="Calibri"/>
              </a:rPr>
              <a:t>Substantive</a:t>
            </a:r>
            <a:r>
              <a:rPr sz="2400" u="sng" spc="-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u="sng" spc="-10" dirty="0">
                <a:latin typeface="Palatino Linotype" panose="02040502050505030304" pitchFamily="18" charset="0"/>
                <a:cs typeface="Calibri"/>
              </a:rPr>
              <a:t>Representation</a:t>
            </a:r>
            <a:endParaRPr sz="2400" u="sng" dirty="0">
              <a:latin typeface="Palatino Linotype" panose="02040502050505030304" pitchFamily="18" charset="0"/>
              <a:cs typeface="Calibri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>
                <a:latin typeface="Palatino Linotype" panose="02040502050505030304" pitchFamily="18" charset="0"/>
                <a:cs typeface="Calibri"/>
              </a:rPr>
              <a:t>Legislatures advocate on behalf of certain groups.</a:t>
            </a:r>
          </a:p>
          <a:p>
            <a:pPr marL="241300" marR="635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b="0" i="0" dirty="0">
                <a:solidFill>
                  <a:srgbClr val="202122"/>
                </a:solidFill>
                <a:effectLst/>
                <a:latin typeface="Palatino Linotype" panose="02040502050505030304" pitchFamily="18" charset="0"/>
              </a:rPr>
              <a:t>For example, acting on the expressed wishes of citizens, or acting according to what the representatives themselves judge is in the best interests of citizens. </a:t>
            </a:r>
            <a:r>
              <a:rPr lang="en-US" sz="2400" spc="-5" dirty="0">
                <a:latin typeface="Palatino Linotype" panose="02040502050505030304" pitchFamily="18" charset="0"/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80000"/>
              </a:lnSpc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Palatino Linotype" panose="02040502050505030304" pitchFamily="18" charset="0"/>
                <a:cs typeface="Calibri"/>
              </a:rPr>
              <a:t>One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can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assess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a </a:t>
            </a:r>
            <a:r>
              <a:rPr sz="2400" spc="-15" dirty="0">
                <a:latin typeface="Palatino Linotype" panose="02040502050505030304" pitchFamily="18" charset="0"/>
                <a:cs typeface="Calibri"/>
              </a:rPr>
              <a:t>representative by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400" spc="-20" dirty="0">
                <a:latin typeface="Palatino Linotype" panose="02040502050505030304" pitchFamily="18" charset="0"/>
                <a:cs typeface="Calibri"/>
              </a:rPr>
              <a:t>extent to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which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policy </a:t>
            </a:r>
            <a:r>
              <a:rPr sz="2400" spc="-15" dirty="0">
                <a:latin typeface="Palatino Linotype" panose="02040502050505030304" pitchFamily="18" charset="0"/>
                <a:cs typeface="Calibri"/>
              </a:rPr>
              <a:t>outcomes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advanced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by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a </a:t>
            </a:r>
            <a:r>
              <a:rPr sz="2400" spc="-15" dirty="0">
                <a:latin typeface="Palatino Linotype" panose="02040502050505030304" pitchFamily="18" charset="0"/>
                <a:cs typeface="Calibri"/>
              </a:rPr>
              <a:t>representative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serve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“the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best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15" dirty="0">
                <a:latin typeface="Palatino Linotype" panose="02040502050505030304" pitchFamily="18" charset="0"/>
                <a:cs typeface="Calibri"/>
              </a:rPr>
              <a:t>interests”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Calibri"/>
              </a:rPr>
              <a:t>their </a:t>
            </a:r>
            <a:r>
              <a:rPr sz="24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400" spc="-10" dirty="0">
                <a:latin typeface="Palatino Linotype" panose="02040502050505030304" pitchFamily="18" charset="0"/>
                <a:cs typeface="Calibri"/>
              </a:rPr>
              <a:t>constituents.</a:t>
            </a:r>
            <a:endParaRPr sz="2400" dirty="0">
              <a:latin typeface="Palatino Linotype" panose="02040502050505030304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315" y="1905000"/>
            <a:ext cx="5073395" cy="42717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6EF7A-047A-4584-A13A-FF583557C9F5}"/>
              </a:ext>
            </a:extLst>
          </p:cNvPr>
          <p:cNvSpPr txBox="1"/>
          <p:nvPr/>
        </p:nvSpPr>
        <p:spPr>
          <a:xfrm>
            <a:off x="1295400" y="838200"/>
            <a:ext cx="67056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FF56E-DD76-453B-B0C3-6E80BE6BD757}"/>
              </a:ext>
            </a:extLst>
          </p:cNvPr>
          <p:cNvSpPr txBox="1"/>
          <p:nvPr/>
        </p:nvSpPr>
        <p:spPr>
          <a:xfrm>
            <a:off x="1295400" y="8382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Palatino Linotype" panose="02040502050505030304" pitchFamily="18" charset="0"/>
              </a:rPr>
              <a:t>Representative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B358-9A9E-43E8-845B-37DED6F1DC5E}"/>
              </a:ext>
            </a:extLst>
          </p:cNvPr>
          <p:cNvSpPr txBox="1"/>
          <p:nvPr/>
        </p:nvSpPr>
        <p:spPr>
          <a:xfrm>
            <a:off x="1066800" y="1752600"/>
            <a:ext cx="9601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dirty="0">
                <a:latin typeface="Palatino Linotype" panose="02040502050505030304" pitchFamily="18" charset="0"/>
              </a:rPr>
              <a:t>Collective representation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Ideally members should represent the interests of all voters, not just those in the districts they represent.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National interests over partisanship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0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131190"/>
            <a:ext cx="41275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Palatino Linotype" panose="02040502050505030304" pitchFamily="18" charset="0"/>
              </a:rPr>
              <a:t>B) </a:t>
            </a:r>
            <a:r>
              <a:rPr b="1" dirty="0">
                <a:latin typeface="Palatino Linotype" panose="02040502050505030304" pitchFamily="18" charset="0"/>
              </a:rPr>
              <a:t>Legis</a:t>
            </a:r>
            <a:r>
              <a:rPr b="1" spc="10" dirty="0">
                <a:latin typeface="Palatino Linotype" panose="02040502050505030304" pitchFamily="18" charset="0"/>
              </a:rPr>
              <a:t>l</a:t>
            </a:r>
            <a:r>
              <a:rPr b="1" dirty="0">
                <a:latin typeface="Palatino Linotype" panose="02040502050505030304" pitchFamily="18" charset="0"/>
              </a:rPr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062990"/>
            <a:ext cx="10543540" cy="47458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6985" indent="-45720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b="1" spc="-5" dirty="0">
                <a:latin typeface="Palatino Linotype" panose="02040502050505030304" pitchFamily="18" charset="0"/>
                <a:cs typeface="Calibri"/>
              </a:rPr>
              <a:t>The legislative </a:t>
            </a:r>
            <a:r>
              <a:rPr sz="2000" b="1" spc="-10" dirty="0">
                <a:latin typeface="Palatino Linotype" panose="02040502050505030304" pitchFamily="18" charset="0"/>
                <a:cs typeface="Calibri"/>
              </a:rPr>
              <a:t>procedures are explicitly deliberative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, involving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several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readings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(debates)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as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bill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moves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from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floor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committee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back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again.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marR="6350" indent="-457200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bicameral legislatures,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different versions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passed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by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each chamber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must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be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reconciled.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marR="6350" indent="-4572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Palatino Linotype" panose="02040502050505030304" pitchFamily="18" charset="0"/>
                <a:cs typeface="Calibri"/>
              </a:rPr>
              <a:t>But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legislation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rarely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function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which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legislatures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exert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greatest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influence, as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effective 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control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over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legislation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in most liberal democracies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rests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with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government.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b="1" spc="-10" dirty="0">
                <a:latin typeface="Palatino Linotype" panose="02040502050505030304" pitchFamily="18" charset="0"/>
                <a:cs typeface="Calibri"/>
              </a:rPr>
              <a:t>Initiation</a:t>
            </a:r>
            <a:r>
              <a:rPr sz="2000" b="1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depends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on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system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government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type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of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legislature.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marR="7620" indent="-457200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b="1" spc="-10" dirty="0">
                <a:latin typeface="Palatino Linotype" panose="02040502050505030304" pitchFamily="18" charset="0"/>
                <a:cs typeface="Calibri"/>
              </a:rPr>
              <a:t>Consultation, </a:t>
            </a:r>
            <a:r>
              <a:rPr sz="2000" b="1" spc="-35" dirty="0">
                <a:latin typeface="Palatino Linotype" panose="02040502050505030304" pitchFamily="18" charset="0"/>
                <a:cs typeface="Calibri"/>
              </a:rPr>
              <a:t>delay, </a:t>
            </a:r>
            <a:r>
              <a:rPr sz="2000" b="1" spc="-20" dirty="0">
                <a:latin typeface="Palatino Linotype" panose="02040502050505030304" pitchFamily="18" charset="0"/>
                <a:cs typeface="Calibri"/>
              </a:rPr>
              <a:t>veto, </a:t>
            </a:r>
            <a:r>
              <a:rPr sz="2000" b="1" dirty="0">
                <a:latin typeface="Palatino Linotype" panose="02040502050505030304" pitchFamily="18" charset="0"/>
                <a:cs typeface="Calibri"/>
              </a:rPr>
              <a:t>or </a:t>
            </a:r>
            <a:r>
              <a:rPr sz="2000" b="1" spc="-10" dirty="0">
                <a:latin typeface="Palatino Linotype" panose="02040502050505030304" pitchFamily="18" charset="0"/>
                <a:cs typeface="Calibri"/>
              </a:rPr>
              <a:t>amendment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are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other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powerful tools that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depend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on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system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of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government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 and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type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 of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legislature.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indent="-457200" algn="just">
              <a:lnSpc>
                <a:spcPts val="2735"/>
              </a:lnSpc>
              <a:spcBef>
                <a:spcPts val="670"/>
              </a:spcBef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latin typeface="Palatino Linotype" panose="02040502050505030304" pitchFamily="18" charset="0"/>
                <a:cs typeface="Calibri"/>
              </a:rPr>
              <a:t>Sometimes</a:t>
            </a:r>
            <a:r>
              <a:rPr sz="2000" spc="4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bills</a:t>
            </a:r>
            <a:r>
              <a:rPr sz="2000" spc="4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pass</a:t>
            </a:r>
            <a:r>
              <a:rPr sz="2000" spc="434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through</a:t>
            </a:r>
            <a:r>
              <a:rPr sz="2000" spc="4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000" spc="4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legislature</a:t>
            </a:r>
            <a:r>
              <a:rPr sz="2000" spc="4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without</a:t>
            </a:r>
            <a:r>
              <a:rPr sz="2000" spc="434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being</a:t>
            </a:r>
            <a:r>
              <a:rPr sz="2000" spc="4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designed,</a:t>
            </a:r>
            <a:r>
              <a:rPr sz="2000" spc="4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or</a:t>
            </a:r>
            <a:r>
              <a:rPr sz="2000" spc="4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even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000" spc="-15" dirty="0">
                <a:latin typeface="Palatino Linotype" panose="02040502050505030304" pitchFamily="18" charset="0"/>
                <a:cs typeface="Calibri"/>
              </a:rPr>
              <a:t>transformed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marR="6350" indent="-4572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469265" algn="l"/>
                <a:tab pos="469900" algn="l"/>
                <a:tab pos="2070100" algn="l"/>
                <a:tab pos="2797175" algn="l"/>
                <a:tab pos="3931285" algn="l"/>
                <a:tab pos="5961380" algn="l"/>
                <a:tab pos="7501890" algn="l"/>
                <a:tab pos="8404225" algn="l"/>
                <a:tab pos="9111615" algn="l"/>
              </a:tabLst>
            </a:pPr>
            <a:r>
              <a:rPr sz="2000" spc="-55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arliame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ts	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h</a:t>
            </a:r>
            <a:r>
              <a:rPr sz="2000" spc="-3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000" spc="-30" dirty="0">
                <a:latin typeface="Palatino Linotype" panose="02040502050505030304" pitchFamily="18" charset="0"/>
                <a:cs typeface="Calibri"/>
              </a:rPr>
              <a:t>v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e	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be</a:t>
            </a:r>
            <a:r>
              <a:rPr sz="2000" spc="-20" dirty="0">
                <a:latin typeface="Palatino Linotype" panose="02040502050505030304" pitchFamily="18" charset="0"/>
                <a:cs typeface="Calibri"/>
              </a:rPr>
              <a:t>c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om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e	l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w-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fluen</a:t>
            </a:r>
            <a:r>
              <a:rPr sz="2000" spc="5" dirty="0">
                <a:latin typeface="Palatino Linotype" panose="02040502050505030304" pitchFamily="18" charset="0"/>
                <a:cs typeface="Calibri"/>
              </a:rPr>
              <a:t>c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ing	leg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sl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tu</a:t>
            </a:r>
            <a:r>
              <a:rPr sz="2000" spc="-3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es	</a:t>
            </a:r>
            <a:r>
              <a:rPr sz="2000" spc="-4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000" spc="-15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he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r	than	l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000" spc="-5" dirty="0">
                <a:latin typeface="Palatino Linotype" panose="02040502050505030304" pitchFamily="18" charset="0"/>
                <a:cs typeface="Calibri"/>
              </a:rPr>
              <a:t>w-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ma</a:t>
            </a:r>
            <a:r>
              <a:rPr sz="2000" spc="-70" dirty="0">
                <a:latin typeface="Palatino Linotype" panose="02040502050505030304" pitchFamily="18" charset="0"/>
                <a:cs typeface="Calibri"/>
              </a:rPr>
              <a:t>k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000" spc="-40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000" dirty="0">
                <a:latin typeface="Palatino Linotype" panose="02040502050505030304" pitchFamily="18" charset="0"/>
                <a:cs typeface="Calibri"/>
              </a:rPr>
              <a:t>s 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(Norton</a:t>
            </a:r>
            <a:r>
              <a:rPr sz="20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10" dirty="0">
                <a:latin typeface="Palatino Linotype" panose="02040502050505030304" pitchFamily="18" charset="0"/>
                <a:cs typeface="Calibri"/>
              </a:rPr>
              <a:t>1990).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204596"/>
            <a:ext cx="7689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Different</a:t>
            </a:r>
            <a:r>
              <a:rPr spc="-20" dirty="0"/>
              <a:t> </a:t>
            </a:r>
            <a:r>
              <a:rPr dirty="0"/>
              <a:t>legislative</a:t>
            </a:r>
            <a:r>
              <a:rPr spc="-60" dirty="0"/>
              <a:t> </a:t>
            </a:r>
            <a:r>
              <a:rPr dirty="0"/>
              <a:t>procedures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" y="1249678"/>
            <a:ext cx="5756148" cy="5577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19" y="1249678"/>
            <a:ext cx="5603748" cy="5495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07794" y="1188211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stral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2526" y="1277239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U.S.A.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135" y="6545376"/>
            <a:ext cx="2480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Source: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Parliamentary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Education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Office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n.d.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61854" y="6545376"/>
            <a:ext cx="17265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-5" dirty="0">
                <a:latin typeface="Arial MT"/>
                <a:cs typeface="Arial MT"/>
              </a:rPr>
              <a:t>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</a:t>
            </a:r>
            <a:r>
              <a:rPr sz="1000" spc="-1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ps://</a:t>
            </a:r>
            <a:r>
              <a:rPr sz="1000" spc="-1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u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.n</a:t>
            </a:r>
            <a:r>
              <a:rPr sz="1000" spc="-40" dirty="0">
                <a:latin typeface="Arial MT"/>
                <a:cs typeface="Arial MT"/>
              </a:rPr>
              <a:t>y</a:t>
            </a:r>
            <a:r>
              <a:rPr sz="1000" spc="-5" dirty="0">
                <a:latin typeface="Arial MT"/>
                <a:cs typeface="Arial MT"/>
              </a:rPr>
              <a:t>u.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du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29006"/>
            <a:ext cx="52705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Palatino Linotype" panose="02040502050505030304" pitchFamily="18" charset="0"/>
              </a:rPr>
              <a:t>Different</a:t>
            </a:r>
            <a:r>
              <a:rPr b="1" spc="-6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powers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486281"/>
            <a:ext cx="10542905" cy="434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Judged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by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their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ability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directly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impact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policy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process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ts val="281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some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legislatures,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all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proposals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must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be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formally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initiated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by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legislature</a:t>
            </a:r>
            <a:r>
              <a:rPr sz="2600" spc="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(the</a:t>
            </a:r>
            <a:r>
              <a:rPr sz="2600" spc="2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USA),</a:t>
            </a:r>
            <a:r>
              <a:rPr sz="2600" spc="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while</a:t>
            </a:r>
            <a:r>
              <a:rPr sz="2600" spc="2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others</a:t>
            </a:r>
            <a:r>
              <a:rPr sz="2600" spc="2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204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parliament</a:t>
            </a:r>
            <a:r>
              <a:rPr sz="2600" spc="2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has</a:t>
            </a:r>
            <a:r>
              <a:rPr sz="2600" spc="2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no</a:t>
            </a:r>
            <a:r>
              <a:rPr sz="2600" spc="2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formal</a:t>
            </a:r>
            <a:r>
              <a:rPr sz="2600" spc="2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ability </a:t>
            </a:r>
            <a:r>
              <a:rPr sz="2600" spc="-5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independently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initiate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proposal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(the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European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Union)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25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Western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European countries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between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80-90% of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successful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legislative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proposals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are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initiated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by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the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executive.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250" dirty="0">
              <a:latin typeface="Palatino Linotype" panose="02040502050505030304" pitchFamily="18" charset="0"/>
              <a:cs typeface="Calibri"/>
            </a:endParaRPr>
          </a:p>
          <a:p>
            <a:pPr marL="469900" marR="6985" indent="-457200" algn="just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Britain,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the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governing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party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has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historically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dominated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law-making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(secure government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majorities mean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that legislative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proposals are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hardly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ever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overturned).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61E8-9AE1-4836-9AB1-E9699ED5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102" y="1531549"/>
            <a:ext cx="4356735" cy="457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Legislatures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Executive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Constitutions and Courts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Subnational governments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2969C-41F8-4071-8B5A-A73EB0BF21C4}"/>
              </a:ext>
            </a:extLst>
          </p:cNvPr>
          <p:cNvSpPr txBox="1"/>
          <p:nvPr/>
        </p:nvSpPr>
        <p:spPr>
          <a:xfrm>
            <a:off x="7619999" y="754451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alatino Linotype" panose="02040502050505030304" pitchFamily="18" charset="0"/>
              </a:rPr>
              <a:t>Next 4 Weeks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7450E-3A64-4DF2-854C-0B5C0FD0B790}"/>
              </a:ext>
            </a:extLst>
          </p:cNvPr>
          <p:cNvSpPr txBox="1"/>
          <p:nvPr/>
        </p:nvSpPr>
        <p:spPr>
          <a:xfrm>
            <a:off x="523764" y="1531549"/>
            <a:ext cx="4509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Democratic rules and democratisation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Autocratic rules and democratic backsliding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Political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Palatino Linotype" panose="02040502050505030304" pitchFamily="18" charset="0"/>
              </a:rPr>
              <a:t>Comparative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7B27B-D2FF-4CA5-83C7-836551698E99}"/>
              </a:ext>
            </a:extLst>
          </p:cNvPr>
          <p:cNvSpPr txBox="1"/>
          <p:nvPr/>
        </p:nvSpPr>
        <p:spPr>
          <a:xfrm>
            <a:off x="990600" y="75445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alatino Linotype" panose="02040502050505030304" pitchFamily="18" charset="0"/>
              </a:rPr>
              <a:t>Last 4 weeks </a:t>
            </a:r>
          </a:p>
        </p:txBody>
      </p:sp>
    </p:spTree>
    <p:extLst>
      <p:ext uri="{BB962C8B-B14F-4D97-AF65-F5344CB8AC3E}">
        <p14:creationId xmlns:p14="http://schemas.microsoft.com/office/powerpoint/2010/main" val="363842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426" y="509092"/>
            <a:ext cx="66154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/>
              <a:t>C) </a:t>
            </a:r>
            <a:r>
              <a:rPr sz="3200" b="1" dirty="0"/>
              <a:t>Control</a:t>
            </a:r>
            <a:r>
              <a:rPr sz="3200" b="1" spc="-30" dirty="0"/>
              <a:t> </a:t>
            </a:r>
            <a:r>
              <a:rPr sz="3200" b="1" dirty="0"/>
              <a:t>(I)</a:t>
            </a:r>
            <a:r>
              <a:rPr sz="3200" b="1" spc="-15" dirty="0"/>
              <a:t> </a:t>
            </a:r>
            <a:r>
              <a:rPr sz="3200" b="1" dirty="0"/>
              <a:t>-</a:t>
            </a:r>
            <a:r>
              <a:rPr sz="3200" b="1" spc="-15" dirty="0"/>
              <a:t> </a:t>
            </a:r>
            <a:r>
              <a:rPr sz="3200" b="1" dirty="0"/>
              <a:t>Budget</a:t>
            </a:r>
            <a:r>
              <a:rPr sz="3200" b="1" spc="-10" dirty="0"/>
              <a:t> </a:t>
            </a:r>
            <a:r>
              <a:rPr sz="3200" b="1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488186"/>
            <a:ext cx="10542270" cy="399070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6350" indent="-4572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spc="-10" dirty="0">
                <a:latin typeface="Palatino Linotype" panose="02040502050505030304" pitchFamily="18" charset="0"/>
                <a:cs typeface="Calibri"/>
              </a:rPr>
              <a:t>Budget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Control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-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nearly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all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legislature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require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legislative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approval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of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national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budgets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tax</a:t>
            </a:r>
            <a:r>
              <a:rPr sz="2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policies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5" dirty="0">
                <a:latin typeface="Palatino Linotype" panose="02040502050505030304" pitchFamily="18" charset="0"/>
                <a:cs typeface="Calibri"/>
              </a:rPr>
              <a:t>Powerful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tool</a:t>
            </a:r>
            <a:r>
              <a:rPr sz="2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2600" spc="-5" dirty="0">
                <a:latin typeface="Palatino Linotype" panose="02040502050505030304" pitchFamily="18" charset="0"/>
                <a:cs typeface="Calibri"/>
              </a:rPr>
              <a:t>and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influence</a:t>
            </a:r>
            <a:r>
              <a:rPr sz="2600" spc="-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2600" spc="-50" dirty="0">
                <a:latin typeface="Palatino Linotype" panose="02040502050505030304" pitchFamily="18" charset="0"/>
                <a:cs typeface="Calibri"/>
              </a:rPr>
              <a:t>government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policy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ct val="9000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spc="-15" dirty="0">
                <a:latin typeface="Palatino Linotype" panose="02040502050505030304" pitchFamily="18" charset="0"/>
                <a:cs typeface="Calibri"/>
              </a:rPr>
              <a:t>For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legislature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possess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b="1" spc="-10" dirty="0">
                <a:latin typeface="Palatino Linotype" panose="02040502050505030304" pitchFamily="18" charset="0"/>
                <a:cs typeface="Calibri"/>
              </a:rPr>
              <a:t>power</a:t>
            </a:r>
            <a:r>
              <a:rPr sz="2600" b="1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b="1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600" b="1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b="1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b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b="1" spc="-5" dirty="0">
                <a:latin typeface="Palatino Linotype" panose="02040502050505030304" pitchFamily="18" charset="0"/>
                <a:cs typeface="Calibri"/>
              </a:rPr>
              <a:t>purse,</a:t>
            </a:r>
            <a:r>
              <a:rPr sz="2600" b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Wehner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(2006) </a:t>
            </a:r>
            <a:r>
              <a:rPr sz="2600" spc="-5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suggests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they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must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have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ability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2600" spc="-10" dirty="0">
                <a:latin typeface="Palatino Linotype" panose="02040502050505030304" pitchFamily="18" charset="0"/>
                <a:cs typeface="Calibri"/>
              </a:rPr>
              <a:t>consider and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amend</a:t>
            </a:r>
            <a:r>
              <a:rPr lang="en-US" sz="2600" spc="-5" dirty="0">
                <a:latin typeface="Palatino Linotype" panose="02040502050505030304" pitchFamily="18" charset="0"/>
                <a:cs typeface="Calibri"/>
              </a:rPr>
              <a:t> the budget. 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ts val="281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US,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Congress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remains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central to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budget-making -all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money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spent </a:t>
            </a:r>
            <a:r>
              <a:rPr sz="2600" spc="-5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by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executive</a:t>
            </a:r>
            <a:r>
              <a:rPr sz="2600" spc="-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departments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must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be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approved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by Congress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0758"/>
            <a:ext cx="6626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Palatino Linotype" panose="02040502050505030304" pitchFamily="18" charset="0"/>
              </a:rPr>
              <a:t>Control</a:t>
            </a:r>
            <a:r>
              <a:rPr b="1" spc="-4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(II)</a:t>
            </a:r>
            <a:r>
              <a:rPr b="1" spc="-40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Oversight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98066"/>
            <a:ext cx="10589261" cy="43184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  <a:tabLst>
                <a:tab pos="1521460" algn="l"/>
                <a:tab pos="3855085" algn="l"/>
                <a:tab pos="4149090" algn="l"/>
                <a:tab pos="5834380" algn="l"/>
                <a:tab pos="6532880" algn="l"/>
                <a:tab pos="7732395" algn="l"/>
                <a:tab pos="8375650" algn="l"/>
                <a:tab pos="9429115" algn="l"/>
                <a:tab pos="9896475" algn="l"/>
              </a:tabLst>
            </a:pPr>
            <a:r>
              <a:rPr sz="2800" b="1" spc="-5" dirty="0">
                <a:latin typeface="Palatino Linotype" panose="02040502050505030304" pitchFamily="18" charset="0"/>
                <a:cs typeface="Calibri"/>
              </a:rPr>
              <a:t>O</a:t>
            </a:r>
            <a:r>
              <a:rPr sz="2800" b="1" spc="-20" dirty="0">
                <a:latin typeface="Palatino Linotype" panose="02040502050505030304" pitchFamily="18" charset="0"/>
                <a:cs typeface="Calibri"/>
              </a:rPr>
              <a:t>v</a:t>
            </a:r>
            <a:r>
              <a:rPr sz="2800" b="1" spc="-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b="1" spc="-4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800" b="1" dirty="0">
                <a:latin typeface="Palatino Linotype" panose="02040502050505030304" pitchFamily="18" charset="0"/>
                <a:cs typeface="Calibri"/>
              </a:rPr>
              <a:t>sig</a:t>
            </a:r>
            <a:r>
              <a:rPr sz="2800" b="1" spc="-30" dirty="0">
                <a:latin typeface="Palatino Linotype" panose="02040502050505030304" pitchFamily="18" charset="0"/>
                <a:cs typeface="Calibri"/>
              </a:rPr>
              <a:t>h</a:t>
            </a:r>
            <a:r>
              <a:rPr sz="2800" b="1" dirty="0">
                <a:latin typeface="Palatino Linotype" panose="02040502050505030304" pitchFamily="18" charset="0"/>
                <a:cs typeface="Calibri"/>
              </a:rPr>
              <a:t>t	(ac</a:t>
            </a:r>
            <a:r>
              <a:rPr sz="2800" b="1" spc="-15" dirty="0">
                <a:latin typeface="Palatino Linotype" panose="02040502050505030304" pitchFamily="18" charset="0"/>
                <a:cs typeface="Calibri"/>
              </a:rPr>
              <a:t>c</a:t>
            </a:r>
            <a:r>
              <a:rPr sz="2800" b="1" dirty="0">
                <a:latin typeface="Palatino Linotype" panose="02040502050505030304" pitchFamily="18" charset="0"/>
                <a:cs typeface="Calibri"/>
              </a:rPr>
              <a:t>ou</a:t>
            </a:r>
            <a:r>
              <a:rPr sz="2800" b="1" spc="-3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b="1" spc="-30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800" b="1" dirty="0">
                <a:latin typeface="Palatino Linotype" panose="02040502050505030304" pitchFamily="18" charset="0"/>
                <a:cs typeface="Calibri"/>
              </a:rPr>
              <a:t>abil</a:t>
            </a:r>
            <a:r>
              <a:rPr sz="2800" b="1" spc="-1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800" b="1" dirty="0">
                <a:latin typeface="Palatino Linotype" panose="02040502050505030304" pitchFamily="18" charset="0"/>
                <a:cs typeface="Calibri"/>
              </a:rPr>
              <a:t>ty)	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-	moni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orin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g	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d	limit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i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g	the	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o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w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er	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o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f	the 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executive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Palatino Linotype" panose="02040502050505030304" pitchFamily="18" charset="0"/>
                <a:cs typeface="Calibri"/>
              </a:rPr>
              <a:t>Tools: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Palatino Linotype" panose="02040502050505030304" pitchFamily="18" charset="0"/>
                <a:cs typeface="Calibri"/>
              </a:rPr>
              <a:t>question</a:t>
            </a:r>
            <a:r>
              <a:rPr sz="28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time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(usually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Parliaments),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Palatino Linotype" panose="02040502050505030304" pitchFamily="18" charset="0"/>
                <a:cs typeface="Calibri"/>
              </a:rPr>
              <a:t>inquiries,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Palatino Linotype" panose="02040502050505030304" pitchFamily="18" charset="0"/>
                <a:cs typeface="Calibri"/>
              </a:rPr>
              <a:t>hearings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(usually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ad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hoc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8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investigate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on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specific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topics),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Palatino Linotype" panose="02040502050505030304" pitchFamily="18" charset="0"/>
                <a:cs typeface="Calibri"/>
              </a:rPr>
              <a:t>investigative</a:t>
            </a:r>
            <a:r>
              <a:rPr sz="2800" spc="-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committees</a:t>
            </a:r>
            <a:r>
              <a:rPr sz="28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(higher</a:t>
            </a:r>
            <a:r>
              <a:rPr sz="28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order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issues)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Palatino Linotype" panose="02040502050505030304" pitchFamily="18" charset="0"/>
                <a:cs typeface="Calibri"/>
              </a:rPr>
              <a:t>might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ask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individual</a:t>
            </a:r>
            <a:r>
              <a:rPr sz="2800" spc="-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agencies</a:t>
            </a:r>
            <a:r>
              <a:rPr sz="2800" spc="-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 give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them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reports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on specific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issues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05" y="318592"/>
            <a:ext cx="10742295" cy="132023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  <a:tabLst>
                <a:tab pos="2518410" algn="l"/>
                <a:tab pos="4059554" algn="l"/>
                <a:tab pos="6565265" algn="l"/>
                <a:tab pos="8202295" algn="l"/>
              </a:tabLst>
            </a:pPr>
            <a:r>
              <a:rPr dirty="0">
                <a:latin typeface="Palatino Linotype" panose="02040502050505030304" pitchFamily="18" charset="0"/>
              </a:rPr>
              <a:t>Cont</a:t>
            </a:r>
            <a:r>
              <a:rPr spc="-25" dirty="0">
                <a:latin typeface="Palatino Linotype" panose="02040502050505030304" pitchFamily="18" charset="0"/>
              </a:rPr>
              <a:t>r</a:t>
            </a:r>
            <a:r>
              <a:rPr dirty="0">
                <a:latin typeface="Palatino Linotype" panose="02040502050505030304" pitchFamily="18" charset="0"/>
              </a:rPr>
              <a:t>ol	(</a:t>
            </a:r>
            <a:r>
              <a:rPr spc="-20" dirty="0">
                <a:latin typeface="Palatino Linotype" panose="02040502050505030304" pitchFamily="18" charset="0"/>
              </a:rPr>
              <a:t>I</a:t>
            </a:r>
            <a:r>
              <a:rPr dirty="0">
                <a:latin typeface="Palatino Linotype" panose="02040502050505030304" pitchFamily="18" charset="0"/>
              </a:rPr>
              <a:t>II)	Maki</a:t>
            </a:r>
            <a:r>
              <a:rPr spc="-20" dirty="0">
                <a:latin typeface="Palatino Linotype" panose="02040502050505030304" pitchFamily="18" charset="0"/>
              </a:rPr>
              <a:t>n</a:t>
            </a:r>
            <a:r>
              <a:rPr dirty="0">
                <a:latin typeface="Palatino Linotype" panose="02040502050505030304" pitchFamily="18" charset="0"/>
              </a:rPr>
              <a:t>g	</a:t>
            </a:r>
            <a:r>
              <a:rPr spc="-5" dirty="0">
                <a:latin typeface="Palatino Linotype" panose="02040502050505030304" pitchFamily="18" charset="0"/>
              </a:rPr>
              <a:t>an</a:t>
            </a:r>
            <a:r>
              <a:rPr dirty="0">
                <a:latin typeface="Palatino Linotype" panose="02040502050505030304" pitchFamily="18" charset="0"/>
              </a:rPr>
              <a:t>d	brea</a:t>
            </a:r>
            <a:r>
              <a:rPr spc="-20" dirty="0">
                <a:latin typeface="Palatino Linotype" panose="02040502050505030304" pitchFamily="18" charset="0"/>
              </a:rPr>
              <a:t>k</a:t>
            </a:r>
            <a:r>
              <a:rPr dirty="0">
                <a:latin typeface="Palatino Linotype" panose="02040502050505030304" pitchFamily="18" charset="0"/>
              </a:rPr>
              <a:t>ing  governments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92685"/>
            <a:ext cx="10358755" cy="369075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Between</a:t>
            </a:r>
            <a:r>
              <a:rPr sz="2600" spc="-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elections</a:t>
            </a:r>
            <a:r>
              <a:rPr sz="2600" spc="-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– the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main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task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monitor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the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2600" spc="-15" dirty="0">
                <a:latin typeface="Palatino Linotype" panose="02040502050505030304" pitchFamily="18" charset="0"/>
                <a:cs typeface="Calibri"/>
              </a:rPr>
              <a:t>executive 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marR="5080" indent="-228600" algn="just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Palatino Linotype" panose="02040502050505030304" pitchFamily="18" charset="0"/>
                <a:cs typeface="Calibri"/>
              </a:rPr>
              <a:t>Control</a:t>
            </a:r>
            <a:r>
              <a:rPr sz="2600" spc="3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600" spc="3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limited</a:t>
            </a:r>
            <a:r>
              <a:rPr sz="2600" spc="3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3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separation-of-power</a:t>
            </a:r>
            <a:r>
              <a:rPr sz="2600" spc="39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systems</a:t>
            </a:r>
            <a:r>
              <a:rPr sz="2600" spc="3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where</a:t>
            </a:r>
            <a:r>
              <a:rPr sz="2600" spc="3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3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policy </a:t>
            </a:r>
            <a:r>
              <a:rPr sz="2600" spc="-5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agenda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not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subject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of legislative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control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Impeachment</a:t>
            </a:r>
            <a:r>
              <a:rPr lang="en-US" sz="2600" spc="-5" dirty="0">
                <a:latin typeface="Palatino Linotype" panose="02040502050505030304" pitchFamily="18" charset="0"/>
                <a:cs typeface="Calibri"/>
              </a:rPr>
              <a:t> or vote of no confidence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rare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generally</a:t>
            </a:r>
            <a:r>
              <a:rPr sz="2600" spc="-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complex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procedure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65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  <a:tab pos="2690495" algn="l"/>
              </a:tabLst>
            </a:pPr>
            <a:r>
              <a:rPr sz="2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fused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powers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-	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policy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control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explicitly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stated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government</a:t>
            </a:r>
            <a:r>
              <a:rPr sz="2600" spc="-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may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be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removed</a:t>
            </a:r>
            <a:r>
              <a:rPr sz="2600" spc="-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from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office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2" y="467105"/>
            <a:ext cx="11125200" cy="5638800"/>
          </a:xfrm>
          <a:custGeom>
            <a:avLst/>
            <a:gdLst/>
            <a:ahLst/>
            <a:cxnLst/>
            <a:rect l="l" t="t" r="r" b="b"/>
            <a:pathLst>
              <a:path w="11125200" h="5638800">
                <a:moveTo>
                  <a:pt x="0" y="5638800"/>
                </a:moveTo>
                <a:lnTo>
                  <a:pt x="11125200" y="5638800"/>
                </a:lnTo>
                <a:lnTo>
                  <a:pt x="111252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2" y="1983994"/>
            <a:ext cx="3339006" cy="2521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ts val="5015"/>
              </a:lnSpc>
              <a:spcBef>
                <a:spcPts val="105"/>
              </a:spcBef>
            </a:pPr>
            <a:r>
              <a:rPr dirty="0">
                <a:latin typeface="Palatino Linotype" panose="02040502050505030304" pitchFamily="18" charset="0"/>
              </a:rPr>
              <a:t>Legislatures</a:t>
            </a:r>
          </a:p>
          <a:p>
            <a:pPr marL="167640" marR="5080" indent="2426335" algn="r">
              <a:lnSpc>
                <a:spcPct val="90000"/>
              </a:lnSpc>
              <a:spcBef>
                <a:spcPts val="260"/>
              </a:spcBef>
            </a:pPr>
            <a:r>
              <a:rPr dirty="0">
                <a:latin typeface="Palatino Linotype" panose="02040502050505030304" pitchFamily="18" charset="0"/>
              </a:rPr>
              <a:t>in  presidential  systems</a:t>
            </a:r>
          </a:p>
        </p:txBody>
      </p:sp>
      <p:sp>
        <p:nvSpPr>
          <p:cNvPr id="4" name="object 4"/>
          <p:cNvSpPr/>
          <p:nvPr/>
        </p:nvSpPr>
        <p:spPr>
          <a:xfrm>
            <a:off x="4655058" y="2058161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5489" y="1297304"/>
            <a:ext cx="4545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lang="en-US" sz="2800" spc="-5" dirty="0">
                <a:latin typeface="Palatino Linotype" panose="02040502050505030304" pitchFamily="18" charset="0"/>
                <a:cs typeface="Arial MT"/>
              </a:rPr>
              <a:t>S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eparation</a:t>
            </a:r>
            <a:r>
              <a:rPr sz="2800" spc="-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of</a:t>
            </a:r>
            <a:r>
              <a:rPr sz="2800" spc="-2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powers</a:t>
            </a:r>
            <a:endParaRPr sz="2800" dirty="0">
              <a:latin typeface="Palatino Linotype" panose="02040502050505030304" pitchFamily="18" charset="0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5489" y="2208352"/>
            <a:ext cx="6117590" cy="366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Palatino Linotype" panose="02040502050505030304" pitchFamily="18" charset="0"/>
                <a:cs typeface="Arial MT"/>
              </a:rPr>
              <a:t>Legislative</a:t>
            </a:r>
            <a:r>
              <a:rPr sz="2800" spc="2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elections</a:t>
            </a:r>
            <a:r>
              <a:rPr sz="2800" spc="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have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no</a:t>
            </a:r>
            <a:r>
              <a:rPr sz="2800" spc="-10" dirty="0">
                <a:latin typeface="Palatino Linotype" panose="02040502050505030304" pitchFamily="18" charset="0"/>
                <a:cs typeface="Arial MT"/>
              </a:rPr>
              <a:t> effect</a:t>
            </a:r>
            <a:r>
              <a:rPr sz="2800" spc="-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on</a:t>
            </a:r>
            <a:r>
              <a:rPr sz="2800" spc="-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the</a:t>
            </a:r>
          </a:p>
          <a:p>
            <a:pPr marL="241300">
              <a:lnSpc>
                <a:spcPts val="2735"/>
              </a:lnSpc>
            </a:pPr>
            <a:r>
              <a:rPr sz="2800" spc="-5" dirty="0">
                <a:latin typeface="Palatino Linotype" panose="02040502050505030304" pitchFamily="18" charset="0"/>
                <a:cs typeface="Arial MT"/>
              </a:rPr>
              <a:t>identity of</a:t>
            </a:r>
            <a:r>
              <a:rPr sz="2800" spc="-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the government</a:t>
            </a:r>
            <a:endParaRPr sz="2800" dirty="0">
              <a:latin typeface="Palatino Linotype" panose="02040502050505030304" pitchFamily="18" charset="0"/>
              <a:cs typeface="Arial MT"/>
            </a:endParaRPr>
          </a:p>
          <a:p>
            <a:pPr marL="241300" marR="5080" indent="-228600">
              <a:lnSpc>
                <a:spcPts val="259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Palatino Linotype" panose="02040502050505030304" pitchFamily="18" charset="0"/>
                <a:cs typeface="Arial MT"/>
              </a:rPr>
              <a:t>The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main function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of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legislatures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(e.g.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US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Congress)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in</a:t>
            </a:r>
            <a:r>
              <a:rPr sz="2800" spc="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presidential</a:t>
            </a:r>
            <a:r>
              <a:rPr sz="2800" spc="2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governments</a:t>
            </a:r>
            <a:r>
              <a:rPr sz="28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is</a:t>
            </a:r>
            <a:r>
              <a:rPr sz="2800" spc="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to </a:t>
            </a:r>
            <a:r>
              <a:rPr sz="2800" spc="-65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legislate</a:t>
            </a:r>
            <a:r>
              <a:rPr sz="2800" spc="2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(Laver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2006)</a:t>
            </a:r>
            <a:endParaRPr sz="2800" dirty="0">
              <a:latin typeface="Palatino Linotype" panose="02040502050505030304" pitchFamily="18" charset="0"/>
              <a:cs typeface="Arial MT"/>
            </a:endParaRPr>
          </a:p>
          <a:p>
            <a:pPr marL="241300" marR="247650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Palatino Linotype" panose="02040502050505030304" pitchFamily="18" charset="0"/>
                <a:cs typeface="Arial MT"/>
              </a:rPr>
              <a:t>Elections</a:t>
            </a:r>
            <a:r>
              <a:rPr sz="28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at the</a:t>
            </a:r>
            <a:r>
              <a:rPr sz="2800" spc="-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national</a:t>
            </a:r>
            <a:r>
              <a:rPr sz="2800" spc="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level</a:t>
            </a:r>
            <a:r>
              <a:rPr sz="28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are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about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electing</a:t>
            </a:r>
            <a:r>
              <a:rPr sz="2800" spc="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representatives</a:t>
            </a:r>
            <a:r>
              <a:rPr sz="28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to</a:t>
            </a:r>
            <a:r>
              <a:rPr sz="2800" spc="-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Arial MT"/>
              </a:rPr>
              <a:t>the</a:t>
            </a:r>
            <a:r>
              <a:rPr sz="28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Arial MT"/>
              </a:rPr>
              <a:t>legislature.</a:t>
            </a:r>
            <a:endParaRPr sz="2800" dirty="0">
              <a:latin typeface="Palatino Linotype" panose="02040502050505030304" pitchFamily="18" charset="0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3695D-C3E7-4CD7-944B-4134179EF40F}"/>
              </a:ext>
            </a:extLst>
          </p:cNvPr>
          <p:cNvSpPr txBox="1"/>
          <p:nvPr/>
        </p:nvSpPr>
        <p:spPr>
          <a:xfrm>
            <a:off x="762000" y="2362200"/>
            <a:ext cx="4267200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marR="5080" lvl="0" indent="-152400" algn="r" defTabSz="914400" rtl="0" eaLnBrk="1" fontAlgn="auto" latinLnBrk="0" hangingPunct="1">
              <a:lnSpc>
                <a:spcPts val="476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Parliaments</a:t>
            </a:r>
            <a:r>
              <a:rPr kumimoji="0" lang="en-IE" sz="4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in </a:t>
            </a:r>
            <a:r>
              <a:rPr kumimoji="0" lang="en-IE" sz="4400" b="0" i="0" u="none" strike="noStrike" kern="1200" cap="none" spc="-12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parl</a:t>
            </a:r>
            <a:r>
              <a:rPr kumimoji="0" lang="en-IE" sz="4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i</a:t>
            </a: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amen</a:t>
            </a:r>
            <a:r>
              <a:rPr kumimoji="0" lang="en-IE" sz="4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t</a:t>
            </a: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ary</a:t>
            </a:r>
          </a:p>
          <a:p>
            <a:pPr marL="0" marR="5715" lvl="0" indent="0" algn="r" defTabSz="914400" rtl="0" eaLnBrk="1" fontAlgn="auto" latinLnBrk="0" hangingPunct="1">
              <a:lnSpc>
                <a:spcPts val="4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28EA3-9E43-44B3-B00C-D25CF5E03FD3}"/>
              </a:ext>
            </a:extLst>
          </p:cNvPr>
          <p:cNvCxnSpPr/>
          <p:nvPr/>
        </p:nvCxnSpPr>
        <p:spPr>
          <a:xfrm>
            <a:off x="5181600" y="1371600"/>
            <a:ext cx="0" cy="495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0225B-F1A7-4032-A2A6-B987CB88BD03}"/>
              </a:ext>
            </a:extLst>
          </p:cNvPr>
          <p:cNvSpPr txBox="1"/>
          <p:nvPr/>
        </p:nvSpPr>
        <p:spPr>
          <a:xfrm>
            <a:off x="5364332" y="1174393"/>
            <a:ext cx="6599065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5010" algn="l"/>
                <a:tab pos="1550035" algn="l"/>
                <a:tab pos="2421890" algn="l"/>
                <a:tab pos="3851910" algn="l"/>
                <a:tab pos="480885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most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important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political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job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for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‘legislature’</a:t>
            </a:r>
            <a:r>
              <a:rPr kumimoji="0" lang="en-US" sz="24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in</a:t>
            </a:r>
            <a:r>
              <a:rPr kumimoji="0" lang="en-US" sz="2400" b="0" i="0" u="none" strike="noStrike" kern="120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a</a:t>
            </a:r>
            <a:r>
              <a:rPr kumimoji="0" lang="en-US" sz="24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parliamentary</a:t>
            </a:r>
            <a:r>
              <a:rPr kumimoji="0" lang="en-US" sz="2400" b="0" i="0" u="none" strike="noStrike" kern="12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system</a:t>
            </a:r>
            <a:r>
              <a:rPr kumimoji="0" lang="en-US" sz="24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(and </a:t>
            </a:r>
            <a:r>
              <a:rPr kumimoji="0" lang="en-US" sz="2400" b="0" i="0" u="none" strike="noStrike" kern="1200" cap="none" spc="-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a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semi-presidential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system)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is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not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legislating, but making and breaking of governments (Laver, 2006, 122)</a:t>
            </a: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5010" algn="l"/>
                <a:tab pos="1550035" algn="l"/>
                <a:tab pos="2421890" algn="l"/>
                <a:tab pos="3851910" algn="l"/>
                <a:tab pos="480885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Appointment and dismissal of governments</a:t>
            </a: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5010" algn="l"/>
                <a:tab pos="1550035" algn="l"/>
                <a:tab pos="2421890" algn="l"/>
                <a:tab pos="3851910" algn="l"/>
                <a:tab pos="480885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Parliamentary elections at the national level  are more about ‘electing’ governments</a:t>
            </a: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5010" algn="l"/>
                <a:tab pos="1550035" algn="l"/>
                <a:tab pos="2421890" algn="l"/>
                <a:tab pos="3851910" algn="l"/>
                <a:tab pos="480885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The executive both derives from, and is  constitutionally responsible to the  parliament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5010" algn="l"/>
                <a:tab pos="1550035" algn="l"/>
                <a:tab pos="2421890" algn="l"/>
                <a:tab pos="3851910" algn="l"/>
                <a:tab pos="480885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cs typeface="Arial MT"/>
              </a:rPr>
              <a:t>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29907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372151"/>
            <a:ext cx="7089775" cy="5433060"/>
            <a:chOff x="359663" y="372151"/>
            <a:chExt cx="7089775" cy="5433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372151"/>
              <a:ext cx="4407408" cy="54327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65854" y="1575054"/>
              <a:ext cx="0" cy="3710304"/>
            </a:xfrm>
            <a:custGeom>
              <a:avLst/>
              <a:gdLst/>
              <a:ahLst/>
              <a:cxnLst/>
              <a:rect l="l" t="t" r="r" b="b"/>
              <a:pathLst>
                <a:path h="3710304">
                  <a:moveTo>
                    <a:pt x="0" y="0"/>
                  </a:moveTo>
                  <a:lnTo>
                    <a:pt x="0" y="3710178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7072" y="2340864"/>
              <a:ext cx="2682239" cy="21701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449311" y="365759"/>
            <a:ext cx="4654550" cy="5439410"/>
            <a:chOff x="7449311" y="365759"/>
            <a:chExt cx="4654550" cy="5439410"/>
          </a:xfrm>
        </p:grpSpPr>
        <p:sp>
          <p:nvSpPr>
            <p:cNvPr id="7" name="object 7"/>
            <p:cNvSpPr/>
            <p:nvPr/>
          </p:nvSpPr>
          <p:spPr>
            <a:xfrm>
              <a:off x="7997189" y="1575054"/>
              <a:ext cx="0" cy="3710304"/>
            </a:xfrm>
            <a:custGeom>
              <a:avLst/>
              <a:gdLst/>
              <a:ahLst/>
              <a:cxnLst/>
              <a:rect l="l" t="t" r="r" b="b"/>
              <a:pathLst>
                <a:path h="3710304">
                  <a:moveTo>
                    <a:pt x="0" y="0"/>
                  </a:moveTo>
                  <a:lnTo>
                    <a:pt x="0" y="3710178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9311" y="365759"/>
              <a:ext cx="4654296" cy="5439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43458"/>
            <a:ext cx="10589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Palatino Linotype" panose="02040502050505030304" pitchFamily="18" charset="0"/>
              </a:rPr>
              <a:t>Presidential and</a:t>
            </a:r>
            <a:r>
              <a:rPr sz="4000" spc="15" dirty="0">
                <a:latin typeface="Palatino Linotype" panose="02040502050505030304" pitchFamily="18" charset="0"/>
              </a:rPr>
              <a:t> </a:t>
            </a:r>
            <a:r>
              <a:rPr lang="en-US" sz="4000" spc="-5" dirty="0">
                <a:latin typeface="Palatino Linotype" panose="02040502050505030304" pitchFamily="18" charset="0"/>
              </a:rPr>
              <a:t>P</a:t>
            </a:r>
            <a:r>
              <a:rPr sz="4000" spc="-5" dirty="0">
                <a:latin typeface="Palatino Linotype" panose="02040502050505030304" pitchFamily="18" charset="0"/>
              </a:rPr>
              <a:t>arliamentary</a:t>
            </a:r>
            <a:r>
              <a:rPr sz="4000" spc="25" dirty="0">
                <a:latin typeface="Palatino Linotype" panose="02040502050505030304" pitchFamily="18" charset="0"/>
              </a:rPr>
              <a:t> </a:t>
            </a:r>
            <a:r>
              <a:rPr lang="en-US" sz="4000" spc="-5" dirty="0">
                <a:latin typeface="Palatino Linotype" panose="02040502050505030304" pitchFamily="18" charset="0"/>
              </a:rPr>
              <a:t>G</a:t>
            </a:r>
            <a:r>
              <a:rPr sz="4000" spc="-5" dirty="0">
                <a:latin typeface="Palatino Linotype" panose="02040502050505030304" pitchFamily="18" charset="0"/>
              </a:rPr>
              <a:t>overnments</a:t>
            </a:r>
            <a:endParaRPr sz="4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60966"/>
              </p:ext>
            </p:extLst>
          </p:nvPr>
        </p:nvGraphicFramePr>
        <p:xfrm>
          <a:off x="1967033" y="1967033"/>
          <a:ext cx="8291195" cy="413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Palatino Linotype" panose="020405020505050303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Palatino Linotype" panose="02040502050505030304" pitchFamily="18" charset="0"/>
                          <a:cs typeface="Arial MT"/>
                        </a:rPr>
                        <a:t>Presidential</a:t>
                      </a:r>
                      <a:endParaRPr sz="28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Palatino Linotype" panose="02040502050505030304" pitchFamily="18" charset="0"/>
                          <a:cs typeface="Arial MT"/>
                        </a:rPr>
                        <a:t>Parliamentary</a:t>
                      </a:r>
                      <a:endParaRPr sz="28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963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The</a:t>
                      </a:r>
                      <a:r>
                        <a:rPr sz="2400" spc="-3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Head</a:t>
                      </a:r>
                      <a:r>
                        <a:rPr sz="2400" spc="-25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of </a:t>
                      </a:r>
                      <a:r>
                        <a:rPr sz="2400" spc="-65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government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President</a:t>
                      </a:r>
                      <a:endParaRPr sz="2400" dirty="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Prime</a:t>
                      </a:r>
                      <a:r>
                        <a:rPr sz="2400" spc="-25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Minister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5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The</a:t>
                      </a:r>
                      <a:r>
                        <a:rPr sz="2400" spc="-25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Head</a:t>
                      </a:r>
                      <a:r>
                        <a:rPr sz="2400" spc="-1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of</a:t>
                      </a:r>
                      <a:r>
                        <a:rPr sz="2400" spc="-35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State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President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Monarch/President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101">
                <a:tc>
                  <a:txBody>
                    <a:bodyPr/>
                    <a:lstStyle/>
                    <a:p>
                      <a:pPr marL="91440" marR="219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b="1" spc="-5" dirty="0">
                          <a:latin typeface="Palatino Linotype" panose="02040502050505030304" pitchFamily="18" charset="0"/>
                          <a:cs typeface="Arial"/>
                        </a:rPr>
                        <a:t>Executive/legislati </a:t>
                      </a:r>
                      <a:r>
                        <a:rPr sz="2200" b="1" spc="-600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Palatino Linotype" panose="02040502050505030304" pitchFamily="18" charset="0"/>
                          <a:cs typeface="Arial"/>
                        </a:rPr>
                        <a:t>ve relations</a:t>
                      </a:r>
                      <a:endParaRPr sz="2200">
                        <a:latin typeface="Palatino Linotype" panose="02040502050505030304" pitchFamily="18" charset="0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308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Fixed </a:t>
                      </a:r>
                      <a:r>
                        <a:rPr sz="2400" b="1" spc="-5" dirty="0">
                          <a:latin typeface="Palatino Linotype" panose="02040502050505030304" pitchFamily="18" charset="0"/>
                          <a:cs typeface="Arial"/>
                        </a:rPr>
                        <a:t>term,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Palatino Linotype" panose="02040502050505030304" pitchFamily="18" charset="0"/>
                          <a:cs typeface="Arial"/>
                        </a:rPr>
                        <a:t>seperation</a:t>
                      </a:r>
                      <a:r>
                        <a:rPr sz="2400" b="1" spc="-75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of </a:t>
                      </a:r>
                      <a:r>
                        <a:rPr sz="2400" b="1" spc="-650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powers</a:t>
                      </a:r>
                      <a:endParaRPr sz="2400">
                        <a:latin typeface="Palatino Linotype" panose="02040502050505030304" pitchFamily="18" charset="0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115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0" dirty="0">
                          <a:latin typeface="Palatino Linotype" panose="02040502050505030304" pitchFamily="18" charset="0"/>
                          <a:cs typeface="Arial"/>
                        </a:rPr>
                        <a:t>Vote</a:t>
                      </a:r>
                      <a:r>
                        <a:rPr sz="2400" b="1" spc="-30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of</a:t>
                      </a:r>
                      <a:r>
                        <a:rPr sz="2400" b="1" spc="-20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no </a:t>
                      </a:r>
                      <a:r>
                        <a:rPr sz="2400" b="1" spc="5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co</a:t>
                      </a:r>
                      <a:r>
                        <a:rPr sz="2400" b="1" spc="-10" dirty="0">
                          <a:latin typeface="Palatino Linotype" panose="02040502050505030304" pitchFamily="18" charset="0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f</a:t>
                      </a:r>
                      <a:r>
                        <a:rPr sz="2400" b="1" spc="5" dirty="0">
                          <a:latin typeface="Palatino Linotype" panose="02040502050505030304" pitchFamily="18" charset="0"/>
                          <a:cs typeface="Arial"/>
                        </a:rPr>
                        <a:t>i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de</a:t>
                      </a:r>
                      <a:r>
                        <a:rPr sz="2400" b="1" spc="-10" dirty="0">
                          <a:latin typeface="Palatino Linotype" panose="02040502050505030304" pitchFamily="18" charset="0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ce,</a:t>
                      </a:r>
                      <a:endParaRPr sz="2400">
                        <a:latin typeface="Palatino Linotype" panose="02040502050505030304" pitchFamily="18" charset="0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‘</a:t>
                      </a:r>
                      <a:r>
                        <a:rPr sz="2400" b="1" spc="5" dirty="0">
                          <a:latin typeface="Palatino Linotype" panose="02040502050505030304" pitchFamily="18" charset="0"/>
                          <a:cs typeface="Arial"/>
                        </a:rPr>
                        <a:t>f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usion’</a:t>
                      </a:r>
                      <a:r>
                        <a:rPr sz="2400" b="1" spc="-175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of</a:t>
                      </a:r>
                      <a:r>
                        <a:rPr sz="2400" b="1" spc="-20" dirty="0">
                          <a:latin typeface="Palatino Linotype" panose="02040502050505030304" pitchFamily="18" charset="0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Palatino Linotype" panose="02040502050505030304" pitchFamily="18" charset="0"/>
                          <a:cs typeface="Arial"/>
                        </a:rPr>
                        <a:t>po</a:t>
                      </a:r>
                      <a:r>
                        <a:rPr sz="2400" b="1" spc="20" dirty="0">
                          <a:latin typeface="Palatino Linotype" panose="02040502050505030304" pitchFamily="18" charset="0"/>
                          <a:cs typeface="Arial"/>
                        </a:rPr>
                        <a:t>w</a:t>
                      </a:r>
                      <a:r>
                        <a:rPr sz="2400" b="1" spc="-5" dirty="0">
                          <a:latin typeface="Palatino Linotype" panose="02040502050505030304" pitchFamily="18" charset="0"/>
                          <a:cs typeface="Arial"/>
                        </a:rPr>
                        <a:t>ers</a:t>
                      </a:r>
                      <a:endParaRPr sz="2400">
                        <a:latin typeface="Palatino Linotype" panose="02040502050505030304" pitchFamily="18" charset="0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98">
                <a:tc>
                  <a:txBody>
                    <a:bodyPr/>
                    <a:lstStyle/>
                    <a:p>
                      <a:pPr marL="91440" marR="490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Election</a:t>
                      </a:r>
                      <a:r>
                        <a:rPr sz="2400" spc="-2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of</a:t>
                      </a:r>
                      <a:r>
                        <a:rPr sz="2400" spc="-2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chief </a:t>
                      </a:r>
                      <a:r>
                        <a:rPr sz="2400" spc="-65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executive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Directly</a:t>
                      </a:r>
                      <a:r>
                        <a:rPr sz="2400" spc="-25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elected</a:t>
                      </a:r>
                      <a:endParaRPr sz="240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5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Chosen by the </a:t>
                      </a:r>
                      <a:r>
                        <a:rPr sz="240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elected</a:t>
                      </a:r>
                      <a:r>
                        <a:rPr sz="2400" spc="-40" dirty="0">
                          <a:latin typeface="Palatino Linotype" panose="02040502050505030304" pitchFamily="18" charset="0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Palatino Linotype" panose="02040502050505030304" pitchFamily="18" charset="0"/>
                          <a:cs typeface="Arial MT"/>
                        </a:rPr>
                        <a:t>parliament</a:t>
                      </a:r>
                      <a:endParaRPr sz="2400" dirty="0">
                        <a:latin typeface="Palatino Linotype" panose="02040502050505030304" pitchFamily="18" charset="0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0758"/>
            <a:ext cx="7388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Palatino Linotype" panose="02040502050505030304" pitchFamily="18" charset="0"/>
              </a:rPr>
              <a:t>S</a:t>
            </a:r>
            <a:r>
              <a:rPr b="1" dirty="0">
                <a:latin typeface="Palatino Linotype" panose="02040502050505030304" pitchFamily="18" charset="0"/>
              </a:rPr>
              <a:t>eparation</a:t>
            </a:r>
            <a:r>
              <a:rPr b="1" spc="-4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of</a:t>
            </a:r>
            <a:r>
              <a:rPr b="1" spc="-2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powers?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1" y="1793493"/>
            <a:ext cx="10741024" cy="3616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Palatino Linotype" panose="02040502050505030304" pitchFamily="18" charset="0"/>
                <a:cs typeface="Calibri"/>
              </a:rPr>
              <a:t>Describ</a:t>
            </a:r>
            <a:r>
              <a:rPr lang="en-US" sz="2800" spc="-10" dirty="0">
                <a:latin typeface="Palatino Linotype" panose="02040502050505030304" pitchFamily="18" charset="0"/>
                <a:cs typeface="Calibri"/>
              </a:rPr>
              <a:t>ing</a:t>
            </a:r>
            <a:r>
              <a:rPr sz="2800" spc="2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relationship</a:t>
            </a:r>
            <a:r>
              <a:rPr sz="2800" spc="2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between</a:t>
            </a:r>
            <a:r>
              <a:rPr sz="2800" spc="254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800" spc="2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president</a:t>
            </a:r>
            <a:r>
              <a:rPr sz="2800" spc="2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800" spc="2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Congress</a:t>
            </a:r>
            <a:r>
              <a:rPr sz="2800" spc="2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as </a:t>
            </a:r>
            <a:r>
              <a:rPr sz="2800" spc="-6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separation</a:t>
            </a:r>
            <a:r>
              <a:rPr sz="28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powers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8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misleading.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469900" marR="6350" indent="-457200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Palatino Linotype" panose="02040502050505030304" pitchFamily="18" charset="0"/>
                <a:cs typeface="Calibri"/>
              </a:rPr>
              <a:t>It’s</a:t>
            </a:r>
            <a:r>
              <a:rPr sz="2800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2800" spc="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separation</a:t>
            </a:r>
            <a:r>
              <a:rPr sz="28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800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institutions,</a:t>
            </a:r>
            <a:r>
              <a:rPr sz="2800" spc="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but</a:t>
            </a:r>
            <a:r>
              <a:rPr sz="2800" spc="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they</a:t>
            </a:r>
            <a:r>
              <a:rPr sz="2800" spc="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share</a:t>
            </a:r>
            <a:r>
              <a:rPr sz="2800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authority</a:t>
            </a:r>
            <a:r>
              <a:rPr sz="2800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800" spc="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seek</a:t>
            </a:r>
            <a:r>
              <a:rPr sz="2800" spc="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to </a:t>
            </a:r>
            <a:r>
              <a:rPr sz="2800" spc="-6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influence</a:t>
            </a:r>
            <a:r>
              <a:rPr sz="28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each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0" dirty="0">
                <a:latin typeface="Palatino Linotype" panose="02040502050505030304" pitchFamily="18" charset="0"/>
                <a:cs typeface="Calibri"/>
              </a:rPr>
              <a:t>other,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but</a:t>
            </a:r>
            <a:r>
              <a:rPr sz="28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neither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is</a:t>
            </a:r>
            <a:r>
              <a:rPr sz="28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situation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dictate.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>
              <a:lnSpc>
                <a:spcPts val="3020"/>
              </a:lnSpc>
              <a:buFont typeface="Arial MT"/>
              <a:buChar char="•"/>
              <a:tabLst>
                <a:tab pos="469265" algn="l"/>
                <a:tab pos="469900" algn="l"/>
                <a:tab pos="1336675" algn="l"/>
                <a:tab pos="3377565" algn="l"/>
                <a:tab pos="4979670" algn="l"/>
                <a:tab pos="5041900" algn="l"/>
                <a:tab pos="7023734" algn="l"/>
                <a:tab pos="7898130" algn="l"/>
                <a:tab pos="10122535" algn="l"/>
              </a:tabLst>
            </a:pPr>
            <a:r>
              <a:rPr sz="2800" spc="-10" dirty="0">
                <a:latin typeface="Palatino Linotype" panose="02040502050505030304" pitchFamily="18" charset="0"/>
                <a:cs typeface="Calibri"/>
              </a:rPr>
              <a:t>Th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</a:t>
            </a:r>
            <a:r>
              <a:rPr sz="2800" spc="-45" dirty="0">
                <a:latin typeface="Palatino Linotype" panose="02040502050505030304" pitchFamily="18" charset="0"/>
                <a:cs typeface="Calibri"/>
              </a:rPr>
              <a:t>r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la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io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s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hi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b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w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een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par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l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iame</a:t>
            </a:r>
            <a:r>
              <a:rPr sz="2800" spc="-40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ts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g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o</a:t>
            </a:r>
            <a:r>
              <a:rPr sz="2800" spc="-45" dirty="0">
                <a:latin typeface="Palatino Linotype" panose="02040502050505030304" pitchFamily="18" charset="0"/>
                <a:cs typeface="Calibri"/>
              </a:rPr>
              <a:t>v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ern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m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spc="-35" dirty="0">
                <a:latin typeface="Palatino Linotype" panose="02040502050505030304" pitchFamily="18" charset="0"/>
                <a:cs typeface="Calibri"/>
              </a:rPr>
              <a:t>n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ts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	is 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completely</a:t>
            </a:r>
            <a:r>
              <a:rPr sz="28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5" dirty="0">
                <a:latin typeface="Palatino Linotype" panose="02040502050505030304" pitchFamily="18" charset="0"/>
                <a:cs typeface="Calibri"/>
              </a:rPr>
              <a:t>inversed</a:t>
            </a:r>
            <a:r>
              <a:rPr sz="28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nowadays		</a:t>
            </a:r>
            <a:r>
              <a:rPr sz="2800" spc="-30" dirty="0">
                <a:latin typeface="Palatino Linotype" panose="02040502050505030304" pitchFamily="18" charset="0"/>
                <a:cs typeface="Calibri"/>
              </a:rPr>
              <a:t>(Gallagher,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Laver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Mair</a:t>
            </a:r>
            <a:r>
              <a:rPr sz="28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2011)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630758"/>
            <a:ext cx="9613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Palatino Linotype" panose="02040502050505030304" pitchFamily="18" charset="0"/>
              </a:rPr>
              <a:t>Assessing</a:t>
            </a:r>
            <a:r>
              <a:rPr b="1" spc="-3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their</a:t>
            </a:r>
            <a:r>
              <a:rPr b="1" spc="-5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power</a:t>
            </a:r>
            <a:r>
              <a:rPr b="1" spc="-20" dirty="0">
                <a:latin typeface="Palatino Linotype" panose="02040502050505030304" pitchFamily="18" charset="0"/>
              </a:rPr>
              <a:t> </a:t>
            </a:r>
            <a:r>
              <a:rPr b="1" dirty="0">
                <a:latin typeface="Palatino Linotype" panose="02040502050505030304" pitchFamily="18" charset="0"/>
              </a:rPr>
              <a:t>and 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89" y="1666557"/>
            <a:ext cx="10539095" cy="420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Palatino Linotype" panose="02040502050505030304" pitchFamily="18" charset="0"/>
                <a:cs typeface="Calibri"/>
              </a:rPr>
              <a:t>Their</a:t>
            </a:r>
            <a:r>
              <a:rPr sz="32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degree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autonomy</a:t>
            </a:r>
            <a:r>
              <a:rPr sz="32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depends</a:t>
            </a:r>
            <a:r>
              <a:rPr sz="32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on:</a:t>
            </a:r>
            <a:endParaRPr sz="32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2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ts val="302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latin typeface="Palatino Linotype" panose="02040502050505030304" pitchFamily="18" charset="0"/>
                <a:cs typeface="Calibri"/>
              </a:rPr>
              <a:t>Institutional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independence: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power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elect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and</a:t>
            </a:r>
            <a:r>
              <a:rPr sz="32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dismiss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 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20" dirty="0">
                <a:latin typeface="Palatino Linotype" panose="02040502050505030304" pitchFamily="18" charset="0"/>
                <a:cs typeface="Calibri"/>
              </a:rPr>
              <a:t>executive</a:t>
            </a:r>
            <a:r>
              <a:rPr sz="3200" spc="3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branch</a:t>
            </a:r>
            <a:r>
              <a:rPr sz="3200" spc="3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serves</a:t>
            </a:r>
            <a:r>
              <a:rPr sz="3200" spc="3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3200" spc="3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reduce</a:t>
            </a:r>
            <a:r>
              <a:rPr sz="3200" spc="3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spc="3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independent</a:t>
            </a:r>
            <a:r>
              <a:rPr sz="3200" spc="3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policy</a:t>
            </a:r>
            <a:r>
              <a:rPr sz="3200" spc="3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influence </a:t>
            </a:r>
            <a:r>
              <a:rPr sz="3200" spc="-6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of a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 legislature</a:t>
            </a:r>
            <a:endParaRPr sz="3200" dirty="0">
              <a:latin typeface="Palatino Linotype" panose="020405020505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200" dirty="0">
              <a:latin typeface="Palatino Linotype" panose="02040502050505030304" pitchFamily="18" charset="0"/>
              <a:cs typeface="Calibri"/>
            </a:endParaRPr>
          </a:p>
          <a:p>
            <a:pPr marL="469900" marR="5080" indent="-457200" algn="just">
              <a:lnSpc>
                <a:spcPts val="302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latin typeface="Palatino Linotype" panose="02040502050505030304" pitchFamily="18" charset="0"/>
                <a:cs typeface="Calibri"/>
              </a:rPr>
              <a:t>Member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independence: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20" dirty="0">
                <a:latin typeface="Palatino Linotype" panose="02040502050505030304" pitchFamily="18" charset="0"/>
                <a:cs typeface="Calibri"/>
              </a:rPr>
              <a:t>greater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party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25" dirty="0">
                <a:latin typeface="Palatino Linotype" panose="02040502050505030304" pitchFamily="18" charset="0"/>
                <a:cs typeface="Calibri"/>
              </a:rPr>
              <a:t>leadership’s</a:t>
            </a:r>
            <a:r>
              <a:rPr sz="3200" spc="-20" dirty="0">
                <a:latin typeface="Palatino Linotype" panose="02040502050505030304" pitchFamily="18" charset="0"/>
                <a:cs typeface="Calibri"/>
              </a:rPr>
              <a:t> control </a:t>
            </a:r>
            <a:r>
              <a:rPr sz="3200" spc="-6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over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member’s</a:t>
            </a:r>
            <a:r>
              <a:rPr sz="3200" spc="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re-election,</a:t>
            </a:r>
            <a:r>
              <a:rPr sz="32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smaller</a:t>
            </a:r>
            <a:r>
              <a:rPr sz="32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32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member’s</a:t>
            </a:r>
            <a:r>
              <a:rPr sz="3200" spc="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5" dirty="0">
                <a:latin typeface="Palatino Linotype" panose="02040502050505030304" pitchFamily="18" charset="0"/>
                <a:cs typeface="Calibri"/>
              </a:rPr>
              <a:t>autonomy</a:t>
            </a:r>
            <a:endParaRPr sz="3200" dirty="0">
              <a:latin typeface="Palatino Linotype" panose="02040502050505030304" pitchFamily="18" charset="0"/>
              <a:cs typeface="Calibri"/>
            </a:endParaRPr>
          </a:p>
          <a:p>
            <a:pPr marL="469900" indent="-457200">
              <a:lnSpc>
                <a:spcPts val="298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Palatino Linotype" panose="02040502050505030304" pitchFamily="18" charset="0"/>
                <a:cs typeface="Calibri"/>
              </a:rPr>
              <a:t>(Kreppel</a:t>
            </a:r>
            <a:r>
              <a:rPr sz="32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3200" spc="-10" dirty="0">
                <a:latin typeface="Palatino Linotype" panose="02040502050505030304" pitchFamily="18" charset="0"/>
                <a:cs typeface="Calibri"/>
              </a:rPr>
              <a:t>2017)</a:t>
            </a:r>
            <a:endParaRPr sz="32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6" y="0"/>
                </a:moveTo>
                <a:lnTo>
                  <a:pt x="0" y="0"/>
                </a:lnTo>
                <a:lnTo>
                  <a:pt x="0" y="6858000"/>
                </a:lnTo>
                <a:lnTo>
                  <a:pt x="4654296" y="6858000"/>
                </a:lnTo>
                <a:lnTo>
                  <a:pt x="4654296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890" y="624077"/>
            <a:ext cx="3363595" cy="1134285"/>
          </a:xfrm>
          <a:prstGeom prst="rect">
            <a:avLst/>
          </a:prstGeom>
          <a:solidFill>
            <a:srgbClr val="3E3E3E"/>
          </a:solidFill>
          <a:ln w="19080">
            <a:solidFill>
              <a:srgbClr val="FFFFFF"/>
            </a:solidFill>
          </a:ln>
        </p:spPr>
        <p:txBody>
          <a:bodyPr vert="horz" wrap="square" lIns="0" tIns="4527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65"/>
              </a:spcBef>
            </a:pPr>
            <a:r>
              <a:rPr dirty="0">
                <a:solidFill>
                  <a:srgbClr val="FFFFFF"/>
                </a:solidFill>
                <a:latin typeface="Palatino Linotype" panose="02040502050505030304" pitchFamily="18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2539758"/>
            <a:ext cx="2743200" cy="195566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Types</a:t>
            </a:r>
            <a:r>
              <a:rPr sz="2000" spc="-3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legislatures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Organizational</a:t>
            </a:r>
            <a:r>
              <a:rPr sz="2000" spc="-8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structure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Functions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Assess</a:t>
            </a:r>
            <a:r>
              <a:rPr sz="2000" spc="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their</a:t>
            </a:r>
            <a:r>
              <a:rPr sz="2000" spc="-1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power</a:t>
            </a:r>
            <a:endParaRPr sz="2000" dirty="0">
              <a:latin typeface="Palatino Linotype" panose="02040502050505030304" pitchFamily="18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923" y="105154"/>
            <a:ext cx="7466076" cy="66476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24865" y="2085593"/>
            <a:ext cx="10542269" cy="350865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pc="-15" dirty="0">
                <a:latin typeface="Palatino Linotype" panose="02040502050505030304" pitchFamily="18" charset="0"/>
              </a:rPr>
              <a:t>Legislatures</a:t>
            </a:r>
            <a:r>
              <a:rPr spc="9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engage</a:t>
            </a:r>
            <a:r>
              <a:rPr spc="70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in</a:t>
            </a:r>
            <a:r>
              <a:rPr spc="8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a</a:t>
            </a:r>
            <a:r>
              <a:rPr spc="90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variety</a:t>
            </a:r>
            <a:r>
              <a:rPr spc="8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of</a:t>
            </a:r>
            <a:r>
              <a:rPr spc="8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tasks</a:t>
            </a:r>
            <a:r>
              <a:rPr spc="8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including</a:t>
            </a:r>
            <a:r>
              <a:rPr spc="75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representing</a:t>
            </a:r>
            <a:r>
              <a:rPr spc="8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citizen </a:t>
            </a:r>
            <a:r>
              <a:rPr spc="-615" dirty="0">
                <a:latin typeface="Palatino Linotype" panose="02040502050505030304" pitchFamily="18" charset="0"/>
              </a:rPr>
              <a:t> </a:t>
            </a:r>
            <a:r>
              <a:rPr spc="-20" dirty="0">
                <a:latin typeface="Palatino Linotype" panose="02040502050505030304" pitchFamily="18" charset="0"/>
              </a:rPr>
              <a:t>interests</a:t>
            </a:r>
            <a:r>
              <a:rPr spc="1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and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participating</a:t>
            </a:r>
            <a:r>
              <a:rPr spc="40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in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the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policy-making</a:t>
            </a:r>
            <a:r>
              <a:rPr spc="2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process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 dirty="0">
              <a:latin typeface="Palatino Linotype" panose="02040502050505030304" pitchFamily="18" charset="0"/>
            </a:endParaRPr>
          </a:p>
          <a:p>
            <a:pPr marL="469900" marR="5715" indent="-457200" algn="just">
              <a:lnSpc>
                <a:spcPts val="303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pc="-10" dirty="0">
                <a:latin typeface="Palatino Linotype" panose="02040502050505030304" pitchFamily="18" charset="0"/>
              </a:rPr>
              <a:t>Most</a:t>
            </a:r>
            <a:r>
              <a:rPr spc="335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legislatures</a:t>
            </a:r>
            <a:r>
              <a:rPr spc="33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in</a:t>
            </a:r>
            <a:r>
              <a:rPr spc="34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democratic</a:t>
            </a:r>
            <a:r>
              <a:rPr spc="355" dirty="0">
                <a:latin typeface="Palatino Linotype" panose="02040502050505030304" pitchFamily="18" charset="0"/>
              </a:rPr>
              <a:t> </a:t>
            </a:r>
            <a:r>
              <a:rPr spc="-25" dirty="0">
                <a:latin typeface="Palatino Linotype" panose="02040502050505030304" pitchFamily="18" charset="0"/>
              </a:rPr>
              <a:t>systems</a:t>
            </a:r>
            <a:r>
              <a:rPr spc="355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perform</a:t>
            </a:r>
            <a:r>
              <a:rPr spc="33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all</a:t>
            </a:r>
            <a:r>
              <a:rPr spc="33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these</a:t>
            </a:r>
            <a:r>
              <a:rPr spc="34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functions </a:t>
            </a:r>
            <a:r>
              <a:rPr spc="-620" dirty="0">
                <a:latin typeface="Palatino Linotype" panose="02040502050505030304" pitchFamily="18" charset="0"/>
              </a:rPr>
              <a:t> </a:t>
            </a:r>
            <a:r>
              <a:rPr spc="-15" dirty="0">
                <a:latin typeface="Palatino Linotype" panose="02040502050505030304" pitchFamily="18" charset="0"/>
              </a:rPr>
              <a:t>to</a:t>
            </a:r>
            <a:r>
              <a:rPr spc="-5"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some</a:t>
            </a:r>
            <a:r>
              <a:rPr spc="15" dirty="0">
                <a:latin typeface="Palatino Linotype" panose="02040502050505030304" pitchFamily="18" charset="0"/>
              </a:rPr>
              <a:t> </a:t>
            </a:r>
            <a:r>
              <a:rPr spc="-20" dirty="0">
                <a:latin typeface="Palatino Linotype" panose="02040502050505030304" pitchFamily="18" charset="0"/>
              </a:rPr>
              <a:t>extent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450" dirty="0">
              <a:latin typeface="Palatino Linotype" panose="02040502050505030304" pitchFamily="18" charset="0"/>
            </a:endParaRPr>
          </a:p>
          <a:p>
            <a:pPr marL="469900" marR="5080" indent="-457200" algn="just">
              <a:lnSpc>
                <a:spcPts val="3030"/>
              </a:lnSpc>
              <a:buFont typeface="Arial MT"/>
              <a:buChar char="•"/>
              <a:tabLst>
                <a:tab pos="469900" algn="l"/>
                <a:tab pos="470534" algn="l"/>
                <a:tab pos="1253490" algn="l"/>
                <a:tab pos="2866390" algn="l"/>
                <a:tab pos="4064635" algn="l"/>
                <a:tab pos="4684395" algn="l"/>
                <a:tab pos="5415915" algn="l"/>
                <a:tab pos="6707505" algn="l"/>
                <a:tab pos="7654925" algn="l"/>
                <a:tab pos="8399145" algn="l"/>
                <a:tab pos="9257030" algn="l"/>
              </a:tabLst>
            </a:pPr>
            <a:r>
              <a:rPr spc="-10" dirty="0">
                <a:latin typeface="Palatino Linotype" panose="02040502050505030304" pitchFamily="18" charset="0"/>
              </a:rPr>
              <a:t>Th</a:t>
            </a:r>
            <a:r>
              <a:rPr spc="-5" dirty="0">
                <a:latin typeface="Palatino Linotype" panose="02040502050505030304" pitchFamily="18" charset="0"/>
              </a:rPr>
              <a:t>e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5" dirty="0">
                <a:latin typeface="Palatino Linotype" panose="02040502050505030304" pitchFamily="18" charset="0"/>
              </a:rPr>
              <a:t>em</a:t>
            </a:r>
            <a:r>
              <a:rPr dirty="0">
                <a:latin typeface="Palatino Linotype" panose="02040502050505030304" pitchFamily="18" charset="0"/>
              </a:rPr>
              <a:t>p</a:t>
            </a:r>
            <a:r>
              <a:rPr spc="-10" dirty="0">
                <a:latin typeface="Palatino Linotype" panose="02040502050505030304" pitchFamily="18" charset="0"/>
              </a:rPr>
              <a:t>has</a:t>
            </a:r>
            <a:r>
              <a:rPr dirty="0">
                <a:latin typeface="Palatino Linotype" panose="02040502050505030304" pitchFamily="18" charset="0"/>
              </a:rPr>
              <a:t>i</a:t>
            </a:r>
            <a:r>
              <a:rPr spc="-5" dirty="0">
                <a:latin typeface="Palatino Linotype" panose="02040502050505030304" pitchFamily="18" charset="0"/>
              </a:rPr>
              <a:t>s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10" dirty="0">
                <a:latin typeface="Palatino Linotype" panose="02040502050505030304" pitchFamily="18" charset="0"/>
              </a:rPr>
              <a:t>p</a:t>
            </a:r>
            <a:r>
              <a:rPr spc="-25" dirty="0">
                <a:latin typeface="Palatino Linotype" panose="02040502050505030304" pitchFamily="18" charset="0"/>
              </a:rPr>
              <a:t>l</a:t>
            </a:r>
            <a:r>
              <a:rPr spc="-5" dirty="0">
                <a:latin typeface="Palatino Linotype" panose="02040502050505030304" pitchFamily="18" charset="0"/>
              </a:rPr>
              <a:t>aced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5" dirty="0">
                <a:latin typeface="Palatino Linotype" panose="02040502050505030304" pitchFamily="18" charset="0"/>
              </a:rPr>
              <a:t>on</a:t>
            </a:r>
            <a:r>
              <a:rPr dirty="0">
                <a:latin typeface="Palatino Linotype" panose="02040502050505030304" pitchFamily="18" charset="0"/>
              </a:rPr>
              <a:t>	t</a:t>
            </a:r>
            <a:r>
              <a:rPr spc="-10" dirty="0">
                <a:latin typeface="Palatino Linotype" panose="02040502050505030304" pitchFamily="18" charset="0"/>
              </a:rPr>
              <a:t>h</a:t>
            </a:r>
            <a:r>
              <a:rPr spc="-5" dirty="0">
                <a:latin typeface="Palatino Linotype" panose="02040502050505030304" pitchFamily="18" charset="0"/>
              </a:rPr>
              <a:t>e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50" dirty="0">
                <a:latin typeface="Palatino Linotype" panose="02040502050505030304" pitchFamily="18" charset="0"/>
              </a:rPr>
              <a:t>v</a:t>
            </a:r>
            <a:r>
              <a:rPr spc="-5" dirty="0">
                <a:latin typeface="Palatino Linotype" panose="02040502050505030304" pitchFamily="18" charset="0"/>
              </a:rPr>
              <a:t>ar</a:t>
            </a:r>
            <a:r>
              <a:rPr spc="-15" dirty="0">
                <a:latin typeface="Palatino Linotype" panose="02040502050505030304" pitchFamily="18" charset="0"/>
              </a:rPr>
              <a:t>i</a:t>
            </a:r>
            <a:r>
              <a:rPr spc="-10" dirty="0">
                <a:latin typeface="Palatino Linotype" panose="02040502050505030304" pitchFamily="18" charset="0"/>
              </a:rPr>
              <a:t>ou</a:t>
            </a:r>
            <a:r>
              <a:rPr spc="-5" dirty="0">
                <a:latin typeface="Palatino Linotype" panose="02040502050505030304" pitchFamily="18" charset="0"/>
              </a:rPr>
              <a:t>s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60" dirty="0">
                <a:latin typeface="Palatino Linotype" panose="02040502050505030304" pitchFamily="18" charset="0"/>
              </a:rPr>
              <a:t>r</a:t>
            </a:r>
            <a:r>
              <a:rPr spc="-10" dirty="0">
                <a:latin typeface="Palatino Linotype" panose="02040502050505030304" pitchFamily="18" charset="0"/>
              </a:rPr>
              <a:t>ole</a:t>
            </a:r>
            <a:r>
              <a:rPr spc="-5" dirty="0">
                <a:latin typeface="Palatino Linotype" panose="02040502050505030304" pitchFamily="18" charset="0"/>
              </a:rPr>
              <a:t>s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5" dirty="0">
                <a:latin typeface="Palatino Linotype" panose="02040502050505030304" pitchFamily="18" charset="0"/>
              </a:rPr>
              <a:t>wi</a:t>
            </a:r>
            <a:r>
              <a:rPr spc="-20" dirty="0">
                <a:latin typeface="Palatino Linotype" panose="02040502050505030304" pitchFamily="18" charset="0"/>
              </a:rPr>
              <a:t>l</a:t>
            </a:r>
            <a:r>
              <a:rPr spc="-5" dirty="0">
                <a:latin typeface="Palatino Linotype" panose="02040502050505030304" pitchFamily="18" charset="0"/>
              </a:rPr>
              <a:t>l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50" dirty="0">
                <a:latin typeface="Palatino Linotype" panose="02040502050505030304" pitchFamily="18" charset="0"/>
              </a:rPr>
              <a:t>v</a:t>
            </a:r>
            <a:r>
              <a:rPr spc="-5" dirty="0">
                <a:latin typeface="Palatino Linotype" panose="02040502050505030304" pitchFamily="18" charset="0"/>
              </a:rPr>
              <a:t>a</a:t>
            </a:r>
            <a:r>
              <a:rPr dirty="0">
                <a:latin typeface="Palatino Linotype" panose="02040502050505030304" pitchFamily="18" charset="0"/>
              </a:rPr>
              <a:t>r</a:t>
            </a:r>
            <a:r>
              <a:rPr spc="-5" dirty="0">
                <a:latin typeface="Palatino Linotype" panose="02040502050505030304" pitchFamily="18" charset="0"/>
              </a:rPr>
              <a:t>y</a:t>
            </a:r>
            <a:r>
              <a:rPr dirty="0">
                <a:latin typeface="Palatino Linotype" panose="02040502050505030304" pitchFamily="18" charset="0"/>
              </a:rPr>
              <a:t>	</a:t>
            </a:r>
            <a:r>
              <a:rPr spc="-10" dirty="0">
                <a:latin typeface="Palatino Linotype" panose="02040502050505030304" pitchFamily="18" charset="0"/>
              </a:rPr>
              <a:t>bet</a:t>
            </a:r>
            <a:r>
              <a:rPr spc="-35" dirty="0">
                <a:latin typeface="Palatino Linotype" panose="02040502050505030304" pitchFamily="18" charset="0"/>
              </a:rPr>
              <a:t>w</a:t>
            </a:r>
            <a:r>
              <a:rPr spc="-20" dirty="0">
                <a:latin typeface="Palatino Linotype" panose="02040502050505030304" pitchFamily="18" charset="0"/>
              </a:rPr>
              <a:t>e</a:t>
            </a:r>
            <a:r>
              <a:rPr spc="-5" dirty="0">
                <a:latin typeface="Palatino Linotype" panose="02040502050505030304" pitchFamily="18" charset="0"/>
              </a:rPr>
              <a:t>en  </a:t>
            </a:r>
            <a:r>
              <a:rPr spc="-10" dirty="0">
                <a:latin typeface="Palatino Linotype" panose="02040502050505030304" pitchFamily="18" charset="0"/>
              </a:rPr>
              <a:t>legislatures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–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especially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between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congresses</a:t>
            </a:r>
            <a:r>
              <a:rPr spc="2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and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10" dirty="0">
                <a:latin typeface="Palatino Linotype" panose="02040502050505030304" pitchFamily="18" charset="0"/>
              </a:rPr>
              <a:t>parliaments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630758"/>
            <a:ext cx="37465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Palatino Linotype" panose="02040502050505030304" pitchFamily="18" charset="0"/>
              </a:rPr>
              <a:t>Conclusions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60" y="340817"/>
            <a:ext cx="1888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Palatino Linotype" panose="02040502050505030304" pitchFamily="18" charset="0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896" y="1422297"/>
            <a:ext cx="10946765" cy="528747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Palatino Linotype" panose="02040502050505030304" pitchFamily="18" charset="0"/>
                <a:cs typeface="Calibri"/>
              </a:rPr>
              <a:t>Gallagher,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Michael,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Michael </a:t>
            </a:r>
            <a:r>
              <a:rPr sz="1600" spc="-35" dirty="0">
                <a:latin typeface="Palatino Linotype" panose="02040502050505030304" pitchFamily="18" charset="0"/>
                <a:cs typeface="Calibri"/>
              </a:rPr>
              <a:t>Laver,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Peter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Mair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(2011).</a:t>
            </a:r>
            <a:r>
              <a:rPr sz="1600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Representative</a:t>
            </a:r>
            <a:r>
              <a:rPr sz="1600" i="1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government</a:t>
            </a:r>
            <a:r>
              <a:rPr sz="1600" i="1" spc="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modern</a:t>
            </a:r>
            <a:r>
              <a:rPr sz="1600" i="1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Europe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.</a:t>
            </a:r>
            <a:r>
              <a:rPr sz="1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McGraw-Hill.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marR="5080" indent="-342900">
              <a:lnSpc>
                <a:spcPct val="1075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Palatino Linotype" panose="02040502050505030304" pitchFamily="18" charset="0"/>
                <a:cs typeface="Calibri"/>
              </a:rPr>
              <a:t>Griglio,</a:t>
            </a:r>
            <a:r>
              <a:rPr sz="1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Elena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(2020).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Parliamentary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Oversight</a:t>
            </a:r>
            <a:r>
              <a:rPr sz="1600" spc="4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under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Covid-19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Emergency: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Striving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Against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Executive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Dominance.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i="1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Theory </a:t>
            </a:r>
            <a:r>
              <a:rPr sz="1600" i="1" spc="-3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i="1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Practice</a:t>
            </a:r>
            <a:r>
              <a:rPr sz="1600" i="1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i="1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Legislation</a:t>
            </a:r>
            <a:r>
              <a:rPr sz="1600" i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8(1-2):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49-70.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Palatino Linotype" panose="02040502050505030304" pitchFamily="18" charset="0"/>
                <a:cs typeface="Calibri"/>
              </a:rPr>
              <a:t>Inter-Parliamentary</a:t>
            </a:r>
            <a:r>
              <a:rPr sz="1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Union.</a:t>
            </a:r>
            <a:r>
              <a:rPr sz="16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Parliaments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World.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Available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at:</a:t>
            </a:r>
            <a:r>
              <a:rPr sz="1600" spc="10" dirty="0">
                <a:solidFill>
                  <a:srgbClr val="0462C1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Palatino Linotype" panose="02040502050505030304" pitchFamily="18" charset="0"/>
                <a:cs typeface="Calibri"/>
                <a:hlinkClick r:id="rId2"/>
              </a:rPr>
              <a:t>http://www.ipu.org/english/home.htm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Palatino Linotype" panose="02040502050505030304" pitchFamily="18" charset="0"/>
                <a:cs typeface="Calibri"/>
              </a:rPr>
              <a:t>Kreppel,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Amie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(2017).</a:t>
            </a:r>
            <a:r>
              <a:rPr sz="1600" spc="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‘Legislatures’.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D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Caramani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(ed.)</a:t>
            </a:r>
            <a:r>
              <a:rPr sz="16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Comparative</a:t>
            </a:r>
            <a:r>
              <a:rPr sz="1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Politics.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Oxford</a:t>
            </a:r>
            <a:r>
              <a:rPr sz="16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University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Press.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marR="5080" indent="-342900">
              <a:lnSpc>
                <a:spcPct val="1069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Palatino Linotype" panose="02040502050505030304" pitchFamily="18" charset="0"/>
                <a:cs typeface="Calibri"/>
              </a:rPr>
              <a:t>Laver,</a:t>
            </a:r>
            <a:r>
              <a:rPr sz="1600" spc="1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Michael</a:t>
            </a:r>
            <a:r>
              <a:rPr sz="1600" spc="1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(2006).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‘Legislatures</a:t>
            </a:r>
            <a:r>
              <a:rPr sz="1600" spc="17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spc="1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Parliaments</a:t>
            </a:r>
            <a:r>
              <a:rPr sz="1600" spc="1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Comparative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Context’.</a:t>
            </a:r>
            <a:r>
              <a:rPr sz="1600" spc="1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1600" spc="1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B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Weingast</a:t>
            </a:r>
            <a:r>
              <a:rPr sz="1600" spc="1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D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Wittman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(eds.)</a:t>
            </a:r>
            <a:r>
              <a:rPr sz="160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i="1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Oxford </a:t>
            </a:r>
            <a:r>
              <a:rPr sz="1600" i="1" spc="-3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Handbook</a:t>
            </a:r>
            <a:r>
              <a:rPr sz="1600" i="1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i="1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Political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20" dirty="0">
                <a:latin typeface="Palatino Linotype" panose="02040502050505030304" pitchFamily="18" charset="0"/>
                <a:cs typeface="Calibri"/>
              </a:rPr>
              <a:t>Economy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.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Oxford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University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Press.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Palatino Linotype" panose="02040502050505030304" pitchFamily="18" charset="0"/>
                <a:cs typeface="Calibri"/>
              </a:rPr>
              <a:t>Montesquieu,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Charles</a:t>
            </a:r>
            <a:r>
              <a:rPr sz="1600" spc="3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(1748).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i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Spirit</a:t>
            </a:r>
            <a:r>
              <a:rPr sz="1600" i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i="1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i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Laws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,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Paris.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Palatino Linotype" panose="02040502050505030304" pitchFamily="18" charset="0"/>
                <a:cs typeface="Calibri"/>
              </a:rPr>
              <a:t>North,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Douglas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(1990).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Institutions,</a:t>
            </a:r>
            <a:r>
              <a:rPr sz="1600" i="1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Institutional</a:t>
            </a:r>
            <a:r>
              <a:rPr sz="1600" i="1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5" dirty="0">
                <a:latin typeface="Palatino Linotype" panose="02040502050505030304" pitchFamily="18" charset="0"/>
                <a:cs typeface="Calibri"/>
              </a:rPr>
              <a:t>Change</a:t>
            </a:r>
            <a:r>
              <a:rPr sz="1600" i="1" spc="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i="1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5" dirty="0">
                <a:latin typeface="Palatino Linotype" panose="02040502050505030304" pitchFamily="18" charset="0"/>
                <a:cs typeface="Calibri"/>
              </a:rPr>
              <a:t>Economic</a:t>
            </a:r>
            <a:r>
              <a:rPr sz="1600" i="1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performance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.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New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30" dirty="0">
                <a:latin typeface="Palatino Linotype" panose="02040502050505030304" pitchFamily="18" charset="0"/>
                <a:cs typeface="Calibri"/>
              </a:rPr>
              <a:t>York:</a:t>
            </a:r>
            <a:r>
              <a:rPr sz="1600" spc="3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Cambridge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University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Press.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Palatino Linotype" panose="02040502050505030304" pitchFamily="18" charset="0"/>
                <a:cs typeface="Calibri"/>
              </a:rPr>
              <a:t>Norton,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Philip</a:t>
            </a:r>
            <a:r>
              <a:rPr sz="1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(1990)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Parliaments:</a:t>
            </a:r>
            <a:r>
              <a:rPr sz="1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Framework</a:t>
            </a:r>
            <a:r>
              <a:rPr sz="16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5" dirty="0">
                <a:latin typeface="Palatino Linotype" panose="02040502050505030304" pitchFamily="18" charset="0"/>
                <a:cs typeface="Calibri"/>
              </a:rPr>
              <a:t>for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Analysis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.</a:t>
            </a:r>
            <a:r>
              <a:rPr sz="1600" i="1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25" dirty="0">
                <a:latin typeface="Palatino Linotype" panose="02040502050505030304" pitchFamily="18" charset="0"/>
                <a:cs typeface="Calibri"/>
              </a:rPr>
              <a:t>West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European</a:t>
            </a:r>
            <a:r>
              <a:rPr sz="1600" i="1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Politics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Palatino Linotype" panose="02040502050505030304" pitchFamily="18" charset="0"/>
                <a:cs typeface="Calibri"/>
              </a:rPr>
              <a:t>Pitkin,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Hanna</a:t>
            </a:r>
            <a:r>
              <a:rPr sz="1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85" dirty="0">
                <a:latin typeface="Palatino Linotype" panose="02040502050505030304" pitchFamily="18" charset="0"/>
                <a:cs typeface="Calibri"/>
              </a:rPr>
              <a:t>F.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(1967).</a:t>
            </a:r>
            <a:r>
              <a:rPr sz="16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i="1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5" dirty="0">
                <a:latin typeface="Palatino Linotype" panose="02040502050505030304" pitchFamily="18" charset="0"/>
                <a:cs typeface="Calibri"/>
              </a:rPr>
              <a:t>concept</a:t>
            </a:r>
            <a:r>
              <a:rPr sz="1600" i="1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i="1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representation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.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Univ</a:t>
            </a:r>
            <a:r>
              <a:rPr sz="1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California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Press.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30" dirty="0">
                <a:latin typeface="Palatino Linotype" panose="02040502050505030304" pitchFamily="18" charset="0"/>
                <a:cs typeface="Calibri"/>
              </a:rPr>
              <a:t>Wehner,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Joachim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(2006).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Assessing</a:t>
            </a:r>
            <a:r>
              <a:rPr sz="16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power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purse:</a:t>
            </a:r>
            <a:r>
              <a:rPr sz="16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index</a:t>
            </a:r>
            <a:r>
              <a:rPr sz="1600" spc="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legislative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budget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institutions.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Political</a:t>
            </a:r>
            <a:r>
              <a:rPr sz="1600" i="1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studies</a:t>
            </a:r>
            <a:r>
              <a:rPr sz="1600" i="1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54,</a:t>
            </a:r>
            <a:r>
              <a:rPr sz="16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no.</a:t>
            </a:r>
            <a:r>
              <a:rPr sz="1600" spc="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4: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latin typeface="Palatino Linotype" panose="02040502050505030304" pitchFamily="18" charset="0"/>
                <a:cs typeface="Calibri"/>
              </a:rPr>
              <a:t>767-785.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latin typeface="Palatino Linotype" panose="02040502050505030304" pitchFamily="18" charset="0"/>
                <a:cs typeface="Calibri"/>
              </a:rPr>
              <a:t>Young,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Iris Marion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(1986).</a:t>
            </a:r>
            <a:r>
              <a:rPr sz="1600" spc="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ideal</a:t>
            </a:r>
            <a:r>
              <a:rPr sz="1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1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community</a:t>
            </a:r>
            <a:r>
              <a:rPr sz="16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16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politics of</a:t>
            </a:r>
            <a:r>
              <a:rPr sz="1600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difference.</a:t>
            </a:r>
            <a:r>
              <a:rPr sz="16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Social</a:t>
            </a:r>
            <a:r>
              <a:rPr sz="1600" i="1" spc="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5" dirty="0">
                <a:latin typeface="Palatino Linotype" panose="02040502050505030304" pitchFamily="18" charset="0"/>
                <a:cs typeface="Calibri"/>
              </a:rPr>
              <a:t>theory</a:t>
            </a:r>
            <a:r>
              <a:rPr sz="1600" i="1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z="1600" i="1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i="1" spc="-10" dirty="0">
                <a:latin typeface="Palatino Linotype" panose="02040502050505030304" pitchFamily="18" charset="0"/>
                <a:cs typeface="Calibri"/>
              </a:rPr>
              <a:t>practice</a:t>
            </a:r>
            <a:r>
              <a:rPr sz="1600" spc="-10" dirty="0">
                <a:latin typeface="Palatino Linotype" panose="02040502050505030304" pitchFamily="18" charset="0"/>
                <a:cs typeface="Calibri"/>
              </a:rPr>
              <a:t>,</a:t>
            </a:r>
            <a:r>
              <a:rPr sz="16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1600" spc="-5" dirty="0">
                <a:latin typeface="Palatino Linotype" panose="02040502050505030304" pitchFamily="18" charset="0"/>
                <a:cs typeface="Calibri"/>
              </a:rPr>
              <a:t>1-26.</a:t>
            </a:r>
            <a:endParaRPr sz="16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994"/>
            <a:ext cx="3426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Palatino Linotype" panose="02040502050505030304" pitchFamily="18" charset="0"/>
              </a:rPr>
              <a:t>Institutions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93493"/>
            <a:ext cx="8531861" cy="3346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Palatino Linotype" panose="02040502050505030304" pitchFamily="18" charset="0"/>
                <a:cs typeface="Calibri"/>
              </a:rPr>
              <a:t>Are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 the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rules</a:t>
            </a:r>
            <a:r>
              <a:rPr sz="28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of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game </a:t>
            </a:r>
            <a:r>
              <a:rPr lang="en-US" sz="2800" spc="-15" dirty="0">
                <a:latin typeface="Palatino Linotype" panose="02040502050505030304" pitchFamily="18" charset="0"/>
                <a:cs typeface="Calibri"/>
              </a:rPr>
              <a:t>that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shap</a:t>
            </a:r>
            <a:r>
              <a:rPr lang="en-US" sz="2800" spc="-10" dirty="0">
                <a:latin typeface="Palatino Linotype" panose="02040502050505030304" pitchFamily="18" charset="0"/>
                <a:cs typeface="Calibri"/>
              </a:rPr>
              <a:t>e</a:t>
            </a:r>
            <a:r>
              <a:rPr sz="2800" spc="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human</a:t>
            </a:r>
            <a:r>
              <a:rPr sz="2800" spc="3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behavior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Palatino Linotype" panose="02040502050505030304" pitchFamily="18" charset="0"/>
                <a:cs typeface="Calibri"/>
              </a:rPr>
              <a:t>Reduce</a:t>
            </a:r>
            <a:r>
              <a:rPr sz="28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uncertainty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Palatino Linotype" panose="02040502050505030304" pitchFamily="18" charset="0"/>
                <a:cs typeface="Calibri"/>
              </a:rPr>
              <a:t>Are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continuously</a:t>
            </a:r>
            <a:r>
              <a:rPr sz="2800" spc="4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evolving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Palatino Linotype" panose="02040502050505030304" pitchFamily="18" charset="0"/>
                <a:cs typeface="Calibri"/>
              </a:rPr>
              <a:t>Typically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change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incrementally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  <a:p>
            <a:pPr marL="12700" marR="2089150" algn="just">
              <a:lnSpc>
                <a:spcPct val="1196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Explain</a:t>
            </a:r>
            <a:r>
              <a:rPr sz="28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the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 path</a:t>
            </a:r>
            <a:r>
              <a:rPr sz="28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of </a:t>
            </a:r>
            <a:r>
              <a:rPr sz="2800" spc="-15" dirty="0">
                <a:latin typeface="Palatino Linotype" panose="02040502050505030304" pitchFamily="18" charset="0"/>
                <a:cs typeface="Calibri"/>
              </a:rPr>
              <a:t>historical</a:t>
            </a:r>
            <a:r>
              <a:rPr sz="2800" spc="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change </a:t>
            </a:r>
            <a:r>
              <a:rPr sz="2800" spc="-6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10" dirty="0">
                <a:latin typeface="Palatino Linotype" panose="02040502050505030304" pitchFamily="18" charset="0"/>
                <a:cs typeface="Calibri"/>
              </a:rPr>
              <a:t>(North</a:t>
            </a:r>
            <a:r>
              <a:rPr sz="2800" spc="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800" spc="-5" dirty="0">
                <a:latin typeface="Palatino Linotype" panose="02040502050505030304" pitchFamily="18" charset="0"/>
                <a:cs typeface="Calibri"/>
              </a:rPr>
              <a:t>1990)</a:t>
            </a:r>
            <a:endParaRPr sz="28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14829"/>
            <a:ext cx="5255261" cy="383245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‘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When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legislative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and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executive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powers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are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united</a:t>
            </a:r>
            <a:r>
              <a:rPr sz="2400" spc="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in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the same person, or in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the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same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body of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magistrates,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there can be </a:t>
            </a:r>
            <a:r>
              <a:rPr sz="2400" spc="-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no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20" dirty="0">
                <a:latin typeface="Palatino Linotype" panose="02040502050505030304" pitchFamily="18" charset="0"/>
                <a:cs typeface="Arial MT"/>
              </a:rPr>
              <a:t>liberty...</a:t>
            </a:r>
            <a:r>
              <a:rPr sz="2400" spc="-1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there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is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no</a:t>
            </a:r>
            <a:r>
              <a:rPr sz="2400" spc="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liberty</a:t>
            </a:r>
            <a:r>
              <a:rPr sz="2400" spc="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if </a:t>
            </a:r>
            <a:r>
              <a:rPr sz="2400" spc="-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the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power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of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judging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is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not 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separated from the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legislative and </a:t>
            </a:r>
            <a:r>
              <a:rPr sz="2400" spc="-65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executive...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there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would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be</a:t>
            </a:r>
            <a:r>
              <a:rPr sz="2400" spc="66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an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end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to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everything,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if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the</a:t>
            </a:r>
            <a:r>
              <a:rPr sz="2400" spc="66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same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man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or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the same </a:t>
            </a:r>
            <a:r>
              <a:rPr sz="2400" spc="-35" dirty="0">
                <a:latin typeface="Palatino Linotype" panose="02040502050505030304" pitchFamily="18" charset="0"/>
                <a:cs typeface="Arial MT"/>
              </a:rPr>
              <a:t>body...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were 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to </a:t>
            </a:r>
            <a:r>
              <a:rPr sz="2400" spc="5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exercise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those</a:t>
            </a:r>
            <a:r>
              <a:rPr sz="240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three</a:t>
            </a:r>
            <a:r>
              <a:rPr sz="2400" spc="-10" dirty="0">
                <a:latin typeface="Palatino Linotype" panose="02040502050505030304" pitchFamily="18" charset="0"/>
                <a:cs typeface="Arial MT"/>
              </a:rPr>
              <a:t> powers’</a:t>
            </a:r>
            <a:endParaRPr sz="2400" dirty="0">
              <a:latin typeface="Palatino Linotype" panose="02040502050505030304" pitchFamily="18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Palatino Linotype" panose="02040502050505030304" pitchFamily="18" charset="0"/>
                <a:cs typeface="Arial MT"/>
              </a:rPr>
              <a:t>(Montesquieu</a:t>
            </a:r>
            <a:r>
              <a:rPr sz="2400" spc="-10" dirty="0">
                <a:latin typeface="Palatino Linotype" panose="02040502050505030304" pitchFamily="18" charset="0"/>
                <a:cs typeface="Arial MT"/>
              </a:rPr>
              <a:t> </a:t>
            </a:r>
            <a:r>
              <a:rPr sz="2400" spc="-5" dirty="0">
                <a:latin typeface="Palatino Linotype" panose="02040502050505030304" pitchFamily="18" charset="0"/>
                <a:cs typeface="Arial MT"/>
              </a:rPr>
              <a:t>1748)</a:t>
            </a:r>
            <a:endParaRPr sz="2400" dirty="0">
              <a:latin typeface="Palatino Linotype" panose="02040502050505030304" pitchFamily="18" charset="0"/>
              <a:cs typeface="Arial MT"/>
            </a:endParaRPr>
          </a:p>
        </p:txBody>
      </p:sp>
      <p:pic>
        <p:nvPicPr>
          <p:cNvPr id="1028" name="Picture 4" descr="separation of powers - Public Law Project">
            <a:extLst>
              <a:ext uri="{FF2B5EF4-FFF2-40B4-BE49-F238E27FC236}">
                <a16:creationId xmlns:a16="http://schemas.microsoft.com/office/drawing/2014/main" id="{07DD04A9-1F8A-4020-898A-1C82EEB9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53" y="12573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411" y="658190"/>
            <a:ext cx="3044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Palatino Linotype" panose="02040502050505030304" pitchFamily="18" charset="0"/>
              </a:rPr>
              <a:t>Legislatures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3600" y="1447800"/>
            <a:ext cx="9494393" cy="370447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Palatino Linotype" panose="02040502050505030304" pitchFamily="18" charset="0"/>
                <a:cs typeface="Calibri"/>
              </a:rPr>
              <a:t>Legislature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- </a:t>
            </a:r>
            <a:r>
              <a:rPr sz="2600" spc="-35" dirty="0">
                <a:latin typeface="Palatino Linotype" panose="02040502050505030304" pitchFamily="18" charset="0"/>
                <a:cs typeface="Calibri"/>
              </a:rPr>
              <a:t>‘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an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organized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body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having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the authority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to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make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laws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for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a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political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15" dirty="0">
                <a:latin typeface="Palatino Linotype" panose="02040502050505030304" pitchFamily="18" charset="0"/>
                <a:cs typeface="Calibri"/>
              </a:rPr>
              <a:t>unit’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(Kreppel</a:t>
            </a:r>
            <a:r>
              <a:rPr sz="2600" spc="-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2017: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118)</a:t>
            </a:r>
            <a:endParaRPr lang="en-US" sz="2600" dirty="0">
              <a:latin typeface="Palatino Linotype" panose="02040502050505030304" pitchFamily="18" charset="0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Palatino Linotype" panose="02040502050505030304" pitchFamily="18" charset="0"/>
              </a:rPr>
              <a:t>Legislative tasks - representation, deliberation,  legislation, expenditure approval and oversight of the executive. </a:t>
            </a:r>
          </a:p>
          <a:p>
            <a:pPr marL="241300" marR="5080" indent="-228600" algn="just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Palatino Linotype" panose="02040502050505030304" pitchFamily="18" charset="0"/>
                <a:cs typeface="Calibri"/>
              </a:rPr>
              <a:t>Congress,</a:t>
            </a:r>
            <a:r>
              <a:rPr sz="2600" spc="-5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parliament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–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not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to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be</a:t>
            </a:r>
            <a:r>
              <a:rPr sz="2600" spc="-2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used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interchangeably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marR="6350" indent="-228600" algn="just">
              <a:lnSpc>
                <a:spcPts val="281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Palatino Linotype" panose="02040502050505030304" pitchFamily="18" charset="0"/>
                <a:cs typeface="Calibri"/>
              </a:rPr>
              <a:t>Parliaments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exist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in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fused-powers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–</a:t>
            </a:r>
            <a:r>
              <a:rPr sz="2600" spc="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usually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parliamentary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systems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  <a:p>
            <a:pPr marL="241300" marR="6350" indent="-228600" algn="just">
              <a:lnSpc>
                <a:spcPts val="281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Palatino Linotype" panose="02040502050505030304" pitchFamily="18" charset="0"/>
                <a:cs typeface="Calibri"/>
              </a:rPr>
              <a:t>Congresses </a:t>
            </a:r>
            <a:r>
              <a:rPr sz="2600" spc="-20" dirty="0">
                <a:latin typeface="Palatino Linotype" panose="02040502050505030304" pitchFamily="18" charset="0"/>
                <a:cs typeface="Calibri"/>
              </a:rPr>
              <a:t>exist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in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separation-of-powers </a:t>
            </a:r>
            <a:r>
              <a:rPr sz="2600" dirty="0">
                <a:latin typeface="Palatino Linotype" panose="02040502050505030304" pitchFamily="18" charset="0"/>
                <a:cs typeface="Calibri"/>
              </a:rPr>
              <a:t>– </a:t>
            </a:r>
            <a:r>
              <a:rPr lang="en-US" sz="2600" dirty="0">
                <a:latin typeface="Palatino Linotype" panose="02040502050505030304" pitchFamily="18" charset="0"/>
                <a:cs typeface="Calibri"/>
              </a:rPr>
              <a:t>typically </a:t>
            </a:r>
            <a:r>
              <a:rPr sz="2600" spc="-10" dirty="0">
                <a:latin typeface="Palatino Linotype" panose="02040502050505030304" pitchFamily="18" charset="0"/>
                <a:cs typeface="Calibri"/>
              </a:rPr>
              <a:t>presidential </a:t>
            </a:r>
            <a:r>
              <a:rPr sz="2600" spc="-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600" spc="-15" dirty="0">
                <a:latin typeface="Palatino Linotype" panose="02040502050505030304" pitchFamily="18" charset="0"/>
                <a:cs typeface="Calibri"/>
              </a:rPr>
              <a:t>systems</a:t>
            </a:r>
            <a:endParaRPr sz="26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630758"/>
            <a:ext cx="5900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government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7571" y="6460032"/>
            <a:ext cx="3152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Inter-Parliamentary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Union</a:t>
            </a:r>
            <a:r>
              <a:rPr sz="1400" dirty="0">
                <a:latin typeface="Arial MT"/>
                <a:cs typeface="Arial MT"/>
              </a:rPr>
              <a:t> 2020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1319783"/>
            <a:ext cx="10902696" cy="4985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75BE3-F6FF-4B80-8D30-EBD5F3B7F0FB}"/>
              </a:ext>
            </a:extLst>
          </p:cNvPr>
          <p:cNvSpPr txBox="1"/>
          <p:nvPr/>
        </p:nvSpPr>
        <p:spPr>
          <a:xfrm>
            <a:off x="914400" y="533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Organisational Structure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E323E-9CD0-4BB4-9165-6315D200D4B9}"/>
              </a:ext>
            </a:extLst>
          </p:cNvPr>
          <p:cNvSpPr txBox="1"/>
          <p:nvPr/>
        </p:nvSpPr>
        <p:spPr>
          <a:xfrm>
            <a:off x="1143740" y="1450019"/>
            <a:ext cx="419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Unicameral</a:t>
            </a:r>
            <a:endParaRPr lang="en-GB" sz="24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Palatino Linotype" panose="02040502050505030304" pitchFamily="18" charset="0"/>
              </a:rPr>
              <a:t>About 60% of global legislatures have single chambers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Sweden, Iceland.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Many post-communist  (Lithuania, Slovakia, Moldova)  and post-colonial states opted to  have one chamber only (Egypt,  Vietnam).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1F37-B04C-4D6D-9EC4-25A29E921FDC}"/>
              </a:ext>
            </a:extLst>
          </p:cNvPr>
          <p:cNvSpPr txBox="1"/>
          <p:nvPr/>
        </p:nvSpPr>
        <p:spPr>
          <a:xfrm>
            <a:off x="6857262" y="1295400"/>
            <a:ext cx="47251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Bicameral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Palatino Linotype" panose="02040502050505030304" pitchFamily="18" charset="0"/>
              </a:rPr>
              <a:t>Upper and lower chamber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Lower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chamber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usually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more </a:t>
            </a:r>
            <a:r>
              <a:rPr kumimoji="0" lang="en-US" sz="2400" b="0" i="0" u="none" strike="noStrike" kern="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powerful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(budgetary</a:t>
            </a:r>
            <a:r>
              <a:rPr kumimoji="0" lang="en-US" sz="2400" b="0" i="0" u="none" strike="noStrike" kern="0" cap="none" spc="5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powers), </a:t>
            </a:r>
            <a:r>
              <a:rPr kumimoji="0" lang="en-US" sz="2400" b="0" i="0" u="none" strike="noStrike" kern="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whilst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upper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chamber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scrutinizes, </a:t>
            </a:r>
            <a:r>
              <a:rPr kumimoji="0" lang="en-US" sz="2400" b="0" i="0" u="none" strike="noStrike" kern="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delays.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Often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found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in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larger,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more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diverse, </a:t>
            </a:r>
            <a:r>
              <a:rPr kumimoji="0" lang="en-US" sz="2400" b="0" i="0" u="none" strike="noStrike" kern="0" cap="none" spc="-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and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federal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political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Weak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bicameralism(UK,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France)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vs.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strong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bicameralism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(US,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Calibri"/>
              </a:rPr>
              <a:t>Italy).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9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571" y="6460032"/>
            <a:ext cx="3152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Inter-Parliamentary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Union</a:t>
            </a:r>
            <a:r>
              <a:rPr sz="1400" dirty="0">
                <a:latin typeface="Arial MT"/>
                <a:cs typeface="Arial MT"/>
              </a:rPr>
              <a:t> 2020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383" y="45161"/>
            <a:ext cx="9563100" cy="1301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65500" marR="5080" indent="-3353435">
              <a:lnSpc>
                <a:spcPts val="4760"/>
              </a:lnSpc>
              <a:spcBef>
                <a:spcPts val="695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internal</a:t>
            </a:r>
            <a:r>
              <a:rPr spc="-10" dirty="0"/>
              <a:t> </a:t>
            </a:r>
            <a:r>
              <a:rPr dirty="0"/>
              <a:t>organizational</a:t>
            </a:r>
            <a:r>
              <a:rPr spc="-40" dirty="0"/>
              <a:t> </a:t>
            </a:r>
            <a:r>
              <a:rPr dirty="0"/>
              <a:t>structure</a:t>
            </a:r>
            <a:r>
              <a:rPr spc="-40" dirty="0"/>
              <a:t> </a:t>
            </a:r>
            <a:r>
              <a:rPr dirty="0"/>
              <a:t>of </a:t>
            </a:r>
            <a:r>
              <a:rPr spc="-1205" dirty="0"/>
              <a:t> </a:t>
            </a:r>
            <a:r>
              <a:rPr dirty="0"/>
              <a:t>legislatures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884" y="1521912"/>
            <a:ext cx="9840135" cy="4909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1893</Words>
  <Application>Microsoft Office PowerPoint</Application>
  <PresentationFormat>Widescreen</PresentationFormat>
  <Paragraphs>206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MT</vt:lpstr>
      <vt:lpstr>Calibri</vt:lpstr>
      <vt:lpstr>Palatino Linotype</vt:lpstr>
      <vt:lpstr>Office Theme</vt:lpstr>
      <vt:lpstr>PowerPoint Presentation</vt:lpstr>
      <vt:lpstr>PowerPoint Presentation</vt:lpstr>
      <vt:lpstr>Overview</vt:lpstr>
      <vt:lpstr>Institutions</vt:lpstr>
      <vt:lpstr>PowerPoint Presentation</vt:lpstr>
      <vt:lpstr>Legislatures</vt:lpstr>
      <vt:lpstr>Systems of government</vt:lpstr>
      <vt:lpstr>PowerPoint Presentation</vt:lpstr>
      <vt:lpstr>The internal organizational structure of  legislatures</vt:lpstr>
      <vt:lpstr>Method of selection of the upper chamber</vt:lpstr>
      <vt:lpstr>PowerPoint Presentation</vt:lpstr>
      <vt:lpstr>A) Representation (I) Pitkin (1967)</vt:lpstr>
      <vt:lpstr>Representation (II)</vt:lpstr>
      <vt:lpstr>PowerPoint Presentation</vt:lpstr>
      <vt:lpstr>Representation (IV)</vt:lpstr>
      <vt:lpstr>PowerPoint Presentation</vt:lpstr>
      <vt:lpstr>B) Legislation</vt:lpstr>
      <vt:lpstr>Different legislative procedures</vt:lpstr>
      <vt:lpstr>Different powers</vt:lpstr>
      <vt:lpstr>C) Control (I) - Budget control</vt:lpstr>
      <vt:lpstr>Control (II) Oversight</vt:lpstr>
      <vt:lpstr>PowerPoint Presentation</vt:lpstr>
      <vt:lpstr>Control (III) Making and breaking  governments</vt:lpstr>
      <vt:lpstr>Legislatures in  presidential  systems</vt:lpstr>
      <vt:lpstr>PowerPoint Presentation</vt:lpstr>
      <vt:lpstr>PowerPoint Presentation</vt:lpstr>
      <vt:lpstr>Presidential and Parliamentary Governments</vt:lpstr>
      <vt:lpstr>Separation of powers?</vt:lpstr>
      <vt:lpstr>Assessing their power and stability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Juverdeanu, Cristina</dc:creator>
  <cp:lastModifiedBy>Fred Odhiambo</cp:lastModifiedBy>
  <cp:revision>17</cp:revision>
  <dcterms:created xsi:type="dcterms:W3CDTF">2021-11-03T15:47:26Z</dcterms:created>
  <dcterms:modified xsi:type="dcterms:W3CDTF">2021-11-08T17:20:07Z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ABBYY FineReader 14</vt:lpwstr>
  </property>
  <property fmtid="{D5CDD505-2E9C-101B-9397-08002B2CF9AE}" pid="4" name="LastSaved">
    <vt:filetime>2021-11-03T00:00:00Z</vt:filetime>
  </property>
</Properties>
</file>