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2" r:id="rId4"/>
    <p:sldId id="283" r:id="rId5"/>
    <p:sldId id="285" r:id="rId6"/>
    <p:sldId id="284" r:id="rId7"/>
    <p:sldId id="288" r:id="rId8"/>
    <p:sldId id="261" r:id="rId9"/>
    <p:sldId id="287" r:id="rId10"/>
    <p:sldId id="289" r:id="rId11"/>
    <p:sldId id="290" r:id="rId12"/>
    <p:sldId id="286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81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AD23F-6FDD-4C41-B740-F0AD90BD6D6C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F1B79-4695-487D-960E-D9903A823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9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1B79-4695-487D-960E-D9903A8239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5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1B79-4695-487D-960E-D9903A82392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849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1B79-4695-487D-960E-D9903A82392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184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1B79-4695-487D-960E-D9903A82392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04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7F1B79-4695-487D-960E-D9903A82392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79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1B79-4695-487D-960E-D9903A82392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14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7F1B79-4695-487D-960E-D9903A82392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8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1B79-4695-487D-960E-D9903A82392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489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1B79-4695-487D-960E-D9903A82392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32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1B79-4695-487D-960E-D9903A82392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798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1B79-4695-487D-960E-D9903A82392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780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1B79-4695-487D-960E-D9903A82392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34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0392" y="2184857"/>
            <a:ext cx="10491215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0B89-4326-4411-B71C-C6B71B879ED4}" type="datetime1">
              <a:rPr lang="en-US" smtClean="0"/>
              <a:t>11/13/2021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53605-5BBD-4AF4-BDE1-FEC8C77AA0A9}" type="datetime1">
              <a:rPr lang="en-US" smtClean="0"/>
              <a:t>11/13/2021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29D0-1265-4492-8772-B4F0F8ED3087}" type="datetime1">
              <a:rPr lang="en-US" smtClean="0"/>
              <a:t>11/13/2021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E92C-628D-4AD7-B1C6-B42EBEF68E9C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A18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1959" y="600455"/>
            <a:ext cx="3708400" cy="5625465"/>
          </a:xfrm>
          <a:custGeom>
            <a:avLst/>
            <a:gdLst/>
            <a:ahLst/>
            <a:cxnLst/>
            <a:rect l="l" t="t" r="r" b="b"/>
            <a:pathLst>
              <a:path w="3708400" h="5625465">
                <a:moveTo>
                  <a:pt x="3707891" y="0"/>
                </a:moveTo>
                <a:lnTo>
                  <a:pt x="0" y="0"/>
                </a:lnTo>
                <a:lnTo>
                  <a:pt x="0" y="5625084"/>
                </a:lnTo>
                <a:lnTo>
                  <a:pt x="3707891" y="5625084"/>
                </a:lnTo>
                <a:lnTo>
                  <a:pt x="3707891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53FB-0ECD-40F9-BAB9-18791F63503A}" type="datetime1">
              <a:rPr lang="en-US" smtClean="0"/>
              <a:t>11/13/2021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A18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993" y="1430527"/>
            <a:ext cx="130048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1833446"/>
            <a:ext cx="10874375" cy="434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E107-818D-49E0-9271-2782D3C4373B}" type="datetime1">
              <a:rPr lang="en-US" smtClean="0"/>
              <a:t>11/13/2021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8832" y="2184857"/>
            <a:ext cx="31527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450" dirty="0">
                <a:solidFill>
                  <a:srgbClr val="FFFFFF"/>
                </a:solidFill>
                <a:latin typeface="Cambria"/>
                <a:cs typeface="Cambria"/>
              </a:rPr>
              <a:t>WEEK </a:t>
            </a:r>
            <a:r>
              <a:rPr sz="3600" spc="10" dirty="0">
                <a:solidFill>
                  <a:srgbClr val="FFFFFF"/>
                </a:solidFill>
                <a:latin typeface="Cambria"/>
                <a:cs typeface="Cambria"/>
              </a:rPr>
              <a:t>7 </a:t>
            </a:r>
            <a:r>
              <a:rPr sz="3600" dirty="0">
                <a:solidFill>
                  <a:srgbClr val="FFFFFF"/>
                </a:solidFill>
                <a:latin typeface="Cambria"/>
                <a:cs typeface="Cambria"/>
              </a:rPr>
              <a:t>- </a:t>
            </a:r>
            <a:r>
              <a:rPr sz="36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505" dirty="0">
                <a:solidFill>
                  <a:srgbClr val="FFFFFF"/>
                </a:solidFill>
                <a:latin typeface="Cambria"/>
                <a:cs typeface="Cambria"/>
              </a:rPr>
              <a:t>EX</a:t>
            </a:r>
            <a:r>
              <a:rPr sz="3600" spc="5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600" spc="440" dirty="0">
                <a:solidFill>
                  <a:srgbClr val="FFFFFF"/>
                </a:solidFill>
                <a:latin typeface="Cambria"/>
                <a:cs typeface="Cambria"/>
              </a:rPr>
              <a:t>CUTIV</a:t>
            </a:r>
            <a:r>
              <a:rPr sz="3600" spc="47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600" spc="48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832" y="4770882"/>
            <a:ext cx="29102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A18AD1"/>
                </a:solidFill>
                <a:latin typeface="Franklin Gothic Medium"/>
                <a:cs typeface="Franklin Gothic Medium"/>
              </a:rPr>
              <a:t>D</a:t>
            </a:r>
            <a:r>
              <a:rPr lang="en-US" sz="2000" spc="-40" dirty="0">
                <a:solidFill>
                  <a:srgbClr val="A18AD1"/>
                </a:solidFill>
                <a:latin typeface="Franklin Gothic Medium"/>
                <a:cs typeface="Franklin Gothic Medium"/>
              </a:rPr>
              <a:t>r.</a:t>
            </a:r>
            <a:r>
              <a:rPr sz="2000" spc="-25" dirty="0">
                <a:solidFill>
                  <a:srgbClr val="A18AD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spc="-25" dirty="0">
                <a:solidFill>
                  <a:srgbClr val="A18AD1"/>
                </a:solidFill>
                <a:latin typeface="Franklin Gothic Medium"/>
                <a:cs typeface="Franklin Gothic Medium"/>
              </a:rPr>
              <a:t>Fredrick Ajwang </a:t>
            </a:r>
            <a:endParaRPr sz="20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537576" cy="685784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109204" y="457200"/>
            <a:ext cx="3511550" cy="91440"/>
          </a:xfrm>
          <a:custGeom>
            <a:avLst/>
            <a:gdLst/>
            <a:ahLst/>
            <a:cxnLst/>
            <a:rect l="l" t="t" r="r" b="b"/>
            <a:pathLst>
              <a:path w="3511550" h="91440">
                <a:moveTo>
                  <a:pt x="3511296" y="0"/>
                </a:moveTo>
                <a:lnTo>
                  <a:pt x="0" y="0"/>
                </a:lnTo>
                <a:lnTo>
                  <a:pt x="0" y="91439"/>
                </a:lnTo>
                <a:lnTo>
                  <a:pt x="3511296" y="91439"/>
                </a:lnTo>
                <a:lnTo>
                  <a:pt x="3511296" y="0"/>
                </a:lnTo>
                <a:close/>
              </a:path>
            </a:pathLst>
          </a:custGeom>
          <a:solidFill>
            <a:srgbClr val="A18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E1AD3-23C5-4F21-8DF3-6905E03ECC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1</a:t>
            </a:fld>
            <a:endParaRPr lang="en-I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842" y="806322"/>
            <a:ext cx="11779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95" dirty="0"/>
              <a:t>J</a:t>
            </a:r>
            <a:r>
              <a:rPr spc="610" dirty="0"/>
              <a:t>A</a:t>
            </a:r>
            <a:r>
              <a:rPr spc="290" dirty="0"/>
              <a:t>PAN</a:t>
            </a:r>
          </a:p>
        </p:txBody>
      </p:sp>
      <p:sp>
        <p:nvSpPr>
          <p:cNvPr id="3" name="object 3"/>
          <p:cNvSpPr/>
          <p:nvPr/>
        </p:nvSpPr>
        <p:spPr>
          <a:xfrm>
            <a:off x="638555" y="457200"/>
            <a:ext cx="3511550" cy="91440"/>
          </a:xfrm>
          <a:custGeom>
            <a:avLst/>
            <a:gdLst/>
            <a:ahLst/>
            <a:cxnLst/>
            <a:rect l="l" t="t" r="r" b="b"/>
            <a:pathLst>
              <a:path w="3511550" h="91440">
                <a:moveTo>
                  <a:pt x="3511296" y="0"/>
                </a:moveTo>
                <a:lnTo>
                  <a:pt x="0" y="0"/>
                </a:lnTo>
                <a:lnTo>
                  <a:pt x="0" y="91439"/>
                </a:lnTo>
                <a:lnTo>
                  <a:pt x="3511296" y="91439"/>
                </a:lnTo>
                <a:lnTo>
                  <a:pt x="3511296" y="0"/>
                </a:lnTo>
                <a:close/>
              </a:path>
            </a:pathLst>
          </a:custGeom>
          <a:solidFill>
            <a:srgbClr val="A18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484121"/>
            <a:ext cx="34131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5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  <a:tab pos="966469" algn="l"/>
                <a:tab pos="1445260" algn="l"/>
                <a:tab pos="2103755" algn="l"/>
                <a:tab pos="2237740" algn="l"/>
                <a:tab pos="2429510" algn="l"/>
                <a:tab pos="3190240" algn="l"/>
              </a:tabLst>
            </a:pP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J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		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ament 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</a:t>
            </a:r>
            <a:r>
              <a:rPr sz="20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io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)	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made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968" y="2093722"/>
            <a:ext cx="1977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80795" algn="l"/>
              </a:tabLst>
            </a:pP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	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4968" y="2093722"/>
            <a:ext cx="31070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endParaRPr sz="2000">
              <a:latin typeface="Franklin Gothic Medium"/>
              <a:cs typeface="Franklin Gothic Medium"/>
            </a:endParaRPr>
          </a:p>
          <a:p>
            <a:pPr marR="5080" algn="r">
              <a:lnSpc>
                <a:spcPct val="100000"/>
              </a:lnSpc>
              <a:tabLst>
                <a:tab pos="2028189" algn="l"/>
                <a:tab pos="2734310" algn="l"/>
              </a:tabLst>
            </a:pPr>
            <a:r>
              <a:rPr sz="20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epre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es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44" y="2703702"/>
            <a:ext cx="3413760" cy="18249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House</a:t>
            </a:r>
            <a:r>
              <a:rPr sz="2000" spc="3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000" spc="3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Councillors</a:t>
            </a:r>
            <a:r>
              <a:rPr sz="2000" spc="3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-</a:t>
            </a:r>
            <a:r>
              <a:rPr sz="2000" spc="3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both </a:t>
            </a:r>
            <a:r>
              <a:rPr sz="2000" spc="-48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are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directly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elected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  <a:tab pos="869315" algn="l"/>
                <a:tab pos="1457325" algn="l"/>
                <a:tab pos="1789430" algn="l"/>
                <a:tab pos="3190240" algn="l"/>
              </a:tabLst>
            </a:pP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	res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nsible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endParaRPr sz="2000">
              <a:latin typeface="Franklin Gothic Medium"/>
              <a:cs typeface="Franklin Gothic Medium"/>
            </a:endParaRPr>
          </a:p>
          <a:p>
            <a:pPr marL="318770">
              <a:lnSpc>
                <a:spcPct val="100000"/>
              </a:lnSpc>
            </a:pP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selecting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prime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minister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000" spc="2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Cabinet</a:t>
            </a:r>
            <a:r>
              <a:rPr sz="2000" spc="2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may</a:t>
            </a:r>
            <a:r>
              <a:rPr sz="2000" spc="2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advise</a:t>
            </a:r>
            <a:r>
              <a:rPr sz="2000" spc="2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968" y="4502277"/>
            <a:ext cx="3106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2210" algn="l"/>
                <a:tab pos="1629410" algn="l"/>
                <a:tab pos="2745740" algn="l"/>
              </a:tabLst>
            </a:pP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644" y="4670145"/>
            <a:ext cx="3411220" cy="152019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8770" algn="just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House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Representatives</a:t>
            </a:r>
            <a:endParaRPr sz="2000">
              <a:latin typeface="Franklin Gothic Medium"/>
              <a:cs typeface="Franklin Gothic Medium"/>
            </a:endParaRPr>
          </a:p>
          <a:p>
            <a:pPr marL="318770" marR="5080" indent="-306705" algn="just">
              <a:lnSpc>
                <a:spcPct val="100000"/>
              </a:lnSpc>
              <a:spcBef>
                <a:spcPts val="1085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19405" algn="l"/>
              </a:tabLst>
            </a:pP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government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can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also 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dissolved 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 Diet 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motion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of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confidence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752" y="914014"/>
            <a:ext cx="6242794" cy="48104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969756" y="6003747"/>
            <a:ext cx="917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Franklin Gothic Medium"/>
                <a:cs typeface="Franklin Gothic Medium"/>
              </a:rPr>
              <a:t>B</a:t>
            </a:r>
            <a:r>
              <a:rPr sz="1400" spc="-20" dirty="0">
                <a:latin typeface="Franklin Gothic Medium"/>
                <a:cs typeface="Franklin Gothic Medium"/>
              </a:rPr>
              <a:t>y</a:t>
            </a:r>
            <a:r>
              <a:rPr sz="1400" spc="-10" dirty="0">
                <a:latin typeface="Franklin Gothic Medium"/>
                <a:cs typeface="Franklin Gothic Medium"/>
              </a:rPr>
              <a:t> De</a:t>
            </a:r>
            <a:r>
              <a:rPr sz="1400" spc="45" dirty="0">
                <a:latin typeface="Franklin Gothic Medium"/>
                <a:cs typeface="Franklin Gothic Medium"/>
              </a:rPr>
              <a:t>r</a:t>
            </a:r>
            <a:r>
              <a:rPr sz="1400" spc="-65" dirty="0">
                <a:latin typeface="Franklin Gothic Medium"/>
                <a:cs typeface="Franklin Gothic Medium"/>
              </a:rPr>
              <a:t>f</a:t>
            </a:r>
            <a:r>
              <a:rPr sz="1400" spc="-10" dirty="0">
                <a:latin typeface="Franklin Gothic Medium"/>
                <a:cs typeface="Franklin Gothic Medium"/>
              </a:rPr>
              <a:t>el</a:t>
            </a:r>
            <a:r>
              <a:rPr sz="1400" spc="-5" dirty="0">
                <a:latin typeface="Franklin Gothic Medium"/>
                <a:cs typeface="Franklin Gothic Medium"/>
              </a:rPr>
              <a:t>7</a:t>
            </a:r>
            <a:r>
              <a:rPr sz="1400" dirty="0">
                <a:latin typeface="Franklin Gothic Medium"/>
                <a:cs typeface="Franklin Gothic Medium"/>
              </a:rPr>
              <a:t>3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F5C1409-7A2B-45BF-BB9B-4F5A842C46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10</a:t>
            </a:fld>
            <a:endParaRPr lang="en-I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29353"/>
            <a:ext cx="8305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254" dirty="0">
                <a:latin typeface="Palatino Linotype" panose="02040502050505030304" pitchFamily="18" charset="0"/>
              </a:rPr>
              <a:t>Types of Parliamentary </a:t>
            </a:r>
            <a:r>
              <a:rPr lang="en-US" sz="2400" b="1" spc="305" dirty="0">
                <a:latin typeface="Palatino Linotype" panose="02040502050505030304" pitchFamily="18" charset="0"/>
              </a:rPr>
              <a:t>Executives 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A18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770" y="1813424"/>
            <a:ext cx="9030230" cy="32157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31148" y="6422847"/>
            <a:ext cx="186499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Franklin Gothic Medium"/>
                <a:cs typeface="Franklin Gothic Medium"/>
              </a:rPr>
              <a:t>Source: </a:t>
            </a:r>
            <a:r>
              <a:rPr sz="1100" spc="-10" dirty="0">
                <a:latin typeface="Franklin Gothic Medium"/>
                <a:cs typeface="Franklin Gothic Medium"/>
              </a:rPr>
              <a:t>Hague</a:t>
            </a:r>
            <a:r>
              <a:rPr sz="1100" spc="-5" dirty="0">
                <a:latin typeface="Franklin Gothic Medium"/>
                <a:cs typeface="Franklin Gothic Medium"/>
              </a:rPr>
              <a:t> </a:t>
            </a:r>
            <a:r>
              <a:rPr sz="1100" spc="-10" dirty="0">
                <a:latin typeface="Franklin Gothic Medium"/>
                <a:cs typeface="Franklin Gothic Medium"/>
              </a:rPr>
              <a:t>et</a:t>
            </a:r>
            <a:r>
              <a:rPr sz="1100" spc="-5" dirty="0">
                <a:latin typeface="Franklin Gothic Medium"/>
                <a:cs typeface="Franklin Gothic Medium"/>
              </a:rPr>
              <a:t> </a:t>
            </a:r>
            <a:r>
              <a:rPr sz="1100" spc="-15" dirty="0">
                <a:latin typeface="Franklin Gothic Medium"/>
                <a:cs typeface="Franklin Gothic Medium"/>
              </a:rPr>
              <a:t>al</a:t>
            </a:r>
            <a:r>
              <a:rPr sz="1100" spc="-20" dirty="0">
                <a:latin typeface="Franklin Gothic Medium"/>
                <a:cs typeface="Franklin Gothic Medium"/>
              </a:rPr>
              <a:t> </a:t>
            </a:r>
            <a:r>
              <a:rPr sz="1100" dirty="0">
                <a:latin typeface="Franklin Gothic Medium"/>
                <a:cs typeface="Franklin Gothic Medium"/>
              </a:rPr>
              <a:t>2016: </a:t>
            </a:r>
            <a:r>
              <a:rPr sz="1100" spc="-5" dirty="0">
                <a:latin typeface="Franklin Gothic Medium"/>
                <a:cs typeface="Franklin Gothic Medium"/>
              </a:rPr>
              <a:t>151</a:t>
            </a:r>
            <a:endParaRPr sz="1100">
              <a:latin typeface="Franklin Gothic Medium"/>
              <a:cs typeface="Franklin Gothic Medium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3849FA-A0EC-46E6-B7E8-DB777FE48D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11</a:t>
            </a:fld>
            <a:endParaRPr lang="en-I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0FEC-C473-4858-9508-C566A6D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838200"/>
            <a:ext cx="4038600" cy="402919"/>
          </a:xfrm>
        </p:spPr>
        <p:txBody>
          <a:bodyPr/>
          <a:lstStyle/>
          <a:p>
            <a:r>
              <a:rPr lang="en-GB" b="1" dirty="0">
                <a:latin typeface="Palatino Linotype" panose="02040502050505030304" pitchFamily="18" charset="0"/>
              </a:rPr>
              <a:t>Semi-Presidential</a:t>
            </a:r>
            <a:r>
              <a:rPr lang="en-GB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6D7F2-3081-4167-A04D-25A57323D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241120"/>
            <a:ext cx="11582399" cy="5452775"/>
          </a:xfrm>
        </p:spPr>
        <p:txBody>
          <a:bodyPr/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068705" algn="l"/>
                <a:tab pos="1765300" algn="l"/>
                <a:tab pos="2376170" algn="l"/>
                <a:tab pos="3877945" algn="l"/>
              </a:tabLst>
              <a:defRPr/>
            </a:pPr>
            <a:r>
              <a:rPr kumimoji="0" lang="en-US" sz="2400" b="0" i="0" u="none" strike="noStrike" kern="1200" cap="none" spc="-6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‘A</a:t>
            </a:r>
            <a:r>
              <a:rPr kumimoji="0" lang="en-US" sz="2400" b="0" i="0" u="none" strike="noStrike" kern="1200" cap="none" spc="-5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</a:t>
            </a:r>
            <a:r>
              <a:rPr kumimoji="0" lang="en-US" sz="2400" b="0" i="0" u="none" strike="noStrike" kern="1200" cap="none" spc="-484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</a:t>
            </a:r>
            <a:r>
              <a:rPr kumimoji="0" lang="en-US" sz="2400" b="0" i="0" u="none" strike="noStrike" kern="1200" cap="none" spc="-2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popularly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elected </a:t>
            </a:r>
            <a:r>
              <a:rPr kumimoji="0" lang="en-US" sz="2400" b="0" i="0" u="none" strike="noStrike" kern="1200" cap="none" spc="-3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fixed-term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president </a:t>
            </a:r>
            <a:r>
              <a:rPr kumimoji="0" lang="en-US" sz="2400" b="0" i="0" u="none" strike="noStrike" kern="1200" cap="none" spc="-484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exists</a:t>
            </a:r>
            <a:r>
              <a:rPr kumimoji="0" lang="en-US" sz="2400" b="0" i="0" u="none" strike="noStrike" kern="1200" cap="none" spc="114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alongside</a:t>
            </a:r>
            <a:r>
              <a:rPr kumimoji="0" lang="en-US" sz="2400" b="0" i="0" u="none" strike="noStrike" kern="1200" cap="none" spc="12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</a:t>
            </a:r>
            <a:r>
              <a:rPr kumimoji="0" lang="en-US" sz="2400" b="0" i="0" u="none" strike="noStrike" kern="1200" cap="none" spc="-2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a</a:t>
            </a:r>
            <a:r>
              <a:rPr kumimoji="0" lang="en-US" sz="2400" b="0" i="0" u="none" strike="noStrike" kern="1200" cap="none" spc="12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</a:t>
            </a:r>
            <a:r>
              <a:rPr kumimoji="0" lang="en-US" sz="2400" b="0" i="0" u="none" strike="noStrike" kern="1200" cap="none" spc="-3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prime</a:t>
            </a:r>
            <a:r>
              <a:rPr kumimoji="0" lang="en-US" sz="2400" b="0" i="0" u="none" strike="noStrike" kern="1200" cap="none" spc="1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</a:t>
            </a:r>
            <a:r>
              <a:rPr kumimoji="0" lang="en-US" sz="2400" b="0" i="0" u="none" strike="noStrike" kern="1200" cap="none" spc="-3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minister</a:t>
            </a:r>
            <a:r>
              <a:rPr kumimoji="0" lang="en-US" sz="2400" b="0" i="0" u="none" strike="noStrike" kern="1200" cap="none" spc="13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and  ca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b</a:t>
            </a:r>
            <a:r>
              <a:rPr kumimoji="0" lang="en-US" sz="2400" b="0" i="0" u="none" strike="noStrike" kern="1200" cap="none" spc="-2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ine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t</a:t>
            </a:r>
            <a:r>
              <a:rPr lang="en-US" sz="2400" kern="1200" dirty="0">
                <a:latin typeface="Palatino Linotype" panose="02040502050505030304" pitchFamily="18" charset="0"/>
              </a:rPr>
              <a:t> </a:t>
            </a:r>
            <a:r>
              <a:rPr kumimoji="0" lang="en-US" sz="2400" b="0" i="0" u="none" strike="noStrike" kern="1200" cap="none" spc="-4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wh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o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are</a:t>
            </a:r>
            <a:r>
              <a:rPr lang="en-US" sz="2400" kern="1200" dirty="0">
                <a:latin typeface="Palatino Linotype" panose="0204050205050503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re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sp</a:t>
            </a:r>
            <a:r>
              <a:rPr kumimoji="0" lang="en-US" sz="2400" b="0" i="0" u="none" strike="noStrike" kern="1200" cap="none" spc="-3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o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nsible</a:t>
            </a:r>
            <a:r>
              <a:rPr lang="en-US" sz="2400" kern="1200" dirty="0">
                <a:latin typeface="Palatino Linotype" panose="02040502050505030304" pitchFamily="18" charset="0"/>
              </a:rPr>
              <a:t> </a:t>
            </a:r>
            <a:r>
              <a:rPr kumimoji="0" lang="en-US" sz="2400" b="0" i="0" u="none" strike="noStrike" kern="1200" cap="none" spc="-7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to parliament’ (</a:t>
            </a:r>
            <a:r>
              <a:rPr kumimoji="0" lang="en-US" sz="2400" b="0" i="0" u="none" strike="noStrike" kern="1200" cap="none" spc="-7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Elgie</a:t>
            </a:r>
            <a:r>
              <a:rPr kumimoji="0" lang="en-US" sz="2400" b="0" i="0" u="none" strike="noStrike" kern="1200" cap="none" spc="-7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1999: 13).</a:t>
            </a: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068705" algn="l"/>
                <a:tab pos="1765300" algn="l"/>
                <a:tab pos="2376170" algn="l"/>
                <a:tab pos="3877945" algn="l"/>
              </a:tabLst>
              <a:defRPr/>
            </a:pPr>
            <a:r>
              <a:rPr kumimoji="0" lang="en-US" sz="2400" b="0" i="0" u="none" strike="noStrike" kern="1200" cap="none" spc="-7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The president is directly elected and  appoints the cabinet</a:t>
            </a: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068705" algn="l"/>
                <a:tab pos="1765300" algn="l"/>
                <a:tab pos="2376170" algn="l"/>
                <a:tab pos="3877945" algn="l"/>
              </a:tabLst>
              <a:defRPr/>
            </a:pPr>
            <a:r>
              <a:rPr kumimoji="0" lang="en-US" sz="2400" b="0" i="0" u="none" strike="noStrike" kern="1200" cap="none" spc="-7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The cabinet is politically accountable to parliament</a:t>
            </a: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068705" algn="l"/>
                <a:tab pos="1765300" algn="l"/>
                <a:tab pos="2376170" algn="l"/>
                <a:tab pos="3877945" algn="l"/>
              </a:tabLst>
              <a:defRPr/>
            </a:pPr>
            <a:endParaRPr lang="en-US" sz="2400" kern="1200" spc="-70" dirty="0">
              <a:latin typeface="Palatino Linotype" panose="02040502050505030304" pitchFamily="18" charset="0"/>
            </a:endParaRPr>
          </a:p>
          <a:p>
            <a:pPr marL="3556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068705" algn="l"/>
                <a:tab pos="1765300" algn="l"/>
                <a:tab pos="2376170" algn="l"/>
                <a:tab pos="3877945" algn="l"/>
              </a:tabLst>
              <a:defRPr/>
            </a:pPr>
            <a:r>
              <a:rPr lang="en-US" sz="2400" kern="1200" spc="-70" dirty="0">
                <a:latin typeface="Palatino Linotype" panose="02040502050505030304" pitchFamily="18" charset="0"/>
              </a:rPr>
              <a:t>Two kinds of semi-presidential (S</a:t>
            </a:r>
            <a:r>
              <a:rPr kumimoji="0" lang="en-US" sz="2400" b="0" i="0" u="none" strike="noStrike" kern="1200" cap="none" spc="-7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hugart</a:t>
            </a:r>
            <a:r>
              <a:rPr kumimoji="0" lang="en-US" sz="2400" b="0" i="0" u="none" strike="noStrike" kern="1200" cap="none" spc="-7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and Carey, 1992).</a:t>
            </a:r>
          </a:p>
          <a:p>
            <a:pPr marL="4699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AutoNum type="arabicParenR"/>
              <a:tabLst>
                <a:tab pos="1068705" algn="l"/>
                <a:tab pos="1765300" algn="l"/>
                <a:tab pos="2376170" algn="l"/>
                <a:tab pos="3877945" algn="l"/>
              </a:tabLst>
              <a:defRPr/>
            </a:pPr>
            <a:r>
              <a:rPr lang="en-US" sz="2400" kern="1200" spc="-70" dirty="0">
                <a:latin typeface="Palatino Linotype" panose="02040502050505030304" pitchFamily="18" charset="0"/>
              </a:rPr>
              <a:t>P</a:t>
            </a:r>
            <a:r>
              <a:rPr kumimoji="0" lang="en-US" sz="2400" b="0" i="0" u="none" strike="noStrike" kern="1200" cap="none" spc="-7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resident-parliamentary: The prime minister and the cabinet collectively responsible to both the president and the legislature, and can be dismissed by either (Peru &amp; Russia)</a:t>
            </a:r>
          </a:p>
          <a:p>
            <a:pPr marL="12700" marR="0" lvl="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tabLst>
                <a:tab pos="1068705" algn="l"/>
                <a:tab pos="1765300" algn="l"/>
                <a:tab pos="2376170" algn="l"/>
                <a:tab pos="3877945" algn="l"/>
              </a:tabLst>
              <a:defRPr/>
            </a:pPr>
            <a:endParaRPr kumimoji="0" lang="en-US" sz="2400" b="0" i="0" u="none" strike="noStrike" kern="1200" cap="none" spc="-7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12700" marR="0" lvl="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tabLst>
                <a:tab pos="1068705" algn="l"/>
                <a:tab pos="1765300" algn="l"/>
                <a:tab pos="2376170" algn="l"/>
                <a:tab pos="3877945" algn="l"/>
              </a:tabLst>
              <a:defRPr/>
            </a:pPr>
            <a:r>
              <a:rPr lang="en-US" sz="2400" kern="1200" spc="-70" dirty="0">
                <a:latin typeface="Palatino Linotype" panose="02040502050505030304" pitchFamily="18" charset="0"/>
              </a:rPr>
              <a:t>2) P</a:t>
            </a:r>
            <a:r>
              <a:rPr kumimoji="0" lang="en-US" sz="2400" b="0" i="0" u="none" strike="noStrike" kern="1200" cap="none" spc="-7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remier</a:t>
            </a:r>
            <a:r>
              <a:rPr kumimoji="0" lang="en-US" sz="2400" b="0" i="0" u="none" strike="noStrike" kern="1200" cap="none" spc="-7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-presidential: the prime minister and cabinet collectively responsible only</a:t>
            </a:r>
          </a:p>
          <a:p>
            <a:pPr marL="12700" marR="0" lvl="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tabLst>
                <a:tab pos="1068705" algn="l"/>
                <a:tab pos="1765300" algn="l"/>
                <a:tab pos="2376170" algn="l"/>
                <a:tab pos="3877945" algn="l"/>
              </a:tabLst>
              <a:defRPr/>
            </a:pPr>
            <a:r>
              <a:rPr kumimoji="0" lang="en-US" sz="2400" b="0" i="0" u="none" strike="noStrike" kern="1200" cap="none" spc="-7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to the legislature, can only be removed from office through a vote of no confidence in the legislature (France, Portugal, Romania). 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8705" algn="l"/>
                <a:tab pos="1765300" algn="l"/>
                <a:tab pos="2376170" algn="l"/>
                <a:tab pos="3877945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318770" marR="5080" lvl="0" indent="-306705" algn="just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A18AD1"/>
              </a:buClr>
              <a:buSzPct val="90000"/>
              <a:buFont typeface="Cambria"/>
              <a:buChar char="◾"/>
              <a:tabLst>
                <a:tab pos="319405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Franklin Gothic Mediu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42093-7C06-4715-9C06-E652CE6E4A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0091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90600"/>
            <a:ext cx="5131208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280" dirty="0">
                <a:latin typeface="Palatino Linotype" panose="02040502050505030304" pitchFamily="18" charset="0"/>
              </a:rPr>
              <a:t>Semi-Presidential </a:t>
            </a:r>
            <a:r>
              <a:rPr b="1" spc="280" dirty="0">
                <a:latin typeface="Palatino Linotype" panose="02040502050505030304" pitchFamily="18" charset="0"/>
              </a:rPr>
              <a:t>F</a:t>
            </a:r>
            <a:r>
              <a:rPr lang="en-US" b="1" spc="280" dirty="0">
                <a:latin typeface="Palatino Linotype" panose="02040502050505030304" pitchFamily="18" charset="0"/>
              </a:rPr>
              <a:t>rance </a:t>
            </a:r>
            <a:endParaRPr b="1" spc="385" dirty="0">
              <a:latin typeface="Palatino Linotype" panose="0204050205050503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2637596"/>
            <a:ext cx="10598785" cy="238975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18770" indent="-306705" algn="just">
              <a:lnSpc>
                <a:spcPct val="100000"/>
              </a:lnSpc>
              <a:spcBef>
                <a:spcPts val="335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An outcome of the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1958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Constitution</a:t>
            </a:r>
            <a:r>
              <a:rPr sz="2000" spc="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</a:t>
            </a:r>
            <a:r>
              <a:rPr sz="20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Fifth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Republic</a:t>
            </a:r>
            <a:r>
              <a:rPr sz="2000" spc="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and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1962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reform</a:t>
            </a:r>
            <a:r>
              <a:rPr lang="en-US" sz="20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 that mandated direct election for the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</a:t>
            </a:r>
            <a:r>
              <a:rPr lang="en-US"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. </a:t>
            </a:r>
            <a:endParaRPr sz="2000" dirty="0">
              <a:latin typeface="Palatino Linotype" panose="02040502050505030304" pitchFamily="18" charset="0"/>
              <a:cs typeface="Franklin Gothic Medium"/>
            </a:endParaRPr>
          </a:p>
          <a:p>
            <a:pPr marL="318770" indent="-306705" algn="just">
              <a:lnSpc>
                <a:spcPct val="100000"/>
              </a:lnSpc>
              <a:spcBef>
                <a:spcPts val="1320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he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president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appoints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prime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minister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and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chairs</a:t>
            </a:r>
            <a:r>
              <a:rPr sz="20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cabinet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meetings</a:t>
            </a:r>
            <a:endParaRPr sz="2000" dirty="0">
              <a:latin typeface="Palatino Linotype" panose="02040502050505030304" pitchFamily="18" charset="0"/>
              <a:cs typeface="Franklin Gothic Medium"/>
            </a:endParaRPr>
          </a:p>
          <a:p>
            <a:pPr marL="318770" indent="-306705" algn="just">
              <a:lnSpc>
                <a:spcPct val="100000"/>
              </a:lnSpc>
              <a:spcBef>
                <a:spcPts val="1325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can</a:t>
            </a:r>
            <a:r>
              <a:rPr sz="2000" spc="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dissolve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National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Assembly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require</a:t>
            </a:r>
            <a:r>
              <a:rPr sz="2000" spc="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parliament</a:t>
            </a:r>
            <a:r>
              <a:rPr sz="20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reconsider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</a:t>
            </a:r>
            <a:r>
              <a:rPr sz="20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bill</a:t>
            </a:r>
            <a:endParaRPr sz="2000" dirty="0">
              <a:latin typeface="Palatino Linotype" panose="02040502050505030304" pitchFamily="18" charset="0"/>
              <a:cs typeface="Franklin Gothic Medium"/>
            </a:endParaRPr>
          </a:p>
          <a:p>
            <a:pPr marL="318770" indent="-306705" algn="just">
              <a:lnSpc>
                <a:spcPct val="100000"/>
              </a:lnSpc>
              <a:spcBef>
                <a:spcPts val="1320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has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to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sign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all</a:t>
            </a:r>
            <a:r>
              <a:rPr sz="20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decrees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that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are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considered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in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 Council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Ministers.</a:t>
            </a:r>
            <a:endParaRPr sz="2000" dirty="0">
              <a:latin typeface="Palatino Linotype" panose="02040502050505030304" pitchFamily="18" charset="0"/>
              <a:cs typeface="Franklin Gothic Mediu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7395C-07AD-4BAF-AB07-B3A255520A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13</a:t>
            </a:fld>
            <a:endParaRPr lang="en-I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3255-F887-43D0-816E-A00E41C1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72" y="914400"/>
            <a:ext cx="9015928" cy="400110"/>
          </a:xfrm>
        </p:spPr>
        <p:txBody>
          <a:bodyPr/>
          <a:lstStyle/>
          <a:p>
            <a:r>
              <a:rPr lang="en-GB" b="1" dirty="0">
                <a:latin typeface="Palatino Linotype" panose="02040502050505030304" pitchFamily="18" charset="0"/>
              </a:rPr>
              <a:t>Executives in Authoritarian States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77993-9D83-47A7-A77B-1AE39296D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833446"/>
            <a:ext cx="11810999" cy="33855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President operates without constitutional restraints found in liberal democracies.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Presidents use what they define as the direct mandate from the people to cast a shadow over competing institutions such as the courts and the legislature</a:t>
            </a: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Power concentrated on the president and not institutions; personal rule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Highly unstable as authoritarian leaders can only keep their job, as long as they can ward off potential rivals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E.g. most post colonial African states; Kenya under Daniel Moi, Democratic Republic of Congo under Mobutu, Uganda under Idi Amin, Venezuela under Nicolas Maduro and Nicaragua under the Ortega family. 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54E55-D48C-4982-9D3C-91E8A80A6D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793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430527"/>
            <a:ext cx="92227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20" dirty="0"/>
              <a:t>THE</a:t>
            </a:r>
            <a:r>
              <a:rPr spc="155" dirty="0"/>
              <a:t> </a:t>
            </a:r>
            <a:r>
              <a:rPr spc="275" dirty="0"/>
              <a:t>PARLIAMENTARISM-PRESIDENTIALISM</a:t>
            </a:r>
            <a:r>
              <a:rPr spc="155" dirty="0"/>
              <a:t> </a:t>
            </a:r>
            <a:r>
              <a:rPr spc="300" dirty="0"/>
              <a:t>DEBATE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560167"/>
            <a:ext cx="10873740" cy="296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770" marR="5080" indent="-306705">
              <a:lnSpc>
                <a:spcPct val="110100"/>
              </a:lnSpc>
              <a:spcBef>
                <a:spcPts val="95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Presidential</a:t>
            </a:r>
            <a:r>
              <a:rPr lang="en-US"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is</a:t>
            </a:r>
            <a:r>
              <a:rPr sz="2000" spc="434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less</a:t>
            </a:r>
            <a:r>
              <a:rPr sz="2000" spc="4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likely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than</a:t>
            </a:r>
            <a:r>
              <a:rPr sz="2000" spc="4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parliamentar</a:t>
            </a:r>
            <a:r>
              <a:rPr lang="en-US"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y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sustain</a:t>
            </a:r>
            <a:r>
              <a:rPr sz="2000" spc="45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stable</a:t>
            </a:r>
            <a:r>
              <a:rPr sz="2000" spc="4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democratic 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regimes</a:t>
            </a:r>
            <a:r>
              <a:rPr sz="2000" spc="4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(Linz </a:t>
            </a:r>
            <a:r>
              <a:rPr sz="2000" spc="-484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1990)</a:t>
            </a:r>
            <a:endParaRPr sz="2000" dirty="0">
              <a:latin typeface="Palatino Linotype" panose="02040502050505030304" pitchFamily="18" charset="0"/>
              <a:cs typeface="Franklin Gothic Medium"/>
            </a:endParaRPr>
          </a:p>
          <a:p>
            <a:pPr marL="318770" indent="-306705">
              <a:lnSpc>
                <a:spcPct val="100000"/>
              </a:lnSpc>
              <a:spcBef>
                <a:spcPts val="1320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Because:</a:t>
            </a:r>
            <a:endParaRPr sz="2000" dirty="0">
              <a:latin typeface="Palatino Linotype" panose="02040502050505030304" pitchFamily="18" charset="0"/>
              <a:cs typeface="Franklin Gothic Medium"/>
            </a:endParaRPr>
          </a:p>
          <a:p>
            <a:pPr marL="641985" lvl="1" indent="-305435">
              <a:lnSpc>
                <a:spcPct val="100000"/>
              </a:lnSpc>
              <a:spcBef>
                <a:spcPts val="1285"/>
              </a:spcBef>
              <a:buClr>
                <a:srgbClr val="A18AD1"/>
              </a:buClr>
              <a:buSzPct val="90000"/>
              <a:buFont typeface="Arial MT"/>
              <a:buChar char="•"/>
              <a:tabLst>
                <a:tab pos="641985" algn="l"/>
                <a:tab pos="642620" algn="l"/>
              </a:tabLst>
            </a:pP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executive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and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legislature</a:t>
            </a:r>
            <a:r>
              <a:rPr sz="2000" spc="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advance</a:t>
            </a:r>
            <a:r>
              <a:rPr sz="20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competing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claims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to</a:t>
            </a:r>
            <a:r>
              <a:rPr sz="20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legitimacy</a:t>
            </a:r>
            <a:endParaRPr sz="2000" dirty="0">
              <a:latin typeface="Palatino Linotype" panose="02040502050505030304" pitchFamily="18" charset="0"/>
              <a:cs typeface="Franklin Gothic Medium"/>
            </a:endParaRPr>
          </a:p>
          <a:p>
            <a:pPr marL="641985" lvl="1" indent="-305435">
              <a:lnSpc>
                <a:spcPct val="100000"/>
              </a:lnSpc>
              <a:spcBef>
                <a:spcPts val="1085"/>
              </a:spcBef>
              <a:buClr>
                <a:srgbClr val="A18AD1"/>
              </a:buClr>
              <a:buSzPct val="90000"/>
              <a:buFont typeface="Arial MT"/>
              <a:buChar char="•"/>
              <a:tabLst>
                <a:tab pos="641985" algn="l"/>
                <a:tab pos="642620" algn="l"/>
              </a:tabLst>
            </a:pP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fixed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terms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office</a:t>
            </a:r>
            <a:r>
              <a:rPr sz="2000" spc="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make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presidential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regimes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more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rigid</a:t>
            </a:r>
            <a:r>
              <a:rPr sz="2000" spc="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than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parliamentary</a:t>
            </a:r>
            <a:r>
              <a:rPr sz="2000" spc="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systems</a:t>
            </a:r>
            <a:endParaRPr sz="2000" dirty="0">
              <a:latin typeface="Palatino Linotype" panose="02040502050505030304" pitchFamily="18" charset="0"/>
              <a:cs typeface="Franklin Gothic Medium"/>
            </a:endParaRPr>
          </a:p>
          <a:p>
            <a:pPr marL="641985" lvl="1" indent="-305435">
              <a:lnSpc>
                <a:spcPct val="100000"/>
              </a:lnSpc>
              <a:spcBef>
                <a:spcPts val="1080"/>
              </a:spcBef>
              <a:buClr>
                <a:srgbClr val="A18AD1"/>
              </a:buClr>
              <a:buSzPct val="90000"/>
              <a:buFont typeface="Arial MT"/>
              <a:buChar char="•"/>
              <a:tabLst>
                <a:tab pos="641985" algn="l"/>
                <a:tab pos="642620" algn="l"/>
              </a:tabLst>
            </a:pP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Presidentialism</a:t>
            </a:r>
            <a:r>
              <a:rPr sz="20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encourages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winner-takes-all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outcomes</a:t>
            </a:r>
            <a:r>
              <a:rPr lang="en-US"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; hence violence in African context. </a:t>
            </a:r>
            <a:endParaRPr sz="2000" dirty="0">
              <a:latin typeface="Palatino Linotype" panose="02040502050505030304" pitchFamily="18" charset="0"/>
              <a:cs typeface="Franklin Gothic Medium"/>
            </a:endParaRPr>
          </a:p>
          <a:p>
            <a:pPr marL="641985" lvl="1" indent="-305435">
              <a:lnSpc>
                <a:spcPct val="100000"/>
              </a:lnSpc>
              <a:spcBef>
                <a:spcPts val="1080"/>
              </a:spcBef>
              <a:buClr>
                <a:srgbClr val="A18AD1"/>
              </a:buClr>
              <a:buSzPct val="90000"/>
              <a:buFont typeface="Arial MT"/>
              <a:buChar char="•"/>
              <a:tabLst>
                <a:tab pos="641985" algn="l"/>
                <a:tab pos="642620" algn="l"/>
              </a:tabLst>
            </a:pP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Presidentialism</a:t>
            </a:r>
            <a:r>
              <a:rPr sz="2000" spc="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encourages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populist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candidates</a:t>
            </a:r>
            <a:endParaRPr sz="2000" dirty="0">
              <a:latin typeface="Palatino Linotype" panose="02040502050505030304" pitchFamily="18" charset="0"/>
              <a:cs typeface="Franklin Gothic Mediu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098FE-C478-44EA-8B70-CB312C67B2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15</a:t>
            </a:fld>
            <a:endParaRPr lang="en-I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14400"/>
            <a:ext cx="10617607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E" b="1" spc="320" dirty="0">
                <a:latin typeface="Palatino Linotype" panose="02040502050505030304" pitchFamily="18" charset="0"/>
              </a:rPr>
              <a:t>The</a:t>
            </a:r>
            <a:r>
              <a:rPr lang="en-IE" b="1" spc="155" dirty="0">
                <a:latin typeface="Palatino Linotype" panose="02040502050505030304" pitchFamily="18" charset="0"/>
              </a:rPr>
              <a:t> </a:t>
            </a:r>
            <a:r>
              <a:rPr lang="en-IE" b="1" spc="275" dirty="0">
                <a:latin typeface="Palatino Linotype" panose="02040502050505030304" pitchFamily="18" charset="0"/>
              </a:rPr>
              <a:t>Parliamentary-Presidential </a:t>
            </a:r>
            <a:r>
              <a:rPr lang="en-IE" b="1" spc="300" dirty="0">
                <a:latin typeface="Palatino Linotype" panose="02040502050505030304" pitchFamily="18" charset="0"/>
              </a:rPr>
              <a:t>Debate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431770"/>
            <a:ext cx="11658600" cy="3479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 algn="just">
              <a:lnSpc>
                <a:spcPct val="110000"/>
              </a:lnSpc>
              <a:spcBef>
                <a:spcPts val="100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19405" algn="l"/>
              </a:tabLst>
            </a:pP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52.2%</a:t>
            </a:r>
            <a:r>
              <a:rPr sz="2000" spc="114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</a:t>
            </a:r>
            <a:r>
              <a:rPr sz="2000" spc="1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2000" spc="1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presidential</a:t>
            </a:r>
            <a:r>
              <a:rPr sz="2000" spc="114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regimes</a:t>
            </a:r>
            <a:r>
              <a:rPr sz="2000" spc="10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have</a:t>
            </a:r>
            <a:r>
              <a:rPr sz="2000" spc="1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broken</a:t>
            </a:r>
            <a:r>
              <a:rPr sz="2000" spc="114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down,</a:t>
            </a:r>
            <a:r>
              <a:rPr sz="2000" spc="1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while</a:t>
            </a:r>
            <a:r>
              <a:rPr sz="2000" spc="1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</a:t>
            </a:r>
            <a:r>
              <a:rPr sz="2000" spc="114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higher</a:t>
            </a:r>
            <a:r>
              <a:rPr sz="2000" spc="1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percentage</a:t>
            </a:r>
            <a:r>
              <a:rPr sz="2000" spc="1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(59.1%) </a:t>
            </a:r>
            <a:r>
              <a:rPr sz="2000" spc="-49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parliamentary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systems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have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broken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down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(Shugart</a:t>
            </a:r>
            <a:r>
              <a:rPr sz="2000" spc="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and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Carey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1992)</a:t>
            </a:r>
            <a:endParaRPr lang="en-US" sz="2000" spc="-5" dirty="0">
              <a:solidFill>
                <a:srgbClr val="404040"/>
              </a:solidFill>
              <a:latin typeface="Palatino Linotype" panose="02040502050505030304" pitchFamily="18" charset="0"/>
              <a:cs typeface="Franklin Gothic Medium"/>
            </a:endParaRPr>
          </a:p>
          <a:p>
            <a:pPr marL="12065" marR="5080" algn="just">
              <a:lnSpc>
                <a:spcPct val="110000"/>
              </a:lnSpc>
              <a:spcBef>
                <a:spcPts val="100"/>
              </a:spcBef>
              <a:buClr>
                <a:srgbClr val="A18AD1"/>
              </a:buClr>
              <a:buSzPct val="90000"/>
              <a:tabLst>
                <a:tab pos="319405" algn="l"/>
              </a:tabLst>
            </a:pPr>
            <a:endParaRPr sz="2000" dirty="0">
              <a:latin typeface="Palatino Linotype" panose="02040502050505030304" pitchFamily="18" charset="0"/>
              <a:cs typeface="Franklin Gothic Medium"/>
            </a:endParaRPr>
          </a:p>
          <a:p>
            <a:pPr marL="318770" marR="5715" indent="-306705" algn="just">
              <a:lnSpc>
                <a:spcPct val="110000"/>
              </a:lnSpc>
              <a:spcBef>
                <a:spcPts val="1080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1940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But m</a:t>
            </a:r>
            <a:r>
              <a:rPr sz="20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ost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lang="en-IE"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long-established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democracies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have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parliamentary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systems</a:t>
            </a:r>
            <a:r>
              <a:rPr lang="en-US"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and p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residential</a:t>
            </a:r>
            <a:r>
              <a:rPr lang="en-US"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systems are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poorly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represented </a:t>
            </a:r>
            <a:r>
              <a:rPr sz="2000" spc="-4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among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long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established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democracies</a:t>
            </a:r>
            <a:r>
              <a:rPr lang="en-US"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.</a:t>
            </a:r>
          </a:p>
          <a:p>
            <a:pPr marL="12065" marR="5715" algn="just">
              <a:lnSpc>
                <a:spcPct val="110000"/>
              </a:lnSpc>
              <a:spcBef>
                <a:spcPts val="1080"/>
              </a:spcBef>
              <a:buClr>
                <a:srgbClr val="A18AD1"/>
              </a:buClr>
              <a:buSzPct val="90000"/>
              <a:tabLst>
                <a:tab pos="319405" algn="l"/>
              </a:tabLst>
            </a:pPr>
            <a:endParaRPr lang="en-US" sz="2000" spc="-20" dirty="0">
              <a:solidFill>
                <a:srgbClr val="404040"/>
              </a:solidFill>
              <a:latin typeface="Palatino Linotype" panose="02040502050505030304" pitchFamily="18" charset="0"/>
              <a:cs typeface="Franklin Gothic Medium"/>
            </a:endParaRPr>
          </a:p>
          <a:p>
            <a:pPr marL="318770" marR="5715" indent="-306705" algn="just">
              <a:lnSpc>
                <a:spcPct val="110000"/>
              </a:lnSpc>
              <a:spcBef>
                <a:spcPts val="1080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19405" algn="l"/>
              </a:tabLst>
            </a:pPr>
            <a:r>
              <a:rPr sz="2000" b="1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 </a:t>
            </a:r>
            <a:r>
              <a:rPr sz="2000" b="1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 </a:t>
            </a:r>
            <a:r>
              <a:rPr sz="2000" b="1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thirty-three </a:t>
            </a:r>
            <a:r>
              <a:rPr sz="2000" b="1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long</a:t>
            </a:r>
            <a:r>
              <a:rPr sz="2000" b="1" spc="17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established</a:t>
            </a:r>
            <a:r>
              <a:rPr sz="2000" b="1" spc="16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democracies,</a:t>
            </a:r>
            <a:r>
              <a:rPr sz="2000" b="1" spc="16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b="1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only</a:t>
            </a:r>
            <a:r>
              <a:rPr sz="2000" b="1" spc="16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six</a:t>
            </a:r>
            <a:r>
              <a:rPr sz="2000" b="1" spc="17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are</a:t>
            </a:r>
            <a:r>
              <a:rPr sz="2000" b="1" spc="17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presidential</a:t>
            </a:r>
            <a:r>
              <a:rPr sz="2000" b="1" spc="18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despite</a:t>
            </a:r>
            <a:r>
              <a:rPr sz="2000" b="1" spc="17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2000" b="1" spc="17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prevalence</a:t>
            </a:r>
            <a:r>
              <a:rPr sz="2000" b="1" spc="17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</a:t>
            </a:r>
            <a:r>
              <a:rPr sz="2000" b="1" spc="16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presidential</a:t>
            </a:r>
            <a:r>
              <a:rPr lang="en-US" sz="2000" b="1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system </a:t>
            </a:r>
            <a:r>
              <a:rPr sz="2000" b="1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in </a:t>
            </a:r>
            <a:r>
              <a:rPr sz="2000" b="1" spc="-5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many </a:t>
            </a:r>
            <a:r>
              <a:rPr sz="2000" b="1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parts </a:t>
            </a:r>
            <a:r>
              <a:rPr sz="2000" b="1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 </a:t>
            </a:r>
            <a:r>
              <a:rPr sz="2000" b="1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 globe. </a:t>
            </a:r>
            <a:r>
              <a:rPr sz="2000" b="1" spc="-4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Twenty-two </a:t>
            </a:r>
            <a:r>
              <a:rPr sz="2000" b="1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are </a:t>
            </a:r>
            <a:r>
              <a:rPr sz="2000" b="1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parliamentary, </a:t>
            </a:r>
            <a:r>
              <a:rPr sz="2000" b="1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and </a:t>
            </a:r>
            <a:r>
              <a:rPr sz="2000" b="1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five </a:t>
            </a:r>
            <a:r>
              <a:rPr sz="2000" b="1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fall into </a:t>
            </a:r>
            <a:r>
              <a:rPr sz="2000" b="1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 </a:t>
            </a:r>
            <a:r>
              <a:rPr sz="2000" b="1" spc="-5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"other" </a:t>
            </a:r>
            <a:r>
              <a:rPr sz="2000" b="1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category. </a:t>
            </a:r>
            <a:r>
              <a:rPr sz="2000" b="1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endParaRPr lang="en-US" sz="2000" b="1" spc="-25" dirty="0">
              <a:solidFill>
                <a:srgbClr val="404040"/>
              </a:solidFill>
              <a:latin typeface="Palatino Linotype" panose="02040502050505030304" pitchFamily="18" charset="0"/>
              <a:cs typeface="Franklin Gothic Mediu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9B18D-1B82-4742-B701-CE023DABAA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16</a:t>
            </a:fld>
            <a:endParaRPr lang="en-I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2" y="1257681"/>
            <a:ext cx="10541407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E" b="1" spc="320" dirty="0">
                <a:latin typeface="Palatino Linotype" panose="02040502050505030304" pitchFamily="18" charset="0"/>
              </a:rPr>
              <a:t>The</a:t>
            </a:r>
            <a:r>
              <a:rPr lang="en-IE" b="1" spc="155" dirty="0">
                <a:latin typeface="Palatino Linotype" panose="02040502050505030304" pitchFamily="18" charset="0"/>
              </a:rPr>
              <a:t> </a:t>
            </a:r>
            <a:r>
              <a:rPr lang="en-IE" b="1" spc="275" dirty="0">
                <a:latin typeface="Palatino Linotype" panose="02040502050505030304" pitchFamily="18" charset="0"/>
              </a:rPr>
              <a:t>Parliamentary-presidential</a:t>
            </a:r>
            <a:r>
              <a:rPr lang="en-IE" b="1" spc="155" dirty="0">
                <a:latin typeface="Palatino Linotype" panose="02040502050505030304" pitchFamily="18" charset="0"/>
              </a:rPr>
              <a:t> </a:t>
            </a:r>
            <a:r>
              <a:rPr lang="en-IE" b="1" spc="300" dirty="0">
                <a:latin typeface="Palatino Linotype" panose="02040502050505030304" pitchFamily="18" charset="0"/>
              </a:rPr>
              <a:t>Debate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23126" y="2273884"/>
            <a:ext cx="3563874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Advantages </a:t>
            </a:r>
            <a:r>
              <a:rPr sz="19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</a:t>
            </a:r>
            <a:r>
              <a:rPr sz="19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presidential</a:t>
            </a:r>
            <a:endParaRPr sz="1900" dirty="0">
              <a:latin typeface="Palatino Linotype" panose="02040502050505030304" pitchFamily="18" charset="0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3126" y="2563520"/>
            <a:ext cx="4592955" cy="3063339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385"/>
              </a:spcBef>
              <a:buClr>
                <a:srgbClr val="A18AD1"/>
              </a:buClr>
              <a:buSzPct val="92105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9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Greater</a:t>
            </a:r>
            <a:r>
              <a:rPr sz="19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choice</a:t>
            </a:r>
            <a:r>
              <a:rPr sz="19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for</a:t>
            </a:r>
            <a:r>
              <a:rPr sz="19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voters</a:t>
            </a:r>
            <a:endParaRPr sz="1900" dirty="0">
              <a:latin typeface="Palatino Linotype" panose="02040502050505030304" pitchFamily="18" charset="0"/>
              <a:cs typeface="Franklin Gothic Medium"/>
            </a:endParaRPr>
          </a:p>
          <a:p>
            <a:pPr marL="318770" indent="-306705">
              <a:lnSpc>
                <a:spcPct val="100000"/>
              </a:lnSpc>
              <a:spcBef>
                <a:spcPts val="1280"/>
              </a:spcBef>
              <a:buClr>
                <a:srgbClr val="A18AD1"/>
              </a:buClr>
              <a:buSzPct val="92105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9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Electoral</a:t>
            </a:r>
            <a:r>
              <a:rPr sz="19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accountability</a:t>
            </a:r>
            <a:r>
              <a:rPr sz="19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and</a:t>
            </a:r>
            <a:r>
              <a:rPr sz="19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identification</a:t>
            </a:r>
            <a:endParaRPr sz="1900" dirty="0">
              <a:latin typeface="Palatino Linotype" panose="02040502050505030304" pitchFamily="18" charset="0"/>
              <a:cs typeface="Franklin Gothic Medium"/>
            </a:endParaRPr>
          </a:p>
          <a:p>
            <a:pPr marL="318770" indent="-306705">
              <a:lnSpc>
                <a:spcPct val="100000"/>
              </a:lnSpc>
              <a:spcBef>
                <a:spcPts val="1285"/>
              </a:spcBef>
              <a:buClr>
                <a:srgbClr val="A18AD1"/>
              </a:buClr>
              <a:buSzPct val="92105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9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Congressional</a:t>
            </a:r>
            <a:r>
              <a:rPr sz="19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independence </a:t>
            </a:r>
            <a:r>
              <a:rPr sz="19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in</a:t>
            </a:r>
            <a:r>
              <a:rPr sz="19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legislative</a:t>
            </a:r>
            <a:r>
              <a:rPr lang="en-US" sz="19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matters</a:t>
            </a:r>
            <a:endParaRPr sz="1900" dirty="0">
              <a:latin typeface="Palatino Linotype" panose="02040502050505030304" pitchFamily="18" charset="0"/>
              <a:cs typeface="Franklin Gothic Medium"/>
            </a:endParaRPr>
          </a:p>
          <a:p>
            <a:pPr marL="318770" marR="334010" indent="-306705">
              <a:lnSpc>
                <a:spcPct val="110000"/>
              </a:lnSpc>
              <a:spcBef>
                <a:spcPts val="1055"/>
              </a:spcBef>
              <a:buClr>
                <a:srgbClr val="A18AD1"/>
              </a:buClr>
              <a:buSzPct val="92105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lang="en-US" sz="19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F</a:t>
            </a:r>
            <a:r>
              <a:rPr sz="19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unctions</a:t>
            </a:r>
            <a:r>
              <a:rPr sz="19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better</a:t>
            </a:r>
            <a:r>
              <a:rPr sz="19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with </a:t>
            </a:r>
            <a:r>
              <a:rPr sz="19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electoral</a:t>
            </a:r>
            <a:r>
              <a:rPr sz="19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rules</a:t>
            </a:r>
            <a:r>
              <a:rPr sz="19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or</a:t>
            </a:r>
            <a:r>
              <a:rPr sz="19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sequences</a:t>
            </a:r>
            <a:r>
              <a:rPr sz="19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that</a:t>
            </a:r>
            <a:r>
              <a:rPr sz="19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avoid </a:t>
            </a:r>
            <a:r>
              <a:rPr sz="1900" spc="-459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extreme</a:t>
            </a:r>
            <a:r>
              <a:rPr sz="19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multi-partism</a:t>
            </a:r>
            <a:endParaRPr sz="1900" dirty="0">
              <a:latin typeface="Palatino Linotype" panose="02040502050505030304" pitchFamily="18" charset="0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3000" y="5730709"/>
            <a:ext cx="6214108" cy="418063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345179">
              <a:lnSpc>
                <a:spcPct val="100000"/>
              </a:lnSpc>
              <a:spcBef>
                <a:spcPts val="980"/>
              </a:spcBef>
            </a:pPr>
            <a:r>
              <a:rPr sz="19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(</a:t>
            </a:r>
            <a:r>
              <a:rPr sz="16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Mainwaring</a:t>
            </a:r>
            <a:r>
              <a:rPr sz="16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and</a:t>
            </a:r>
            <a:r>
              <a:rPr sz="16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Shugart</a:t>
            </a:r>
            <a:r>
              <a:rPr sz="16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1997)</a:t>
            </a:r>
            <a:endParaRPr lang="en-US" sz="1600" spc="-30" dirty="0">
              <a:solidFill>
                <a:srgbClr val="404040"/>
              </a:solidFill>
              <a:latin typeface="Palatino Linotype" panose="02040502050505030304" pitchFamily="18" charset="0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992" y="2252300"/>
            <a:ext cx="3912007" cy="2711063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19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Advantages</a:t>
            </a:r>
            <a:r>
              <a:rPr sz="19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of</a:t>
            </a:r>
            <a:r>
              <a:rPr sz="19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parliamentar</a:t>
            </a:r>
            <a:r>
              <a:rPr lang="en-US" sz="19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y</a:t>
            </a:r>
            <a:endParaRPr sz="1900" dirty="0">
              <a:latin typeface="Palatino Linotype" panose="02040502050505030304" pitchFamily="18" charset="0"/>
              <a:cs typeface="Franklin Gothic Medium"/>
            </a:endParaRPr>
          </a:p>
          <a:p>
            <a:pPr marL="318770" indent="-306705">
              <a:lnSpc>
                <a:spcPct val="100000"/>
              </a:lnSpc>
              <a:spcBef>
                <a:spcPts val="1285"/>
              </a:spcBef>
              <a:buClr>
                <a:srgbClr val="A18AD1"/>
              </a:buClr>
              <a:buSzPct val="92105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9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Flexibility</a:t>
            </a:r>
            <a:endParaRPr sz="1900" dirty="0">
              <a:latin typeface="Palatino Linotype" panose="02040502050505030304" pitchFamily="18" charset="0"/>
              <a:cs typeface="Franklin Gothic Medium"/>
            </a:endParaRPr>
          </a:p>
          <a:p>
            <a:pPr marL="318770" indent="-306705">
              <a:lnSpc>
                <a:spcPct val="100000"/>
              </a:lnSpc>
              <a:spcBef>
                <a:spcPts val="1285"/>
              </a:spcBef>
              <a:buClr>
                <a:srgbClr val="A18AD1"/>
              </a:buClr>
              <a:buSzPct val="92105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9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Broad</a:t>
            </a:r>
            <a:r>
              <a:rPr sz="19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representation</a:t>
            </a:r>
            <a:endParaRPr sz="1900" dirty="0">
              <a:latin typeface="Palatino Linotype" panose="02040502050505030304" pitchFamily="18" charset="0"/>
              <a:cs typeface="Franklin Gothic Medium"/>
            </a:endParaRPr>
          </a:p>
          <a:p>
            <a:pPr marL="318770" indent="-306705">
              <a:lnSpc>
                <a:spcPct val="100000"/>
              </a:lnSpc>
              <a:spcBef>
                <a:spcPts val="1285"/>
              </a:spcBef>
              <a:buClr>
                <a:srgbClr val="A18AD1"/>
              </a:buClr>
              <a:buSzPct val="92105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9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Conciliation</a:t>
            </a:r>
            <a:r>
              <a:rPr sz="19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and</a:t>
            </a:r>
            <a:r>
              <a:rPr sz="19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cooperation</a:t>
            </a:r>
            <a:endParaRPr sz="1900" dirty="0">
              <a:latin typeface="Palatino Linotype" panose="02040502050505030304" pitchFamily="18" charset="0"/>
              <a:cs typeface="Franklin Gothic Medium"/>
            </a:endParaRPr>
          </a:p>
          <a:p>
            <a:pPr marL="12700" marR="158115">
              <a:lnSpc>
                <a:spcPct val="156300"/>
              </a:lnSpc>
              <a:buClr>
                <a:srgbClr val="A18AD1"/>
              </a:buClr>
              <a:buSzPct val="92105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900" spc="-4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Promotes</a:t>
            </a:r>
            <a:r>
              <a:rPr sz="19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coalition-building </a:t>
            </a:r>
            <a:r>
              <a:rPr sz="1900" spc="-459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(Linz</a:t>
            </a:r>
            <a:r>
              <a:rPr sz="19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1990)</a:t>
            </a:r>
            <a:endParaRPr sz="1900" dirty="0">
              <a:latin typeface="Palatino Linotype" panose="02040502050505030304" pitchFamily="18" charset="0"/>
              <a:cs typeface="Franklin Gothic Medium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2064-179B-43B9-AF31-FD839E3BC4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17</a:t>
            </a:fld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73758-F7A9-4900-BA38-43FBA6BDB79F}"/>
              </a:ext>
            </a:extLst>
          </p:cNvPr>
          <p:cNvSpPr txBox="1"/>
          <p:nvPr/>
        </p:nvSpPr>
        <p:spPr>
          <a:xfrm>
            <a:off x="152399" y="5626859"/>
            <a:ext cx="531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Semi-presidentialism – the best of two worlds?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430527"/>
            <a:ext cx="4597807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85" dirty="0">
                <a:latin typeface="Palatino Linotype" panose="02040502050505030304" pitchFamily="18" charset="0"/>
              </a:rPr>
              <a:t>HOW</a:t>
            </a:r>
            <a:r>
              <a:rPr spc="105" dirty="0">
                <a:latin typeface="Palatino Linotype" panose="02040502050505030304" pitchFamily="18" charset="0"/>
              </a:rPr>
              <a:t> </a:t>
            </a:r>
            <a:r>
              <a:rPr spc="280" dirty="0">
                <a:latin typeface="Palatino Linotype" panose="02040502050505030304" pitchFamily="18" charset="0"/>
              </a:rPr>
              <a:t>DIFFERENT?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082545"/>
            <a:ext cx="11429999" cy="400552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18770" indent="-306705" algn="just">
              <a:lnSpc>
                <a:spcPct val="100000"/>
              </a:lnSpc>
              <a:spcBef>
                <a:spcPts val="1345"/>
              </a:spcBef>
              <a:buClr>
                <a:srgbClr val="A18AD1"/>
              </a:buClr>
              <a:buSzPct val="91666"/>
              <a:buFont typeface="Cambria"/>
              <a:buChar char="◾"/>
              <a:tabLst>
                <a:tab pos="319405" algn="l"/>
              </a:tabLst>
            </a:pP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‘Emergency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powers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are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more</a:t>
            </a:r>
            <a:r>
              <a:rPr sz="1800" spc="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typically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associated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with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presidential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constitutions,</a:t>
            </a:r>
            <a:endParaRPr sz="1800" dirty="0">
              <a:latin typeface="Palatino Linotype" panose="02040502050505030304" pitchFamily="18" charset="0"/>
              <a:cs typeface="Franklin Gothic Medium"/>
            </a:endParaRPr>
          </a:p>
          <a:p>
            <a:pPr marL="318770" marR="7620" indent="-306705" algn="just">
              <a:lnSpc>
                <a:spcPct val="110000"/>
              </a:lnSpc>
              <a:spcBef>
                <a:spcPts val="1035"/>
              </a:spcBef>
              <a:buClr>
                <a:srgbClr val="A18AD1"/>
              </a:buClr>
              <a:buSzPct val="91666"/>
              <a:buFont typeface="Cambria"/>
              <a:buChar char="◾"/>
              <a:tabLst>
                <a:tab pos="319405" algn="l"/>
              </a:tabLst>
            </a:pP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Decree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powers 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–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have 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been </a:t>
            </a:r>
            <a:r>
              <a:rPr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more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easily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justified in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context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 parliamentary regimes, even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though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they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have 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been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concern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in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constitutions representing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all </a:t>
            </a:r>
            <a:r>
              <a:rPr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regime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types 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–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parliamentary,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presidential and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semi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presidential.</a:t>
            </a:r>
            <a:endParaRPr sz="1800" dirty="0">
              <a:latin typeface="Palatino Linotype" panose="02040502050505030304" pitchFamily="18" charset="0"/>
              <a:cs typeface="Franklin Gothic Medium"/>
            </a:endParaRPr>
          </a:p>
          <a:p>
            <a:pPr marL="318770" indent="-306705" algn="just">
              <a:lnSpc>
                <a:spcPct val="100000"/>
              </a:lnSpc>
              <a:spcBef>
                <a:spcPts val="1250"/>
              </a:spcBef>
              <a:buClr>
                <a:srgbClr val="A18AD1"/>
              </a:buClr>
              <a:buSzPct val="91666"/>
              <a:buFont typeface="Cambria"/>
              <a:buChar char="◾"/>
              <a:tabLst>
                <a:tab pos="319405" algn="l"/>
              </a:tabLst>
            </a:pP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purpose</a:t>
            </a:r>
            <a:r>
              <a:rPr sz="1800" spc="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is</a:t>
            </a:r>
            <a:r>
              <a:rPr sz="18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create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more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muscular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executive.</a:t>
            </a:r>
            <a:endParaRPr sz="1800" dirty="0">
              <a:latin typeface="Palatino Linotype" panose="02040502050505030304" pitchFamily="18" charset="0"/>
              <a:cs typeface="Franklin Gothic Medium"/>
            </a:endParaRPr>
          </a:p>
          <a:p>
            <a:pPr marL="318770" marR="7620" indent="-306705" algn="just">
              <a:lnSpc>
                <a:spcPct val="110000"/>
              </a:lnSpc>
              <a:spcBef>
                <a:spcPts val="1030"/>
              </a:spcBef>
              <a:buClr>
                <a:srgbClr val="A18AD1"/>
              </a:buClr>
              <a:buSzPct val="91666"/>
              <a:buFont typeface="Cambria"/>
              <a:buChar char="◾"/>
              <a:tabLst>
                <a:tab pos="319405" algn="l"/>
              </a:tabLst>
            </a:pP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In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parliamentary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systems 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– </a:t>
            </a:r>
            <a:r>
              <a:rPr lang="en-US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decrees seen as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an 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issue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legal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technique,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changing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parliamentary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practice </a:t>
            </a:r>
            <a:r>
              <a:rPr sz="1800" spc="-5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from </a:t>
            </a:r>
            <a:r>
              <a:rPr sz="1800" spc="-4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ex</a:t>
            </a:r>
            <a:r>
              <a:rPr sz="18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ante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ex</a:t>
            </a:r>
            <a:r>
              <a:rPr sz="18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post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approval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government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action.</a:t>
            </a:r>
            <a:endParaRPr sz="1800" dirty="0">
              <a:latin typeface="Palatino Linotype" panose="02040502050505030304" pitchFamily="18" charset="0"/>
              <a:cs typeface="Franklin Gothic Medium"/>
            </a:endParaRPr>
          </a:p>
          <a:p>
            <a:pPr marL="318770" marR="5080" indent="-306705" algn="just">
              <a:lnSpc>
                <a:spcPct val="110000"/>
              </a:lnSpc>
              <a:spcBef>
                <a:spcPts val="1035"/>
              </a:spcBef>
              <a:buClr>
                <a:srgbClr val="A18AD1"/>
              </a:buClr>
              <a:buSzPct val="91666"/>
              <a:buFont typeface="Cambria"/>
              <a:buChar char="◾"/>
              <a:tabLst>
                <a:tab pos="319405" algn="l"/>
              </a:tabLst>
            </a:pP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It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is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precisely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because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this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justification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cannot 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be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extended </a:t>
            </a:r>
            <a:r>
              <a:rPr sz="18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to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presidential constitutions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that 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concerns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about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1800" spc="5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abuse</a:t>
            </a:r>
            <a:r>
              <a:rPr sz="1800" spc="5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</a:t>
            </a:r>
            <a:r>
              <a:rPr sz="1800" spc="4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decree</a:t>
            </a:r>
            <a:r>
              <a:rPr sz="1800" spc="5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powers</a:t>
            </a:r>
            <a:r>
              <a:rPr sz="1800" spc="5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by</a:t>
            </a:r>
            <a:r>
              <a:rPr sz="1800" spc="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presidents</a:t>
            </a:r>
            <a:r>
              <a:rPr sz="1800" spc="5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is</a:t>
            </a:r>
            <a:r>
              <a:rPr sz="1800" spc="6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so</a:t>
            </a:r>
            <a:r>
              <a:rPr sz="1800" spc="4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heightened</a:t>
            </a:r>
            <a:r>
              <a:rPr sz="1800" spc="6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in</a:t>
            </a:r>
            <a:r>
              <a:rPr sz="1800" spc="6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new</a:t>
            </a:r>
            <a:r>
              <a:rPr sz="1800" spc="6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democracies:</a:t>
            </a:r>
            <a:r>
              <a:rPr sz="1800" spc="6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granting</a:t>
            </a:r>
            <a:r>
              <a:rPr sz="1800" spc="6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legislative</a:t>
            </a:r>
            <a:r>
              <a:rPr sz="1800" spc="5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authority </a:t>
            </a:r>
            <a:r>
              <a:rPr sz="1800" spc="-434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to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executive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in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 </a:t>
            </a:r>
            <a:r>
              <a:rPr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system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separation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 powers </a:t>
            </a:r>
            <a:r>
              <a:rPr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implies </a:t>
            </a:r>
            <a:r>
              <a:rPr lang="en-US"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legislative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abdication</a:t>
            </a:r>
            <a:r>
              <a:rPr lang="en-US"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as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legislature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has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no </a:t>
            </a:r>
            <a:r>
              <a:rPr sz="18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ex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post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mechanisms</a:t>
            </a:r>
            <a:r>
              <a:rPr sz="1800" spc="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for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controlling</a:t>
            </a:r>
            <a:r>
              <a:rPr sz="1800" spc="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actions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taken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by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decree’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(Cheibub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Elkins</a:t>
            </a:r>
            <a:r>
              <a:rPr sz="18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Ginsburg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2013: 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7).</a:t>
            </a:r>
            <a:endParaRPr sz="1800" dirty="0">
              <a:latin typeface="Palatino Linotype" panose="02040502050505030304" pitchFamily="18" charset="0"/>
              <a:cs typeface="Franklin Gothic Mediu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82115-97F9-4691-8518-746E2A4DA4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18</a:t>
            </a:fld>
            <a:endParaRPr lang="en-I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916051"/>
            <a:ext cx="38684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60" dirty="0"/>
              <a:t>EMERGENCY</a:t>
            </a:r>
            <a:r>
              <a:rPr spc="105" dirty="0"/>
              <a:t> </a:t>
            </a:r>
            <a:r>
              <a:rPr spc="285" dirty="0"/>
              <a:t>POWERS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524714"/>
            <a:ext cx="10875010" cy="4114588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345"/>
              </a:spcBef>
              <a:buClr>
                <a:srgbClr val="A18AD1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National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emergencies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US</a:t>
            </a:r>
            <a:endParaRPr sz="1800" dirty="0">
              <a:latin typeface="Palatino Linotype" panose="02040502050505030304" pitchFamily="18" charset="0"/>
              <a:cs typeface="Franklin Gothic Medium"/>
            </a:endParaRPr>
          </a:p>
          <a:p>
            <a:pPr marL="318770" indent="-306705">
              <a:lnSpc>
                <a:spcPct val="100000"/>
              </a:lnSpc>
              <a:spcBef>
                <a:spcPts val="1250"/>
              </a:spcBef>
              <a:buClr>
                <a:srgbClr val="A18AD1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Emergency</a:t>
            </a:r>
            <a:r>
              <a:rPr sz="18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powers</a:t>
            </a:r>
            <a:r>
              <a:rPr sz="1800" spc="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offer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broad</a:t>
            </a:r>
            <a:r>
              <a:rPr sz="18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array</a:t>
            </a:r>
            <a:r>
              <a:rPr sz="18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tools</a:t>
            </a:r>
            <a:r>
              <a:rPr sz="1800" spc="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that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would</a:t>
            </a:r>
            <a:r>
              <a:rPr sz="1800" spc="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otherwise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be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unavailable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executive</a:t>
            </a:r>
            <a:r>
              <a:rPr sz="18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branch.</a:t>
            </a:r>
            <a:endParaRPr sz="1800" dirty="0">
              <a:latin typeface="Palatino Linotype" panose="02040502050505030304" pitchFamily="18" charset="0"/>
              <a:cs typeface="Franklin Gothic Medium"/>
            </a:endParaRPr>
          </a:p>
          <a:p>
            <a:pPr marL="318770" indent="-306705" algn="just">
              <a:lnSpc>
                <a:spcPct val="100000"/>
              </a:lnSpc>
              <a:spcBef>
                <a:spcPts val="1250"/>
              </a:spcBef>
              <a:buClr>
                <a:srgbClr val="A18AD1"/>
              </a:buClr>
              <a:buSzPct val="91666"/>
              <a:buFont typeface="Cambria"/>
              <a:buChar char="◾"/>
              <a:tabLst>
                <a:tab pos="319405" algn="l"/>
              </a:tabLst>
            </a:pPr>
            <a:r>
              <a:rPr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Although</a:t>
            </a:r>
            <a:r>
              <a:rPr sz="1800" spc="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1800" spc="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very</a:t>
            </a:r>
            <a:r>
              <a:rPr sz="1800" spc="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concept</a:t>
            </a:r>
            <a:r>
              <a:rPr sz="1800" spc="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</a:t>
            </a:r>
            <a:r>
              <a:rPr sz="1800" spc="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“emergency”</a:t>
            </a:r>
            <a:r>
              <a:rPr sz="1800" spc="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suggests</a:t>
            </a:r>
            <a:r>
              <a:rPr sz="1800" spc="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</a:t>
            </a:r>
            <a:r>
              <a:rPr sz="1800" spc="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temporary,</a:t>
            </a:r>
            <a:r>
              <a:rPr sz="1800" spc="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short-term</a:t>
            </a:r>
            <a:r>
              <a:rPr sz="1800" spc="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event,</a:t>
            </a:r>
            <a:r>
              <a:rPr sz="1800" spc="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states</a:t>
            </a:r>
            <a:r>
              <a:rPr sz="1800" spc="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</a:t>
            </a:r>
            <a:r>
              <a:rPr sz="1800" spc="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emergency</a:t>
            </a:r>
            <a:r>
              <a:rPr sz="1800" spc="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last</a:t>
            </a:r>
            <a:r>
              <a:rPr sz="1800" spc="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</a:t>
            </a:r>
            <a:r>
              <a:rPr lang="en-US"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long</a:t>
            </a:r>
            <a:r>
              <a:rPr sz="18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time,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they’re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getting</a:t>
            </a:r>
            <a:r>
              <a:rPr sz="18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longer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(an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average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9.6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years).</a:t>
            </a:r>
            <a:endParaRPr sz="1800" dirty="0">
              <a:latin typeface="Palatino Linotype" panose="02040502050505030304" pitchFamily="18" charset="0"/>
              <a:cs typeface="Franklin Gothic Medium"/>
            </a:endParaRPr>
          </a:p>
          <a:p>
            <a:pPr marL="318770" marR="8890" indent="-306705" algn="just">
              <a:lnSpc>
                <a:spcPct val="110000"/>
              </a:lnSpc>
              <a:spcBef>
                <a:spcPts val="1035"/>
              </a:spcBef>
              <a:buClr>
                <a:srgbClr val="A18AD1"/>
              </a:buClr>
              <a:buSzPct val="91666"/>
              <a:buFont typeface="Cambria"/>
              <a:buChar char="◾"/>
              <a:tabLst>
                <a:tab pos="319405" algn="l"/>
              </a:tabLst>
            </a:pP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Since the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National Emergencies </a:t>
            </a:r>
            <a:r>
              <a:rPr sz="1800" spc="-6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Act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was 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passed 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69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emergencies have 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been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declared; 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34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have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expired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another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35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currently</a:t>
            </a:r>
            <a:r>
              <a:rPr sz="1800" spc="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in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effect,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each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having</a:t>
            </a:r>
            <a:r>
              <a:rPr sz="18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been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renewed</a:t>
            </a:r>
            <a:r>
              <a:rPr sz="1800" spc="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annually</a:t>
            </a:r>
            <a:r>
              <a:rPr sz="1800" spc="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by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</a:t>
            </a:r>
            <a:endParaRPr sz="1800" dirty="0">
              <a:latin typeface="Palatino Linotype" panose="02040502050505030304" pitchFamily="18" charset="0"/>
              <a:cs typeface="Franklin Gothic Medium"/>
            </a:endParaRPr>
          </a:p>
          <a:p>
            <a:pPr marL="318770" marR="5715" indent="-306705" algn="just">
              <a:lnSpc>
                <a:spcPct val="110000"/>
              </a:lnSpc>
              <a:spcBef>
                <a:spcPts val="1030"/>
              </a:spcBef>
              <a:buClr>
                <a:srgbClr val="A18AD1"/>
              </a:buClr>
              <a:buSzPct val="91666"/>
              <a:buFont typeface="Cambria"/>
              <a:buChar char="◾"/>
              <a:tabLst>
                <a:tab pos="319405" algn="l"/>
              </a:tabLst>
            </a:pP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136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authorities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available </a:t>
            </a:r>
            <a:r>
              <a:rPr sz="1800" spc="-4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to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in a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national </a:t>
            </a:r>
            <a:r>
              <a:rPr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emergency,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96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require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nothing </a:t>
            </a:r>
            <a:r>
              <a:rPr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more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than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her 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signature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on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emergency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declaration.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Only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13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require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congressional 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(versus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presidential)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declaration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emergency.</a:t>
            </a:r>
            <a:endParaRPr sz="1800" dirty="0">
              <a:latin typeface="Palatino Linotype" panose="02040502050505030304" pitchFamily="18" charset="0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(Brennan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Center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for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Justice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at</a:t>
            </a:r>
            <a:r>
              <a:rPr sz="18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New</a:t>
            </a:r>
            <a:r>
              <a:rPr sz="18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York</a:t>
            </a:r>
            <a:r>
              <a:rPr sz="18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University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School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Law</a:t>
            </a:r>
            <a:r>
              <a:rPr sz="18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2020)</a:t>
            </a:r>
            <a:endParaRPr sz="1800" dirty="0">
              <a:latin typeface="Palatino Linotype" panose="02040502050505030304" pitchFamily="18" charset="0"/>
              <a:cs typeface="Franklin Gothic Mediu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86944-D309-46A8-8E94-5B7A18ECC9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19</a:t>
            </a:fld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A18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959" y="600455"/>
            <a:ext cx="3708400" cy="5625465"/>
          </a:xfrm>
          <a:custGeom>
            <a:avLst/>
            <a:gdLst/>
            <a:ahLst/>
            <a:cxnLst/>
            <a:rect l="l" t="t" r="r" b="b"/>
            <a:pathLst>
              <a:path w="3708400" h="5625465">
                <a:moveTo>
                  <a:pt x="3707891" y="0"/>
                </a:moveTo>
                <a:lnTo>
                  <a:pt x="0" y="0"/>
                </a:lnTo>
                <a:lnTo>
                  <a:pt x="0" y="5625084"/>
                </a:lnTo>
                <a:lnTo>
                  <a:pt x="3707891" y="5625084"/>
                </a:lnTo>
                <a:lnTo>
                  <a:pt x="3707891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0110" y="1541729"/>
            <a:ext cx="19386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20" dirty="0">
                <a:solidFill>
                  <a:srgbClr val="FFFFFF"/>
                </a:solidFill>
              </a:rPr>
              <a:t>OVERV</a:t>
            </a:r>
            <a:r>
              <a:rPr spc="250" dirty="0">
                <a:solidFill>
                  <a:srgbClr val="FFFFFF"/>
                </a:solidFill>
              </a:rPr>
              <a:t>IEW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0110" y="2973705"/>
            <a:ext cx="2720340" cy="2223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Clr>
                <a:srgbClr val="A18AD1"/>
              </a:buClr>
              <a:buSzPct val="9117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7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Presidential</a:t>
            </a:r>
            <a:r>
              <a:rPr sz="1700" spc="-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systems</a:t>
            </a:r>
            <a:endParaRPr sz="1700">
              <a:latin typeface="Franklin Gothic Medium"/>
              <a:cs typeface="Franklin Gothic Medium"/>
            </a:endParaRPr>
          </a:p>
          <a:p>
            <a:pPr marL="318770" indent="-306705">
              <a:lnSpc>
                <a:spcPct val="100000"/>
              </a:lnSpc>
              <a:spcBef>
                <a:spcPts val="1210"/>
              </a:spcBef>
              <a:buClr>
                <a:srgbClr val="A18AD1"/>
              </a:buClr>
              <a:buSzPct val="9117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7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Parliamentary</a:t>
            </a:r>
            <a:r>
              <a:rPr sz="170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systems</a:t>
            </a:r>
            <a:endParaRPr sz="1700">
              <a:latin typeface="Franklin Gothic Medium"/>
              <a:cs typeface="Franklin Gothic Medium"/>
            </a:endParaRPr>
          </a:p>
          <a:p>
            <a:pPr marL="318770" indent="-306705">
              <a:lnSpc>
                <a:spcPct val="100000"/>
              </a:lnSpc>
              <a:spcBef>
                <a:spcPts val="1215"/>
              </a:spcBef>
              <a:buClr>
                <a:srgbClr val="A18AD1"/>
              </a:buClr>
              <a:buSzPct val="9117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7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Se</a:t>
            </a:r>
            <a:r>
              <a:rPr sz="17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17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1700" spc="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-</a:t>
            </a:r>
            <a:r>
              <a:rPr sz="17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pre</a:t>
            </a:r>
            <a:r>
              <a:rPr sz="17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7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17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17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ential</a:t>
            </a:r>
            <a:r>
              <a:rPr sz="17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sys</a:t>
            </a:r>
            <a:r>
              <a:rPr sz="17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17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em</a:t>
            </a:r>
            <a:r>
              <a:rPr sz="1700" spc="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endParaRPr sz="1700">
              <a:latin typeface="Franklin Gothic Medium"/>
              <a:cs typeface="Franklin Gothic Medium"/>
            </a:endParaRPr>
          </a:p>
          <a:p>
            <a:pPr marL="318770" marR="304165" indent="-306705">
              <a:lnSpc>
                <a:spcPct val="110000"/>
              </a:lnSpc>
              <a:spcBef>
                <a:spcPts val="1005"/>
              </a:spcBef>
              <a:buClr>
                <a:srgbClr val="A18AD1"/>
              </a:buClr>
              <a:buSzPct val="9117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7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The </a:t>
            </a:r>
            <a:r>
              <a:rPr sz="17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parliamentarism- </a:t>
            </a:r>
            <a:r>
              <a:rPr sz="17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presidentialism</a:t>
            </a:r>
            <a:r>
              <a:rPr sz="170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debate</a:t>
            </a:r>
            <a:endParaRPr sz="1700">
              <a:latin typeface="Franklin Gothic Medium"/>
              <a:cs typeface="Franklin Gothic Medium"/>
            </a:endParaRPr>
          </a:p>
          <a:p>
            <a:pPr marL="318770" indent="-306705">
              <a:lnSpc>
                <a:spcPct val="100000"/>
              </a:lnSpc>
              <a:spcBef>
                <a:spcPts val="1215"/>
              </a:spcBef>
              <a:buClr>
                <a:srgbClr val="A18AD1"/>
              </a:buClr>
              <a:buSzPct val="9117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7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How</a:t>
            </a:r>
            <a:r>
              <a:rPr sz="1700" spc="-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different?</a:t>
            </a:r>
            <a:endParaRPr sz="1700">
              <a:latin typeface="Franklin Gothic Medium"/>
              <a:cs typeface="Franklin Gothic Medium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0" y="935736"/>
            <a:ext cx="4968240" cy="496824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CA771-514D-4C3E-94D7-AE6846E1E3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2</a:t>
            </a:fld>
            <a:endParaRPr lang="en-I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310" y="2238882"/>
            <a:ext cx="3380104" cy="3689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9570" marR="80010" indent="-306705" algn="just">
              <a:lnSpc>
                <a:spcPct val="100000"/>
              </a:lnSpc>
              <a:spcBef>
                <a:spcPts val="95"/>
              </a:spcBef>
              <a:buClr>
                <a:srgbClr val="A18AD1"/>
              </a:buClr>
              <a:buSzPct val="90625"/>
              <a:buFont typeface="Cambria"/>
              <a:buChar char="◾"/>
              <a:tabLst>
                <a:tab pos="370205" algn="l"/>
              </a:tabLst>
            </a:pPr>
            <a:r>
              <a:rPr sz="16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US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President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Donald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Trump </a:t>
            </a:r>
            <a:r>
              <a:rPr sz="16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declared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national</a:t>
            </a:r>
            <a:r>
              <a:rPr sz="1600" spc="3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emergency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over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border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wall</a:t>
            </a:r>
            <a:r>
              <a:rPr sz="16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funding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on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the </a:t>
            </a:r>
            <a:r>
              <a:rPr sz="1600" spc="-38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15</a:t>
            </a:r>
            <a:r>
              <a:rPr sz="1575" spc="-15" baseline="264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</a:t>
            </a:r>
            <a:r>
              <a:rPr sz="1575" spc="-7" baseline="264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February </a:t>
            </a:r>
            <a:r>
              <a:rPr sz="16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making 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this 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country's 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32nd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on-going state </a:t>
            </a:r>
            <a:r>
              <a:rPr sz="16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of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emergency.</a:t>
            </a:r>
            <a:endParaRPr sz="1600" dirty="0">
              <a:latin typeface="Franklin Gothic Medium"/>
              <a:cs typeface="Franklin Gothic Medium"/>
            </a:endParaRPr>
          </a:p>
          <a:p>
            <a:pPr marL="369570" marR="81280" indent="-306705" algn="just">
              <a:lnSpc>
                <a:spcPct val="100000"/>
              </a:lnSpc>
              <a:spcBef>
                <a:spcPts val="985"/>
              </a:spcBef>
              <a:buClr>
                <a:srgbClr val="A18AD1"/>
              </a:buClr>
              <a:buSzPct val="90625"/>
              <a:buFont typeface="Cambria"/>
              <a:buChar char="◾"/>
              <a:tabLst>
                <a:tab pos="370205" algn="l"/>
              </a:tabLst>
            </a:pP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Declaring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600" spc="3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national</a:t>
            </a:r>
            <a:r>
              <a:rPr sz="1600" spc="3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emergency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to get 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funds </a:t>
            </a:r>
            <a:r>
              <a:rPr sz="16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for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 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border </a:t>
            </a:r>
            <a:r>
              <a:rPr sz="16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wall 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has 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been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 </a:t>
            </a:r>
            <a:r>
              <a:rPr sz="160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way 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out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of a 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35-day partial </a:t>
            </a:r>
            <a:r>
              <a:rPr sz="1600" spc="-38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government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shutdown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over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wall </a:t>
            </a:r>
            <a:r>
              <a:rPr sz="16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funding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during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December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2018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and January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2019 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— 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longest 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shutdown in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US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history.</a:t>
            </a:r>
            <a:endParaRPr sz="1600" dirty="0">
              <a:latin typeface="Franklin Gothic Medium"/>
              <a:cs typeface="Franklin Gothic Medium"/>
            </a:endParaRPr>
          </a:p>
          <a:p>
            <a:pPr marL="63500">
              <a:lnSpc>
                <a:spcPct val="100000"/>
              </a:lnSpc>
              <a:spcBef>
                <a:spcPts val="990"/>
              </a:spcBef>
            </a:pPr>
            <a:r>
              <a:rPr sz="16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(PRI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2019)</a:t>
            </a:r>
            <a:endParaRPr sz="1600" dirty="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1811" y="986027"/>
            <a:ext cx="6832092" cy="48676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18262-C051-4F78-A072-0FD04BF872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20</a:t>
            </a:fld>
            <a:endParaRPr lang="en-I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724405"/>
            <a:ext cx="2395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40" dirty="0"/>
              <a:t>CONC</a:t>
            </a:r>
            <a:r>
              <a:rPr sz="2400" spc="290" dirty="0"/>
              <a:t>L</a:t>
            </a:r>
            <a:r>
              <a:rPr sz="2400" spc="310" dirty="0"/>
              <a:t>USIONS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A18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5" y="2798064"/>
            <a:ext cx="6458712" cy="36027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6836" y="2470480"/>
            <a:ext cx="4191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A18AD1"/>
              </a:buClr>
              <a:buSzPct val="90000"/>
              <a:buFont typeface="Arial MT"/>
              <a:buChar char="•"/>
              <a:tabLst>
                <a:tab pos="299085" algn="l"/>
                <a:tab pos="299720" algn="l"/>
                <a:tab pos="1347470" algn="l"/>
                <a:tab pos="2352040" algn="l"/>
                <a:tab pos="2999740" algn="l"/>
              </a:tabLst>
            </a:pPr>
            <a:r>
              <a:rPr sz="2000" spc="-5" dirty="0">
                <a:latin typeface="Franklin Gothic Medium"/>
                <a:cs typeface="Franklin Gothic Medium"/>
              </a:rPr>
              <a:t>Three	</a:t>
            </a:r>
            <a:r>
              <a:rPr sz="2000" spc="-25" dirty="0">
                <a:latin typeface="Franklin Gothic Medium"/>
                <a:cs typeface="Franklin Gothic Medium"/>
              </a:rPr>
              <a:t>types	of	</a:t>
            </a:r>
            <a:r>
              <a:rPr sz="2000" spc="-20" dirty="0">
                <a:latin typeface="Franklin Gothic Medium"/>
                <a:cs typeface="Franklin Gothic Medium"/>
              </a:rPr>
              <a:t>executives: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5635" y="2806445"/>
            <a:ext cx="2363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71014" algn="l"/>
              </a:tabLst>
            </a:pPr>
            <a:r>
              <a:rPr sz="2000" spc="-20" dirty="0">
                <a:latin typeface="Franklin Gothic Medium"/>
                <a:cs typeface="Franklin Gothic Medium"/>
              </a:rPr>
              <a:t>p</a:t>
            </a:r>
            <a:r>
              <a:rPr sz="2000" spc="-25" dirty="0">
                <a:latin typeface="Franklin Gothic Medium"/>
                <a:cs typeface="Franklin Gothic Medium"/>
              </a:rPr>
              <a:t>a</a:t>
            </a:r>
            <a:r>
              <a:rPr sz="2000" spc="-20" dirty="0">
                <a:latin typeface="Franklin Gothic Medium"/>
                <a:cs typeface="Franklin Gothic Medium"/>
              </a:rPr>
              <a:t>r</a:t>
            </a:r>
            <a:r>
              <a:rPr sz="2000" spc="-25" dirty="0">
                <a:latin typeface="Franklin Gothic Medium"/>
                <a:cs typeface="Franklin Gothic Medium"/>
              </a:rPr>
              <a:t>li</a:t>
            </a:r>
            <a:r>
              <a:rPr sz="2000" spc="-35" dirty="0">
                <a:latin typeface="Franklin Gothic Medium"/>
                <a:cs typeface="Franklin Gothic Medium"/>
              </a:rPr>
              <a:t>ament</a:t>
            </a:r>
            <a:r>
              <a:rPr sz="2000" spc="-40" dirty="0">
                <a:latin typeface="Franklin Gothic Medium"/>
                <a:cs typeface="Franklin Gothic Medium"/>
              </a:rPr>
              <a:t>a</a:t>
            </a:r>
            <a:r>
              <a:rPr sz="2000" spc="50" dirty="0">
                <a:latin typeface="Franklin Gothic Medium"/>
                <a:cs typeface="Franklin Gothic Medium"/>
              </a:rPr>
              <a:t>r</a:t>
            </a:r>
            <a:r>
              <a:rPr sz="2000" spc="-145" dirty="0">
                <a:latin typeface="Franklin Gothic Medium"/>
                <a:cs typeface="Franklin Gothic Medium"/>
              </a:rPr>
              <a:t>y</a:t>
            </a:r>
            <a:r>
              <a:rPr sz="2000" spc="15" dirty="0">
                <a:latin typeface="Franklin Gothic Medium"/>
                <a:cs typeface="Franklin Gothic Medium"/>
              </a:rPr>
              <a:t>,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40" dirty="0">
                <a:latin typeface="Franklin Gothic Medium"/>
                <a:cs typeface="Franklin Gothic Medium"/>
              </a:rPr>
              <a:t>sem</a:t>
            </a:r>
            <a:r>
              <a:rPr sz="2000" spc="-25" dirty="0">
                <a:latin typeface="Franklin Gothic Medium"/>
                <a:cs typeface="Franklin Gothic Medium"/>
              </a:rPr>
              <a:t>i</a:t>
            </a:r>
            <a:r>
              <a:rPr sz="2000" spc="15" dirty="0">
                <a:latin typeface="Franklin Gothic Medium"/>
                <a:cs typeface="Franklin Gothic Medium"/>
              </a:rPr>
              <a:t>-</a:t>
            </a: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836" y="2776575"/>
            <a:ext cx="1645285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1430">
              <a:lnSpc>
                <a:spcPct val="110000"/>
              </a:lnSpc>
              <a:spcBef>
                <a:spcPts val="100"/>
              </a:spcBef>
            </a:pPr>
            <a:r>
              <a:rPr sz="2000" spc="-5" dirty="0">
                <a:latin typeface="Franklin Gothic Medium"/>
                <a:cs typeface="Franklin Gothic Medium"/>
              </a:rPr>
              <a:t>pre</a:t>
            </a:r>
            <a:r>
              <a:rPr sz="2000" spc="-15" dirty="0">
                <a:latin typeface="Franklin Gothic Medium"/>
                <a:cs typeface="Franklin Gothic Medium"/>
              </a:rPr>
              <a:t>sid</a:t>
            </a:r>
            <a:r>
              <a:rPr sz="2000" spc="-35" dirty="0">
                <a:latin typeface="Franklin Gothic Medium"/>
                <a:cs typeface="Franklin Gothic Medium"/>
              </a:rPr>
              <a:t>e</a:t>
            </a:r>
            <a:r>
              <a:rPr sz="2000" spc="-20" dirty="0">
                <a:latin typeface="Franklin Gothic Medium"/>
                <a:cs typeface="Franklin Gothic Medium"/>
              </a:rPr>
              <a:t>nti</a:t>
            </a:r>
            <a:r>
              <a:rPr sz="2000" spc="-35" dirty="0">
                <a:latin typeface="Franklin Gothic Medium"/>
                <a:cs typeface="Franklin Gothic Medium"/>
              </a:rPr>
              <a:t>a</a:t>
            </a:r>
            <a:r>
              <a:rPr sz="2000" spc="-5" dirty="0">
                <a:latin typeface="Franklin Gothic Medium"/>
                <a:cs typeface="Franklin Gothic Medium"/>
              </a:rPr>
              <a:t>l,  pre</a:t>
            </a:r>
            <a:r>
              <a:rPr sz="2000" spc="-15" dirty="0">
                <a:latin typeface="Franklin Gothic Medium"/>
                <a:cs typeface="Franklin Gothic Medium"/>
              </a:rPr>
              <a:t>s</a:t>
            </a:r>
            <a:r>
              <a:rPr sz="2000" spc="-20" dirty="0">
                <a:latin typeface="Franklin Gothic Medium"/>
                <a:cs typeface="Franklin Gothic Medium"/>
              </a:rPr>
              <a:t>identi</a:t>
            </a:r>
            <a:r>
              <a:rPr sz="2000" spc="-35" dirty="0">
                <a:latin typeface="Franklin Gothic Medium"/>
                <a:cs typeface="Franklin Gothic Medium"/>
              </a:rPr>
              <a:t>a</a:t>
            </a:r>
            <a:r>
              <a:rPr sz="2000" spc="-5" dirty="0">
                <a:latin typeface="Franklin Gothic Medium"/>
                <a:cs typeface="Franklin Gothic Medium"/>
              </a:rPr>
              <a:t>l,</a:t>
            </a:r>
            <a:endParaRPr sz="20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A18AD1"/>
              </a:buClr>
              <a:buSzPct val="9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Franklin Gothic Medium"/>
                <a:cs typeface="Franklin Gothic Medium"/>
              </a:rPr>
              <a:t>Only?</a:t>
            </a:r>
            <a:endParaRPr sz="20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A18AD1"/>
              </a:buClr>
              <a:buSzPct val="90000"/>
              <a:buFont typeface="Arial MT"/>
              <a:buChar char="•"/>
              <a:tabLst>
                <a:tab pos="299085" algn="l"/>
                <a:tab pos="299720" algn="l"/>
                <a:tab pos="760730" algn="l"/>
              </a:tabLst>
            </a:pPr>
            <a:r>
              <a:rPr sz="2000" spc="-145" dirty="0">
                <a:latin typeface="Franklin Gothic Medium"/>
                <a:cs typeface="Franklin Gothic Medium"/>
              </a:rPr>
              <a:t>A</a:t>
            </a:r>
            <a:r>
              <a:rPr sz="2000" spc="-25" dirty="0">
                <a:latin typeface="Franklin Gothic Medium"/>
                <a:cs typeface="Franklin Gothic Medium"/>
              </a:rPr>
              <a:t>l</a:t>
            </a:r>
            <a:r>
              <a:rPr sz="2000" spc="-30" dirty="0">
                <a:latin typeface="Franklin Gothic Medium"/>
                <a:cs typeface="Franklin Gothic Medium"/>
              </a:rPr>
              <a:t>l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20" dirty="0">
                <a:latin typeface="Franklin Gothic Medium"/>
                <a:cs typeface="Franklin Gothic Medium"/>
              </a:rPr>
              <a:t>s</a:t>
            </a:r>
            <a:r>
              <a:rPr sz="2000" spc="-30" dirty="0">
                <a:latin typeface="Franklin Gothic Medium"/>
                <a:cs typeface="Franklin Gothic Medium"/>
              </a:rPr>
              <a:t>y</a:t>
            </a:r>
            <a:r>
              <a:rPr sz="2000" spc="-5" dirty="0">
                <a:latin typeface="Franklin Gothic Medium"/>
                <a:cs typeface="Franklin Gothic Medium"/>
              </a:rPr>
              <a:t>s</a:t>
            </a:r>
            <a:r>
              <a:rPr sz="2000" spc="-55" dirty="0">
                <a:latin typeface="Franklin Gothic Medium"/>
                <a:cs typeface="Franklin Gothic Medium"/>
              </a:rPr>
              <a:t>t</a:t>
            </a:r>
            <a:r>
              <a:rPr sz="2000" spc="-35" dirty="0">
                <a:latin typeface="Franklin Gothic Medium"/>
                <a:cs typeface="Franklin Gothic Medium"/>
              </a:rPr>
              <a:t>ems</a:t>
            </a: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2588" y="4086859"/>
            <a:ext cx="2365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8980" algn="l"/>
                <a:tab pos="1943735" algn="l"/>
              </a:tabLst>
            </a:pPr>
            <a:r>
              <a:rPr sz="2000" spc="-20" dirty="0">
                <a:latin typeface="Franklin Gothic Medium"/>
                <a:cs typeface="Franklin Gothic Medium"/>
              </a:rPr>
              <a:t>h</a:t>
            </a:r>
            <a:r>
              <a:rPr sz="2000" spc="-70" dirty="0">
                <a:latin typeface="Franklin Gothic Medium"/>
                <a:cs typeface="Franklin Gothic Medium"/>
              </a:rPr>
              <a:t>a</a:t>
            </a:r>
            <a:r>
              <a:rPr sz="2000" spc="-30" dirty="0">
                <a:latin typeface="Franklin Gothic Medium"/>
                <a:cs typeface="Franklin Gothic Medium"/>
              </a:rPr>
              <a:t>v</a:t>
            </a:r>
            <a:r>
              <a:rPr sz="2000" spc="-10" dirty="0">
                <a:latin typeface="Franklin Gothic Medium"/>
                <a:cs typeface="Franklin Gothic Medium"/>
              </a:rPr>
              <a:t>e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5" dirty="0">
                <a:latin typeface="Franklin Gothic Medium"/>
                <a:cs typeface="Franklin Gothic Medium"/>
              </a:rPr>
              <a:t>s</a:t>
            </a:r>
            <a:r>
              <a:rPr sz="2000" spc="-20" dirty="0">
                <a:latin typeface="Franklin Gothic Medium"/>
                <a:cs typeface="Franklin Gothic Medium"/>
              </a:rPr>
              <a:t>treng</a:t>
            </a:r>
            <a:r>
              <a:rPr sz="2000" spc="-30" dirty="0">
                <a:latin typeface="Franklin Gothic Medium"/>
                <a:cs typeface="Franklin Gothic Medium"/>
              </a:rPr>
              <a:t>t</a:t>
            </a:r>
            <a:r>
              <a:rPr sz="2000" spc="5" dirty="0">
                <a:latin typeface="Franklin Gothic Medium"/>
                <a:cs typeface="Franklin Gothic Medium"/>
              </a:rPr>
              <a:t>hs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10" dirty="0">
                <a:latin typeface="Franklin Gothic Medium"/>
                <a:cs typeface="Franklin Gothic Medium"/>
              </a:rPr>
              <a:t>a</a:t>
            </a:r>
            <a:r>
              <a:rPr sz="2000" spc="-20" dirty="0">
                <a:latin typeface="Franklin Gothic Medium"/>
                <a:cs typeface="Franklin Gothic Medium"/>
              </a:rPr>
              <a:t>n</a:t>
            </a:r>
            <a:r>
              <a:rPr sz="2000" dirty="0">
                <a:latin typeface="Franklin Gothic Medium"/>
                <a:cs typeface="Franklin Gothic Medium"/>
              </a:rPr>
              <a:t>d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6836" y="4392269"/>
            <a:ext cx="4190365" cy="150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>
              <a:lnSpc>
                <a:spcPct val="110000"/>
              </a:lnSpc>
              <a:spcBef>
                <a:spcPts val="100"/>
              </a:spcBef>
              <a:tabLst>
                <a:tab pos="1823085" algn="l"/>
                <a:tab pos="2380615" algn="l"/>
                <a:tab pos="2778760" algn="l"/>
                <a:tab pos="3319779" algn="l"/>
              </a:tabLst>
            </a:pPr>
            <a:r>
              <a:rPr sz="2000" spc="-90" dirty="0">
                <a:latin typeface="Franklin Gothic Medium"/>
                <a:cs typeface="Franklin Gothic Medium"/>
              </a:rPr>
              <a:t>w</a:t>
            </a:r>
            <a:r>
              <a:rPr sz="2000" spc="-30" dirty="0">
                <a:latin typeface="Franklin Gothic Medium"/>
                <a:cs typeface="Franklin Gothic Medium"/>
              </a:rPr>
              <a:t>ea</a:t>
            </a:r>
            <a:r>
              <a:rPr sz="2000" spc="-45" dirty="0">
                <a:latin typeface="Franklin Gothic Medium"/>
                <a:cs typeface="Franklin Gothic Medium"/>
              </a:rPr>
              <a:t>k</a:t>
            </a:r>
            <a:r>
              <a:rPr sz="2000" spc="10" dirty="0">
                <a:latin typeface="Franklin Gothic Medium"/>
                <a:cs typeface="Franklin Gothic Medium"/>
              </a:rPr>
              <a:t>nes</a:t>
            </a:r>
            <a:r>
              <a:rPr sz="2000" spc="-15" dirty="0">
                <a:latin typeface="Franklin Gothic Medium"/>
                <a:cs typeface="Franklin Gothic Medium"/>
              </a:rPr>
              <a:t>s</a:t>
            </a:r>
            <a:r>
              <a:rPr sz="2000" spc="10" dirty="0">
                <a:latin typeface="Franklin Gothic Medium"/>
                <a:cs typeface="Franklin Gothic Medium"/>
              </a:rPr>
              <a:t>es,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10" dirty="0">
                <a:latin typeface="Franklin Gothic Medium"/>
                <a:cs typeface="Franklin Gothic Medium"/>
              </a:rPr>
              <a:t>and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35" dirty="0">
                <a:latin typeface="Franklin Gothic Medium"/>
                <a:cs typeface="Franklin Gothic Medium"/>
              </a:rPr>
              <a:t>al</a:t>
            </a:r>
            <a:r>
              <a:rPr sz="2000" spc="-20" dirty="0">
                <a:latin typeface="Franklin Gothic Medium"/>
                <a:cs typeface="Franklin Gothic Medium"/>
              </a:rPr>
              <a:t>l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10" dirty="0">
                <a:latin typeface="Franklin Gothic Medium"/>
                <a:cs typeface="Franklin Gothic Medium"/>
              </a:rPr>
              <a:t>c</a:t>
            </a:r>
            <a:r>
              <a:rPr sz="2000" spc="-10" dirty="0">
                <a:latin typeface="Franklin Gothic Medium"/>
                <a:cs typeface="Franklin Gothic Medium"/>
              </a:rPr>
              <a:t>an</a:t>
            </a:r>
            <a:r>
              <a:rPr sz="2000" dirty="0">
                <a:latin typeface="Franklin Gothic Medium"/>
                <a:cs typeface="Franklin Gothic Medium"/>
              </a:rPr>
              <a:t>	</a:t>
            </a:r>
            <a:r>
              <a:rPr sz="2000" spc="-30" dirty="0">
                <a:latin typeface="Franklin Gothic Medium"/>
                <a:cs typeface="Franklin Gothic Medium"/>
              </a:rPr>
              <a:t>beco</a:t>
            </a:r>
            <a:r>
              <a:rPr sz="2000" spc="-60" dirty="0">
                <a:latin typeface="Franklin Gothic Medium"/>
                <a:cs typeface="Franklin Gothic Medium"/>
              </a:rPr>
              <a:t>m</a:t>
            </a:r>
            <a:r>
              <a:rPr sz="2000" spc="-5" dirty="0">
                <a:latin typeface="Franklin Gothic Medium"/>
                <a:cs typeface="Franklin Gothic Medium"/>
              </a:rPr>
              <a:t>e  </a:t>
            </a:r>
            <a:r>
              <a:rPr sz="2000" spc="-15" dirty="0">
                <a:latin typeface="Franklin Gothic Medium"/>
                <a:cs typeface="Franklin Gothic Medium"/>
              </a:rPr>
              <a:t>dysfunctional.</a:t>
            </a:r>
            <a:endParaRPr sz="2000" dirty="0">
              <a:latin typeface="Franklin Gothic Medium"/>
              <a:cs typeface="Franklin Gothic Medium"/>
            </a:endParaRPr>
          </a:p>
          <a:p>
            <a:pPr marL="299085" marR="5080" indent="-287020">
              <a:lnSpc>
                <a:spcPct val="110000"/>
              </a:lnSpc>
              <a:spcBef>
                <a:spcPts val="1080"/>
              </a:spcBef>
              <a:buClr>
                <a:srgbClr val="A18AD1"/>
              </a:buClr>
              <a:buSzPct val="9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Franklin Gothic Medium"/>
                <a:cs typeface="Franklin Gothic Medium"/>
              </a:rPr>
              <a:t>In</a:t>
            </a:r>
            <a:r>
              <a:rPr sz="2000" spc="75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practice,</a:t>
            </a:r>
            <a:r>
              <a:rPr sz="2000" spc="7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the</a:t>
            </a:r>
            <a:r>
              <a:rPr sz="2000" spc="7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differences</a:t>
            </a:r>
            <a:r>
              <a:rPr sz="2000" spc="45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between </a:t>
            </a:r>
            <a:r>
              <a:rPr sz="2000" spc="-484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them</a:t>
            </a:r>
            <a:r>
              <a:rPr sz="2000" spc="-25" dirty="0">
                <a:latin typeface="Franklin Gothic Medium"/>
                <a:cs typeface="Franklin Gothic Medium"/>
              </a:rPr>
              <a:t> become</a:t>
            </a:r>
            <a:r>
              <a:rPr sz="2000" spc="-3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less</a:t>
            </a:r>
            <a:r>
              <a:rPr sz="200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visible</a:t>
            </a: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C282185-5482-4441-8EFA-C6E70E3923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21</a:t>
            </a:fld>
            <a:endParaRPr lang="en-I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430527"/>
            <a:ext cx="23964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5023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95"/>
              </a:spcBef>
              <a:buClr>
                <a:srgbClr val="A18AD1"/>
              </a:buClr>
              <a:buSzPct val="90625"/>
              <a:buFont typeface="Cambria"/>
              <a:buChar char="◾"/>
              <a:tabLst>
                <a:tab pos="318770" algn="l"/>
                <a:tab pos="319405" algn="l"/>
                <a:tab pos="10307955" algn="l"/>
              </a:tabLst>
            </a:pPr>
            <a:r>
              <a:rPr spc="-20" dirty="0"/>
              <a:t>Che</a:t>
            </a:r>
            <a:r>
              <a:rPr spc="-10" dirty="0"/>
              <a:t>ib</a:t>
            </a:r>
            <a:r>
              <a:rPr spc="10" dirty="0"/>
              <a:t>u</a:t>
            </a:r>
            <a:r>
              <a:rPr spc="-5" dirty="0"/>
              <a:t>b</a:t>
            </a:r>
            <a:r>
              <a:rPr spc="10" dirty="0"/>
              <a:t>,</a:t>
            </a:r>
            <a:r>
              <a:rPr dirty="0"/>
              <a:t> </a:t>
            </a:r>
            <a:r>
              <a:rPr spc="-195" dirty="0"/>
              <a:t> </a:t>
            </a:r>
            <a:r>
              <a:rPr spc="10" dirty="0"/>
              <a:t>J</a:t>
            </a:r>
            <a:r>
              <a:rPr spc="-5" dirty="0"/>
              <a:t>osé</a:t>
            </a:r>
            <a:r>
              <a:rPr dirty="0"/>
              <a:t> </a:t>
            </a:r>
            <a:r>
              <a:rPr spc="-180" dirty="0"/>
              <a:t> </a:t>
            </a:r>
            <a:r>
              <a:rPr spc="-60" dirty="0"/>
              <a:t>A</a:t>
            </a:r>
            <a:r>
              <a:rPr spc="-50" dirty="0"/>
              <a:t>nt</a:t>
            </a:r>
            <a:r>
              <a:rPr spc="-10" dirty="0"/>
              <a:t>onio,</a:t>
            </a:r>
            <a:r>
              <a:rPr dirty="0"/>
              <a:t> </a:t>
            </a:r>
            <a:r>
              <a:rPr spc="-180" dirty="0"/>
              <a:t> </a:t>
            </a:r>
            <a:r>
              <a:rPr spc="-15" dirty="0"/>
              <a:t>Zac</a:t>
            </a:r>
            <a:r>
              <a:rPr dirty="0"/>
              <a:t>h</a:t>
            </a:r>
            <a:r>
              <a:rPr spc="-20" dirty="0"/>
              <a:t>a</a:t>
            </a:r>
            <a:r>
              <a:rPr spc="30" dirty="0"/>
              <a:t>r</a:t>
            </a:r>
            <a:r>
              <a:rPr spc="-45" dirty="0"/>
              <a:t>y</a:t>
            </a:r>
            <a:r>
              <a:rPr dirty="0"/>
              <a:t> </a:t>
            </a:r>
            <a:r>
              <a:rPr spc="-190" dirty="0"/>
              <a:t> </a:t>
            </a:r>
            <a:r>
              <a:rPr spc="-10" dirty="0"/>
              <a:t>E</a:t>
            </a:r>
            <a:r>
              <a:rPr dirty="0"/>
              <a:t>l</a:t>
            </a:r>
            <a:r>
              <a:rPr spc="-55" dirty="0"/>
              <a:t>k</a:t>
            </a:r>
            <a:r>
              <a:rPr spc="-20" dirty="0"/>
              <a:t>in</a:t>
            </a:r>
            <a:r>
              <a:rPr spc="10" dirty="0"/>
              <a:t>s,</a:t>
            </a:r>
            <a:r>
              <a:rPr dirty="0"/>
              <a:t> </a:t>
            </a:r>
            <a:r>
              <a:rPr spc="-185" dirty="0"/>
              <a:t> </a:t>
            </a:r>
            <a:r>
              <a:rPr spc="-15" dirty="0"/>
              <a:t>a</a:t>
            </a:r>
            <a:r>
              <a:rPr spc="-20" dirty="0"/>
              <a:t>n</a:t>
            </a:r>
            <a:r>
              <a:rPr spc="-5" dirty="0"/>
              <a:t>d</a:t>
            </a:r>
            <a:r>
              <a:rPr dirty="0"/>
              <a:t> </a:t>
            </a:r>
            <a:r>
              <a:rPr spc="-185" dirty="0"/>
              <a:t> </a:t>
            </a:r>
            <a:r>
              <a:rPr spc="-105" dirty="0"/>
              <a:t>T</a:t>
            </a:r>
            <a:r>
              <a:rPr spc="-15" dirty="0"/>
              <a:t>o</a:t>
            </a:r>
            <a:r>
              <a:rPr spc="-95" dirty="0"/>
              <a:t>m</a:t>
            </a:r>
            <a:r>
              <a:rPr dirty="0"/>
              <a:t> </a:t>
            </a:r>
            <a:r>
              <a:rPr spc="-190" dirty="0"/>
              <a:t> </a:t>
            </a:r>
            <a:r>
              <a:rPr spc="-10" dirty="0"/>
              <a:t>Ginsburg</a:t>
            </a:r>
            <a:r>
              <a:rPr dirty="0"/>
              <a:t> </a:t>
            </a:r>
            <a:r>
              <a:rPr spc="-195" dirty="0"/>
              <a:t> </a:t>
            </a:r>
            <a:r>
              <a:rPr spc="-10" dirty="0"/>
              <a:t>(2</a:t>
            </a:r>
            <a:r>
              <a:rPr spc="-65" dirty="0"/>
              <a:t>0</a:t>
            </a:r>
            <a:r>
              <a:rPr spc="-20" dirty="0"/>
              <a:t>1</a:t>
            </a:r>
            <a:r>
              <a:rPr spc="5" dirty="0"/>
              <a:t>3</a:t>
            </a:r>
            <a:r>
              <a:rPr spc="-5" dirty="0"/>
              <a:t>)</a:t>
            </a:r>
            <a:r>
              <a:rPr spc="10" dirty="0"/>
              <a:t>.</a:t>
            </a:r>
            <a:r>
              <a:rPr dirty="0"/>
              <a:t> </a:t>
            </a:r>
            <a:r>
              <a:rPr spc="-180" dirty="0"/>
              <a:t> </a:t>
            </a:r>
            <a:r>
              <a:rPr spc="-5" dirty="0"/>
              <a:t>B</a:t>
            </a:r>
            <a:r>
              <a:rPr spc="-40" dirty="0"/>
              <a:t>e</a:t>
            </a:r>
            <a:r>
              <a:rPr spc="-60" dirty="0"/>
              <a:t>y</a:t>
            </a:r>
            <a:r>
              <a:rPr spc="-10" dirty="0"/>
              <a:t>ond</a:t>
            </a:r>
            <a:r>
              <a:rPr dirty="0"/>
              <a:t> </a:t>
            </a:r>
            <a:r>
              <a:rPr spc="-190" dirty="0"/>
              <a:t> </a:t>
            </a:r>
            <a:r>
              <a:rPr spc="-15" dirty="0"/>
              <a:t>pres</a:t>
            </a:r>
            <a:r>
              <a:rPr dirty="0"/>
              <a:t>i</a:t>
            </a:r>
            <a:r>
              <a:rPr spc="-15" dirty="0"/>
              <a:t>dent</a:t>
            </a:r>
            <a:r>
              <a:rPr spc="-5" dirty="0"/>
              <a:t>i</a:t>
            </a:r>
            <a:r>
              <a:rPr spc="-35" dirty="0"/>
              <a:t>a</a:t>
            </a:r>
            <a:r>
              <a:rPr spc="-30" dirty="0"/>
              <a:t>li</a:t>
            </a:r>
            <a:r>
              <a:rPr spc="-40" dirty="0"/>
              <a:t>sm</a:t>
            </a:r>
            <a:r>
              <a:rPr dirty="0"/>
              <a:t> </a:t>
            </a:r>
            <a:r>
              <a:rPr spc="-185" dirty="0"/>
              <a:t> </a:t>
            </a:r>
            <a:r>
              <a:rPr spc="-15" dirty="0"/>
              <a:t>a</a:t>
            </a:r>
            <a:r>
              <a:rPr spc="-20" dirty="0"/>
              <a:t>n</a:t>
            </a:r>
            <a:r>
              <a:rPr spc="-5" dirty="0"/>
              <a:t>d</a:t>
            </a:r>
            <a:r>
              <a:rPr dirty="0"/>
              <a:t> </a:t>
            </a:r>
            <a:r>
              <a:rPr spc="-185" dirty="0"/>
              <a:t> </a:t>
            </a:r>
            <a:r>
              <a:rPr spc="-25" dirty="0"/>
              <a:t>parl</a:t>
            </a:r>
            <a:r>
              <a:rPr spc="-10" dirty="0"/>
              <a:t>i</a:t>
            </a:r>
            <a:r>
              <a:rPr spc="-45" dirty="0"/>
              <a:t>a</a:t>
            </a:r>
            <a:r>
              <a:rPr spc="-85" dirty="0"/>
              <a:t>m</a:t>
            </a:r>
            <a:r>
              <a:rPr spc="-15" dirty="0"/>
              <a:t>ent</a:t>
            </a:r>
            <a:r>
              <a:rPr spc="-30" dirty="0"/>
              <a:t>a</a:t>
            </a:r>
            <a:r>
              <a:rPr spc="-20" dirty="0"/>
              <a:t>r</a:t>
            </a:r>
            <a:r>
              <a:rPr spc="-10" dirty="0"/>
              <a:t>i</a:t>
            </a:r>
            <a:r>
              <a:rPr spc="-40" dirty="0"/>
              <a:t>sm</a:t>
            </a:r>
            <a:r>
              <a:rPr spc="10" dirty="0"/>
              <a:t>.</a:t>
            </a:r>
            <a:r>
              <a:rPr dirty="0"/>
              <a:t>	</a:t>
            </a:r>
            <a:r>
              <a:rPr i="1" spc="-25" dirty="0">
                <a:latin typeface="Franklin Gothic Medium"/>
                <a:cs typeface="Franklin Gothic Medium"/>
              </a:rPr>
              <a:t>Brit</a:t>
            </a:r>
            <a:r>
              <a:rPr i="1" spc="-10" dirty="0">
                <a:latin typeface="Franklin Gothic Medium"/>
                <a:cs typeface="Franklin Gothic Medium"/>
              </a:rPr>
              <a:t>i</a:t>
            </a:r>
            <a:r>
              <a:rPr i="1" spc="-5" dirty="0">
                <a:latin typeface="Franklin Gothic Medium"/>
                <a:cs typeface="Franklin Gothic Medium"/>
              </a:rPr>
              <a:t>sh  </a:t>
            </a:r>
            <a:r>
              <a:rPr i="1" spc="-10" dirty="0">
                <a:latin typeface="Franklin Gothic Medium"/>
                <a:cs typeface="Franklin Gothic Medium"/>
              </a:rPr>
              <a:t>Journal</a:t>
            </a:r>
            <a:r>
              <a:rPr i="1" spc="10" dirty="0">
                <a:latin typeface="Franklin Gothic Medium"/>
                <a:cs typeface="Franklin Gothic Medium"/>
              </a:rPr>
              <a:t> </a:t>
            </a:r>
            <a:r>
              <a:rPr i="1" spc="-20" dirty="0">
                <a:latin typeface="Franklin Gothic Medium"/>
                <a:cs typeface="Franklin Gothic Medium"/>
              </a:rPr>
              <a:t>of</a:t>
            </a:r>
            <a:r>
              <a:rPr i="1" spc="-5" dirty="0">
                <a:latin typeface="Franklin Gothic Medium"/>
                <a:cs typeface="Franklin Gothic Medium"/>
              </a:rPr>
              <a:t> </a:t>
            </a:r>
            <a:r>
              <a:rPr i="1" spc="-30" dirty="0">
                <a:latin typeface="Franklin Gothic Medium"/>
                <a:cs typeface="Franklin Gothic Medium"/>
              </a:rPr>
              <a:t>Political</a:t>
            </a:r>
            <a:r>
              <a:rPr i="1" spc="-15" dirty="0">
                <a:latin typeface="Franklin Gothic Medium"/>
                <a:cs typeface="Franklin Gothic Medium"/>
              </a:rPr>
              <a:t> </a:t>
            </a:r>
            <a:r>
              <a:rPr i="1" spc="-5" dirty="0">
                <a:latin typeface="Franklin Gothic Medium"/>
                <a:cs typeface="Franklin Gothic Medium"/>
              </a:rPr>
              <a:t>Science</a:t>
            </a:r>
            <a:r>
              <a:rPr i="1" spc="25" dirty="0">
                <a:latin typeface="Franklin Gothic Medium"/>
                <a:cs typeface="Franklin Gothic Medium"/>
              </a:rPr>
              <a:t> </a:t>
            </a:r>
            <a:r>
              <a:rPr spc="10" dirty="0"/>
              <a:t>:</a:t>
            </a:r>
            <a:r>
              <a:rPr spc="-10" dirty="0"/>
              <a:t> </a:t>
            </a:r>
            <a:r>
              <a:rPr spc="-15" dirty="0"/>
              <a:t>515-544.</a:t>
            </a:r>
          </a:p>
          <a:p>
            <a:pPr marL="318770" marR="5080" indent="-306705">
              <a:lnSpc>
                <a:spcPct val="100000"/>
              </a:lnSpc>
              <a:spcBef>
                <a:spcPts val="985"/>
              </a:spcBef>
              <a:buClr>
                <a:srgbClr val="A18AD1"/>
              </a:buClr>
              <a:buSzPct val="90625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pc="-20" dirty="0"/>
              <a:t>Duverger,</a:t>
            </a:r>
            <a:r>
              <a:rPr spc="-15" dirty="0"/>
              <a:t> </a:t>
            </a:r>
            <a:r>
              <a:rPr spc="-5" dirty="0"/>
              <a:t>Maurice.</a:t>
            </a:r>
            <a:r>
              <a:rPr dirty="0"/>
              <a:t> </a:t>
            </a:r>
            <a:r>
              <a:rPr spc="-5" dirty="0"/>
              <a:t>(1980)</a:t>
            </a:r>
            <a:r>
              <a:rPr dirty="0"/>
              <a:t> </a:t>
            </a:r>
            <a:r>
              <a:rPr spc="-110" dirty="0"/>
              <a:t>A</a:t>
            </a:r>
            <a:r>
              <a:rPr spc="-105" dirty="0"/>
              <a:t> </a:t>
            </a:r>
            <a:r>
              <a:rPr spc="-30" dirty="0"/>
              <a:t>new</a:t>
            </a:r>
            <a:r>
              <a:rPr spc="-25" dirty="0"/>
              <a:t> political</a:t>
            </a:r>
            <a:r>
              <a:rPr spc="-20" dirty="0"/>
              <a:t> </a:t>
            </a:r>
            <a:r>
              <a:rPr spc="-30" dirty="0"/>
              <a:t>system</a:t>
            </a:r>
            <a:r>
              <a:rPr spc="-25" dirty="0"/>
              <a:t> model:</a:t>
            </a:r>
            <a:r>
              <a:rPr spc="-20" dirty="0"/>
              <a:t> Semi</a:t>
            </a:r>
            <a:r>
              <a:rPr spc="-20" dirty="0">
                <a:latin typeface="Cambria Math"/>
                <a:cs typeface="Cambria Math"/>
              </a:rPr>
              <a:t>‐</a:t>
            </a:r>
            <a:r>
              <a:rPr spc="-20" dirty="0"/>
              <a:t>presidential</a:t>
            </a:r>
            <a:r>
              <a:rPr spc="-15" dirty="0"/>
              <a:t> </a:t>
            </a:r>
            <a:r>
              <a:rPr spc="-25" dirty="0"/>
              <a:t>government.</a:t>
            </a:r>
            <a:r>
              <a:rPr spc="-20" dirty="0"/>
              <a:t> </a:t>
            </a:r>
            <a:r>
              <a:rPr i="1" spc="5" dirty="0">
                <a:latin typeface="Franklin Gothic Medium"/>
                <a:cs typeface="Franklin Gothic Medium"/>
              </a:rPr>
              <a:t>European</a:t>
            </a:r>
            <a:r>
              <a:rPr i="1" spc="10" dirty="0">
                <a:latin typeface="Franklin Gothic Medium"/>
                <a:cs typeface="Franklin Gothic Medium"/>
              </a:rPr>
              <a:t> </a:t>
            </a:r>
            <a:r>
              <a:rPr i="1" spc="-10" dirty="0">
                <a:latin typeface="Franklin Gothic Medium"/>
                <a:cs typeface="Franklin Gothic Medium"/>
              </a:rPr>
              <a:t>Journal</a:t>
            </a:r>
            <a:r>
              <a:rPr i="1" spc="-5" dirty="0">
                <a:latin typeface="Franklin Gothic Medium"/>
                <a:cs typeface="Franklin Gothic Medium"/>
              </a:rPr>
              <a:t> </a:t>
            </a:r>
            <a:r>
              <a:rPr i="1" spc="-20" dirty="0">
                <a:latin typeface="Franklin Gothic Medium"/>
                <a:cs typeface="Franklin Gothic Medium"/>
              </a:rPr>
              <a:t>of</a:t>
            </a:r>
            <a:r>
              <a:rPr i="1" spc="-15" dirty="0">
                <a:latin typeface="Franklin Gothic Medium"/>
                <a:cs typeface="Franklin Gothic Medium"/>
              </a:rPr>
              <a:t> </a:t>
            </a:r>
            <a:r>
              <a:rPr i="1" spc="-30" dirty="0">
                <a:latin typeface="Franklin Gothic Medium"/>
                <a:cs typeface="Franklin Gothic Medium"/>
              </a:rPr>
              <a:t>Political </a:t>
            </a:r>
            <a:r>
              <a:rPr i="1" spc="-385" dirty="0">
                <a:latin typeface="Franklin Gothic Medium"/>
                <a:cs typeface="Franklin Gothic Medium"/>
              </a:rPr>
              <a:t> </a:t>
            </a:r>
            <a:r>
              <a:rPr i="1" spc="-15" dirty="0">
                <a:latin typeface="Franklin Gothic Medium"/>
                <a:cs typeface="Franklin Gothic Medium"/>
              </a:rPr>
              <a:t>Research</a:t>
            </a:r>
            <a:r>
              <a:rPr i="1" spc="45" dirty="0">
                <a:latin typeface="Franklin Gothic Medium"/>
                <a:cs typeface="Franklin Gothic Medium"/>
              </a:rPr>
              <a:t> </a:t>
            </a:r>
            <a:r>
              <a:rPr spc="5" dirty="0"/>
              <a:t>8,</a:t>
            </a:r>
            <a:r>
              <a:rPr spc="-10" dirty="0"/>
              <a:t> </a:t>
            </a:r>
            <a:r>
              <a:rPr spc="-5" dirty="0"/>
              <a:t>no.</a:t>
            </a:r>
            <a:r>
              <a:rPr spc="15" dirty="0"/>
              <a:t> </a:t>
            </a:r>
            <a:r>
              <a:rPr spc="-5" dirty="0"/>
              <a:t>2 </a:t>
            </a:r>
            <a:r>
              <a:rPr spc="10" dirty="0"/>
              <a:t>:</a:t>
            </a:r>
            <a:r>
              <a:rPr spc="5" dirty="0"/>
              <a:t> </a:t>
            </a:r>
            <a:r>
              <a:rPr spc="-40" dirty="0"/>
              <a:t>165-187.</a:t>
            </a:r>
          </a:p>
          <a:p>
            <a:pPr marL="318770" indent="-306705">
              <a:lnSpc>
                <a:spcPct val="100000"/>
              </a:lnSpc>
              <a:spcBef>
                <a:spcPts val="985"/>
              </a:spcBef>
              <a:buClr>
                <a:srgbClr val="A18AD1"/>
              </a:buClr>
              <a:buSzPct val="90625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pc="-5" dirty="0"/>
              <a:t>Linz,</a:t>
            </a:r>
            <a:r>
              <a:rPr spc="5" dirty="0"/>
              <a:t> </a:t>
            </a:r>
            <a:r>
              <a:rPr spc="-5" dirty="0"/>
              <a:t>Juan</a:t>
            </a:r>
            <a:r>
              <a:rPr spc="10" dirty="0"/>
              <a:t> </a:t>
            </a:r>
            <a:r>
              <a:rPr dirty="0"/>
              <a:t>J </a:t>
            </a:r>
            <a:r>
              <a:rPr spc="-10" dirty="0"/>
              <a:t>(1990).</a:t>
            </a:r>
            <a:r>
              <a:rPr spc="20" dirty="0"/>
              <a:t> </a:t>
            </a:r>
            <a:r>
              <a:rPr spc="-10" dirty="0"/>
              <a:t>The</a:t>
            </a:r>
            <a:r>
              <a:rPr spc="10" dirty="0"/>
              <a:t> </a:t>
            </a:r>
            <a:r>
              <a:rPr spc="-25" dirty="0"/>
              <a:t>Perils</a:t>
            </a:r>
            <a:r>
              <a:rPr dirty="0"/>
              <a:t> </a:t>
            </a:r>
            <a:r>
              <a:rPr spc="-25" dirty="0"/>
              <a:t>of</a:t>
            </a:r>
            <a:r>
              <a:rPr spc="15" dirty="0"/>
              <a:t> </a:t>
            </a:r>
            <a:r>
              <a:rPr spc="-20" dirty="0"/>
              <a:t>Presidentialism.</a:t>
            </a:r>
            <a:r>
              <a:rPr spc="-15" dirty="0"/>
              <a:t> </a:t>
            </a:r>
            <a:r>
              <a:rPr i="1" spc="-10" dirty="0">
                <a:latin typeface="Franklin Gothic Medium"/>
                <a:cs typeface="Franklin Gothic Medium"/>
              </a:rPr>
              <a:t>Journal</a:t>
            </a:r>
            <a:r>
              <a:rPr i="1" spc="15" dirty="0">
                <a:latin typeface="Franklin Gothic Medium"/>
                <a:cs typeface="Franklin Gothic Medium"/>
              </a:rPr>
              <a:t> </a:t>
            </a:r>
            <a:r>
              <a:rPr i="1" spc="-20" dirty="0">
                <a:latin typeface="Franklin Gothic Medium"/>
                <a:cs typeface="Franklin Gothic Medium"/>
              </a:rPr>
              <a:t>of</a:t>
            </a:r>
            <a:r>
              <a:rPr i="1" dirty="0">
                <a:latin typeface="Franklin Gothic Medium"/>
                <a:cs typeface="Franklin Gothic Medium"/>
              </a:rPr>
              <a:t> </a:t>
            </a:r>
            <a:r>
              <a:rPr i="1" spc="-25" dirty="0">
                <a:latin typeface="Franklin Gothic Medium"/>
                <a:cs typeface="Franklin Gothic Medium"/>
              </a:rPr>
              <a:t>Democracy</a:t>
            </a:r>
            <a:r>
              <a:rPr i="1" spc="55" dirty="0">
                <a:latin typeface="Franklin Gothic Medium"/>
                <a:cs typeface="Franklin Gothic Medium"/>
              </a:rPr>
              <a:t> </a:t>
            </a:r>
            <a:r>
              <a:rPr spc="-5" dirty="0"/>
              <a:t>1(1):</a:t>
            </a:r>
            <a:r>
              <a:rPr spc="20" dirty="0"/>
              <a:t> </a:t>
            </a:r>
            <a:r>
              <a:rPr spc="-15" dirty="0"/>
              <a:t>51-69.</a:t>
            </a:r>
          </a:p>
          <a:p>
            <a:pPr marL="318770" indent="-306705">
              <a:lnSpc>
                <a:spcPct val="100000"/>
              </a:lnSpc>
              <a:spcBef>
                <a:spcPts val="985"/>
              </a:spcBef>
              <a:buClr>
                <a:srgbClr val="A18AD1"/>
              </a:buClr>
              <a:buSzPct val="90625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pc="-25" dirty="0"/>
              <a:t>Mainwaring,</a:t>
            </a:r>
            <a:r>
              <a:rPr spc="390" dirty="0"/>
              <a:t> </a:t>
            </a:r>
            <a:r>
              <a:rPr spc="-10" dirty="0"/>
              <a:t>Scott,</a:t>
            </a:r>
            <a:r>
              <a:rPr spc="400" dirty="0"/>
              <a:t> </a:t>
            </a:r>
            <a:r>
              <a:rPr spc="-10" dirty="0"/>
              <a:t>and</a:t>
            </a:r>
            <a:r>
              <a:rPr spc="415" dirty="0"/>
              <a:t> </a:t>
            </a:r>
            <a:r>
              <a:rPr spc="-25" dirty="0"/>
              <a:t>Matthew</a:t>
            </a:r>
            <a:r>
              <a:rPr spc="409" dirty="0"/>
              <a:t> </a:t>
            </a:r>
            <a:r>
              <a:rPr dirty="0"/>
              <a:t>S.</a:t>
            </a:r>
            <a:r>
              <a:rPr spc="400" dirty="0"/>
              <a:t> </a:t>
            </a:r>
            <a:r>
              <a:rPr spc="-10" dirty="0"/>
              <a:t>Shugart</a:t>
            </a:r>
            <a:r>
              <a:rPr spc="415" dirty="0"/>
              <a:t> </a:t>
            </a:r>
            <a:r>
              <a:rPr spc="-20" dirty="0"/>
              <a:t>(1997).</a:t>
            </a:r>
            <a:r>
              <a:rPr spc="395" dirty="0"/>
              <a:t> </a:t>
            </a:r>
            <a:r>
              <a:rPr spc="-5" dirty="0"/>
              <a:t>Juan</a:t>
            </a:r>
            <a:r>
              <a:rPr spc="409" dirty="0"/>
              <a:t> </a:t>
            </a:r>
            <a:r>
              <a:rPr spc="-5" dirty="0"/>
              <a:t>Linz,</a:t>
            </a:r>
            <a:r>
              <a:rPr spc="409" dirty="0"/>
              <a:t> </a:t>
            </a:r>
            <a:r>
              <a:rPr spc="-20" dirty="0"/>
              <a:t>Presidentialism,</a:t>
            </a:r>
            <a:r>
              <a:rPr spc="400" dirty="0"/>
              <a:t> </a:t>
            </a:r>
            <a:r>
              <a:rPr spc="-10" dirty="0"/>
              <a:t>and</a:t>
            </a:r>
            <a:r>
              <a:rPr spc="405" dirty="0"/>
              <a:t> </a:t>
            </a:r>
            <a:r>
              <a:rPr spc="-20" dirty="0"/>
              <a:t>Democracy:</a:t>
            </a:r>
            <a:r>
              <a:rPr spc="409" dirty="0"/>
              <a:t> </a:t>
            </a:r>
            <a:r>
              <a:rPr spc="-110" dirty="0"/>
              <a:t>A</a:t>
            </a:r>
            <a:r>
              <a:rPr spc="420" dirty="0"/>
              <a:t> </a:t>
            </a:r>
            <a:r>
              <a:rPr spc="-20" dirty="0"/>
              <a:t>Critical</a:t>
            </a:r>
            <a:r>
              <a:rPr spc="405" dirty="0"/>
              <a:t> </a:t>
            </a:r>
            <a:r>
              <a:rPr spc="-25" dirty="0"/>
              <a:t>Appraisal.</a:t>
            </a:r>
          </a:p>
          <a:p>
            <a:pPr marL="318770">
              <a:lnSpc>
                <a:spcPct val="100000"/>
              </a:lnSpc>
            </a:pPr>
            <a:r>
              <a:rPr i="1" spc="-25" dirty="0">
                <a:latin typeface="Franklin Gothic Medium"/>
                <a:cs typeface="Franklin Gothic Medium"/>
              </a:rPr>
              <a:t>Comparative</a:t>
            </a:r>
            <a:r>
              <a:rPr i="1" spc="40" dirty="0">
                <a:latin typeface="Franklin Gothic Medium"/>
                <a:cs typeface="Franklin Gothic Medium"/>
              </a:rPr>
              <a:t> </a:t>
            </a:r>
            <a:r>
              <a:rPr i="1" spc="-25" dirty="0">
                <a:latin typeface="Franklin Gothic Medium"/>
                <a:cs typeface="Franklin Gothic Medium"/>
              </a:rPr>
              <a:t>Politics </a:t>
            </a:r>
            <a:r>
              <a:rPr spc="-5" dirty="0"/>
              <a:t>29(4):</a:t>
            </a:r>
            <a:r>
              <a:rPr spc="25" dirty="0"/>
              <a:t> </a:t>
            </a:r>
            <a:r>
              <a:rPr spc="-35" dirty="0"/>
              <a:t>449-471.</a:t>
            </a:r>
          </a:p>
          <a:p>
            <a:pPr marL="318770" marR="7620" indent="-306705">
              <a:lnSpc>
                <a:spcPct val="100000"/>
              </a:lnSpc>
              <a:spcBef>
                <a:spcPts val="985"/>
              </a:spcBef>
              <a:buClr>
                <a:srgbClr val="A18AD1"/>
              </a:buClr>
              <a:buSzPct val="90625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pc="-20" dirty="0"/>
              <a:t>Muller,</a:t>
            </a:r>
            <a:r>
              <a:rPr spc="120" dirty="0"/>
              <a:t> </a:t>
            </a:r>
            <a:r>
              <a:rPr spc="-45" dirty="0"/>
              <a:t>Wolfgang</a:t>
            </a:r>
            <a:r>
              <a:rPr spc="120" dirty="0"/>
              <a:t> </a:t>
            </a:r>
            <a:r>
              <a:rPr dirty="0"/>
              <a:t>C.</a:t>
            </a:r>
            <a:r>
              <a:rPr spc="120" dirty="0"/>
              <a:t> </a:t>
            </a:r>
            <a:r>
              <a:rPr spc="-25" dirty="0"/>
              <a:t>(2017).</a:t>
            </a:r>
            <a:r>
              <a:rPr spc="135" dirty="0"/>
              <a:t> </a:t>
            </a:r>
            <a:r>
              <a:rPr spc="-20" dirty="0"/>
              <a:t>Governments</a:t>
            </a:r>
            <a:r>
              <a:rPr spc="135" dirty="0"/>
              <a:t> </a:t>
            </a:r>
            <a:r>
              <a:rPr spc="-10" dirty="0"/>
              <a:t>and</a:t>
            </a:r>
            <a:r>
              <a:rPr spc="145" dirty="0"/>
              <a:t> </a:t>
            </a:r>
            <a:r>
              <a:rPr spc="-5" dirty="0"/>
              <a:t>bureaucracies,</a:t>
            </a:r>
            <a:r>
              <a:rPr spc="125" dirty="0"/>
              <a:t> </a:t>
            </a:r>
            <a:r>
              <a:rPr spc="-15" dirty="0"/>
              <a:t>Chapter</a:t>
            </a:r>
            <a:r>
              <a:rPr spc="140" dirty="0"/>
              <a:t> </a:t>
            </a:r>
            <a:r>
              <a:rPr spc="5" dirty="0"/>
              <a:t>8.</a:t>
            </a:r>
            <a:r>
              <a:rPr spc="120" dirty="0"/>
              <a:t> </a:t>
            </a:r>
            <a:r>
              <a:rPr spc="-20" dirty="0"/>
              <a:t>In</a:t>
            </a:r>
            <a:r>
              <a:rPr spc="125" dirty="0"/>
              <a:t> </a:t>
            </a:r>
            <a:r>
              <a:rPr spc="-20" dirty="0"/>
              <a:t>D</a:t>
            </a:r>
            <a:r>
              <a:rPr spc="125" dirty="0"/>
              <a:t> </a:t>
            </a:r>
            <a:r>
              <a:rPr spc="-25" dirty="0"/>
              <a:t>Caramani</a:t>
            </a:r>
            <a:r>
              <a:rPr spc="130" dirty="0"/>
              <a:t> </a:t>
            </a:r>
            <a:r>
              <a:rPr spc="-5" dirty="0"/>
              <a:t>(ed.)</a:t>
            </a:r>
            <a:r>
              <a:rPr spc="125" dirty="0"/>
              <a:t> </a:t>
            </a:r>
            <a:r>
              <a:rPr i="1" spc="-20" dirty="0">
                <a:latin typeface="Franklin Gothic Medium"/>
                <a:cs typeface="Franklin Gothic Medium"/>
              </a:rPr>
              <a:t>Comparative</a:t>
            </a:r>
            <a:r>
              <a:rPr i="1" spc="105" dirty="0">
                <a:latin typeface="Franklin Gothic Medium"/>
                <a:cs typeface="Franklin Gothic Medium"/>
              </a:rPr>
              <a:t> </a:t>
            </a:r>
            <a:r>
              <a:rPr i="1" spc="-25" dirty="0">
                <a:latin typeface="Franklin Gothic Medium"/>
                <a:cs typeface="Franklin Gothic Medium"/>
              </a:rPr>
              <a:t>Politics</a:t>
            </a:r>
            <a:r>
              <a:rPr spc="-25" dirty="0"/>
              <a:t>.</a:t>
            </a:r>
            <a:r>
              <a:rPr spc="120" dirty="0"/>
              <a:t> </a:t>
            </a:r>
            <a:r>
              <a:rPr spc="-30" dirty="0"/>
              <a:t>Oxford </a:t>
            </a:r>
            <a:r>
              <a:rPr spc="-385" dirty="0"/>
              <a:t> </a:t>
            </a:r>
            <a:r>
              <a:rPr spc="-15" dirty="0"/>
              <a:t>University</a:t>
            </a:r>
            <a:r>
              <a:rPr spc="-20" dirty="0"/>
              <a:t> </a:t>
            </a:r>
            <a:r>
              <a:rPr spc="-10" dirty="0"/>
              <a:t>Press.</a:t>
            </a:r>
          </a:p>
          <a:p>
            <a:pPr marL="318770" indent="-306705">
              <a:lnSpc>
                <a:spcPct val="100000"/>
              </a:lnSpc>
              <a:spcBef>
                <a:spcPts val="985"/>
              </a:spcBef>
              <a:buClr>
                <a:srgbClr val="A18AD1"/>
              </a:buClr>
              <a:buSzPct val="90625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pc="-10" dirty="0"/>
              <a:t>Shugart,</a:t>
            </a:r>
            <a:r>
              <a:rPr spc="310" dirty="0"/>
              <a:t> </a:t>
            </a:r>
            <a:r>
              <a:rPr spc="-20" dirty="0"/>
              <a:t>Matthew</a:t>
            </a:r>
            <a:r>
              <a:rPr spc="295" dirty="0"/>
              <a:t> </a:t>
            </a:r>
            <a:r>
              <a:rPr spc="-10" dirty="0"/>
              <a:t>Soberg,</a:t>
            </a:r>
            <a:r>
              <a:rPr spc="320" dirty="0"/>
              <a:t> </a:t>
            </a:r>
            <a:r>
              <a:rPr spc="-10" dirty="0"/>
              <a:t>and</a:t>
            </a:r>
            <a:r>
              <a:rPr spc="305" dirty="0"/>
              <a:t> </a:t>
            </a:r>
            <a:r>
              <a:rPr spc="-5" dirty="0"/>
              <a:t>John</a:t>
            </a:r>
            <a:r>
              <a:rPr spc="315" dirty="0"/>
              <a:t> </a:t>
            </a:r>
            <a:r>
              <a:rPr spc="10" dirty="0"/>
              <a:t>M.</a:t>
            </a:r>
            <a:r>
              <a:rPr spc="310" dirty="0"/>
              <a:t> </a:t>
            </a:r>
            <a:r>
              <a:rPr spc="-25" dirty="0"/>
              <a:t>Carey</a:t>
            </a:r>
            <a:r>
              <a:rPr spc="315" dirty="0"/>
              <a:t> </a:t>
            </a:r>
            <a:r>
              <a:rPr spc="-5" dirty="0"/>
              <a:t>(1992).</a:t>
            </a:r>
            <a:r>
              <a:rPr spc="310" dirty="0"/>
              <a:t> </a:t>
            </a:r>
            <a:r>
              <a:rPr i="1" spc="-15" dirty="0">
                <a:latin typeface="Franklin Gothic Medium"/>
                <a:cs typeface="Franklin Gothic Medium"/>
              </a:rPr>
              <a:t>Presidents</a:t>
            </a:r>
            <a:r>
              <a:rPr i="1" spc="330" dirty="0">
                <a:latin typeface="Franklin Gothic Medium"/>
                <a:cs typeface="Franklin Gothic Medium"/>
              </a:rPr>
              <a:t> </a:t>
            </a:r>
            <a:r>
              <a:rPr i="1" dirty="0">
                <a:latin typeface="Franklin Gothic Medium"/>
                <a:cs typeface="Franklin Gothic Medium"/>
              </a:rPr>
              <a:t>and</a:t>
            </a:r>
            <a:r>
              <a:rPr i="1" spc="320" dirty="0">
                <a:latin typeface="Franklin Gothic Medium"/>
                <a:cs typeface="Franklin Gothic Medium"/>
              </a:rPr>
              <a:t> </a:t>
            </a:r>
            <a:r>
              <a:rPr i="1" spc="-10" dirty="0">
                <a:latin typeface="Franklin Gothic Medium"/>
                <a:cs typeface="Franklin Gothic Medium"/>
              </a:rPr>
              <a:t>assemblies:</a:t>
            </a:r>
            <a:r>
              <a:rPr i="1" spc="320" dirty="0">
                <a:latin typeface="Franklin Gothic Medium"/>
                <a:cs typeface="Franklin Gothic Medium"/>
              </a:rPr>
              <a:t> </a:t>
            </a:r>
            <a:r>
              <a:rPr i="1" spc="-15" dirty="0">
                <a:latin typeface="Franklin Gothic Medium"/>
                <a:cs typeface="Franklin Gothic Medium"/>
              </a:rPr>
              <a:t>Constitutional</a:t>
            </a:r>
            <a:r>
              <a:rPr i="1" spc="300" dirty="0">
                <a:latin typeface="Franklin Gothic Medium"/>
                <a:cs typeface="Franklin Gothic Medium"/>
              </a:rPr>
              <a:t> </a:t>
            </a:r>
            <a:r>
              <a:rPr i="1" spc="-10" dirty="0">
                <a:latin typeface="Franklin Gothic Medium"/>
                <a:cs typeface="Franklin Gothic Medium"/>
              </a:rPr>
              <a:t>design</a:t>
            </a:r>
            <a:r>
              <a:rPr i="1" spc="315" dirty="0">
                <a:latin typeface="Franklin Gothic Medium"/>
                <a:cs typeface="Franklin Gothic Medium"/>
              </a:rPr>
              <a:t> </a:t>
            </a:r>
            <a:r>
              <a:rPr i="1" dirty="0">
                <a:latin typeface="Franklin Gothic Medium"/>
                <a:cs typeface="Franklin Gothic Medium"/>
              </a:rPr>
              <a:t>and</a:t>
            </a:r>
            <a:r>
              <a:rPr i="1" spc="315" dirty="0">
                <a:latin typeface="Franklin Gothic Medium"/>
                <a:cs typeface="Franklin Gothic Medium"/>
              </a:rPr>
              <a:t> </a:t>
            </a:r>
            <a:r>
              <a:rPr i="1" spc="-20" dirty="0">
                <a:latin typeface="Franklin Gothic Medium"/>
                <a:cs typeface="Franklin Gothic Medium"/>
              </a:rPr>
              <a:t>electoral</a:t>
            </a:r>
          </a:p>
          <a:p>
            <a:pPr marL="318770">
              <a:lnSpc>
                <a:spcPct val="100000"/>
              </a:lnSpc>
            </a:pPr>
            <a:r>
              <a:rPr i="1" spc="-15" dirty="0">
                <a:latin typeface="Franklin Gothic Medium"/>
                <a:cs typeface="Franklin Gothic Medium"/>
              </a:rPr>
              <a:t>dynamics</a:t>
            </a:r>
            <a:r>
              <a:rPr spc="-15" dirty="0"/>
              <a:t>.</a:t>
            </a:r>
            <a:r>
              <a:rPr spc="5" dirty="0"/>
              <a:t> </a:t>
            </a:r>
            <a:r>
              <a:rPr spc="-25" dirty="0"/>
              <a:t>Cambridge</a:t>
            </a:r>
            <a:r>
              <a:rPr spc="15" dirty="0"/>
              <a:t> </a:t>
            </a:r>
            <a:r>
              <a:rPr spc="-15" dirty="0"/>
              <a:t>University</a:t>
            </a:r>
            <a:r>
              <a:rPr spc="-25" dirty="0"/>
              <a:t> </a:t>
            </a:r>
            <a:r>
              <a:rPr spc="-10" dirty="0"/>
              <a:t>Press.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AFAC6-2AFB-4846-923A-FB689DA61A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22</a:t>
            </a:fld>
            <a:endParaRPr lang="en-I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3AC4-17DD-416D-B529-560D56FD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8" y="685800"/>
            <a:ext cx="2159407" cy="400110"/>
          </a:xfrm>
        </p:spPr>
        <p:txBody>
          <a:bodyPr/>
          <a:lstStyle/>
          <a:p>
            <a:r>
              <a:rPr lang="en-GB" b="1" dirty="0">
                <a:latin typeface="Palatino Linotype" panose="02040502050505030304" pitchFamily="18" charset="0"/>
              </a:rPr>
              <a:t>The Executive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6CD-571C-4D37-B7C1-4BE844921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085910"/>
            <a:ext cx="11429999" cy="5391090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The core of government, consisting of the president, prime minister, and the cabinet.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It sets policy, reacts to problems, resolve crises, make decisions, and oversee their execution.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A state can be governed without a  legislature or judiciary but governing without an executive is (arguably) impossible.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457200" indent="-457200" algn="just">
              <a:buAutoNum type="alphaLcParenR"/>
            </a:pPr>
            <a:r>
              <a:rPr lang="en-US" sz="2000" dirty="0">
                <a:latin typeface="Palatino Linotype" panose="02040502050505030304" pitchFamily="18" charset="0"/>
              </a:rPr>
              <a:t>Political executive; directly elected and makes policy: </a:t>
            </a:r>
          </a:p>
          <a:p>
            <a:pPr marL="457200" indent="-457200" algn="just">
              <a:buAutoNum type="alphaLcParenR"/>
            </a:pPr>
            <a:r>
              <a:rPr lang="en-US" sz="2000" dirty="0">
                <a:latin typeface="Palatino Linotype" panose="02040502050505030304" pitchFamily="18" charset="0"/>
              </a:rPr>
              <a:t>Bureaucratic executive; the civil service which puts policy into effect.</a:t>
            </a:r>
          </a:p>
          <a:p>
            <a:pPr algn="just"/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The executive is accountable for the activities of government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Roles of the executive; </a:t>
            </a:r>
          </a:p>
          <a:p>
            <a:pPr marL="457200" indent="-457200" algn="just">
              <a:buAutoNum type="arabicParenR"/>
            </a:pPr>
            <a:r>
              <a:rPr lang="en-US" sz="2000" dirty="0">
                <a:latin typeface="Palatino Linotype" panose="02040502050505030304" pitchFamily="18" charset="0"/>
              </a:rPr>
              <a:t>Head of State: Figurehead representative of the state and citizens. (The Queen) </a:t>
            </a:r>
          </a:p>
          <a:p>
            <a:pPr marL="457200" indent="-457200" algn="just">
              <a:buAutoNum type="arabicParenR"/>
            </a:pPr>
            <a:r>
              <a:rPr lang="en-US" sz="2000" dirty="0">
                <a:latin typeface="Palatino Linotype" panose="02040502050505030304" pitchFamily="18" charset="0"/>
              </a:rPr>
              <a:t>Head of Government: Political leader of the government (The Prime Minister)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DBB6B-1382-4C97-B0B7-8D76B68E91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I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52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444F0-F701-4A54-AF69-9939400E5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11506199" cy="449580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Palatino Linotype" panose="020405020505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pitchFamily="18" charset="0"/>
              </a:rPr>
              <a:t>The executives in liberal democracies fall into three groups: presidential, parliamentary, and semi- presidential. </a:t>
            </a:r>
            <a:endParaRPr lang="en-GB" sz="2800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9F72-2D9C-4550-82EA-53E2A4C455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I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C03B86-642B-47F4-A3BC-8437B0424B0E}"/>
              </a:ext>
            </a:extLst>
          </p:cNvPr>
          <p:cNvGraphicFramePr>
            <a:graphicFrameLocks noGrp="1"/>
          </p:cNvGraphicFramePr>
          <p:nvPr/>
        </p:nvGraphicFramePr>
        <p:xfrm>
          <a:off x="862555" y="1427713"/>
          <a:ext cx="1092477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2385">
                  <a:extLst>
                    <a:ext uri="{9D8B030D-6E8A-4147-A177-3AD203B41FA5}">
                      <a16:colId xmlns:a16="http://schemas.microsoft.com/office/drawing/2014/main" val="640613748"/>
                    </a:ext>
                  </a:extLst>
                </a:gridCol>
                <a:gridCol w="5462385">
                  <a:extLst>
                    <a:ext uri="{9D8B030D-6E8A-4147-A177-3AD203B41FA5}">
                      <a16:colId xmlns:a16="http://schemas.microsoft.com/office/drawing/2014/main" val="242504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Palatino Linotype" panose="02040502050505030304" pitchFamily="18" charset="0"/>
                        </a:rPr>
                        <a:t>Executives in Liberal Democracy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Palatino Linotype" panose="02040502050505030304" pitchFamily="18" charset="0"/>
                        </a:rPr>
                        <a:t>Authoritarian Executives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7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Palatino Linotype" panose="02040502050505030304" pitchFamily="18" charset="0"/>
                        </a:rPr>
                        <a:t>Is elected with a fixed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Palatino Linotype" panose="02040502050505030304" pitchFamily="18" charset="0"/>
                        </a:rPr>
                        <a:t>Is or is not elected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7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Palatino Linotype" panose="02040502050505030304" pitchFamily="18" charset="0"/>
                        </a:rPr>
                        <a:t>Is under constitutional restraints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Palatino Linotype" panose="02040502050505030304" pitchFamily="18" charset="0"/>
                        </a:rPr>
                        <a:t>Constitutional restraint absent or ineffective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Palatino Linotype" panose="02040502050505030304" pitchFamily="18" charset="0"/>
                        </a:rPr>
                        <a:t>Patterned by formal rules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Palatino Linotype" panose="02040502050505030304" pitchFamily="18" charset="0"/>
                        </a:rPr>
                        <a:t>Patterned by informal rules or relationships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4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6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49554"/>
            <a:ext cx="10633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60" dirty="0">
                <a:solidFill>
                  <a:srgbClr val="000000"/>
                </a:solidFill>
              </a:rPr>
              <a:t>Presidential</a:t>
            </a:r>
            <a:r>
              <a:rPr sz="4000" spc="235" dirty="0">
                <a:solidFill>
                  <a:srgbClr val="000000"/>
                </a:solidFill>
              </a:rPr>
              <a:t> </a:t>
            </a:r>
            <a:r>
              <a:rPr sz="4000" spc="180" dirty="0">
                <a:solidFill>
                  <a:srgbClr val="000000"/>
                </a:solidFill>
              </a:rPr>
              <a:t>and</a:t>
            </a:r>
            <a:r>
              <a:rPr sz="4000" spc="220" dirty="0">
                <a:solidFill>
                  <a:srgbClr val="000000"/>
                </a:solidFill>
              </a:rPr>
              <a:t> </a:t>
            </a:r>
            <a:r>
              <a:rPr sz="4000" spc="170" dirty="0">
                <a:solidFill>
                  <a:srgbClr val="000000"/>
                </a:solidFill>
              </a:rPr>
              <a:t>parliamentary</a:t>
            </a:r>
            <a:r>
              <a:rPr sz="4000" spc="245" dirty="0">
                <a:solidFill>
                  <a:srgbClr val="000000"/>
                </a:solidFill>
              </a:rPr>
              <a:t> </a:t>
            </a:r>
            <a:r>
              <a:rPr sz="4000" spc="120" dirty="0">
                <a:solidFill>
                  <a:srgbClr val="000000"/>
                </a:solidFill>
              </a:rPr>
              <a:t>governments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67033" y="1967033"/>
          <a:ext cx="8291195" cy="4138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35" dirty="0">
                          <a:latin typeface="Franklin Gothic Medium"/>
                          <a:cs typeface="Franklin Gothic Medium"/>
                        </a:rPr>
                        <a:t>Presidential</a:t>
                      </a:r>
                      <a:endParaRPr sz="2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45" dirty="0">
                          <a:latin typeface="Franklin Gothic Medium"/>
                          <a:cs typeface="Franklin Gothic Medium"/>
                        </a:rPr>
                        <a:t>Parliamentary</a:t>
                      </a:r>
                      <a:endParaRPr sz="2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1090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Franklin Gothic Medium"/>
                          <a:cs typeface="Franklin Gothic Medium"/>
                        </a:rPr>
                        <a:t>The</a:t>
                      </a:r>
                      <a:r>
                        <a:rPr sz="2400" spc="-4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10" dirty="0">
                          <a:latin typeface="Franklin Gothic Medium"/>
                          <a:cs typeface="Franklin Gothic Medium"/>
                        </a:rPr>
                        <a:t>Head</a:t>
                      </a:r>
                      <a:r>
                        <a:rPr sz="2400" spc="-5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35" dirty="0">
                          <a:latin typeface="Franklin Gothic Medium"/>
                          <a:cs typeface="Franklin Gothic Medium"/>
                        </a:rPr>
                        <a:t>of </a:t>
                      </a:r>
                      <a:r>
                        <a:rPr sz="2400" spc="-58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35" dirty="0">
                          <a:latin typeface="Franklin Gothic Medium"/>
                          <a:cs typeface="Franklin Gothic Medium"/>
                        </a:rPr>
                        <a:t>government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25" dirty="0">
                          <a:latin typeface="Franklin Gothic Medium"/>
                          <a:cs typeface="Franklin Gothic Medium"/>
                        </a:rPr>
                        <a:t>President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60" dirty="0">
                          <a:latin typeface="Franklin Gothic Medium"/>
                          <a:cs typeface="Franklin Gothic Medium"/>
                        </a:rPr>
                        <a:t>Prime</a:t>
                      </a:r>
                      <a:r>
                        <a:rPr sz="2400" spc="-5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20" dirty="0">
                          <a:latin typeface="Franklin Gothic Medium"/>
                          <a:cs typeface="Franklin Gothic Medium"/>
                        </a:rPr>
                        <a:t>Minister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5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Medium"/>
                          <a:cs typeface="Franklin Gothic Medium"/>
                        </a:rPr>
                        <a:t>The</a:t>
                      </a:r>
                      <a:r>
                        <a:rPr sz="2400" spc="-2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10" dirty="0">
                          <a:latin typeface="Franklin Gothic Medium"/>
                          <a:cs typeface="Franklin Gothic Medium"/>
                        </a:rPr>
                        <a:t>Head</a:t>
                      </a:r>
                      <a:r>
                        <a:rPr sz="2400" spc="-3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30" dirty="0">
                          <a:latin typeface="Franklin Gothic Medium"/>
                          <a:cs typeface="Franklin Gothic Medium"/>
                        </a:rPr>
                        <a:t>of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30" dirty="0">
                          <a:latin typeface="Franklin Gothic Medium"/>
                          <a:cs typeface="Franklin Gothic Medium"/>
                        </a:rPr>
                        <a:t>State</a:t>
                      </a:r>
                      <a:endParaRPr sz="2400" dirty="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25" dirty="0">
                          <a:latin typeface="Franklin Gothic Medium"/>
                          <a:cs typeface="Franklin Gothic Medium"/>
                        </a:rPr>
                        <a:t>President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20" dirty="0">
                          <a:latin typeface="Franklin Gothic Medium"/>
                          <a:cs typeface="Franklin Gothic Medium"/>
                        </a:rPr>
                        <a:t>Monarch/President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101">
                <a:tc>
                  <a:txBody>
                    <a:bodyPr/>
                    <a:lstStyle/>
                    <a:p>
                      <a:pPr marL="91440" marR="2292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spc="-25" dirty="0">
                          <a:latin typeface="Franklin Gothic Medium"/>
                          <a:cs typeface="Franklin Gothic Medium"/>
                        </a:rPr>
                        <a:t>Executive/legislative </a:t>
                      </a:r>
                      <a:r>
                        <a:rPr sz="2200" spc="-53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200" spc="-15" dirty="0">
                          <a:latin typeface="Franklin Gothic Medium"/>
                          <a:cs typeface="Franklin Gothic Medium"/>
                        </a:rPr>
                        <a:t>relations</a:t>
                      </a:r>
                      <a:endParaRPr sz="22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4741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25" dirty="0">
                          <a:latin typeface="Franklin Gothic Medium"/>
                          <a:cs typeface="Franklin Gothic Medium"/>
                        </a:rPr>
                        <a:t>Fixed </a:t>
                      </a:r>
                      <a:r>
                        <a:rPr sz="2400" spc="-40" dirty="0">
                          <a:latin typeface="Franklin Gothic Medium"/>
                          <a:cs typeface="Franklin Gothic Medium"/>
                        </a:rPr>
                        <a:t>term, </a:t>
                      </a:r>
                      <a:r>
                        <a:rPr sz="2400" spc="-3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15" dirty="0">
                          <a:latin typeface="Franklin Gothic Medium"/>
                          <a:cs typeface="Franklin Gothic Medium"/>
                        </a:rPr>
                        <a:t>seperation</a:t>
                      </a:r>
                      <a:r>
                        <a:rPr sz="2400" spc="-11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30" dirty="0">
                          <a:latin typeface="Franklin Gothic Medium"/>
                          <a:cs typeface="Franklin Gothic Medium"/>
                        </a:rPr>
                        <a:t>of </a:t>
                      </a:r>
                      <a:r>
                        <a:rPr sz="2400" spc="-58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25" dirty="0">
                          <a:latin typeface="Franklin Gothic Medium"/>
                          <a:cs typeface="Franklin Gothic Medium"/>
                        </a:rPr>
                        <a:t>powers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5" dirty="0">
                          <a:latin typeface="Franklin Gothic Medium"/>
                          <a:cs typeface="Franklin Gothic Medium"/>
                        </a:rPr>
                        <a:t>Vote</a:t>
                      </a:r>
                      <a:r>
                        <a:rPr sz="2400" spc="-6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30" dirty="0">
                          <a:latin typeface="Franklin Gothic Medium"/>
                          <a:cs typeface="Franklin Gothic Medium"/>
                        </a:rPr>
                        <a:t>of </a:t>
                      </a:r>
                      <a:r>
                        <a:rPr sz="2400" spc="-15" dirty="0">
                          <a:latin typeface="Franklin Gothic Medium"/>
                          <a:cs typeface="Franklin Gothic Medium"/>
                        </a:rPr>
                        <a:t>no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Franklin Gothic Medium"/>
                          <a:cs typeface="Franklin Gothic Medium"/>
                        </a:rPr>
                        <a:t>confidence,</a:t>
                      </a:r>
                      <a:r>
                        <a:rPr sz="2400" spc="-6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dirty="0">
                          <a:latin typeface="Franklin Gothic Medium"/>
                          <a:cs typeface="Franklin Gothic Medium"/>
                        </a:rPr>
                        <a:t>‘fusion’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-30" dirty="0">
                          <a:latin typeface="Franklin Gothic Medium"/>
                          <a:cs typeface="Franklin Gothic Medium"/>
                        </a:rPr>
                        <a:t>of</a:t>
                      </a:r>
                      <a:r>
                        <a:rPr sz="2400" spc="-4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25" dirty="0">
                          <a:latin typeface="Franklin Gothic Medium"/>
                          <a:cs typeface="Franklin Gothic Medium"/>
                        </a:rPr>
                        <a:t>powers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98">
                <a:tc>
                  <a:txBody>
                    <a:bodyPr/>
                    <a:lstStyle/>
                    <a:p>
                      <a:pPr marL="91440" marR="591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5" dirty="0">
                          <a:latin typeface="Franklin Gothic Medium"/>
                          <a:cs typeface="Franklin Gothic Medium"/>
                        </a:rPr>
                        <a:t>Election</a:t>
                      </a:r>
                      <a:r>
                        <a:rPr sz="2400" spc="-7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35" dirty="0">
                          <a:latin typeface="Franklin Gothic Medium"/>
                          <a:cs typeface="Franklin Gothic Medium"/>
                        </a:rPr>
                        <a:t>of</a:t>
                      </a:r>
                      <a:r>
                        <a:rPr sz="2400" spc="-4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20" dirty="0">
                          <a:latin typeface="Franklin Gothic Medium"/>
                          <a:cs typeface="Franklin Gothic Medium"/>
                        </a:rPr>
                        <a:t>chief </a:t>
                      </a:r>
                      <a:r>
                        <a:rPr sz="2400" spc="-58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25" dirty="0">
                          <a:latin typeface="Franklin Gothic Medium"/>
                          <a:cs typeface="Franklin Gothic Medium"/>
                        </a:rPr>
                        <a:t>executive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30" dirty="0">
                          <a:latin typeface="Franklin Gothic Medium"/>
                          <a:cs typeface="Franklin Gothic Medium"/>
                        </a:rPr>
                        <a:t>Directly</a:t>
                      </a:r>
                      <a:r>
                        <a:rPr sz="2400" spc="-4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25" dirty="0">
                          <a:latin typeface="Franklin Gothic Medium"/>
                          <a:cs typeface="Franklin Gothic Medium"/>
                        </a:rPr>
                        <a:t>elected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965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Franklin Gothic Medium"/>
                          <a:cs typeface="Franklin Gothic Medium"/>
                        </a:rPr>
                        <a:t>Chosen</a:t>
                      </a:r>
                      <a:r>
                        <a:rPr sz="2400" spc="-1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60" dirty="0">
                          <a:latin typeface="Franklin Gothic Medium"/>
                          <a:cs typeface="Franklin Gothic Medium"/>
                        </a:rPr>
                        <a:t>by</a:t>
                      </a:r>
                      <a:r>
                        <a:rPr sz="2400" spc="-1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20" dirty="0">
                          <a:latin typeface="Franklin Gothic Medium"/>
                          <a:cs typeface="Franklin Gothic Medium"/>
                        </a:rPr>
                        <a:t>the </a:t>
                      </a:r>
                      <a:r>
                        <a:rPr sz="2400" spc="-1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25" dirty="0">
                          <a:latin typeface="Franklin Gothic Medium"/>
                          <a:cs typeface="Franklin Gothic Medium"/>
                        </a:rPr>
                        <a:t>elected</a:t>
                      </a:r>
                      <a:r>
                        <a:rPr sz="2400" spc="-8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35" dirty="0">
                          <a:latin typeface="Franklin Gothic Medium"/>
                          <a:cs typeface="Franklin Gothic Medium"/>
                        </a:rPr>
                        <a:t>parliament</a:t>
                      </a:r>
                      <a:endParaRPr sz="2400" dirty="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8E9F3-E9A3-4943-9158-2FC0822609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5</a:t>
            </a:fld>
            <a:endParaRPr lang="en-I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3B4A-A979-4044-8DAA-0F033B5B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9268"/>
            <a:ext cx="3657600" cy="400110"/>
          </a:xfrm>
        </p:spPr>
        <p:txBody>
          <a:bodyPr/>
          <a:lstStyle/>
          <a:p>
            <a:r>
              <a:rPr lang="en-GB" b="1" dirty="0">
                <a:latin typeface="Palatino Linotype" panose="02040502050505030304" pitchFamily="18" charset="0"/>
              </a:rPr>
              <a:t>Presidential executives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6770-1F62-4D28-8BD8-E4FC79C6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08922"/>
            <a:ext cx="11430000" cy="4678204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Power is divided between a president and the legislature; institutional separation.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 The president governs through authority derived from popular election.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The president cannot dissolve the legislature and the legislature can only remove the president through impeachment.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The president is the head of state and government.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Makes appointments to key government institutions, but subject to confirmation by the legislature. 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The president and legislature are elected for a fixed term, and neither can bring down the other; institutional autonomy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D3E4F-8189-4168-A185-7CDE18FC94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I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83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83035"/>
            <a:ext cx="5029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254" dirty="0">
                <a:latin typeface="Palatino Linotype" panose="02040502050505030304" pitchFamily="18" charset="0"/>
              </a:rPr>
              <a:t>Case study: </a:t>
            </a:r>
            <a:r>
              <a:rPr spc="254" dirty="0">
                <a:latin typeface="Palatino Linotype" panose="02040502050505030304" pitchFamily="18" charset="0"/>
              </a:rPr>
              <a:t>B</a:t>
            </a:r>
            <a:r>
              <a:rPr lang="en-US" spc="254" dirty="0">
                <a:latin typeface="Palatino Linotype" panose="02040502050505030304" pitchFamily="18" charset="0"/>
              </a:rPr>
              <a:t>razil </a:t>
            </a:r>
            <a:endParaRPr spc="254" dirty="0">
              <a:latin typeface="Palatino Linotype" panose="0204050205050503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1806041"/>
            <a:ext cx="10843895" cy="3385542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18770" indent="-306705" algn="just">
              <a:lnSpc>
                <a:spcPct val="100000"/>
              </a:lnSpc>
              <a:spcBef>
                <a:spcPts val="1420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Executive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Branch</a:t>
            </a:r>
            <a:endParaRPr sz="2000" dirty="0">
              <a:latin typeface="Palatino Linotype" panose="02040502050505030304" pitchFamily="18" charset="0"/>
              <a:cs typeface="Franklin Gothic Medium"/>
            </a:endParaRPr>
          </a:p>
          <a:p>
            <a:pPr marL="12700" algn="just">
              <a:lnSpc>
                <a:spcPct val="100000"/>
              </a:lnSpc>
              <a:spcBef>
                <a:spcPts val="1320"/>
              </a:spcBef>
            </a:pPr>
            <a:r>
              <a:rPr lang="en-US"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Federal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president</a:t>
            </a:r>
            <a:r>
              <a:rPr lang="en-US"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ial system; the president directly elected </a:t>
            </a:r>
            <a:r>
              <a:rPr lang="en-US" sz="20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in a term of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four</a:t>
            </a:r>
            <a:r>
              <a:rPr sz="2000" spc="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years</a:t>
            </a:r>
            <a:endParaRPr sz="2000" dirty="0">
              <a:latin typeface="Palatino Linotype" panose="02040502050505030304" pitchFamily="18" charset="0"/>
              <a:cs typeface="Franklin Gothic Medium"/>
            </a:endParaRPr>
          </a:p>
          <a:p>
            <a:pPr algn="just">
              <a:lnSpc>
                <a:spcPct val="100000"/>
              </a:lnSpc>
            </a:pPr>
            <a:endParaRPr sz="2200" dirty="0">
              <a:latin typeface="Palatino Linotype" panose="02040502050505030304" pitchFamily="18" charset="0"/>
              <a:cs typeface="Franklin Gothic Medium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Palatino Linotype" panose="02040502050505030304" pitchFamily="18" charset="0"/>
              <a:cs typeface="Franklin Gothic Medium"/>
            </a:endParaRPr>
          </a:p>
          <a:p>
            <a:pPr marL="318770" indent="-306705" algn="just">
              <a:lnSpc>
                <a:spcPct val="100000"/>
              </a:lnSpc>
              <a:buClr>
                <a:srgbClr val="A18AD1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Legislative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Branch</a:t>
            </a:r>
            <a:r>
              <a:rPr lang="en-US"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; Bicameral parliament with upper and lower house:  </a:t>
            </a:r>
            <a:endParaRPr sz="2000" dirty="0">
              <a:latin typeface="Palatino Linotype" panose="02040502050505030304" pitchFamily="18" charset="0"/>
              <a:cs typeface="Franklin Gothic Medium"/>
            </a:endParaRPr>
          </a:p>
          <a:p>
            <a:pPr marL="318770" indent="-306705" algn="just">
              <a:lnSpc>
                <a:spcPct val="100000"/>
              </a:lnSpc>
              <a:spcBef>
                <a:spcPts val="1320"/>
              </a:spcBef>
              <a:buClr>
                <a:srgbClr val="A18AD1"/>
              </a:buClr>
              <a:buSzPct val="90000"/>
              <a:buFont typeface="Arial MT"/>
              <a:buChar char="•"/>
              <a:tabLst>
                <a:tab pos="318770" algn="l"/>
                <a:tab pos="319405" algn="l"/>
              </a:tabLst>
            </a:pP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Senate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representing the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26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states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(three Senators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for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each)</a:t>
            </a:r>
            <a:endParaRPr sz="2000" dirty="0">
              <a:latin typeface="Palatino Linotype" panose="02040502050505030304" pitchFamily="18" charset="0"/>
              <a:cs typeface="Franklin Gothic Medium"/>
            </a:endParaRPr>
          </a:p>
          <a:p>
            <a:pPr marL="318770" indent="-306705" algn="just">
              <a:lnSpc>
                <a:spcPct val="100000"/>
              </a:lnSpc>
              <a:spcBef>
                <a:spcPts val="1320"/>
              </a:spcBef>
              <a:buClr>
                <a:srgbClr val="A18AD1"/>
              </a:buClr>
              <a:buSzPct val="90000"/>
              <a:buFont typeface="Arial MT"/>
              <a:buChar char="•"/>
              <a:tabLst>
                <a:tab pos="318770" algn="l"/>
                <a:tab pos="319405" algn="l"/>
              </a:tabLst>
            </a:pP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Chamber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of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Deputies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elected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for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a</a:t>
            </a:r>
            <a:r>
              <a:rPr sz="2000" spc="1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four-year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term</a:t>
            </a:r>
            <a:endParaRPr sz="2000" dirty="0">
              <a:latin typeface="Palatino Linotype" panose="02040502050505030304" pitchFamily="18" charset="0"/>
              <a:cs typeface="Franklin Gothic Medium"/>
            </a:endParaRPr>
          </a:p>
          <a:p>
            <a:pPr marL="318770" indent="-306705" algn="just">
              <a:lnSpc>
                <a:spcPct val="100000"/>
              </a:lnSpc>
              <a:spcBef>
                <a:spcPts val="1320"/>
              </a:spcBef>
              <a:buClr>
                <a:srgbClr val="A18AD1"/>
              </a:buClr>
              <a:buSzPct val="90000"/>
              <a:buFont typeface="Arial MT"/>
              <a:buChar char="•"/>
              <a:tabLst>
                <a:tab pos="318770" algn="l"/>
                <a:tab pos="319405" algn="l"/>
              </a:tabLst>
            </a:pPr>
            <a:r>
              <a:rPr sz="2000" spc="-2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Both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Houses</a:t>
            </a:r>
            <a:r>
              <a:rPr sz="2000" spc="-1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have</a:t>
            </a:r>
            <a:r>
              <a:rPr sz="2000" spc="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fixed</a:t>
            </a:r>
            <a:r>
              <a:rPr sz="2000" spc="-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Palatino Linotype" panose="02040502050505030304" pitchFamily="18" charset="0"/>
                <a:cs typeface="Franklin Gothic Medium"/>
              </a:rPr>
              <a:t>terms</a:t>
            </a:r>
            <a:endParaRPr sz="2000" dirty="0">
              <a:latin typeface="Palatino Linotype" panose="02040502050505030304" pitchFamily="18" charset="0"/>
              <a:cs typeface="Franklin Gothic Mediu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E9EEC-AAC6-4EC6-A77F-F9C4A2B1B6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7</a:t>
            </a:fld>
            <a:endParaRPr lang="en-I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62000"/>
            <a:ext cx="13004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4" dirty="0"/>
              <a:t>BRAZIL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1000" y="1184275"/>
            <a:ext cx="11582400" cy="4335482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85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35" dirty="0">
                <a:latin typeface="Palatino Linotype" panose="02040502050505030304" pitchFamily="18" charset="0"/>
              </a:rPr>
              <a:t>Powerful</a:t>
            </a:r>
            <a:r>
              <a:rPr sz="2000" spc="-15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Congress</a:t>
            </a:r>
            <a:r>
              <a:rPr sz="2000" spc="-20" dirty="0">
                <a:latin typeface="Palatino Linotype" panose="02040502050505030304" pitchFamily="18" charset="0"/>
              </a:rPr>
              <a:t> </a:t>
            </a:r>
            <a:r>
              <a:rPr sz="2000" spc="-5" dirty="0">
                <a:latin typeface="Palatino Linotype" panose="02040502050505030304" pitchFamily="18" charset="0"/>
              </a:rPr>
              <a:t>and </a:t>
            </a:r>
            <a:r>
              <a:rPr sz="2000" spc="-25" dirty="0">
                <a:latin typeface="Palatino Linotype" panose="02040502050505030304" pitchFamily="18" charset="0"/>
              </a:rPr>
              <a:t>Supreme</a:t>
            </a:r>
            <a:r>
              <a:rPr sz="2000" spc="-15" dirty="0">
                <a:latin typeface="Palatino Linotype" panose="02040502050505030304" pitchFamily="18" charset="0"/>
              </a:rPr>
              <a:t> </a:t>
            </a:r>
            <a:r>
              <a:rPr sz="2000" dirty="0">
                <a:latin typeface="Palatino Linotype" panose="02040502050505030304" pitchFamily="18" charset="0"/>
              </a:rPr>
              <a:t>Court</a:t>
            </a:r>
          </a:p>
          <a:p>
            <a:pPr marL="318770" marR="6350" indent="-306705">
              <a:lnSpc>
                <a:spcPct val="100000"/>
              </a:lnSpc>
              <a:spcBef>
                <a:spcPts val="1080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82905" algn="l"/>
                <a:tab pos="383540" algn="l"/>
              </a:tabLst>
            </a:pPr>
            <a:r>
              <a:rPr dirty="0">
                <a:solidFill>
                  <a:srgbClr val="000000"/>
                </a:solidFill>
                <a:latin typeface="Palatino Linotype" panose="02040502050505030304" pitchFamily="18" charset="0"/>
              </a:rPr>
              <a:t>	</a:t>
            </a:r>
            <a:r>
              <a:rPr sz="2000" spc="-10" dirty="0">
                <a:latin typeface="Palatino Linotype" panose="02040502050505030304" pitchFamily="18" charset="0"/>
              </a:rPr>
              <a:t>‘Faced</a:t>
            </a:r>
            <a:r>
              <a:rPr sz="2000" spc="30" dirty="0">
                <a:latin typeface="Palatino Linotype" panose="02040502050505030304" pitchFamily="18" charset="0"/>
              </a:rPr>
              <a:t> </a:t>
            </a:r>
            <a:r>
              <a:rPr sz="2000" spc="-40" dirty="0">
                <a:latin typeface="Palatino Linotype" panose="02040502050505030304" pitchFamily="18" charset="0"/>
              </a:rPr>
              <a:t>with</a:t>
            </a:r>
            <a:r>
              <a:rPr sz="2000" spc="35" dirty="0">
                <a:latin typeface="Palatino Linotype" panose="02040502050505030304" pitchFamily="18" charset="0"/>
              </a:rPr>
              <a:t> </a:t>
            </a:r>
            <a:r>
              <a:rPr sz="2000" spc="-25" dirty="0">
                <a:latin typeface="Palatino Linotype" panose="02040502050505030304" pitchFamily="18" charset="0"/>
              </a:rPr>
              <a:t>a</a:t>
            </a:r>
            <a:r>
              <a:rPr sz="2000" spc="30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hostile</a:t>
            </a:r>
            <a:r>
              <a:rPr sz="2000" spc="40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Congress,</a:t>
            </a:r>
            <a:r>
              <a:rPr sz="2000" spc="60" dirty="0">
                <a:latin typeface="Palatino Linotype" panose="02040502050505030304" pitchFamily="18" charset="0"/>
              </a:rPr>
              <a:t> </a:t>
            </a:r>
            <a:r>
              <a:rPr sz="2000" spc="5" dirty="0">
                <a:latin typeface="Palatino Linotype" panose="02040502050505030304" pitchFamily="18" charset="0"/>
              </a:rPr>
              <a:t>Mr</a:t>
            </a:r>
            <a:r>
              <a:rPr sz="2000" spc="45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Bolsonaro</a:t>
            </a:r>
            <a:r>
              <a:rPr sz="2000" spc="55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has</a:t>
            </a:r>
            <a:r>
              <a:rPr sz="2000" spc="35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tried</a:t>
            </a:r>
            <a:r>
              <a:rPr sz="2000" spc="35" dirty="0">
                <a:latin typeface="Palatino Linotype" panose="02040502050505030304" pitchFamily="18" charset="0"/>
              </a:rPr>
              <a:t> </a:t>
            </a:r>
            <a:r>
              <a:rPr sz="2000" spc="-45" dirty="0">
                <a:latin typeface="Palatino Linotype" panose="02040502050505030304" pitchFamily="18" charset="0"/>
              </a:rPr>
              <a:t>to</a:t>
            </a:r>
            <a:r>
              <a:rPr sz="2000" spc="50" dirty="0">
                <a:latin typeface="Palatino Linotype" panose="02040502050505030304" pitchFamily="18" charset="0"/>
              </a:rPr>
              <a:t> </a:t>
            </a:r>
            <a:r>
              <a:rPr sz="2000" spc="-30" dirty="0">
                <a:latin typeface="Palatino Linotype" panose="02040502050505030304" pitchFamily="18" charset="0"/>
              </a:rPr>
              <a:t>govern</a:t>
            </a:r>
            <a:r>
              <a:rPr sz="2000" spc="55" dirty="0">
                <a:latin typeface="Palatino Linotype" panose="02040502050505030304" pitchFamily="18" charset="0"/>
              </a:rPr>
              <a:t> </a:t>
            </a:r>
            <a:r>
              <a:rPr sz="2000" spc="-45" dirty="0">
                <a:latin typeface="Palatino Linotype" panose="02040502050505030304" pitchFamily="18" charset="0"/>
              </a:rPr>
              <a:t>by</a:t>
            </a:r>
            <a:r>
              <a:rPr sz="2000" spc="25" dirty="0">
                <a:latin typeface="Palatino Linotype" panose="02040502050505030304" pitchFamily="18" charset="0"/>
              </a:rPr>
              <a:t> </a:t>
            </a:r>
            <a:r>
              <a:rPr sz="2000" spc="-30" dirty="0">
                <a:latin typeface="Palatino Linotype" panose="02040502050505030304" pitchFamily="18" charset="0"/>
              </a:rPr>
              <a:t>executive</a:t>
            </a:r>
            <a:r>
              <a:rPr sz="2000" spc="50" dirty="0">
                <a:latin typeface="Palatino Linotype" panose="02040502050505030304" pitchFamily="18" charset="0"/>
              </a:rPr>
              <a:t> </a:t>
            </a:r>
            <a:r>
              <a:rPr sz="2000" spc="-5" dirty="0">
                <a:latin typeface="Palatino Linotype" panose="02040502050505030304" pitchFamily="18" charset="0"/>
              </a:rPr>
              <a:t>decree,</a:t>
            </a:r>
            <a:r>
              <a:rPr sz="2000" spc="50" dirty="0">
                <a:latin typeface="Palatino Linotype" panose="02040502050505030304" pitchFamily="18" charset="0"/>
              </a:rPr>
              <a:t> </a:t>
            </a:r>
            <a:r>
              <a:rPr sz="2000" spc="-15" dirty="0">
                <a:latin typeface="Palatino Linotype" panose="02040502050505030304" pitchFamily="18" charset="0"/>
              </a:rPr>
              <a:t>issuing</a:t>
            </a:r>
            <a:r>
              <a:rPr sz="2000" spc="50" dirty="0">
                <a:latin typeface="Palatino Linotype" panose="02040502050505030304" pitchFamily="18" charset="0"/>
              </a:rPr>
              <a:t> </a:t>
            </a:r>
            <a:r>
              <a:rPr sz="2000" dirty="0">
                <a:latin typeface="Palatino Linotype" panose="02040502050505030304" pitchFamily="18" charset="0"/>
              </a:rPr>
              <a:t>202 </a:t>
            </a:r>
            <a:r>
              <a:rPr sz="2000" spc="-484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in</a:t>
            </a:r>
            <a:r>
              <a:rPr sz="2000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his</a:t>
            </a:r>
            <a:r>
              <a:rPr sz="2000" spc="-5" dirty="0">
                <a:latin typeface="Palatino Linotype" panose="02040502050505030304" pitchFamily="18" charset="0"/>
              </a:rPr>
              <a:t> </a:t>
            </a:r>
            <a:r>
              <a:rPr sz="2000" spc="-15" dirty="0">
                <a:latin typeface="Palatino Linotype" panose="02040502050505030304" pitchFamily="18" charset="0"/>
              </a:rPr>
              <a:t>first</a:t>
            </a:r>
            <a:r>
              <a:rPr sz="2000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six</a:t>
            </a:r>
            <a:r>
              <a:rPr sz="2000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months.</a:t>
            </a:r>
            <a:endParaRPr sz="2000" dirty="0">
              <a:latin typeface="Palatino Linotype" panose="02040502050505030304" pitchFamily="18" charset="0"/>
            </a:endParaRPr>
          </a:p>
          <a:p>
            <a:pPr marL="382905" indent="-370840">
              <a:lnSpc>
                <a:spcPct val="100000"/>
              </a:lnSpc>
              <a:spcBef>
                <a:spcPts val="1080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82905" algn="l"/>
                <a:tab pos="383540" algn="l"/>
              </a:tabLst>
            </a:pPr>
            <a:r>
              <a:rPr sz="2000" spc="-30" dirty="0">
                <a:latin typeface="Palatino Linotype" panose="02040502050505030304" pitchFamily="18" charset="0"/>
              </a:rPr>
              <a:t>By</a:t>
            </a:r>
            <a:r>
              <a:rPr sz="2000" spc="400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contrast,</a:t>
            </a:r>
            <a:r>
              <a:rPr sz="2000" spc="405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his</a:t>
            </a:r>
            <a:r>
              <a:rPr sz="2000" spc="395" dirty="0">
                <a:latin typeface="Palatino Linotype" panose="02040502050505030304" pitchFamily="18" charset="0"/>
              </a:rPr>
              <a:t> </a:t>
            </a:r>
            <a:r>
              <a:rPr sz="2000" spc="-15" dirty="0">
                <a:latin typeface="Palatino Linotype" panose="02040502050505030304" pitchFamily="18" charset="0"/>
              </a:rPr>
              <a:t>predecessor,</a:t>
            </a:r>
            <a:r>
              <a:rPr sz="2000" spc="409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Michel</a:t>
            </a:r>
            <a:r>
              <a:rPr sz="2000" spc="395" dirty="0">
                <a:latin typeface="Palatino Linotype" panose="02040502050505030304" pitchFamily="18" charset="0"/>
              </a:rPr>
              <a:t> </a:t>
            </a:r>
            <a:r>
              <a:rPr sz="2000" spc="-60" dirty="0">
                <a:latin typeface="Palatino Linotype" panose="02040502050505030304" pitchFamily="18" charset="0"/>
              </a:rPr>
              <a:t>Temer,</a:t>
            </a:r>
            <a:r>
              <a:rPr sz="2000" spc="409" dirty="0">
                <a:latin typeface="Palatino Linotype" panose="02040502050505030304" pitchFamily="18" charset="0"/>
              </a:rPr>
              <a:t> </a:t>
            </a:r>
            <a:r>
              <a:rPr sz="2000" spc="-5" dirty="0">
                <a:latin typeface="Palatino Linotype" panose="02040502050505030304" pitchFamily="18" charset="0"/>
              </a:rPr>
              <a:t>used</a:t>
            </a:r>
            <a:r>
              <a:rPr sz="2000" spc="405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94</a:t>
            </a:r>
            <a:r>
              <a:rPr sz="2000" spc="390" dirty="0">
                <a:latin typeface="Palatino Linotype" panose="02040502050505030304" pitchFamily="18" charset="0"/>
              </a:rPr>
              <a:t> </a:t>
            </a:r>
            <a:r>
              <a:rPr sz="2000" spc="-5" dirty="0">
                <a:latin typeface="Palatino Linotype" panose="02040502050505030304" pitchFamily="18" charset="0"/>
              </a:rPr>
              <a:t>decrees</a:t>
            </a:r>
            <a:r>
              <a:rPr sz="2000" spc="395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in</a:t>
            </a:r>
            <a:r>
              <a:rPr sz="2000" spc="409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his</a:t>
            </a:r>
            <a:r>
              <a:rPr sz="2000" spc="395" dirty="0">
                <a:latin typeface="Palatino Linotype" panose="02040502050505030304" pitchFamily="18" charset="0"/>
              </a:rPr>
              <a:t> </a:t>
            </a:r>
            <a:r>
              <a:rPr sz="2000" spc="-15" dirty="0">
                <a:latin typeface="Palatino Linotype" panose="02040502050505030304" pitchFamily="18" charset="0"/>
              </a:rPr>
              <a:t>first</a:t>
            </a:r>
            <a:r>
              <a:rPr sz="2000" spc="405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six</a:t>
            </a:r>
            <a:r>
              <a:rPr sz="2000" spc="405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months,</a:t>
            </a:r>
            <a:r>
              <a:rPr sz="2000" spc="409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and</a:t>
            </a:r>
            <a:r>
              <a:rPr sz="2000" spc="395" dirty="0">
                <a:latin typeface="Palatino Linotype" panose="02040502050505030304" pitchFamily="18" charset="0"/>
              </a:rPr>
              <a:t> </a:t>
            </a:r>
            <a:r>
              <a:rPr sz="2000" dirty="0" err="1">
                <a:latin typeface="Palatino Linotype" panose="02040502050505030304" pitchFamily="18" charset="0"/>
              </a:rPr>
              <a:t>Mr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sz="2000" spc="-30" dirty="0">
                <a:latin typeface="Palatino Linotype" panose="02040502050505030304" pitchFamily="18" charset="0"/>
              </a:rPr>
              <a:t>Temer’s</a:t>
            </a:r>
            <a:r>
              <a:rPr sz="2000" spc="-40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predecessor,</a:t>
            </a:r>
            <a:r>
              <a:rPr sz="2000" spc="-30" dirty="0">
                <a:latin typeface="Palatino Linotype" panose="02040502050505030304" pitchFamily="18" charset="0"/>
              </a:rPr>
              <a:t> </a:t>
            </a:r>
            <a:r>
              <a:rPr sz="2000" spc="-45" dirty="0">
                <a:latin typeface="Palatino Linotype" panose="02040502050505030304" pitchFamily="18" charset="0"/>
              </a:rPr>
              <a:t>Dilma</a:t>
            </a:r>
            <a:r>
              <a:rPr sz="2000" dirty="0">
                <a:latin typeface="Palatino Linotype" panose="02040502050505030304" pitchFamily="18" charset="0"/>
              </a:rPr>
              <a:t> </a:t>
            </a:r>
            <a:r>
              <a:rPr sz="2000" spc="-15" dirty="0">
                <a:latin typeface="Palatino Linotype" panose="02040502050505030304" pitchFamily="18" charset="0"/>
              </a:rPr>
              <a:t>Rousseff,</a:t>
            </a:r>
            <a:r>
              <a:rPr sz="2000" spc="5" dirty="0">
                <a:latin typeface="Palatino Linotype" panose="02040502050505030304" pitchFamily="18" charset="0"/>
              </a:rPr>
              <a:t> </a:t>
            </a:r>
            <a:r>
              <a:rPr sz="2000" dirty="0">
                <a:latin typeface="Palatino Linotype" panose="02040502050505030304" pitchFamily="18" charset="0"/>
              </a:rPr>
              <a:t>used </a:t>
            </a:r>
            <a:r>
              <a:rPr sz="2000" spc="-85" dirty="0">
                <a:latin typeface="Palatino Linotype" panose="02040502050505030304" pitchFamily="18" charset="0"/>
              </a:rPr>
              <a:t>174’</a:t>
            </a:r>
            <a:endParaRPr sz="2000" dirty="0">
              <a:latin typeface="Palatino Linotype" panose="02040502050505030304" pitchFamily="18" charset="0"/>
            </a:endParaRPr>
          </a:p>
          <a:p>
            <a:pPr marL="318770" marR="9525" indent="-306705">
              <a:lnSpc>
                <a:spcPct val="100000"/>
              </a:lnSpc>
              <a:spcBef>
                <a:spcPts val="1085"/>
              </a:spcBef>
              <a:buClr>
                <a:srgbClr val="A18AD1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15" dirty="0">
                <a:latin typeface="Palatino Linotype" panose="02040502050505030304" pitchFamily="18" charset="0"/>
              </a:rPr>
              <a:t>In</a:t>
            </a:r>
            <a:r>
              <a:rPr sz="2000" spc="355" dirty="0">
                <a:latin typeface="Palatino Linotype" panose="02040502050505030304" pitchFamily="18" charset="0"/>
              </a:rPr>
              <a:t> </a:t>
            </a:r>
            <a:r>
              <a:rPr sz="2000" spc="-25" dirty="0">
                <a:latin typeface="Palatino Linotype" panose="02040502050505030304" pitchFamily="18" charset="0"/>
              </a:rPr>
              <a:t>July</a:t>
            </a:r>
            <a:r>
              <a:rPr sz="2000" spc="350" dirty="0">
                <a:latin typeface="Palatino Linotype" panose="02040502050505030304" pitchFamily="18" charset="0"/>
              </a:rPr>
              <a:t> </a:t>
            </a:r>
            <a:r>
              <a:rPr sz="2000" spc="-25" dirty="0">
                <a:latin typeface="Palatino Linotype" panose="02040502050505030304" pitchFamily="18" charset="0"/>
              </a:rPr>
              <a:t>2019</a:t>
            </a:r>
            <a:r>
              <a:rPr sz="2000" spc="335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the</a:t>
            </a:r>
            <a:r>
              <a:rPr sz="2000" spc="355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Senate</a:t>
            </a:r>
            <a:r>
              <a:rPr sz="2000" spc="345" dirty="0">
                <a:latin typeface="Palatino Linotype" panose="02040502050505030304" pitchFamily="18" charset="0"/>
              </a:rPr>
              <a:t> </a:t>
            </a:r>
            <a:r>
              <a:rPr sz="2000" spc="-30" dirty="0">
                <a:latin typeface="Palatino Linotype" panose="02040502050505030304" pitchFamily="18" charset="0"/>
              </a:rPr>
              <a:t>approved</a:t>
            </a:r>
            <a:r>
              <a:rPr sz="2000" spc="360" dirty="0">
                <a:latin typeface="Palatino Linotype" panose="02040502050505030304" pitchFamily="18" charset="0"/>
              </a:rPr>
              <a:t> </a:t>
            </a:r>
            <a:r>
              <a:rPr sz="2000" spc="-25" dirty="0">
                <a:latin typeface="Palatino Linotype" panose="02040502050505030304" pitchFamily="18" charset="0"/>
              </a:rPr>
              <a:t>a</a:t>
            </a:r>
            <a:r>
              <a:rPr sz="2000" spc="345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constitutional</a:t>
            </a:r>
            <a:r>
              <a:rPr sz="2000" spc="360" dirty="0">
                <a:latin typeface="Palatino Linotype" panose="02040502050505030304" pitchFamily="18" charset="0"/>
              </a:rPr>
              <a:t> </a:t>
            </a:r>
            <a:r>
              <a:rPr sz="2000" spc="-35" dirty="0">
                <a:latin typeface="Palatino Linotype" panose="02040502050505030304" pitchFamily="18" charset="0"/>
              </a:rPr>
              <a:t>amendment</a:t>
            </a:r>
            <a:r>
              <a:rPr sz="2000" spc="340" dirty="0">
                <a:latin typeface="Palatino Linotype" panose="02040502050505030304" pitchFamily="18" charset="0"/>
              </a:rPr>
              <a:t> </a:t>
            </a:r>
            <a:r>
              <a:rPr sz="2000" spc="-40" dirty="0">
                <a:latin typeface="Palatino Linotype" panose="02040502050505030304" pitchFamily="18" charset="0"/>
              </a:rPr>
              <a:t>imposing</a:t>
            </a:r>
            <a:r>
              <a:rPr sz="2000" spc="360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stricter</a:t>
            </a:r>
            <a:r>
              <a:rPr sz="2000" spc="345" dirty="0">
                <a:latin typeface="Palatino Linotype" panose="02040502050505030304" pitchFamily="18" charset="0"/>
              </a:rPr>
              <a:t> </a:t>
            </a:r>
            <a:r>
              <a:rPr sz="2000" spc="-15" dirty="0">
                <a:latin typeface="Palatino Linotype" panose="02040502050505030304" pitchFamily="18" charset="0"/>
              </a:rPr>
              <a:t>conditions</a:t>
            </a:r>
            <a:r>
              <a:rPr sz="2000" spc="345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on </a:t>
            </a:r>
            <a:r>
              <a:rPr sz="2000" spc="-484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presidential</a:t>
            </a:r>
            <a:r>
              <a:rPr sz="2000" spc="5" dirty="0">
                <a:latin typeface="Palatino Linotype" panose="02040502050505030304" pitchFamily="18" charset="0"/>
              </a:rPr>
              <a:t> </a:t>
            </a:r>
            <a:r>
              <a:rPr sz="2000" spc="-15" dirty="0">
                <a:latin typeface="Palatino Linotype" panose="02040502050505030304" pitchFamily="18" charset="0"/>
              </a:rPr>
              <a:t>directives</a:t>
            </a:r>
            <a:endParaRPr sz="2000" dirty="0">
              <a:latin typeface="Palatino Linotype" panose="02040502050505030304" pitchFamily="18" charset="0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latin typeface="Palatino Linotype" panose="02040502050505030304" pitchFamily="18" charset="0"/>
              </a:rPr>
              <a:t>“It</a:t>
            </a:r>
            <a:r>
              <a:rPr sz="2000" spc="290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is</a:t>
            </a:r>
            <a:r>
              <a:rPr sz="2000" spc="290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not</a:t>
            </a:r>
            <a:r>
              <a:rPr sz="2000" spc="290" dirty="0">
                <a:latin typeface="Palatino Linotype" panose="02040502050505030304" pitchFamily="18" charset="0"/>
              </a:rPr>
              <a:t> </a:t>
            </a:r>
            <a:r>
              <a:rPr sz="2000" spc="-15" dirty="0">
                <a:latin typeface="Palatino Linotype" panose="02040502050505030304" pitchFamily="18" charset="0"/>
              </a:rPr>
              <a:t>surprising</a:t>
            </a:r>
            <a:r>
              <a:rPr sz="2000" spc="290" dirty="0">
                <a:latin typeface="Palatino Linotype" panose="02040502050505030304" pitchFamily="18" charset="0"/>
              </a:rPr>
              <a:t> </a:t>
            </a:r>
            <a:r>
              <a:rPr sz="2000" spc="-25" dirty="0">
                <a:latin typeface="Palatino Linotype" panose="02040502050505030304" pitchFamily="18" charset="0"/>
              </a:rPr>
              <a:t>that</a:t>
            </a:r>
            <a:r>
              <a:rPr sz="2000" spc="290" dirty="0">
                <a:latin typeface="Palatino Linotype" panose="02040502050505030304" pitchFamily="18" charset="0"/>
              </a:rPr>
              <a:t> </a:t>
            </a:r>
            <a:r>
              <a:rPr sz="2000" spc="-5" dirty="0">
                <a:latin typeface="Palatino Linotype" panose="02040502050505030304" pitchFamily="18" charset="0"/>
              </a:rPr>
              <a:t>Congress</a:t>
            </a:r>
            <a:r>
              <a:rPr sz="2000" spc="300" dirty="0">
                <a:latin typeface="Palatino Linotype" panose="02040502050505030304" pitchFamily="18" charset="0"/>
              </a:rPr>
              <a:t> </a:t>
            </a:r>
            <a:r>
              <a:rPr sz="2000" spc="-5" dirty="0">
                <a:latin typeface="Palatino Linotype" panose="02040502050505030304" pitchFamily="18" charset="0"/>
              </a:rPr>
              <a:t>and</a:t>
            </a:r>
            <a:r>
              <a:rPr sz="2000" spc="295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the</a:t>
            </a:r>
            <a:r>
              <a:rPr sz="2000" spc="295" dirty="0">
                <a:latin typeface="Palatino Linotype" panose="02040502050505030304" pitchFamily="18" charset="0"/>
              </a:rPr>
              <a:t> </a:t>
            </a:r>
            <a:r>
              <a:rPr sz="2000" spc="-15" dirty="0">
                <a:latin typeface="Palatino Linotype" panose="02040502050505030304" pitchFamily="18" charset="0"/>
              </a:rPr>
              <a:t>judiciary</a:t>
            </a:r>
            <a:r>
              <a:rPr sz="2000" spc="295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are</a:t>
            </a:r>
            <a:r>
              <a:rPr sz="2000" spc="300" dirty="0">
                <a:latin typeface="Palatino Linotype" panose="02040502050505030304" pitchFamily="18" charset="0"/>
              </a:rPr>
              <a:t> </a:t>
            </a:r>
            <a:r>
              <a:rPr sz="2000" spc="-15" dirty="0">
                <a:latin typeface="Palatino Linotype" panose="02040502050505030304" pitchFamily="18" charset="0"/>
              </a:rPr>
              <a:t>reacting:</a:t>
            </a:r>
            <a:r>
              <a:rPr sz="2000" spc="295" dirty="0">
                <a:latin typeface="Palatino Linotype" panose="02040502050505030304" pitchFamily="18" charset="0"/>
              </a:rPr>
              <a:t> </a:t>
            </a:r>
            <a:r>
              <a:rPr sz="2000" spc="-15" dirty="0">
                <a:latin typeface="Palatino Linotype" panose="02040502050505030304" pitchFamily="18" charset="0"/>
              </a:rPr>
              <a:t>the</a:t>
            </a:r>
            <a:r>
              <a:rPr sz="2000" spc="295" dirty="0">
                <a:latin typeface="Palatino Linotype" panose="02040502050505030304" pitchFamily="18" charset="0"/>
              </a:rPr>
              <a:t> </a:t>
            </a:r>
            <a:r>
              <a:rPr sz="2000" spc="-15" dirty="0">
                <a:latin typeface="Palatino Linotype" panose="02040502050505030304" pitchFamily="18" charset="0"/>
              </a:rPr>
              <a:t>president</a:t>
            </a:r>
            <a:r>
              <a:rPr sz="2000" spc="300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is</a:t>
            </a:r>
            <a:r>
              <a:rPr sz="2000" spc="290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trying</a:t>
            </a:r>
            <a:r>
              <a:rPr sz="2000" spc="300" dirty="0">
                <a:latin typeface="Palatino Linotype" panose="02040502050505030304" pitchFamily="18" charset="0"/>
              </a:rPr>
              <a:t> </a:t>
            </a:r>
            <a:r>
              <a:rPr sz="2000" spc="-45" dirty="0">
                <a:latin typeface="Palatino Linotype" panose="02040502050505030304" pitchFamily="18" charset="0"/>
              </a:rPr>
              <a:t>to</a:t>
            </a:r>
            <a:r>
              <a:rPr sz="2000" spc="295" dirty="0">
                <a:latin typeface="Palatino Linotype" panose="02040502050505030304" pitchFamily="18" charset="0"/>
              </a:rPr>
              <a:t> </a:t>
            </a:r>
            <a:r>
              <a:rPr sz="2000" spc="-25" dirty="0">
                <a:latin typeface="Palatino Linotype" panose="02040502050505030304" pitchFamily="18" charset="0"/>
              </a:rPr>
              <a:t>govern</a:t>
            </a:r>
            <a:r>
              <a:rPr lang="en-US" sz="2000" spc="-25" dirty="0">
                <a:latin typeface="Palatino Linotype" panose="02040502050505030304" pitchFamily="18" charset="0"/>
              </a:rPr>
              <a:t> </a:t>
            </a:r>
            <a:r>
              <a:rPr sz="2000" spc="-15" dirty="0">
                <a:latin typeface="Palatino Linotype" panose="02040502050505030304" pitchFamily="18" charset="0"/>
              </a:rPr>
              <a:t>alone</a:t>
            </a:r>
            <a:r>
              <a:rPr sz="2000" spc="-5" dirty="0">
                <a:latin typeface="Palatino Linotype" panose="02040502050505030304" pitchFamily="18" charset="0"/>
              </a:rPr>
              <a:t> </a:t>
            </a:r>
            <a:r>
              <a:rPr sz="2000" dirty="0">
                <a:latin typeface="Palatino Linotype" panose="02040502050505030304" pitchFamily="18" charset="0"/>
              </a:rPr>
              <a:t>—</a:t>
            </a:r>
            <a:r>
              <a:rPr sz="2000" spc="10" dirty="0">
                <a:latin typeface="Palatino Linotype" panose="02040502050505030304" pitchFamily="18" charset="0"/>
              </a:rPr>
              <a:t> </a:t>
            </a:r>
            <a:r>
              <a:rPr sz="2000" spc="-30" dirty="0">
                <a:latin typeface="Palatino Linotype" panose="02040502050505030304" pitchFamily="18" charset="0"/>
              </a:rPr>
              <a:t>without</a:t>
            </a:r>
            <a:r>
              <a:rPr sz="2000" spc="-5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Congress</a:t>
            </a:r>
            <a:r>
              <a:rPr sz="2000" dirty="0">
                <a:latin typeface="Palatino Linotype" panose="02040502050505030304" pitchFamily="18" charset="0"/>
              </a:rPr>
              <a:t> —</a:t>
            </a:r>
            <a:r>
              <a:rPr sz="2000" spc="5" dirty="0">
                <a:latin typeface="Palatino Linotype" panose="02040502050505030304" pitchFamily="18" charset="0"/>
              </a:rPr>
              <a:t> </a:t>
            </a:r>
            <a:r>
              <a:rPr sz="2000" spc="-45" dirty="0">
                <a:latin typeface="Palatino Linotype" panose="02040502050505030304" pitchFamily="18" charset="0"/>
              </a:rPr>
              <a:t>by</a:t>
            </a:r>
            <a:r>
              <a:rPr sz="2000" spc="-5" dirty="0">
                <a:latin typeface="Palatino Linotype" panose="02040502050505030304" pitchFamily="18" charset="0"/>
              </a:rPr>
              <a:t> </a:t>
            </a:r>
            <a:r>
              <a:rPr sz="2000" spc="-15" dirty="0">
                <a:latin typeface="Palatino Linotype" panose="02040502050505030304" pitchFamily="18" charset="0"/>
              </a:rPr>
              <a:t>abusing</a:t>
            </a:r>
            <a:r>
              <a:rPr sz="2000" spc="25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his</a:t>
            </a:r>
            <a:r>
              <a:rPr sz="2000" spc="5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constitutional</a:t>
            </a:r>
            <a:r>
              <a:rPr sz="2000" spc="20" dirty="0">
                <a:latin typeface="Palatino Linotype" panose="02040502050505030304" pitchFamily="18" charset="0"/>
              </a:rPr>
              <a:t> </a:t>
            </a:r>
            <a:r>
              <a:rPr sz="2000" spc="-25" dirty="0">
                <a:latin typeface="Palatino Linotype" panose="02040502050505030304" pitchFamily="18" charset="0"/>
              </a:rPr>
              <a:t>powers</a:t>
            </a:r>
            <a:r>
              <a:rPr sz="2000" spc="-30" dirty="0">
                <a:latin typeface="Palatino Linotype" panose="02040502050505030304" pitchFamily="18" charset="0"/>
              </a:rPr>
              <a:t> </a:t>
            </a:r>
            <a:r>
              <a:rPr sz="2000" spc="-45" dirty="0">
                <a:latin typeface="Palatino Linotype" panose="02040502050505030304" pitchFamily="18" charset="0"/>
              </a:rPr>
              <a:t>to</a:t>
            </a:r>
            <a:r>
              <a:rPr sz="2000" spc="15" dirty="0">
                <a:latin typeface="Palatino Linotype" panose="02040502050505030304" pitchFamily="18" charset="0"/>
              </a:rPr>
              <a:t> </a:t>
            </a:r>
            <a:r>
              <a:rPr sz="2000" spc="-5" dirty="0">
                <a:latin typeface="Palatino Linotype" panose="02040502050505030304" pitchFamily="18" charset="0"/>
              </a:rPr>
              <a:t>issue</a:t>
            </a:r>
            <a:r>
              <a:rPr sz="2000" spc="10" dirty="0">
                <a:latin typeface="Palatino Linotype" panose="02040502050505030304" pitchFamily="18" charset="0"/>
              </a:rPr>
              <a:t> </a:t>
            </a:r>
            <a:r>
              <a:rPr sz="2000" spc="5" dirty="0">
                <a:latin typeface="Palatino Linotype" panose="02040502050505030304" pitchFamily="18" charset="0"/>
              </a:rPr>
              <a:t>decrees”</a:t>
            </a:r>
            <a:r>
              <a:rPr sz="2000" spc="-15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(Machado</a:t>
            </a:r>
            <a:r>
              <a:rPr sz="2000" spc="5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2019)</a:t>
            </a:r>
            <a:endParaRPr sz="2000" dirty="0">
              <a:latin typeface="Palatino Linotype" panose="02040502050505030304" pitchFamily="18" charset="0"/>
            </a:endParaRPr>
          </a:p>
          <a:p>
            <a:pPr marL="12700" marR="96520">
              <a:lnSpc>
                <a:spcPct val="145000"/>
              </a:lnSpc>
              <a:buClr>
                <a:srgbClr val="A18AD1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105" dirty="0">
                <a:latin typeface="Palatino Linotype" panose="02040502050505030304" pitchFamily="18" charset="0"/>
              </a:rPr>
              <a:t>At</a:t>
            </a:r>
            <a:r>
              <a:rPr sz="2000" spc="20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the</a:t>
            </a:r>
            <a:r>
              <a:rPr sz="2000" spc="-15" dirty="0">
                <a:latin typeface="Palatino Linotype" panose="02040502050505030304" pitchFamily="18" charset="0"/>
              </a:rPr>
              <a:t> </a:t>
            </a:r>
            <a:r>
              <a:rPr sz="2000" spc="-30" dirty="0">
                <a:latin typeface="Palatino Linotype" panose="02040502050505030304" pitchFamily="18" charset="0"/>
              </a:rPr>
              <a:t>same</a:t>
            </a:r>
            <a:r>
              <a:rPr sz="2000" spc="5" dirty="0">
                <a:latin typeface="Palatino Linotype" panose="02040502050505030304" pitchFamily="18" charset="0"/>
              </a:rPr>
              <a:t> </a:t>
            </a:r>
            <a:r>
              <a:rPr sz="2000" spc="-50" dirty="0">
                <a:latin typeface="Palatino Linotype" panose="02040502050505030304" pitchFamily="18" charset="0"/>
              </a:rPr>
              <a:t>time</a:t>
            </a:r>
            <a:r>
              <a:rPr sz="2000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Bolsonaro</a:t>
            </a:r>
            <a:r>
              <a:rPr sz="2000" spc="10" dirty="0">
                <a:latin typeface="Palatino Linotype" panose="02040502050505030304" pitchFamily="18" charset="0"/>
              </a:rPr>
              <a:t> </a:t>
            </a:r>
            <a:r>
              <a:rPr sz="2000" spc="-5" dirty="0">
                <a:latin typeface="Palatino Linotype" panose="02040502050505030304" pitchFamily="18" charset="0"/>
              </a:rPr>
              <a:t>accused</a:t>
            </a:r>
            <a:r>
              <a:rPr sz="2000" spc="10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the</a:t>
            </a:r>
            <a:r>
              <a:rPr sz="2000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Congress</a:t>
            </a:r>
            <a:r>
              <a:rPr sz="2000" dirty="0">
                <a:latin typeface="Palatino Linotype" panose="02040502050505030304" pitchFamily="18" charset="0"/>
              </a:rPr>
              <a:t> </a:t>
            </a:r>
            <a:r>
              <a:rPr sz="2000" spc="-25" dirty="0">
                <a:latin typeface="Palatino Linotype" panose="02040502050505030304" pitchFamily="18" charset="0"/>
              </a:rPr>
              <a:t>of</a:t>
            </a:r>
            <a:r>
              <a:rPr sz="2000" dirty="0">
                <a:latin typeface="Palatino Linotype" panose="02040502050505030304" pitchFamily="18" charset="0"/>
              </a:rPr>
              <a:t> </a:t>
            </a:r>
            <a:r>
              <a:rPr sz="2000" spc="-25" dirty="0">
                <a:latin typeface="Palatino Linotype" panose="02040502050505030304" pitchFamily="18" charset="0"/>
              </a:rPr>
              <a:t>trying</a:t>
            </a:r>
            <a:r>
              <a:rPr sz="2000" spc="15" dirty="0">
                <a:latin typeface="Palatino Linotype" panose="02040502050505030304" pitchFamily="18" charset="0"/>
              </a:rPr>
              <a:t> </a:t>
            </a:r>
            <a:r>
              <a:rPr sz="2000" spc="-45" dirty="0">
                <a:latin typeface="Palatino Linotype" panose="02040502050505030304" pitchFamily="18" charset="0"/>
              </a:rPr>
              <a:t>to</a:t>
            </a:r>
            <a:r>
              <a:rPr sz="2000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turn</a:t>
            </a:r>
            <a:r>
              <a:rPr sz="2000" spc="30" dirty="0">
                <a:latin typeface="Palatino Linotype" panose="02040502050505030304" pitchFamily="18" charset="0"/>
              </a:rPr>
              <a:t> </a:t>
            </a:r>
            <a:r>
              <a:rPr sz="2000" spc="-55" dirty="0">
                <a:latin typeface="Palatino Linotype" panose="02040502050505030304" pitchFamily="18" charset="0"/>
              </a:rPr>
              <a:t>him</a:t>
            </a:r>
            <a:r>
              <a:rPr sz="2000" dirty="0">
                <a:latin typeface="Palatino Linotype" panose="02040502050505030304" pitchFamily="18" charset="0"/>
              </a:rPr>
              <a:t> </a:t>
            </a:r>
            <a:r>
              <a:rPr sz="2000" spc="-35" dirty="0">
                <a:latin typeface="Palatino Linotype" panose="02040502050505030304" pitchFamily="18" charset="0"/>
              </a:rPr>
              <a:t>into</a:t>
            </a:r>
            <a:r>
              <a:rPr sz="2000" spc="15" dirty="0">
                <a:latin typeface="Palatino Linotype" panose="02040502050505030304" pitchFamily="18" charset="0"/>
              </a:rPr>
              <a:t> </a:t>
            </a:r>
            <a:r>
              <a:rPr sz="2000" spc="-25" dirty="0">
                <a:latin typeface="Palatino Linotype" panose="02040502050505030304" pitchFamily="18" charset="0"/>
              </a:rPr>
              <a:t>a</a:t>
            </a:r>
            <a:r>
              <a:rPr sz="2000" spc="10" dirty="0">
                <a:latin typeface="Palatino Linotype" panose="02040502050505030304" pitchFamily="18" charset="0"/>
              </a:rPr>
              <a:t> </a:t>
            </a:r>
            <a:r>
              <a:rPr sz="2000" dirty="0">
                <a:latin typeface="Palatino Linotype" panose="02040502050505030304" pitchFamily="18" charset="0"/>
              </a:rPr>
              <a:t>“Queen</a:t>
            </a:r>
            <a:r>
              <a:rPr sz="2000" spc="5" dirty="0">
                <a:latin typeface="Palatino Linotype" panose="02040502050505030304" pitchFamily="18" charset="0"/>
              </a:rPr>
              <a:t> </a:t>
            </a:r>
            <a:r>
              <a:rPr sz="2000" spc="-25" dirty="0">
                <a:latin typeface="Palatino Linotype" panose="02040502050505030304" pitchFamily="18" charset="0"/>
              </a:rPr>
              <a:t>of</a:t>
            </a:r>
            <a:r>
              <a:rPr sz="2000" dirty="0">
                <a:latin typeface="Palatino Linotype" panose="02040502050505030304" pitchFamily="18" charset="0"/>
              </a:rPr>
              <a:t> </a:t>
            </a:r>
            <a:r>
              <a:rPr sz="2000" spc="-5" dirty="0">
                <a:latin typeface="Palatino Linotype" panose="02040502050505030304" pitchFamily="18" charset="0"/>
              </a:rPr>
              <a:t>England”. </a:t>
            </a:r>
            <a:r>
              <a:rPr sz="2000" spc="-484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(Harris</a:t>
            </a:r>
            <a:r>
              <a:rPr sz="2000" dirty="0">
                <a:latin typeface="Palatino Linotype" panose="02040502050505030304" pitchFamily="18" charset="0"/>
              </a:rPr>
              <a:t> </a:t>
            </a:r>
            <a:r>
              <a:rPr sz="2000" spc="-10" dirty="0">
                <a:latin typeface="Palatino Linotype" panose="02040502050505030304" pitchFamily="18" charset="0"/>
              </a:rPr>
              <a:t>and</a:t>
            </a:r>
            <a:r>
              <a:rPr sz="2000" spc="5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Schipani</a:t>
            </a:r>
            <a:r>
              <a:rPr sz="2000" spc="5" dirty="0">
                <a:latin typeface="Palatino Linotype" panose="02040502050505030304" pitchFamily="18" charset="0"/>
              </a:rPr>
              <a:t> </a:t>
            </a:r>
            <a:r>
              <a:rPr sz="2000" spc="-20" dirty="0">
                <a:latin typeface="Palatino Linotype" panose="02040502050505030304" pitchFamily="18" charset="0"/>
              </a:rPr>
              <a:t>2019)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46A2A-D856-4748-8369-193405A4CC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8</a:t>
            </a:fld>
            <a:endParaRPr lang="en-I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C5F-9D07-45A9-898B-1F362E98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5105400" cy="400110"/>
          </a:xfrm>
        </p:spPr>
        <p:txBody>
          <a:bodyPr/>
          <a:lstStyle/>
          <a:p>
            <a:r>
              <a:rPr lang="en-GB" b="1" dirty="0">
                <a:latin typeface="Palatino Linotype" panose="02040502050505030304" pitchFamily="18" charset="0"/>
              </a:rPr>
              <a:t>Parliamentary executives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F87F-35EC-426D-8A0F-C241CE42B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11887200" cy="57861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Executive in a parliamentary government is organically linked to the legislature.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Leader (the prime minister, or – in Germany and Austria – the chancellor) is the head of the largest party in parliament.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Or head of one of the parties in the governing coalition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Prime Minster, Taoiseach or Chancellor is the head of government and works with the head of state who has little power.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Prime-minister and the cabinet are politically accountable to the parliament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Can be removed through vote of no confidence.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In	some countries (Germany, Spain),	the vote of no confidence has to be constructive - the  parliament must propose an alternative government</a:t>
            </a: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Most parliamentary democracies allow for parliamentary dissolution - by the head of state at the prime minister’s proposal (Muller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A9481-A781-4FEC-97A9-0DA7A23E3A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882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1899</Words>
  <Application>Microsoft Office PowerPoint</Application>
  <PresentationFormat>Widescreen</PresentationFormat>
  <Paragraphs>234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MT</vt:lpstr>
      <vt:lpstr>Calibri</vt:lpstr>
      <vt:lpstr>Cambria</vt:lpstr>
      <vt:lpstr>Cambria Math</vt:lpstr>
      <vt:lpstr>Franklin Gothic Medium</vt:lpstr>
      <vt:lpstr>Palatino Linotype</vt:lpstr>
      <vt:lpstr>Times New Roman</vt:lpstr>
      <vt:lpstr>Office Theme</vt:lpstr>
      <vt:lpstr>PowerPoint Presentation</vt:lpstr>
      <vt:lpstr>OVERVIEW</vt:lpstr>
      <vt:lpstr>The Executive </vt:lpstr>
      <vt:lpstr>PowerPoint Presentation</vt:lpstr>
      <vt:lpstr>Presidential and parliamentary governments</vt:lpstr>
      <vt:lpstr>Presidential executives </vt:lpstr>
      <vt:lpstr>Case study: Brazil </vt:lpstr>
      <vt:lpstr>BRAZIL</vt:lpstr>
      <vt:lpstr>Parliamentary executives </vt:lpstr>
      <vt:lpstr>JAPAN</vt:lpstr>
      <vt:lpstr>Types of Parliamentary Executives </vt:lpstr>
      <vt:lpstr>Semi-Presidential </vt:lpstr>
      <vt:lpstr>Semi-Presidential France </vt:lpstr>
      <vt:lpstr>Executives in Authoritarian States</vt:lpstr>
      <vt:lpstr>THE PARLIAMENTARISM-PRESIDENTIALISM DEBATE</vt:lpstr>
      <vt:lpstr>The Parliamentary-Presidential Debate</vt:lpstr>
      <vt:lpstr>The Parliamentary-presidential Debate</vt:lpstr>
      <vt:lpstr>HOW DIFFERENT?</vt:lpstr>
      <vt:lpstr>EMERGENCY POWERS</vt:lpstr>
      <vt:lpstr>PowerPoint Presentation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Juverdeanu, Cristina</dc:creator>
  <cp:lastModifiedBy>Fred Odhiambo</cp:lastModifiedBy>
  <cp:revision>8</cp:revision>
  <dcterms:created xsi:type="dcterms:W3CDTF">2021-11-04T16:24:32Z</dcterms:created>
  <dcterms:modified xsi:type="dcterms:W3CDTF">2021-11-13T14:09:42Z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2021-11-04T00:00:00Z</vt:filetime>
  </property>
</Properties>
</file>