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60" r:id="rId5"/>
    <p:sldId id="287" r:id="rId6"/>
    <p:sldId id="262" r:id="rId7"/>
    <p:sldId id="290" r:id="rId8"/>
    <p:sldId id="288" r:id="rId9"/>
    <p:sldId id="289" r:id="rId10"/>
    <p:sldId id="291" r:id="rId11"/>
    <p:sldId id="264" r:id="rId12"/>
    <p:sldId id="265" r:id="rId13"/>
    <p:sldId id="266" r:id="rId14"/>
    <p:sldId id="267" r:id="rId15"/>
    <p:sldId id="268" r:id="rId16"/>
    <p:sldId id="272" r:id="rId17"/>
    <p:sldId id="274" r:id="rId18"/>
    <p:sldId id="292" r:id="rId19"/>
    <p:sldId id="276" r:id="rId20"/>
    <p:sldId id="277" r:id="rId21"/>
    <p:sldId id="278" r:id="rId22"/>
    <p:sldId id="279" r:id="rId23"/>
    <p:sldId id="281" r:id="rId24"/>
    <p:sldId id="282" r:id="rId25"/>
    <p:sldId id="283" r:id="rId26"/>
    <p:sldId id="284" r:id="rId27"/>
    <p:sldId id="285" r:id="rId28"/>
    <p:sldId id="286"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2"/>
    <p:restoredTop sz="88014" autoAdjust="0"/>
  </p:normalViewPr>
  <p:slideViewPr>
    <p:cSldViewPr>
      <p:cViewPr varScale="1">
        <p:scale>
          <a:sx n="100" d="100"/>
          <a:sy n="100" d="100"/>
        </p:scale>
        <p:origin x="13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51.784"/>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34.602"/>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35.366"/>
    </inkml:context>
    <inkml:brush xml:id="br0">
      <inkml:brushProperty name="width" value="0.05" units="cm"/>
      <inkml:brushProperty name="height" value="0.05" units="cm"/>
      <inkml:brushProperty name="color" value="#FFFFFF"/>
    </inkml:brush>
  </inkml:definitions>
  <inkml:trace contextRef="#ctx0" brushRef="#br0">1 1 24575,'4'0'0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35.69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44.74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45.11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01.331"/>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01.858"/>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15.51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3.792"/>
    </inkml:context>
    <inkml:brush xml:id="br0">
      <inkml:brushProperty name="width" value="0.05" units="cm"/>
      <inkml:brushProperty name="height" value="0.05" units="cm"/>
      <inkml:brushProperty name="color" value="#FFFFFF"/>
    </inkml:brush>
  </inkml:definitions>
  <inkml:trace contextRef="#ctx0" brushRef="#br0">605 297 24575,'-2'14'0,"-1"-1"0,0 0 0,-1 1 0,-1-1 0,0 0 0,0-1 0,-2 0 0,-11 19 0,6-9 0,-28 43 0,-3-2 0,-3-2 0,-71 74 0,-56 73 0,158-186 0,0 1 0,2 1 0,0 0 0,2 1 0,1 0 0,1 1 0,1 0 0,1 0 0,-4 28 0,9-39 0,-1-6 0,2 0 0,-1 0 0,1 0 0,1 0 0,0 0 0,1 16 0,0-23 0,0 1 0,0-1 0,0 0 0,0 1 0,0-1 0,0 0 0,1 1 0,-1-1 0,1 0 0,-1 0 0,1 0 0,0-1 0,0 1 0,0 0 0,0-1 0,0 1 0,0-1 0,1 0 0,-1 1 0,0-1 0,1 0 0,-1 0 0,1-1 0,-1 1 0,1-1 0,-1 1 0,1-1 0,3 1 0,18-1 0,-1 0 0,1-1 0,-1-1 0,0-1 0,0-1 0,0-1 0,36-14 0,13-1 0,-1 1 0,-2-3 0,-1-3 0,-1-2 0,-1-4 0,-2-3 0,77-53 0,-127 76 0,-1 0 0,-1-1 0,0-1 0,0 1 0,-2-2 0,1 0 0,-2 0 0,0-1 0,0 0 0,-2 0 0,0-1 0,-1 0 0,0-1 0,5-25 0,2-24 0,-2-1 0,2-90 0,-11 124 0,6-430-1365,-8 386-5461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6.758"/>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52.395"/>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7.505"/>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7.94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8.362"/>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8.985"/>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9.548"/>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29.89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30.390"/>
    </inkml:context>
    <inkml:brush xml:id="br0">
      <inkml:brushProperty name="width" value="0.05" units="cm"/>
      <inkml:brushProperty name="height" value="0.05" units="cm"/>
      <inkml:brushProperty name="color" value="#FFFFFF"/>
    </inkml:brush>
  </inkml:definitions>
  <inkml:trace contextRef="#ctx0" brushRef="#br0">0 1 24575,'0'4'0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9:31.980"/>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2T13:41:14.976"/>
    </inkml:context>
    <inkml:brush xml:id="br0">
      <inkml:brushProperty name="width" value="0.1" units="cm"/>
      <inkml:brushProperty name="height" value="0.2" units="cm"/>
      <inkml:brushProperty name="color" value="#00B44B"/>
      <inkml:brushProperty name="tip" value="rectangle"/>
      <inkml:brushProperty name="rasterOp" value="maskPen"/>
    </inkml:brush>
  </inkml:definitions>
  <inkml:trace contextRef="#ctx0" brushRef="#br0">211 103 16383,'37'1'0,"4"1"0,1-1 0,4 1 0,-1-2 0,-7 0 0,-7 0 0,-6-2 0,-6 0 0,1-1 0,0 0 0,5 0 0,8-1 0,9 1 0,13 0 0,7 0 0,12 0 0,-5 1 0,2 0 0,-29 1 0,23 1 0,-30 0 0,24-1 0,-9 0 0,-1 1 0,15-1 0,10 1 0,16-3 0,6 0 0,1-2 0,-45 2 0,-1 0 0,30-1 0,0-1 0,-21 3 0,-10 1 0,2 1 0,-6-1 0,5 0 0,-5 0 0,-2-1 0,-3 0 0,3 0 0,0 0 0,6-1 0,6 0 0,4 0 0,8 0 0,6 3 0,8 1 0,3 0 0,4 1 0,-3-1 0,-8 2 0,10 1 0,-22-1 0,12-2 0,-21-3 0,3-1 0,-6-2 0,-7 2 0,3-2 0,-6 2 0,4 0 0,-5 1 0,4 1 0,-3-1 0,3 0 0,4-1 0,8 2 0,8 0 0,2 1 0,-5 1 0,-8 0 0,-14 1 0,-3-1 0,-6 1 0,8 0 0,-4 1 0,3-1 0,-13-1 0,-4-1 0,-4 0 0,2 0 0,2-1 0,5 1 0,9-2 0,7 1 0,9 0 0,6 1 0,-4-1 0,3 1 0,-11 1 0,-2 0 0,-13 1 0,-6 0 0,-10 0 0,-3 0 0,-3-1 0,0 0 0,0-1 0,0 0 0,3 1 0,5 2 0,7 3 0,15 2 0,4 2 0,9 2 0,-1 2 0,0 3 0,0 3 0,-6 1 0,-7 0 0,-14-3 0,-8-1 0,-10-4 0,-1 1 0,-4-1 0,1 1 0,-2 1 0,1-1 0,2 4 0,2 1 0,3 1 0,0 1 0,-1-2 0,-3-3 0,1 0 0,0 2 0,0 0 0,2 3 0,-2 0 0,0 1 0,0-1 0,0 3 0,-2-3 0,-1-1 0,-4-1 0,-3-1 0,-2-2 0,-4 5 0,2-3 0,-2 5 0,1-5 0,-1-3 0,-1 1 0,-2 0 0,2-2 0,-5 5 0,5-5 0,-5 4 0,1-3 0,-2-3 0,-3-3 0,-3-2 0,0-1 0,-3 0 0,0 2 0,-1 1 0,-2 1 0,-7 1 0,0-1 0,-6 1 0,3-1 0,3-2 0,1-1 0,3 0 0,-6-2 0,-2 3 0,-7 1 0,-7 3 0,-7 0 0,-8 1 0,-4 1 0,-9 3 0,9-2 0,-7 2 0,0-4 0,2-2 0,-10-2 0,12-2 0,-4-1 0,13-1 0,-5-1 0,4-2 0,-15 1 0,-2-1 0,-9 0 0,43-1 0,0-1 0,-48 1 0,44-1 0,1 0 0,4 0 0,0 0 0,-4 0 0,0 0 0,-41 0 0,2-1 0,21-2 0,13 0 0,13-1 0,12-1 0,0 0 0,8 0 0,-3-1 0,3 0 0,1 2 0,-2-2 0,-2 1 0,-7-2 0,-1 0 0,-5-1 0,6 1 0,-1-1 0,2-1 0,0 1 0,1 2 0,1 0 0,5 0 0,1 2 0,3 0 0,-3 1 0,3 1 0,-6 0 0,6 0 0,-10-1 0,-4 0 0,-11 0 0,-13 1 0,-7 1 0,-14 0 0,-1 1 0,-7-1 0,1 2 0,-2-1 0,1 1 0,0-1 0,2-2 0,10 0 0,3-2 0,23 1 0,-13 0 0,20 1 0,-15 0 0,10 1 0,1-1 0,-4 0 0,4 0 0,-1-1 0,1-2 0,2-1 0,-2-1 0,7 2 0,8 0 0,6 0 0,9 0 0,0 0 0,1-1 0,3 0 0,1 0 0,4-1 0,1 1 0,1-1 0,2 0 0,1-1 0,0 0 0,-1-2 0,1-1 0,3 1 0,0-2 0,1 0 0,0 0 0,0 1 0,0 0 0,0-2 0,-1 2 0,1-4 0,-2 2 0,-3-4 0,-2 1 0,-3-1 0,0 1 0,3 1 0,1 1 0,2 1 0,1 0 0,0 1 0,2 2 0,0 0 0,0-1 0,0-2 0,1 1 0,0-2 0,1 2 0,1-1 0,1 1 0,-1 2 0,1-1 0,0 1 0,1-1 0,0-1 0,3 1 0,2-2 0,2 1 0,0 0 0,-1 2 0,-1 2 0,-1 0 0,-1 1 0,1-1 0,0 0 0,1 0 0,0-2 0,2 0 0,0-1 0,-1 0 0,-2 1 0,0 2 0,-3 2 0,0 2 0,0 0 0,3 0 0,1 0 0,3-1 0,0 1 0,-1-1 0,0 0 0,-4 1 0,-1 1 0,0 0 0,0 0 0,2-1 0,-1 1 0,2-1 0,-1-1 0,0 2 0,-2 0 0,0 0 0,0-1 0,-1 0 0,2-2 0,-3 3 0,-11 0 0,-12 0 0,-37 0 0,29 0 0,-14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53.293"/>
    </inkml:context>
    <inkml:brush xml:id="br0">
      <inkml:brushProperty name="width" value="0.05" units="cm"/>
      <inkml:brushProperty name="height" value="0.05" units="cm"/>
      <inkml:brushProperty name="color" value="#FFFFFF"/>
    </inkml:brush>
  </inkml:definitions>
  <inkml:trace contextRef="#ctx0" brushRef="#br0">24 15 24575,'0'0'-8191</inkml:trace>
  <inkml:trace contextRef="#ctx0" brushRef="#br0" timeOffset="1">1 15 24575,'4'0'0,"5"-4"0,6-1 0,-1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53.824"/>
    </inkml:context>
    <inkml:brush xml:id="br0">
      <inkml:brushProperty name="width" value="0.05" units="cm"/>
      <inkml:brushProperty name="height" value="0.05" units="cm"/>
      <inkml:brushProperty name="color" value="#FFFFFF"/>
    </inkml:brush>
  </inkml:definitions>
  <inkml:trace contextRef="#ctx0" brushRef="#br0">1 1 24575,'0'0'-8191</inkml:trace>
  <inkml:trace contextRef="#ctx0" brushRef="#br0" timeOffset="1">1 1 24575,'0'0'-8191</inkml:trace>
  <inkml:trace contextRef="#ctx0" brushRef="#br0" timeOffset="2">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0:55.43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1:14.651"/>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1:15.051"/>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4:01:25.956"/>
    </inkml:context>
    <inkml:brush xml:id="br0">
      <inkml:brushProperty name="width" value="0.025" units="cm"/>
      <inkml:brushProperty name="height" value="0.025" units="cm"/>
      <inkml:brushProperty name="color" value="#008C3A"/>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3:57:15.761"/>
    </inkml:context>
    <inkml:brush xml:id="br0">
      <inkml:brushProperty name="width" value="0.05" units="cm"/>
      <inkml:brushProperty name="height" value="0.05" units="cm"/>
      <inkml:brushProperty name="color" value="#008C3A"/>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99A35B-A2D7-4389-ADB6-56AD1815335F}" type="datetimeFigureOut">
              <a:rPr lang="en-GB" smtClean="0"/>
              <a:t>23/11/2021</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736A20-41CC-4A40-A8CB-254CEB4CE9C5}" type="slidenum">
              <a:rPr lang="en-GB" smtClean="0"/>
              <a:t>‹#›</a:t>
            </a:fld>
            <a:endParaRPr lang="en-GB"/>
          </a:p>
        </p:txBody>
      </p:sp>
    </p:spTree>
    <p:extLst>
      <p:ext uri="{BB962C8B-B14F-4D97-AF65-F5344CB8AC3E}">
        <p14:creationId xmlns:p14="http://schemas.microsoft.com/office/powerpoint/2010/main" val="11516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36A20-41CC-4A40-A8CB-254CEB4CE9C5}" type="slidenum">
              <a:rPr lang="en-GB" smtClean="0"/>
              <a:t>2</a:t>
            </a:fld>
            <a:endParaRPr lang="en-GB"/>
          </a:p>
        </p:txBody>
      </p:sp>
    </p:spTree>
    <p:extLst>
      <p:ext uri="{BB962C8B-B14F-4D97-AF65-F5344CB8AC3E}">
        <p14:creationId xmlns:p14="http://schemas.microsoft.com/office/powerpoint/2010/main" val="2484124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11</a:t>
            </a:fld>
            <a:endParaRPr lang="en-GB"/>
          </a:p>
        </p:txBody>
      </p:sp>
    </p:spTree>
    <p:extLst>
      <p:ext uri="{BB962C8B-B14F-4D97-AF65-F5344CB8AC3E}">
        <p14:creationId xmlns:p14="http://schemas.microsoft.com/office/powerpoint/2010/main" val="243090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12</a:t>
            </a:fld>
            <a:endParaRPr lang="en-GB"/>
          </a:p>
        </p:txBody>
      </p:sp>
    </p:spTree>
    <p:extLst>
      <p:ext uri="{BB962C8B-B14F-4D97-AF65-F5344CB8AC3E}">
        <p14:creationId xmlns:p14="http://schemas.microsoft.com/office/powerpoint/2010/main" val="154690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736A20-41CC-4A40-A8CB-254CEB4CE9C5}" type="slidenum">
              <a:rPr lang="en-GB" smtClean="0"/>
              <a:t>13</a:t>
            </a:fld>
            <a:endParaRPr lang="en-GB"/>
          </a:p>
        </p:txBody>
      </p:sp>
    </p:spTree>
    <p:extLst>
      <p:ext uri="{BB962C8B-B14F-4D97-AF65-F5344CB8AC3E}">
        <p14:creationId xmlns:p14="http://schemas.microsoft.com/office/powerpoint/2010/main" val="140797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14</a:t>
            </a:fld>
            <a:endParaRPr lang="en-GB"/>
          </a:p>
        </p:txBody>
      </p:sp>
    </p:spTree>
    <p:extLst>
      <p:ext uri="{BB962C8B-B14F-4D97-AF65-F5344CB8AC3E}">
        <p14:creationId xmlns:p14="http://schemas.microsoft.com/office/powerpoint/2010/main" val="20391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AA736A20-41CC-4A40-A8CB-254CEB4CE9C5}" type="slidenum">
              <a:rPr lang="en-GB" smtClean="0"/>
              <a:t>15</a:t>
            </a:fld>
            <a:endParaRPr lang="en-GB"/>
          </a:p>
        </p:txBody>
      </p:sp>
    </p:spTree>
    <p:extLst>
      <p:ext uri="{BB962C8B-B14F-4D97-AF65-F5344CB8AC3E}">
        <p14:creationId xmlns:p14="http://schemas.microsoft.com/office/powerpoint/2010/main" val="415423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19</a:t>
            </a:fld>
            <a:endParaRPr lang="en-GB"/>
          </a:p>
        </p:txBody>
      </p:sp>
    </p:spTree>
    <p:extLst>
      <p:ext uri="{BB962C8B-B14F-4D97-AF65-F5344CB8AC3E}">
        <p14:creationId xmlns:p14="http://schemas.microsoft.com/office/powerpoint/2010/main" val="3657969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36A20-41CC-4A40-A8CB-254CEB4CE9C5}" type="slidenum">
              <a:rPr lang="en-GB" smtClean="0"/>
              <a:t>20</a:t>
            </a:fld>
            <a:endParaRPr lang="en-GB"/>
          </a:p>
        </p:txBody>
      </p:sp>
    </p:spTree>
    <p:extLst>
      <p:ext uri="{BB962C8B-B14F-4D97-AF65-F5344CB8AC3E}">
        <p14:creationId xmlns:p14="http://schemas.microsoft.com/office/powerpoint/2010/main" val="3255250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AA736A20-41CC-4A40-A8CB-254CEB4CE9C5}" type="slidenum">
              <a:rPr lang="en-GB" smtClean="0"/>
              <a:t>21</a:t>
            </a:fld>
            <a:endParaRPr lang="en-GB"/>
          </a:p>
        </p:txBody>
      </p:sp>
    </p:spTree>
    <p:extLst>
      <p:ext uri="{BB962C8B-B14F-4D97-AF65-F5344CB8AC3E}">
        <p14:creationId xmlns:p14="http://schemas.microsoft.com/office/powerpoint/2010/main" val="1574337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23</a:t>
            </a:fld>
            <a:endParaRPr lang="en-GB"/>
          </a:p>
        </p:txBody>
      </p:sp>
    </p:spTree>
    <p:extLst>
      <p:ext uri="{BB962C8B-B14F-4D97-AF65-F5344CB8AC3E}">
        <p14:creationId xmlns:p14="http://schemas.microsoft.com/office/powerpoint/2010/main" val="4055519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24</a:t>
            </a:fld>
            <a:endParaRPr lang="en-GB"/>
          </a:p>
        </p:txBody>
      </p:sp>
    </p:spTree>
    <p:extLst>
      <p:ext uri="{BB962C8B-B14F-4D97-AF65-F5344CB8AC3E}">
        <p14:creationId xmlns:p14="http://schemas.microsoft.com/office/powerpoint/2010/main" val="135853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AA736A20-41CC-4A40-A8CB-254CEB4CE9C5}" type="slidenum">
              <a:rPr lang="en-GB" smtClean="0"/>
              <a:t>3</a:t>
            </a:fld>
            <a:endParaRPr lang="en-GB"/>
          </a:p>
        </p:txBody>
      </p:sp>
    </p:spTree>
    <p:extLst>
      <p:ext uri="{BB962C8B-B14F-4D97-AF65-F5344CB8AC3E}">
        <p14:creationId xmlns:p14="http://schemas.microsoft.com/office/powerpoint/2010/main" val="33272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latin typeface="Palatino Linotype" panose="02040502050505030304" pitchFamily="18" charset="0"/>
              </a:rPr>
              <a:t>Preamble, tend to set broad aspirations, declaring in vague but often inspiring terms the ideals of the state. It tend to seek popular support for the document. </a:t>
            </a:r>
          </a:p>
          <a:p>
            <a:pPr marL="457200" indent="-457200">
              <a:buFont typeface="Arial" panose="020B0604020202020204" pitchFamily="34" charset="0"/>
              <a:buChar char="•"/>
            </a:pPr>
            <a:r>
              <a:rPr lang="en-US" sz="4000" dirty="0"/>
              <a:t>The organization section then sets outs the institutional structure of government: how the different offices are elected or appointed, and what they are allowed and not allowed to do.</a:t>
            </a:r>
          </a:p>
          <a:p>
            <a:pPr marL="457200" indent="-457200">
              <a:buFont typeface="Arial" panose="020B0604020202020204" pitchFamily="34" charset="0"/>
              <a:buChar char="•"/>
            </a:pPr>
            <a:r>
              <a:rPr lang="en-US" sz="2800" dirty="0">
                <a:latin typeface="Palatino Linotype" panose="02040502050505030304" pitchFamily="18" charset="0"/>
              </a:rPr>
              <a:t>The bill of rights will then outline the rights of citizens relative to government. Guarantees civil rights and liberties to the individual—like freedom of speech, press, and religion. It also sets rules for due process of law.</a:t>
            </a:r>
          </a:p>
          <a:p>
            <a:pPr marL="457200" indent="-457200">
              <a:buFont typeface="Arial" panose="020B0604020202020204" pitchFamily="34" charset="0"/>
              <a:buChar char="•"/>
            </a:pPr>
            <a:r>
              <a:rPr lang="en-US" sz="2800" dirty="0">
                <a:latin typeface="Palatino Linotype" panose="02040502050505030304" pitchFamily="18" charset="0"/>
              </a:rPr>
              <a:t>Finally, there will be a description of the rules on amending the constitution.</a:t>
            </a:r>
            <a:endParaRPr lang="en-GB" sz="28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AA736A20-41CC-4A40-A8CB-254CEB4CE9C5}" type="slidenum">
              <a:rPr lang="en-GB" smtClean="0"/>
              <a:t>4</a:t>
            </a:fld>
            <a:endParaRPr lang="en-GB"/>
          </a:p>
        </p:txBody>
      </p:sp>
    </p:spTree>
    <p:extLst>
      <p:ext uri="{BB962C8B-B14F-4D97-AF65-F5344CB8AC3E}">
        <p14:creationId xmlns:p14="http://schemas.microsoft.com/office/powerpoint/2010/main" val="25727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36A20-41CC-4A40-A8CB-254CEB4CE9C5}" type="slidenum">
              <a:rPr lang="en-GB" smtClean="0"/>
              <a:t>5</a:t>
            </a:fld>
            <a:endParaRPr lang="en-GB"/>
          </a:p>
        </p:txBody>
      </p:sp>
    </p:spTree>
    <p:extLst>
      <p:ext uri="{BB962C8B-B14F-4D97-AF65-F5344CB8AC3E}">
        <p14:creationId xmlns:p14="http://schemas.microsoft.com/office/powerpoint/2010/main" val="179493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36A20-41CC-4A40-A8CB-254CEB4CE9C5}" type="slidenum">
              <a:rPr lang="en-GB" smtClean="0"/>
              <a:t>6</a:t>
            </a:fld>
            <a:endParaRPr lang="en-GB"/>
          </a:p>
        </p:txBody>
      </p:sp>
    </p:spTree>
    <p:extLst>
      <p:ext uri="{BB962C8B-B14F-4D97-AF65-F5344CB8AC3E}">
        <p14:creationId xmlns:p14="http://schemas.microsoft.com/office/powerpoint/2010/main" val="110946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7</a:t>
            </a:fld>
            <a:endParaRPr lang="en-GB"/>
          </a:p>
        </p:txBody>
      </p:sp>
    </p:spTree>
    <p:extLst>
      <p:ext uri="{BB962C8B-B14F-4D97-AF65-F5344CB8AC3E}">
        <p14:creationId xmlns:p14="http://schemas.microsoft.com/office/powerpoint/2010/main" val="157954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8</a:t>
            </a:fld>
            <a:endParaRPr lang="en-GB"/>
          </a:p>
        </p:txBody>
      </p:sp>
    </p:spTree>
    <p:extLst>
      <p:ext uri="{BB962C8B-B14F-4D97-AF65-F5344CB8AC3E}">
        <p14:creationId xmlns:p14="http://schemas.microsoft.com/office/powerpoint/2010/main" val="398440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736A20-41CC-4A40-A8CB-254CEB4CE9C5}" type="slidenum">
              <a:rPr lang="en-GB" smtClean="0"/>
              <a:t>9</a:t>
            </a:fld>
            <a:endParaRPr lang="en-GB"/>
          </a:p>
        </p:txBody>
      </p:sp>
    </p:spTree>
    <p:extLst>
      <p:ext uri="{BB962C8B-B14F-4D97-AF65-F5344CB8AC3E}">
        <p14:creationId xmlns:p14="http://schemas.microsoft.com/office/powerpoint/2010/main" val="269021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36A20-41CC-4A40-A8CB-254CEB4CE9C5}" type="slidenum">
              <a:rPr lang="en-GB" smtClean="0"/>
              <a:t>10</a:t>
            </a:fld>
            <a:endParaRPr lang="en-GB"/>
          </a:p>
        </p:txBody>
      </p:sp>
    </p:spTree>
    <p:extLst>
      <p:ext uri="{BB962C8B-B14F-4D97-AF65-F5344CB8AC3E}">
        <p14:creationId xmlns:p14="http://schemas.microsoft.com/office/powerpoint/2010/main" val="171071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84352"/>
            <a:ext cx="2141855" cy="57467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214729"/>
            <a:ext cx="10360025" cy="475551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customXml" Target="../ink/ink2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3" Type="http://schemas.openxmlformats.org/officeDocument/2006/relationships/image" Target="../media/image4.png"/><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5.png"/><Relationship Id="rId1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customXml" Target="../ink/ink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0.xml"/><Relationship Id="rId10" Type="http://schemas.openxmlformats.org/officeDocument/2006/relationships/customXml" Target="../ink/ink14.xml"/><Relationship Id="rId4" Type="http://schemas.openxmlformats.org/officeDocument/2006/relationships/image" Target="../media/image9.png"/><Relationship Id="rId9" Type="http://schemas.openxmlformats.org/officeDocument/2006/relationships/customXml" Target="../ink/ink13.xml"/></Relationships>
</file>

<file path=ppt/slides/_rels/slide4.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customXml" Target="../ink/ink22.xml"/><Relationship Id="rId3" Type="http://schemas.openxmlformats.org/officeDocument/2006/relationships/customXml" Target="../ink/ink15.xml"/><Relationship Id="rId7" Type="http://schemas.openxmlformats.org/officeDocument/2006/relationships/image" Target="../media/image5.png"/><Relationship Id="rId12" Type="http://schemas.openxmlformats.org/officeDocument/2006/relationships/customXml" Target="../ink/ink21.xml"/><Relationship Id="rId17" Type="http://schemas.openxmlformats.org/officeDocument/2006/relationships/customXml" Target="../ink/ink26.xml"/><Relationship Id="rId2" Type="http://schemas.openxmlformats.org/officeDocument/2006/relationships/notesSlide" Target="../notesSlides/notesSlide3.xml"/><Relationship Id="rId16"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customXml" Target="../ink/ink20.xml"/><Relationship Id="rId5" Type="http://schemas.openxmlformats.org/officeDocument/2006/relationships/customXml" Target="../ink/ink16.xml"/><Relationship Id="rId15" Type="http://schemas.openxmlformats.org/officeDocument/2006/relationships/customXml" Target="../ink/ink24.xml"/><Relationship Id="rId10" Type="http://schemas.openxmlformats.org/officeDocument/2006/relationships/customXml" Target="../ink/ink19.xml"/><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customXml" Target="../ink/ink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4"/>
            <a:ext cx="12877800" cy="6858000"/>
          </a:xfrm>
          <a:prstGeom prst="rect">
            <a:avLst/>
          </a:prstGeom>
        </p:spPr>
      </p:pic>
      <p:sp>
        <p:nvSpPr>
          <p:cNvPr id="3" name="object 3"/>
          <p:cNvSpPr txBox="1"/>
          <p:nvPr/>
        </p:nvSpPr>
        <p:spPr>
          <a:xfrm>
            <a:off x="5796788" y="2648654"/>
            <a:ext cx="5485130" cy="603435"/>
          </a:xfrm>
          <a:prstGeom prst="rect">
            <a:avLst/>
          </a:prstGeom>
        </p:spPr>
        <p:txBody>
          <a:bodyPr vert="horz" wrap="square" lIns="0" tIns="83820" rIns="0" bIns="0" rtlCol="0">
            <a:spAutoFit/>
          </a:bodyPr>
          <a:lstStyle/>
          <a:p>
            <a:pPr marL="12700" marR="5080">
              <a:lnSpc>
                <a:spcPts val="4430"/>
              </a:lnSpc>
              <a:spcBef>
                <a:spcPts val="660"/>
              </a:spcBef>
            </a:pPr>
            <a:r>
              <a:rPr sz="2800" b="1" spc="-40" dirty="0">
                <a:latin typeface="Palatino Linotype" panose="02040502050505030304" pitchFamily="18" charset="0"/>
                <a:cs typeface="Calibri Light"/>
              </a:rPr>
              <a:t>Week </a:t>
            </a:r>
            <a:r>
              <a:rPr sz="2800" b="1" spc="-10" dirty="0">
                <a:latin typeface="Palatino Linotype" panose="02040502050505030304" pitchFamily="18" charset="0"/>
                <a:cs typeface="Calibri Light"/>
              </a:rPr>
              <a:t>8: Constitutions </a:t>
            </a:r>
            <a:r>
              <a:rPr sz="2800" b="1" spc="-915" dirty="0">
                <a:latin typeface="Palatino Linotype" panose="02040502050505030304" pitchFamily="18" charset="0"/>
                <a:cs typeface="Calibri Light"/>
              </a:rPr>
              <a:t> </a:t>
            </a:r>
            <a:r>
              <a:rPr sz="2800" b="1" dirty="0">
                <a:latin typeface="Palatino Linotype" panose="02040502050505030304" pitchFamily="18" charset="0"/>
                <a:cs typeface="Calibri Light"/>
              </a:rPr>
              <a:t>and</a:t>
            </a:r>
            <a:r>
              <a:rPr sz="2800" b="1" spc="-30" dirty="0">
                <a:latin typeface="Palatino Linotype" panose="02040502050505030304" pitchFamily="18" charset="0"/>
                <a:cs typeface="Calibri Light"/>
              </a:rPr>
              <a:t> </a:t>
            </a:r>
            <a:r>
              <a:rPr sz="2800" b="1" spc="-10" dirty="0">
                <a:latin typeface="Palatino Linotype" panose="02040502050505030304" pitchFamily="18" charset="0"/>
                <a:cs typeface="Calibri Light"/>
              </a:rPr>
              <a:t>courts</a:t>
            </a:r>
            <a:endParaRPr sz="2800" b="1" dirty="0">
              <a:latin typeface="Palatino Linotype" panose="02040502050505030304" pitchFamily="18" charset="0"/>
              <a:cs typeface="Calibri Light"/>
            </a:endParaRPr>
          </a:p>
        </p:txBody>
      </p:sp>
      <p:sp>
        <p:nvSpPr>
          <p:cNvPr id="4" name="object 4"/>
          <p:cNvSpPr txBox="1"/>
          <p:nvPr/>
        </p:nvSpPr>
        <p:spPr>
          <a:xfrm>
            <a:off x="8663812" y="4495800"/>
            <a:ext cx="2935479"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Palatino Linotype" panose="02040502050505030304" pitchFamily="18" charset="0"/>
                <a:cs typeface="Calibri"/>
              </a:rPr>
              <a:t>Dr</a:t>
            </a:r>
            <a:r>
              <a:rPr sz="1800" b="1" spc="-25" dirty="0">
                <a:latin typeface="Palatino Linotype" panose="02040502050505030304" pitchFamily="18" charset="0"/>
                <a:cs typeface="Calibri"/>
              </a:rPr>
              <a:t> </a:t>
            </a:r>
            <a:r>
              <a:rPr lang="en-US" sz="1800" b="1" spc="-25" dirty="0">
                <a:latin typeface="Palatino Linotype" panose="02040502050505030304" pitchFamily="18" charset="0"/>
                <a:cs typeface="Calibri"/>
              </a:rPr>
              <a:t>Fredrick Ajwang</a:t>
            </a:r>
            <a:endParaRPr sz="1800" b="1" dirty="0">
              <a:latin typeface="Palatino Linotype" panose="02040502050505030304" pitchFamily="18" charset="0"/>
              <a:cs typeface="Calibri"/>
            </a:endParaRPr>
          </a:p>
        </p:txBody>
      </p:sp>
      <p:grpSp>
        <p:nvGrpSpPr>
          <p:cNvPr id="5" name="object 5"/>
          <p:cNvGrpSpPr/>
          <p:nvPr/>
        </p:nvGrpSpPr>
        <p:grpSpPr>
          <a:xfrm>
            <a:off x="0" y="596898"/>
            <a:ext cx="5485130" cy="6261100"/>
            <a:chOff x="0" y="596898"/>
            <a:chExt cx="5485130" cy="6261100"/>
          </a:xfrm>
        </p:grpSpPr>
        <p:pic>
          <p:nvPicPr>
            <p:cNvPr id="6" name="object 6"/>
            <p:cNvPicPr/>
            <p:nvPr/>
          </p:nvPicPr>
          <p:blipFill>
            <a:blip r:embed="rId3" cstate="print"/>
            <a:stretch>
              <a:fillRect/>
            </a:stretch>
          </p:blipFill>
          <p:spPr>
            <a:xfrm>
              <a:off x="0" y="596898"/>
              <a:ext cx="5485130" cy="6261100"/>
            </a:xfrm>
            <a:prstGeom prst="rect">
              <a:avLst/>
            </a:prstGeom>
          </p:spPr>
        </p:pic>
        <p:pic>
          <p:nvPicPr>
            <p:cNvPr id="7" name="object 7"/>
            <p:cNvPicPr/>
            <p:nvPr/>
          </p:nvPicPr>
          <p:blipFill>
            <a:blip r:embed="rId4" cstate="print"/>
            <a:stretch>
              <a:fillRect/>
            </a:stretch>
          </p:blipFill>
          <p:spPr>
            <a:xfrm>
              <a:off x="0" y="774696"/>
              <a:ext cx="5298947" cy="60833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65A894-4254-4802-B2BC-62D912A6DE3C}"/>
              </a:ext>
            </a:extLst>
          </p:cNvPr>
          <p:cNvSpPr txBox="1"/>
          <p:nvPr/>
        </p:nvSpPr>
        <p:spPr>
          <a:xfrm>
            <a:off x="152400" y="4114800"/>
            <a:ext cx="10363200" cy="1015663"/>
          </a:xfrm>
          <a:prstGeom prst="rect">
            <a:avLst/>
          </a:prstGeom>
          <a:noFill/>
        </p:spPr>
        <p:txBody>
          <a:bodyPr wrap="square" rtlCol="0">
            <a:spAutoFit/>
          </a:bodyPr>
          <a:lstStyle/>
          <a:p>
            <a:pPr algn="just"/>
            <a:r>
              <a:rPr lang="en-US" sz="2000" b="1" dirty="0">
                <a:solidFill>
                  <a:srgbClr val="FF0000"/>
                </a:solidFill>
                <a:latin typeface="Palatino Linotype" panose="02040502050505030304" pitchFamily="18" charset="0"/>
              </a:rPr>
              <a:t>Entrenchment</a:t>
            </a:r>
            <a:r>
              <a:rPr lang="en-US" sz="2000" dirty="0">
                <a:latin typeface="Palatino Linotype" panose="02040502050505030304" pitchFamily="18" charset="0"/>
              </a:rPr>
              <a:t>: The existence of special legal procedures for amending a constitution. May set up a high-level requirements for constitutional amendments. </a:t>
            </a:r>
            <a:r>
              <a:rPr lang="en-US" sz="2000" dirty="0" err="1">
                <a:latin typeface="Palatino Linotype" panose="02040502050505030304" pitchFamily="18" charset="0"/>
              </a:rPr>
              <a:t>E.g</a:t>
            </a:r>
            <a:r>
              <a:rPr lang="en-US" sz="2000" dirty="0">
                <a:latin typeface="Palatino Linotype" panose="02040502050505030304" pitchFamily="18" charset="0"/>
              </a:rPr>
              <a:t> France &amp; Turkish republican character of the state cannot be amended </a:t>
            </a:r>
            <a:endParaRPr lang="en-GB" sz="2000" dirty="0">
              <a:latin typeface="Palatino Linotype" panose="02040502050505030304" pitchFamily="18" charset="0"/>
            </a:endParaRPr>
          </a:p>
        </p:txBody>
      </p:sp>
      <p:sp>
        <p:nvSpPr>
          <p:cNvPr id="3" name="TextBox 2">
            <a:extLst>
              <a:ext uri="{FF2B5EF4-FFF2-40B4-BE49-F238E27FC236}">
                <a16:creationId xmlns:a16="http://schemas.microsoft.com/office/drawing/2014/main" id="{50F3B7E2-7B9D-4DF2-903C-8151A0780E45}"/>
              </a:ext>
            </a:extLst>
          </p:cNvPr>
          <p:cNvSpPr txBox="1"/>
          <p:nvPr/>
        </p:nvSpPr>
        <p:spPr>
          <a:xfrm>
            <a:off x="266700" y="680934"/>
            <a:ext cx="10134600" cy="707886"/>
          </a:xfrm>
          <a:prstGeom prst="rect">
            <a:avLst/>
          </a:prstGeom>
          <a:noFill/>
        </p:spPr>
        <p:txBody>
          <a:bodyPr wrap="square" rtlCol="0">
            <a:spAutoFit/>
          </a:bodyPr>
          <a:lstStyle/>
          <a:p>
            <a:r>
              <a:rPr lang="en-US" sz="2000" b="1" dirty="0">
                <a:solidFill>
                  <a:srgbClr val="FF0000"/>
                </a:solidFill>
                <a:latin typeface="Palatino Linotype" panose="02040502050505030304" pitchFamily="18" charset="0"/>
              </a:rPr>
              <a:t>Flexible constitution: </a:t>
            </a:r>
            <a:r>
              <a:rPr lang="en-US" sz="2000" dirty="0">
                <a:latin typeface="Palatino Linotype" panose="02040502050505030304" pitchFamily="18" charset="0"/>
              </a:rPr>
              <a:t>One that can be amended more easily, often in the same way that ordinary legislation is passed. E.g. UK &amp; New Zealand </a:t>
            </a:r>
            <a:endParaRPr lang="en-GB"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13F00E3-886A-427D-AA2E-F796F467F9FE}"/>
              </a:ext>
            </a:extLst>
          </p:cNvPr>
          <p:cNvSpPr txBox="1"/>
          <p:nvPr/>
        </p:nvSpPr>
        <p:spPr>
          <a:xfrm>
            <a:off x="381000" y="2133600"/>
            <a:ext cx="1055370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Palatino Linotype" panose="02040502050505030304" pitchFamily="18" charset="0"/>
              </a:rPr>
              <a:t>Rigid constitution</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 One that is entrenched, requiring more demanding amendment procedures. E.g. USA </a:t>
            </a:r>
            <a:r>
              <a:rPr lang="en-US" sz="2000" dirty="0">
                <a:latin typeface="Palatino Linotype" panose="02040502050505030304" pitchFamily="18" charset="0"/>
              </a:rPr>
              <a:t>A two-thirds majority in both houses of the legislature and approval by three-quarters of the states.</a:t>
            </a:r>
            <a:endPar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ndParaRPr>
          </a:p>
        </p:txBody>
      </p:sp>
      <p:sp>
        <p:nvSpPr>
          <p:cNvPr id="5" name="TextBox 4">
            <a:extLst>
              <a:ext uri="{FF2B5EF4-FFF2-40B4-BE49-F238E27FC236}">
                <a16:creationId xmlns:a16="http://schemas.microsoft.com/office/drawing/2014/main" id="{6DA51680-E1EC-45B3-84A3-223EAE32990E}"/>
              </a:ext>
            </a:extLst>
          </p:cNvPr>
          <p:cNvSpPr txBox="1"/>
          <p:nvPr/>
        </p:nvSpPr>
        <p:spPr>
          <a:xfrm>
            <a:off x="322729" y="192375"/>
            <a:ext cx="4522694" cy="461665"/>
          </a:xfrm>
          <a:prstGeom prst="rect">
            <a:avLst/>
          </a:prstGeom>
          <a:noFill/>
        </p:spPr>
        <p:txBody>
          <a:bodyPr wrap="square" rtlCol="0">
            <a:spAutoFit/>
          </a:bodyPr>
          <a:lstStyle/>
          <a:p>
            <a:r>
              <a:rPr lang="en-GB" sz="2400" b="1" dirty="0">
                <a:latin typeface="Palatino Linotype" panose="02040502050505030304" pitchFamily="18" charset="0"/>
              </a:rPr>
              <a:t>Constitutional Amendments </a:t>
            </a:r>
          </a:p>
        </p:txBody>
      </p:sp>
      <p:sp>
        <p:nvSpPr>
          <p:cNvPr id="6" name="Arrow: Down 5">
            <a:extLst>
              <a:ext uri="{FF2B5EF4-FFF2-40B4-BE49-F238E27FC236}">
                <a16:creationId xmlns:a16="http://schemas.microsoft.com/office/drawing/2014/main" id="{E083D956-70C8-4EB9-B7FB-350B2C8202B4}"/>
              </a:ext>
            </a:extLst>
          </p:cNvPr>
          <p:cNvSpPr/>
          <p:nvPr/>
        </p:nvSpPr>
        <p:spPr>
          <a:xfrm>
            <a:off x="11277600" y="654040"/>
            <a:ext cx="304800" cy="52133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978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C90BC"/>
          </a:solidFill>
        </p:spPr>
        <p:txBody>
          <a:bodyPr wrap="square" lIns="0" tIns="0" rIns="0" bIns="0" rtlCol="0"/>
          <a:lstStyle/>
          <a:p>
            <a:endParaRPr/>
          </a:p>
        </p:txBody>
      </p:sp>
      <p:grpSp>
        <p:nvGrpSpPr>
          <p:cNvPr id="3" name="object 3"/>
          <p:cNvGrpSpPr/>
          <p:nvPr/>
        </p:nvGrpSpPr>
        <p:grpSpPr>
          <a:xfrm>
            <a:off x="477012" y="480059"/>
            <a:ext cx="11238230" cy="5897880"/>
            <a:chOff x="477012" y="480059"/>
            <a:chExt cx="11238230" cy="5897880"/>
          </a:xfrm>
        </p:grpSpPr>
        <p:sp>
          <p:nvSpPr>
            <p:cNvPr id="4" name="object 4"/>
            <p:cNvSpPr/>
            <p:nvPr/>
          </p:nvSpPr>
          <p:spPr>
            <a:xfrm>
              <a:off x="477012" y="480059"/>
              <a:ext cx="11238230" cy="5897880"/>
            </a:xfrm>
            <a:custGeom>
              <a:avLst/>
              <a:gdLst/>
              <a:ahLst/>
              <a:cxnLst/>
              <a:rect l="l" t="t" r="r" b="b"/>
              <a:pathLst>
                <a:path w="11238230" h="5897880">
                  <a:moveTo>
                    <a:pt x="11237976" y="0"/>
                  </a:moveTo>
                  <a:lnTo>
                    <a:pt x="0" y="0"/>
                  </a:lnTo>
                  <a:lnTo>
                    <a:pt x="0" y="5897880"/>
                  </a:lnTo>
                  <a:lnTo>
                    <a:pt x="11237976" y="5897880"/>
                  </a:lnTo>
                  <a:lnTo>
                    <a:pt x="11237976"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1335023" y="643127"/>
              <a:ext cx="9521952" cy="5571744"/>
            </a:xfrm>
            <a:prstGeom prst="rect">
              <a:avLst/>
            </a:prstGeom>
          </p:spPr>
        </p:pic>
      </p:grpSp>
      <p:sp>
        <p:nvSpPr>
          <p:cNvPr id="6" name="object 6"/>
          <p:cNvSpPr txBox="1"/>
          <p:nvPr/>
        </p:nvSpPr>
        <p:spPr>
          <a:xfrm>
            <a:off x="675538" y="6468262"/>
            <a:ext cx="43014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Source:</a:t>
            </a:r>
            <a:r>
              <a:rPr sz="1800" dirty="0">
                <a:solidFill>
                  <a:srgbClr val="FFFFFF"/>
                </a:solidFill>
                <a:latin typeface="Calibri"/>
                <a:cs typeface="Calibri"/>
              </a:rPr>
              <a:t> </a:t>
            </a:r>
            <a:r>
              <a:rPr sz="1800" spc="-10" dirty="0">
                <a:solidFill>
                  <a:srgbClr val="FFFFFF"/>
                </a:solidFill>
                <a:latin typeface="Calibri"/>
                <a:cs typeface="Calibri"/>
              </a:rPr>
              <a:t>Comparative </a:t>
            </a:r>
            <a:r>
              <a:rPr sz="1800" spc="-5" dirty="0">
                <a:solidFill>
                  <a:srgbClr val="FFFFFF"/>
                </a:solidFill>
                <a:latin typeface="Calibri"/>
                <a:cs typeface="Calibri"/>
              </a:rPr>
              <a:t>Constitutions</a:t>
            </a:r>
            <a:r>
              <a:rPr sz="1800" spc="5" dirty="0">
                <a:solidFill>
                  <a:srgbClr val="FFFFFF"/>
                </a:solidFill>
                <a:latin typeface="Calibri"/>
                <a:cs typeface="Calibri"/>
              </a:rPr>
              <a:t> </a:t>
            </a:r>
            <a:r>
              <a:rPr sz="1800" spc="-10" dirty="0">
                <a:solidFill>
                  <a:srgbClr val="FFFFFF"/>
                </a:solidFill>
                <a:latin typeface="Calibri"/>
                <a:cs typeface="Calibri"/>
              </a:rPr>
              <a:t>Project</a:t>
            </a:r>
            <a:r>
              <a:rPr sz="1800" spc="20" dirty="0">
                <a:solidFill>
                  <a:srgbClr val="FFFFFF"/>
                </a:solidFill>
                <a:latin typeface="Calibri"/>
                <a:cs typeface="Calibri"/>
              </a:rPr>
              <a:t> </a:t>
            </a:r>
            <a:r>
              <a:rPr sz="1800" dirty="0">
                <a:solidFill>
                  <a:srgbClr val="FFFFFF"/>
                </a:solidFill>
                <a:latin typeface="Calibri"/>
                <a:cs typeface="Calibri"/>
              </a:rPr>
              <a:t>n.d</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56919" y="886967"/>
            <a:ext cx="6562426" cy="5289804"/>
          </a:xfrm>
          <a:prstGeom prst="rect">
            <a:avLst/>
          </a:prstGeom>
        </p:spPr>
      </p:pic>
      <p:sp>
        <p:nvSpPr>
          <p:cNvPr id="3" name="object 3"/>
          <p:cNvSpPr txBox="1"/>
          <p:nvPr/>
        </p:nvSpPr>
        <p:spPr>
          <a:xfrm>
            <a:off x="7770621" y="6155842"/>
            <a:ext cx="25012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Pew</a:t>
            </a:r>
            <a:r>
              <a:rPr sz="1800" spc="-10" dirty="0">
                <a:latin typeface="Calibri"/>
                <a:cs typeface="Calibri"/>
              </a:rPr>
              <a:t> Research Centre</a:t>
            </a:r>
            <a:r>
              <a:rPr sz="1800" spc="-15" dirty="0">
                <a:latin typeface="Calibri"/>
                <a:cs typeface="Calibri"/>
              </a:rPr>
              <a:t> </a:t>
            </a:r>
            <a:r>
              <a:rPr sz="1800" dirty="0">
                <a:latin typeface="Calibri"/>
                <a:cs typeface="Calibri"/>
              </a:rPr>
              <a:t>2019</a:t>
            </a:r>
            <a:endParaRPr sz="1800">
              <a:latin typeface="Calibri"/>
              <a:cs typeface="Calibri"/>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3CA4B89-4254-BE40-A1B2-3CF6E345775F}"/>
                  </a:ext>
                </a:extLst>
              </p14:cNvPr>
              <p14:cNvContentPartPr/>
              <p14:nvPr/>
            </p14:nvContentPartPr>
            <p14:xfrm>
              <a:off x="3029862" y="5009276"/>
              <a:ext cx="2099160" cy="420120"/>
            </p14:xfrm>
          </p:contentPart>
        </mc:Choice>
        <mc:Fallback xmlns="">
          <p:pic>
            <p:nvPicPr>
              <p:cNvPr id="4" name="Ink 3">
                <a:extLst>
                  <a:ext uri="{FF2B5EF4-FFF2-40B4-BE49-F238E27FC236}">
                    <a16:creationId xmlns:a16="http://schemas.microsoft.com/office/drawing/2014/main" id="{93CA4B89-4254-BE40-A1B2-3CF6E345775F}"/>
                  </a:ext>
                </a:extLst>
              </p:cNvPr>
              <p:cNvPicPr/>
              <p:nvPr/>
            </p:nvPicPr>
            <p:blipFill>
              <a:blip r:embed="rId5"/>
              <a:stretch>
                <a:fillRect/>
              </a:stretch>
            </p:blipFill>
            <p:spPr>
              <a:xfrm>
                <a:off x="3011862" y="4973276"/>
                <a:ext cx="2134800" cy="4917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0287" y="1883664"/>
            <a:ext cx="5358130" cy="3370579"/>
            <a:chOff x="780287" y="1883664"/>
            <a:chExt cx="5358130" cy="3370579"/>
          </a:xfrm>
        </p:grpSpPr>
        <p:pic>
          <p:nvPicPr>
            <p:cNvPr id="3" name="object 3"/>
            <p:cNvPicPr/>
            <p:nvPr/>
          </p:nvPicPr>
          <p:blipFill>
            <a:blip r:embed="rId3" cstate="print"/>
            <a:stretch>
              <a:fillRect/>
            </a:stretch>
          </p:blipFill>
          <p:spPr>
            <a:xfrm>
              <a:off x="1779029" y="2744240"/>
              <a:ext cx="4358858" cy="2509990"/>
            </a:xfrm>
            <a:prstGeom prst="rect">
              <a:avLst/>
            </a:prstGeom>
          </p:spPr>
        </p:pic>
        <p:sp>
          <p:nvSpPr>
            <p:cNvPr id="4" name="object 4"/>
            <p:cNvSpPr/>
            <p:nvPr/>
          </p:nvSpPr>
          <p:spPr>
            <a:xfrm>
              <a:off x="780287" y="1883664"/>
              <a:ext cx="3275329" cy="2853055"/>
            </a:xfrm>
            <a:custGeom>
              <a:avLst/>
              <a:gdLst/>
              <a:ahLst/>
              <a:cxnLst/>
              <a:rect l="l" t="t" r="r" b="b"/>
              <a:pathLst>
                <a:path w="3275329" h="2853054">
                  <a:moveTo>
                    <a:pt x="3274441" y="0"/>
                  </a:moveTo>
                  <a:lnTo>
                    <a:pt x="0" y="0"/>
                  </a:lnTo>
                  <a:lnTo>
                    <a:pt x="0" y="2852928"/>
                  </a:lnTo>
                  <a:lnTo>
                    <a:pt x="405701" y="2852928"/>
                  </a:lnTo>
                  <a:lnTo>
                    <a:pt x="405701" y="384428"/>
                  </a:lnTo>
                  <a:lnTo>
                    <a:pt x="3275076" y="385699"/>
                  </a:lnTo>
                  <a:lnTo>
                    <a:pt x="3274619" y="288000"/>
                  </a:lnTo>
                  <a:lnTo>
                    <a:pt x="3274897" y="97698"/>
                  </a:lnTo>
                  <a:lnTo>
                    <a:pt x="3274441" y="0"/>
                  </a:lnTo>
                  <a:close/>
                </a:path>
              </a:pathLst>
            </a:custGeom>
            <a:solidFill>
              <a:srgbClr val="4B4B4B"/>
            </a:solidFill>
          </p:spPr>
          <p:txBody>
            <a:bodyPr wrap="square" lIns="0" tIns="0" rIns="0" bIns="0" rtlCol="0"/>
            <a:lstStyle/>
            <a:p>
              <a:endParaRPr/>
            </a:p>
          </p:txBody>
        </p:sp>
      </p:grpSp>
      <p:sp>
        <p:nvSpPr>
          <p:cNvPr id="5" name="object 5"/>
          <p:cNvSpPr/>
          <p:nvPr/>
        </p:nvSpPr>
        <p:spPr>
          <a:xfrm>
            <a:off x="4055364" y="3223259"/>
            <a:ext cx="3243580" cy="2827020"/>
          </a:xfrm>
          <a:custGeom>
            <a:avLst/>
            <a:gdLst/>
            <a:ahLst/>
            <a:cxnLst/>
            <a:rect l="l" t="t" r="r" b="b"/>
            <a:pathLst>
              <a:path w="3243579" h="2827020">
                <a:moveTo>
                  <a:pt x="3243072" y="0"/>
                </a:moveTo>
                <a:lnTo>
                  <a:pt x="2837307" y="0"/>
                </a:lnTo>
                <a:lnTo>
                  <a:pt x="2837307" y="2442210"/>
                </a:lnTo>
                <a:lnTo>
                  <a:pt x="0" y="2442210"/>
                </a:lnTo>
                <a:lnTo>
                  <a:pt x="0" y="2827020"/>
                </a:lnTo>
                <a:lnTo>
                  <a:pt x="3243072" y="2827020"/>
                </a:lnTo>
                <a:lnTo>
                  <a:pt x="3243072" y="2442210"/>
                </a:lnTo>
                <a:lnTo>
                  <a:pt x="3243072" y="0"/>
                </a:lnTo>
                <a:close/>
              </a:path>
            </a:pathLst>
          </a:custGeom>
          <a:solidFill>
            <a:srgbClr val="4B4B4B"/>
          </a:solidFill>
        </p:spPr>
        <p:txBody>
          <a:bodyPr wrap="square" lIns="0" tIns="0" rIns="0" bIns="0" rtlCol="0"/>
          <a:lstStyle/>
          <a:p>
            <a:endParaRPr/>
          </a:p>
        </p:txBody>
      </p:sp>
      <p:sp>
        <p:nvSpPr>
          <p:cNvPr id="6" name="object 6"/>
          <p:cNvSpPr txBox="1"/>
          <p:nvPr/>
        </p:nvSpPr>
        <p:spPr>
          <a:xfrm>
            <a:off x="7861172" y="842899"/>
            <a:ext cx="3873628" cy="4162037"/>
          </a:xfrm>
          <a:prstGeom prst="rect">
            <a:avLst/>
          </a:prstGeom>
        </p:spPr>
        <p:txBody>
          <a:bodyPr vert="horz" wrap="square" lIns="0" tIns="47625" rIns="0" bIns="0" rtlCol="0">
            <a:spAutoFit/>
          </a:bodyPr>
          <a:lstStyle/>
          <a:p>
            <a:pPr marL="241300" marR="13970" indent="-228600" algn="just">
              <a:lnSpc>
                <a:spcPts val="2160"/>
              </a:lnSpc>
              <a:spcBef>
                <a:spcPts val="375"/>
              </a:spcBef>
              <a:buFont typeface="Arial MT"/>
              <a:buChar char="•"/>
              <a:tabLst>
                <a:tab pos="241300" algn="l"/>
              </a:tabLst>
            </a:pPr>
            <a:r>
              <a:rPr sz="2000" spc="-5" dirty="0">
                <a:latin typeface="Palatino Linotype" panose="02040502050505030304" pitchFamily="18" charset="0"/>
                <a:cs typeface="Calibri"/>
              </a:rPr>
              <a:t>The </a:t>
            </a:r>
            <a:r>
              <a:rPr sz="2000" spc="-15" dirty="0">
                <a:latin typeface="Palatino Linotype" panose="02040502050505030304" pitchFamily="18" charset="0"/>
                <a:cs typeface="Calibri"/>
              </a:rPr>
              <a:t>U.S. </a:t>
            </a:r>
            <a:r>
              <a:rPr sz="2000" spc="-5" dirty="0">
                <a:latin typeface="Palatino Linotype" panose="02040502050505030304" pitchFamily="18" charset="0"/>
                <a:cs typeface="Calibri"/>
              </a:rPr>
              <a:t>Constitution does not </a:t>
            </a:r>
            <a:r>
              <a:rPr sz="2000" spc="-440" dirty="0">
                <a:latin typeface="Palatino Linotype" panose="02040502050505030304" pitchFamily="18" charset="0"/>
                <a:cs typeface="Calibri"/>
              </a:rPr>
              <a:t> </a:t>
            </a:r>
            <a:r>
              <a:rPr sz="2000" spc="-15" dirty="0">
                <a:latin typeface="Palatino Linotype" panose="02040502050505030304" pitchFamily="18" charset="0"/>
                <a:cs typeface="Calibri"/>
              </a:rPr>
              <a:t>say </a:t>
            </a:r>
            <a:r>
              <a:rPr sz="2000" spc="-5" dirty="0">
                <a:latin typeface="Palatino Linotype" panose="02040502050505030304" pitchFamily="18" charset="0"/>
                <a:cs typeface="Calibri"/>
              </a:rPr>
              <a:t>anything</a:t>
            </a:r>
            <a:r>
              <a:rPr sz="2000" dirty="0">
                <a:latin typeface="Palatino Linotype" panose="02040502050505030304" pitchFamily="18" charset="0"/>
                <a:cs typeface="Calibri"/>
              </a:rPr>
              <a:t> about </a:t>
            </a:r>
            <a:r>
              <a:rPr sz="2000" spc="-10" dirty="0">
                <a:latin typeface="Palatino Linotype" panose="02040502050505030304" pitchFamily="18" charset="0"/>
                <a:cs typeface="Calibri"/>
              </a:rPr>
              <a:t>protecting </a:t>
            </a:r>
            <a:r>
              <a:rPr sz="2000" spc="-440" dirty="0">
                <a:latin typeface="Palatino Linotype" panose="02040502050505030304" pitchFamily="18" charset="0"/>
                <a:cs typeface="Calibri"/>
              </a:rPr>
              <a:t> </a:t>
            </a:r>
            <a:r>
              <a:rPr sz="2000" dirty="0">
                <a:latin typeface="Palatino Linotype" panose="02040502050505030304" pitchFamily="18" charset="0"/>
                <a:cs typeface="Calibri"/>
              </a:rPr>
              <a:t>the</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environment.</a:t>
            </a:r>
            <a:endParaRPr sz="2000" dirty="0">
              <a:latin typeface="Palatino Linotype" panose="02040502050505030304" pitchFamily="18" charset="0"/>
              <a:cs typeface="Calibri"/>
            </a:endParaRPr>
          </a:p>
          <a:p>
            <a:pPr>
              <a:lnSpc>
                <a:spcPct val="100000"/>
              </a:lnSpc>
              <a:buFont typeface="Arial MT"/>
              <a:buChar char="•"/>
            </a:pPr>
            <a:endParaRPr sz="2000" dirty="0">
              <a:latin typeface="Palatino Linotype" panose="02040502050505030304" pitchFamily="18" charset="0"/>
              <a:cs typeface="Calibri"/>
            </a:endParaRPr>
          </a:p>
          <a:p>
            <a:pPr marL="241300" marR="43180" indent="-228600">
              <a:lnSpc>
                <a:spcPct val="90000"/>
              </a:lnSpc>
              <a:spcBef>
                <a:spcPts val="1689"/>
              </a:spcBef>
              <a:buFont typeface="Arial MT"/>
              <a:buChar char="•"/>
              <a:tabLst>
                <a:tab pos="240665" algn="l"/>
                <a:tab pos="241300" algn="l"/>
              </a:tabLst>
            </a:pPr>
            <a:r>
              <a:rPr sz="2000" spc="-5" dirty="0">
                <a:latin typeface="Palatino Linotype" panose="02040502050505030304" pitchFamily="18" charset="0"/>
                <a:cs typeface="Calibri"/>
              </a:rPr>
              <a:t>According</a:t>
            </a:r>
            <a:r>
              <a:rPr sz="2000" spc="-55" dirty="0">
                <a:latin typeface="Palatino Linotype" panose="02040502050505030304" pitchFamily="18" charset="0"/>
                <a:cs typeface="Calibri"/>
              </a:rPr>
              <a:t> </a:t>
            </a:r>
            <a:r>
              <a:rPr sz="2000" spc="-15" dirty="0">
                <a:latin typeface="Palatino Linotype" panose="02040502050505030304" pitchFamily="18" charset="0"/>
                <a:cs typeface="Calibri"/>
              </a:rPr>
              <a:t>to</a:t>
            </a:r>
            <a:r>
              <a:rPr sz="2000" spc="-30" dirty="0">
                <a:latin typeface="Palatino Linotype" panose="02040502050505030304" pitchFamily="18" charset="0"/>
                <a:cs typeface="Calibri"/>
              </a:rPr>
              <a:t> </a:t>
            </a:r>
            <a:r>
              <a:rPr sz="2000" spc="-5" dirty="0">
                <a:latin typeface="Palatino Linotype" panose="02040502050505030304" pitchFamily="18" charset="0"/>
                <a:cs typeface="Calibri"/>
              </a:rPr>
              <a:t>Constitute,</a:t>
            </a:r>
            <a:r>
              <a:rPr sz="2000" spc="-25" dirty="0">
                <a:latin typeface="Palatino Linotype" panose="02040502050505030304" pitchFamily="18" charset="0"/>
                <a:cs typeface="Calibri"/>
              </a:rPr>
              <a:t> </a:t>
            </a:r>
            <a:r>
              <a:rPr sz="2000" spc="-5" dirty="0">
                <a:latin typeface="Palatino Linotype" panose="02040502050505030304" pitchFamily="18" charset="0"/>
                <a:cs typeface="Calibri"/>
              </a:rPr>
              <a:t>there </a:t>
            </a:r>
            <a:r>
              <a:rPr sz="2000" spc="-434" dirty="0">
                <a:latin typeface="Palatino Linotype" panose="02040502050505030304" pitchFamily="18" charset="0"/>
                <a:cs typeface="Calibri"/>
              </a:rPr>
              <a:t> </a:t>
            </a:r>
            <a:r>
              <a:rPr sz="2000" spc="-10" dirty="0">
                <a:latin typeface="Palatino Linotype" panose="02040502050505030304" pitchFamily="18" charset="0"/>
                <a:cs typeface="Calibri"/>
              </a:rPr>
              <a:t>are </a:t>
            </a:r>
            <a:r>
              <a:rPr sz="2000" dirty="0">
                <a:latin typeface="Palatino Linotype" panose="02040502050505030304" pitchFamily="18" charset="0"/>
                <a:cs typeface="Calibri"/>
              </a:rPr>
              <a:t>157 </a:t>
            </a:r>
            <a:r>
              <a:rPr sz="2000" spc="-5" dirty="0">
                <a:latin typeface="Palatino Linotype" panose="02040502050505030304" pitchFamily="18" charset="0"/>
                <a:cs typeface="Calibri"/>
              </a:rPr>
              <a:t>Constitutions that </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speak directly </a:t>
            </a:r>
            <a:r>
              <a:rPr sz="2000" dirty="0">
                <a:latin typeface="Palatino Linotype" panose="02040502050505030304" pitchFamily="18" charset="0"/>
                <a:cs typeface="Calibri"/>
              </a:rPr>
              <a:t>about the </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environment.</a:t>
            </a:r>
            <a:r>
              <a:rPr lang="en-US" sz="2000" spc="-10" dirty="0">
                <a:latin typeface="Palatino Linotype" panose="02040502050505030304" pitchFamily="18" charset="0"/>
                <a:cs typeface="Calibri"/>
              </a:rPr>
              <a:t> E.g. Portugal, Colombia, Kenya. </a:t>
            </a:r>
            <a:endParaRPr sz="2000" dirty="0">
              <a:latin typeface="Palatino Linotype" panose="02040502050505030304" pitchFamily="18" charset="0"/>
              <a:cs typeface="Calibri"/>
            </a:endParaRPr>
          </a:p>
          <a:p>
            <a:pPr>
              <a:lnSpc>
                <a:spcPct val="100000"/>
              </a:lnSpc>
              <a:buFont typeface="Arial MT"/>
              <a:buChar char="•"/>
            </a:pPr>
            <a:endParaRPr sz="2000" dirty="0">
              <a:latin typeface="Palatino Linotype" panose="02040502050505030304" pitchFamily="18" charset="0"/>
              <a:cs typeface="Calibri"/>
            </a:endParaRPr>
          </a:p>
          <a:p>
            <a:pPr marL="241300" marR="5080" indent="-228600">
              <a:lnSpc>
                <a:spcPct val="90000"/>
              </a:lnSpc>
              <a:spcBef>
                <a:spcPts val="1715"/>
              </a:spcBef>
              <a:buFont typeface="Arial MT"/>
              <a:buChar char="•"/>
              <a:tabLst>
                <a:tab pos="240665" algn="l"/>
                <a:tab pos="241300" algn="l"/>
              </a:tabLst>
            </a:pPr>
            <a:r>
              <a:rPr sz="2000" spc="-10" dirty="0">
                <a:latin typeface="Palatino Linotype" panose="02040502050505030304" pitchFamily="18" charset="0"/>
                <a:cs typeface="Calibri"/>
              </a:rPr>
              <a:t>For example, </a:t>
            </a:r>
            <a:r>
              <a:rPr sz="2000" spc="-5" dirty="0">
                <a:latin typeface="Palatino Linotype" panose="02040502050505030304" pitchFamily="18" charset="0"/>
                <a:cs typeface="Calibri"/>
              </a:rPr>
              <a:t>some </a:t>
            </a:r>
            <a:r>
              <a:rPr sz="2000" spc="-10" dirty="0">
                <a:latin typeface="Palatino Linotype" panose="02040502050505030304" pitchFamily="18" charset="0"/>
                <a:cs typeface="Calibri"/>
              </a:rPr>
              <a:t>provide </a:t>
            </a:r>
            <a:r>
              <a:rPr sz="2000" spc="-15" dirty="0">
                <a:latin typeface="Palatino Linotype" panose="02040502050505030304" pitchFamily="18" charset="0"/>
                <a:cs typeface="Calibri"/>
              </a:rPr>
              <a:t>for </a:t>
            </a:r>
            <a:r>
              <a:rPr sz="2000" spc="-440" dirty="0">
                <a:latin typeface="Palatino Linotype" panose="02040502050505030304" pitchFamily="18" charset="0"/>
                <a:cs typeface="Calibri"/>
              </a:rPr>
              <a:t> </a:t>
            </a:r>
            <a:r>
              <a:rPr sz="2000" dirty="0">
                <a:latin typeface="Palatino Linotype" panose="02040502050505030304" pitchFamily="18" charset="0"/>
                <a:cs typeface="Calibri"/>
              </a:rPr>
              <a:t>a duty of the </a:t>
            </a:r>
            <a:r>
              <a:rPr sz="2000" spc="-20" dirty="0">
                <a:latin typeface="Palatino Linotype" panose="02040502050505030304" pitchFamily="18" charset="0"/>
                <a:cs typeface="Calibri"/>
              </a:rPr>
              <a:t>state </a:t>
            </a:r>
            <a:r>
              <a:rPr sz="2000" spc="-10" dirty="0">
                <a:latin typeface="Palatino Linotype" panose="02040502050505030304" pitchFamily="18" charset="0"/>
                <a:cs typeface="Calibri"/>
              </a:rPr>
              <a:t>to protect </a:t>
            </a:r>
            <a:r>
              <a:rPr sz="2000" spc="-5" dirty="0">
                <a:latin typeface="Palatino Linotype" panose="02040502050505030304" pitchFamily="18" charset="0"/>
                <a:cs typeface="Calibri"/>
              </a:rPr>
              <a:t> </a:t>
            </a:r>
            <a:r>
              <a:rPr sz="2000" dirty="0">
                <a:latin typeface="Palatino Linotype" panose="02040502050505030304" pitchFamily="18" charset="0"/>
                <a:cs typeface="Calibri"/>
              </a:rPr>
              <a:t>the</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environment.</a:t>
            </a:r>
            <a:endParaRPr sz="2000" dirty="0">
              <a:latin typeface="Palatino Linotype" panose="02040502050505030304" pitchFamily="18" charset="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2359661" cy="628377"/>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Palatino Linotype" panose="02040502050505030304" pitchFamily="18" charset="0"/>
              </a:rPr>
              <a:t>Courts</a:t>
            </a:r>
          </a:p>
        </p:txBody>
      </p:sp>
      <p:sp>
        <p:nvSpPr>
          <p:cNvPr id="3" name="object 3"/>
          <p:cNvSpPr txBox="1"/>
          <p:nvPr/>
        </p:nvSpPr>
        <p:spPr>
          <a:xfrm>
            <a:off x="152400" y="856977"/>
            <a:ext cx="11887200" cy="4968026"/>
          </a:xfrm>
          <a:prstGeom prst="rect">
            <a:avLst/>
          </a:prstGeom>
        </p:spPr>
        <p:txBody>
          <a:bodyPr vert="horz" wrap="square" lIns="0" tIns="104139" rIns="0" bIns="0" rtlCol="0">
            <a:spAutoFit/>
          </a:bodyPr>
          <a:lstStyle/>
          <a:p>
            <a:pPr marL="241300" indent="-228600" algn="just">
              <a:lnSpc>
                <a:spcPct val="100000"/>
              </a:lnSpc>
              <a:spcBef>
                <a:spcPts val="819"/>
              </a:spcBef>
              <a:buFont typeface="Arial MT"/>
              <a:buChar char="•"/>
              <a:tabLst>
                <a:tab pos="241300" algn="l"/>
              </a:tabLst>
            </a:pPr>
            <a:r>
              <a:rPr sz="2400" spc="-5" dirty="0">
                <a:latin typeface="Palatino Linotype" panose="02040502050505030304" pitchFamily="18" charset="0"/>
                <a:cs typeface="Calibri"/>
              </a:rPr>
              <a:t>Courts</a:t>
            </a:r>
            <a:r>
              <a:rPr sz="2400" spc="-15" dirty="0">
                <a:latin typeface="Palatino Linotype" panose="02040502050505030304" pitchFamily="18" charset="0"/>
                <a:cs typeface="Calibri"/>
              </a:rPr>
              <a:t> </a:t>
            </a:r>
            <a:r>
              <a:rPr lang="en-US" sz="2400" spc="-15" dirty="0">
                <a:latin typeface="Palatino Linotype" panose="02040502050505030304" pitchFamily="18" charset="0"/>
                <a:cs typeface="Calibri"/>
              </a:rPr>
              <a:t>enforce constitutional provisions by s</a:t>
            </a:r>
            <a:r>
              <a:rPr sz="2400" spc="-15" dirty="0">
                <a:latin typeface="Palatino Linotype" panose="02040502050505030304" pitchFamily="18" charset="0"/>
                <a:cs typeface="Calibri"/>
              </a:rPr>
              <a:t>trik</a:t>
            </a:r>
            <a:r>
              <a:rPr lang="en-US" sz="2400" spc="-15" dirty="0">
                <a:latin typeface="Palatino Linotype" panose="02040502050505030304" pitchFamily="18" charset="0"/>
                <a:cs typeface="Calibri"/>
              </a:rPr>
              <a:t>ing</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down</a:t>
            </a:r>
            <a:r>
              <a:rPr sz="2400" spc="10" dirty="0">
                <a:latin typeface="Palatino Linotype" panose="02040502050505030304" pitchFamily="18" charset="0"/>
                <a:cs typeface="Calibri"/>
              </a:rPr>
              <a:t> </a:t>
            </a:r>
            <a:r>
              <a:rPr sz="2400" spc="-15" dirty="0">
                <a:latin typeface="Palatino Linotype" panose="02040502050505030304" pitchFamily="18" charset="0"/>
                <a:cs typeface="Calibri"/>
              </a:rPr>
              <a:t>offending</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laws</a:t>
            </a:r>
            <a:r>
              <a:rPr sz="2400" spc="-20"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5" dirty="0">
                <a:latin typeface="Palatino Linotype" panose="02040502050505030304" pitchFamily="18" charset="0"/>
                <a:cs typeface="Calibri"/>
              </a:rPr>
              <a:t> practices</a:t>
            </a:r>
            <a:endParaRPr sz="2400" dirty="0">
              <a:latin typeface="Palatino Linotype" panose="02040502050505030304" pitchFamily="18" charset="0"/>
              <a:cs typeface="Calibri"/>
            </a:endParaRPr>
          </a:p>
          <a:p>
            <a:pPr marL="241300" marR="526415" indent="-228600" algn="just">
              <a:lnSpc>
                <a:spcPts val="2590"/>
              </a:lnSpc>
              <a:spcBef>
                <a:spcPts val="1050"/>
              </a:spcBef>
              <a:buFont typeface="Arial MT"/>
              <a:buChar char="•"/>
              <a:tabLst>
                <a:tab pos="241300" algn="l"/>
              </a:tabLst>
            </a:pPr>
            <a:r>
              <a:rPr sz="2400" spc="-5" dirty="0">
                <a:latin typeface="Palatino Linotype" panose="02040502050505030304" pitchFamily="18" charset="0"/>
                <a:cs typeface="Calibri"/>
              </a:rPr>
              <a:t>They </a:t>
            </a:r>
            <a:r>
              <a:rPr sz="2400" spc="-20" dirty="0">
                <a:latin typeface="Palatino Linotype" panose="02040502050505030304" pitchFamily="18" charset="0"/>
                <a:cs typeface="Calibri"/>
              </a:rPr>
              <a:t>have</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10" dirty="0">
                <a:latin typeface="Palatino Linotype" panose="02040502050505030304" pitchFamily="18" charset="0"/>
                <a:cs typeface="Calibri"/>
              </a:rPr>
              <a:t>power</a:t>
            </a:r>
            <a:r>
              <a:rPr sz="2400" spc="10" dirty="0">
                <a:latin typeface="Palatino Linotype" panose="02040502050505030304" pitchFamily="18" charset="0"/>
                <a:cs typeface="Calibri"/>
              </a:rPr>
              <a:t> </a:t>
            </a:r>
            <a:r>
              <a:rPr sz="2400" spc="-15" dirty="0">
                <a:latin typeface="Palatino Linotype" panose="02040502050505030304" pitchFamily="18" charset="0"/>
                <a:cs typeface="Calibri"/>
              </a:rPr>
              <a:t>to</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override</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decisions </a:t>
            </a:r>
            <a:r>
              <a:rPr sz="2400" dirty="0">
                <a:latin typeface="Palatino Linotype" panose="02040502050505030304" pitchFamily="18" charset="0"/>
                <a:cs typeface="Calibri"/>
              </a:rPr>
              <a:t>and </a:t>
            </a:r>
            <a:r>
              <a:rPr sz="2400" spc="-10" dirty="0">
                <a:latin typeface="Palatino Linotype" panose="02040502050505030304" pitchFamily="18" charset="0"/>
                <a:cs typeface="Calibri"/>
              </a:rPr>
              <a:t>laws</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produced</a:t>
            </a:r>
            <a:r>
              <a:rPr sz="2400" spc="10" dirty="0">
                <a:latin typeface="Palatino Linotype" panose="02040502050505030304" pitchFamily="18" charset="0"/>
                <a:cs typeface="Calibri"/>
              </a:rPr>
              <a:t> </a:t>
            </a:r>
            <a:r>
              <a:rPr sz="2400" spc="-10" dirty="0">
                <a:latin typeface="Palatino Linotype" panose="02040502050505030304" pitchFamily="18" charset="0"/>
                <a:cs typeface="Calibri"/>
              </a:rPr>
              <a:t>by </a:t>
            </a:r>
            <a:r>
              <a:rPr sz="2400" dirty="0">
                <a:latin typeface="Palatino Linotype" panose="02040502050505030304" pitchFamily="18" charset="0"/>
                <a:cs typeface="Calibri"/>
              </a:rPr>
              <a:t>the </a:t>
            </a:r>
            <a:r>
              <a:rPr sz="2400" spc="-525" dirty="0">
                <a:latin typeface="Palatino Linotype" panose="02040502050505030304" pitchFamily="18" charset="0"/>
                <a:cs typeface="Calibri"/>
              </a:rPr>
              <a:t> </a:t>
            </a:r>
            <a:r>
              <a:rPr sz="2400" spc="-10" dirty="0">
                <a:latin typeface="Palatino Linotype" panose="02040502050505030304" pitchFamily="18" charset="0"/>
                <a:cs typeface="Calibri"/>
              </a:rPr>
              <a:t>government</a:t>
            </a:r>
            <a:endParaRPr sz="2400" dirty="0">
              <a:latin typeface="Palatino Linotype" panose="02040502050505030304" pitchFamily="18" charset="0"/>
              <a:cs typeface="Calibri"/>
            </a:endParaRPr>
          </a:p>
          <a:p>
            <a:pPr algn="just">
              <a:lnSpc>
                <a:spcPct val="100000"/>
              </a:lnSpc>
              <a:spcBef>
                <a:spcPts val="50"/>
              </a:spcBef>
              <a:buFont typeface="Arial MT"/>
              <a:buChar char="•"/>
            </a:pPr>
            <a:r>
              <a:rPr lang="en-US" sz="2400" dirty="0">
                <a:latin typeface="Palatino Linotype" panose="02040502050505030304" pitchFamily="18" charset="0"/>
              </a:rPr>
              <a:t> In a political system, they strike down laws and constrain the power of elected rulers, thereby stabilizing and limiting democracy</a:t>
            </a:r>
          </a:p>
          <a:p>
            <a:pPr algn="just">
              <a:lnSpc>
                <a:spcPct val="100000"/>
              </a:lnSpc>
              <a:spcBef>
                <a:spcPts val="50"/>
              </a:spcBef>
            </a:pPr>
            <a:endParaRPr sz="2400" dirty="0">
              <a:latin typeface="Palatino Linotype" panose="02040502050505030304" pitchFamily="18" charset="0"/>
              <a:cs typeface="Calibri"/>
            </a:endParaRPr>
          </a:p>
          <a:p>
            <a:pPr marL="241300" indent="-228600" algn="just">
              <a:lnSpc>
                <a:spcPct val="100000"/>
              </a:lnSpc>
              <a:buFont typeface="Arial MT"/>
              <a:buChar char="•"/>
              <a:tabLst>
                <a:tab pos="241300" algn="l"/>
              </a:tabLst>
            </a:pPr>
            <a:r>
              <a:rPr lang="en-GB" sz="2400" dirty="0">
                <a:latin typeface="Palatino Linotype" panose="02040502050505030304" pitchFamily="18" charset="0"/>
                <a:cs typeface="Calibri"/>
              </a:rPr>
              <a:t>The courts do this through a </a:t>
            </a:r>
            <a:r>
              <a:rPr sz="2400" dirty="0">
                <a:latin typeface="Palatino Linotype" panose="02040502050505030304" pitchFamily="18" charset="0"/>
                <a:cs typeface="Calibri"/>
              </a:rPr>
              <a:t>judicial</a:t>
            </a:r>
            <a:r>
              <a:rPr sz="2400" spc="-30" dirty="0">
                <a:latin typeface="Palatino Linotype" panose="02040502050505030304" pitchFamily="18" charset="0"/>
                <a:cs typeface="Calibri"/>
              </a:rPr>
              <a:t> </a:t>
            </a:r>
            <a:r>
              <a:rPr sz="2400" spc="-10" dirty="0">
                <a:latin typeface="Palatino Linotype" panose="02040502050505030304" pitchFamily="18" charset="0"/>
                <a:cs typeface="Calibri"/>
              </a:rPr>
              <a:t>review</a:t>
            </a:r>
            <a:r>
              <a:rPr lang="en-GB" sz="2400" spc="-10" dirty="0">
                <a:latin typeface="Palatino Linotype" panose="02040502050505030304" pitchFamily="18" charset="0"/>
                <a:cs typeface="Calibri"/>
              </a:rPr>
              <a:t>: </a:t>
            </a:r>
            <a:endParaRPr sz="2400" dirty="0">
              <a:latin typeface="Palatino Linotype" panose="02040502050505030304" pitchFamily="18" charset="0"/>
              <a:cs typeface="Calibri"/>
            </a:endParaRPr>
          </a:p>
          <a:p>
            <a:pPr marL="469900" indent="-457200" algn="just">
              <a:lnSpc>
                <a:spcPct val="100000"/>
              </a:lnSpc>
              <a:spcBef>
                <a:spcPts val="725"/>
              </a:spcBef>
              <a:buFont typeface="+mj-lt"/>
              <a:buAutoNum type="alphaLcParenR"/>
              <a:tabLst>
                <a:tab pos="241300" algn="l"/>
              </a:tabLst>
            </a:pPr>
            <a:r>
              <a:rPr lang="en-US" sz="2400" spc="-15" dirty="0">
                <a:latin typeface="Palatino Linotype" panose="02040502050505030304" pitchFamily="18" charset="0"/>
                <a:cs typeface="Calibri"/>
              </a:rPr>
              <a:t>They r</a:t>
            </a:r>
            <a:r>
              <a:rPr sz="2400" spc="-10" dirty="0">
                <a:latin typeface="Palatino Linotype" panose="02040502050505030304" pitchFamily="18" charset="0"/>
                <a:cs typeface="Calibri"/>
              </a:rPr>
              <a:t>eview</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the </a:t>
            </a:r>
            <a:r>
              <a:rPr sz="2400" spc="-5" dirty="0">
                <a:latin typeface="Palatino Linotype" panose="02040502050505030304" pitchFamily="18" charset="0"/>
                <a:cs typeface="Calibri"/>
              </a:rPr>
              <a:t>constitutionality</a:t>
            </a:r>
            <a:r>
              <a:rPr sz="2400" spc="-4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a:t>
            </a:r>
            <a:r>
              <a:rPr sz="2400" spc="-10" dirty="0">
                <a:latin typeface="Palatino Linotype" panose="02040502050505030304" pitchFamily="18" charset="0"/>
                <a:cs typeface="Calibri"/>
              </a:rPr>
              <a:t> </a:t>
            </a:r>
            <a:r>
              <a:rPr sz="2400" spc="-15" dirty="0">
                <a:latin typeface="Palatino Linotype" panose="02040502050505030304" pitchFamily="18" charset="0"/>
                <a:cs typeface="Calibri"/>
              </a:rPr>
              <a:t>statute</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or</a:t>
            </a:r>
            <a:r>
              <a:rPr sz="2400" spc="-10" dirty="0">
                <a:latin typeface="Palatino Linotype" panose="02040502050505030304" pitchFamily="18" charset="0"/>
                <a:cs typeface="Calibri"/>
              </a:rPr>
              <a:t> </a:t>
            </a:r>
            <a:r>
              <a:rPr sz="2400" spc="-30" dirty="0">
                <a:latin typeface="Palatino Linotype" panose="02040502050505030304" pitchFamily="18" charset="0"/>
                <a:cs typeface="Calibri"/>
              </a:rPr>
              <a:t>treaty,</a:t>
            </a:r>
            <a:endParaRPr lang="en-US" sz="2400" spc="-30" dirty="0">
              <a:latin typeface="Palatino Linotype" panose="02040502050505030304" pitchFamily="18" charset="0"/>
              <a:cs typeface="Calibri"/>
            </a:endParaRPr>
          </a:p>
          <a:p>
            <a:pPr marL="469900" indent="-457200" algn="just">
              <a:lnSpc>
                <a:spcPct val="100000"/>
              </a:lnSpc>
              <a:spcBef>
                <a:spcPts val="725"/>
              </a:spcBef>
              <a:buFont typeface="+mj-lt"/>
              <a:buAutoNum type="alphaLcParenR"/>
              <a:tabLst>
                <a:tab pos="241300" algn="l"/>
              </a:tabLst>
            </a:pPr>
            <a:r>
              <a:rPr lang="en-GB" sz="2400" spc="-30" dirty="0">
                <a:latin typeface="Palatino Linotype" panose="02040502050505030304" pitchFamily="18" charset="0"/>
                <a:cs typeface="Calibri"/>
              </a:rPr>
              <a:t>Nullify laws that contravene the constitution.</a:t>
            </a:r>
          </a:p>
          <a:p>
            <a:pPr marL="469900" indent="-457200" algn="just">
              <a:lnSpc>
                <a:spcPct val="100000"/>
              </a:lnSpc>
              <a:spcBef>
                <a:spcPts val="705"/>
              </a:spcBef>
              <a:buFont typeface="+mj-lt"/>
              <a:buAutoNum type="alphaLcParenR"/>
              <a:tabLst>
                <a:tab pos="241300" algn="l"/>
              </a:tabLst>
            </a:pPr>
            <a:r>
              <a:rPr lang="en-GB" sz="2400" spc="-30" dirty="0">
                <a:latin typeface="Palatino Linotype" panose="02040502050505030304" pitchFamily="18" charset="0"/>
                <a:cs typeface="Calibri"/>
              </a:rPr>
              <a:t>R</a:t>
            </a:r>
            <a:r>
              <a:rPr sz="2400" spc="-10" dirty="0" err="1">
                <a:latin typeface="Palatino Linotype" panose="02040502050505030304" pitchFamily="18" charset="0"/>
                <a:cs typeface="Calibri"/>
              </a:rPr>
              <a:t>eview</a:t>
            </a:r>
            <a:r>
              <a:rPr sz="2400" dirty="0">
                <a:latin typeface="Palatino Linotype" panose="02040502050505030304" pitchFamily="18" charset="0"/>
                <a:cs typeface="Calibri"/>
              </a:rPr>
              <a:t> the</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actions</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public</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sector </a:t>
            </a:r>
            <a:r>
              <a:rPr sz="2400" spc="-5" dirty="0">
                <a:latin typeface="Palatino Linotype" panose="02040502050505030304" pitchFamily="18" charset="0"/>
                <a:cs typeface="Calibri"/>
              </a:rPr>
              <a:t>bodies </a:t>
            </a:r>
            <a:r>
              <a:rPr sz="2400" dirty="0">
                <a:latin typeface="Palatino Linotype" panose="02040502050505030304" pitchFamily="18" charset="0"/>
                <a:cs typeface="Calibri"/>
              </a:rPr>
              <a:t>in</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terms</a:t>
            </a:r>
            <a:r>
              <a:rPr sz="2400" spc="-2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their</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lawfulness</a:t>
            </a:r>
            <a:endParaRPr lang="en-US" sz="2400" spc="-5" dirty="0">
              <a:latin typeface="Palatino Linotype" panose="02040502050505030304" pitchFamily="18" charset="0"/>
              <a:cs typeface="Calibri"/>
            </a:endParaRPr>
          </a:p>
          <a:p>
            <a:pPr marL="469900" indent="-457200" algn="just">
              <a:lnSpc>
                <a:spcPct val="100000"/>
              </a:lnSpc>
              <a:spcBef>
                <a:spcPts val="705"/>
              </a:spcBef>
              <a:buFont typeface="+mj-lt"/>
              <a:buAutoNum type="alphaLcParenR"/>
              <a:tabLst>
                <a:tab pos="241300" algn="l"/>
              </a:tabLst>
            </a:pPr>
            <a:r>
              <a:rPr lang="en-GB" sz="2400" spc="-5" dirty="0">
                <a:latin typeface="Palatino Linotype" panose="02040502050505030304" pitchFamily="18" charset="0"/>
                <a:cs typeface="Calibri"/>
              </a:rPr>
              <a:t>R</a:t>
            </a:r>
            <a:r>
              <a:rPr sz="2400" spc="-10" dirty="0" err="1">
                <a:latin typeface="Palatino Linotype" panose="02040502050505030304" pitchFamily="18" charset="0"/>
                <a:cs typeface="Calibri"/>
              </a:rPr>
              <a:t>eview</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administrative</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regulation</a:t>
            </a:r>
            <a:r>
              <a:rPr sz="2400" spc="5" dirty="0">
                <a:latin typeface="Palatino Linotype" panose="02040502050505030304" pitchFamily="18" charset="0"/>
                <a:cs typeface="Calibri"/>
              </a:rPr>
              <a:t> </a:t>
            </a:r>
            <a:r>
              <a:rPr sz="2400" spc="-20" dirty="0">
                <a:latin typeface="Palatino Linotype" panose="02040502050505030304" pitchFamily="18" charset="0"/>
                <a:cs typeface="Calibri"/>
              </a:rPr>
              <a:t>for</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consistency</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with</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either</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a:t>
            </a:r>
            <a:r>
              <a:rPr sz="2400" spc="-10" dirty="0">
                <a:latin typeface="Palatino Linotype" panose="02040502050505030304" pitchFamily="18" charset="0"/>
                <a:cs typeface="Calibri"/>
              </a:rPr>
              <a:t> </a:t>
            </a:r>
            <a:r>
              <a:rPr sz="2400" spc="-15" dirty="0">
                <a:latin typeface="Palatino Linotype" panose="02040502050505030304" pitchFamily="18" charset="0"/>
                <a:cs typeface="Calibri"/>
              </a:rPr>
              <a:t>statute,</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a:t>
            </a:r>
          </a:p>
          <a:p>
            <a:pPr marL="241300" algn="just">
              <a:lnSpc>
                <a:spcPts val="2740"/>
              </a:lnSpc>
            </a:pPr>
            <a:r>
              <a:rPr sz="2400" spc="-30" dirty="0">
                <a:latin typeface="Palatino Linotype" panose="02040502050505030304" pitchFamily="18" charset="0"/>
                <a:cs typeface="Calibri"/>
              </a:rPr>
              <a:t>treaty,</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or</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Constitution</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itself</a:t>
            </a:r>
            <a:r>
              <a:rPr sz="2400" spc="-10" dirty="0">
                <a:latin typeface="Palatino Linotype" panose="02040502050505030304" pitchFamily="18" charset="0"/>
                <a:cs typeface="Calibri"/>
              </a:rPr>
              <a:t> </a:t>
            </a:r>
            <a:r>
              <a:rPr sz="2400" spc="-20" dirty="0">
                <a:latin typeface="Palatino Linotype" panose="02040502050505030304" pitchFamily="18" charset="0"/>
                <a:cs typeface="Calibri"/>
              </a:rPr>
              <a:t>(Gallagher, </a:t>
            </a:r>
            <a:r>
              <a:rPr sz="2400" spc="-15" dirty="0">
                <a:latin typeface="Palatino Linotype" panose="02040502050505030304" pitchFamily="18" charset="0"/>
                <a:cs typeface="Calibri"/>
              </a:rPr>
              <a:t>Laver</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and Mair</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2011)</a:t>
            </a:r>
            <a:endParaRPr sz="2400" dirty="0">
              <a:latin typeface="Palatino Linotype" panose="02040502050505030304" pitchFamily="18" charset="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05931256"/>
              </p:ext>
            </p:extLst>
          </p:nvPr>
        </p:nvGraphicFramePr>
        <p:xfrm>
          <a:off x="381000" y="533400"/>
          <a:ext cx="11582400" cy="5181598"/>
        </p:xfrm>
        <a:graphic>
          <a:graphicData uri="http://schemas.openxmlformats.org/drawingml/2006/table">
            <a:tbl>
              <a:tblPr firstRow="1" bandRow="1">
                <a:tableStyleId>{2D5ABB26-0587-4C30-8999-92F81FD0307C}</a:tableStyleId>
              </a:tblPr>
              <a:tblGrid>
                <a:gridCol w="5791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61001">
                <a:tc>
                  <a:txBody>
                    <a:bodyPr/>
                    <a:lstStyle/>
                    <a:p>
                      <a:pPr marL="91440">
                        <a:lnSpc>
                          <a:spcPct val="100000"/>
                        </a:lnSpc>
                        <a:spcBef>
                          <a:spcPts val="259"/>
                        </a:spcBef>
                      </a:pPr>
                      <a:r>
                        <a:rPr sz="1600" b="1" spc="-5" dirty="0">
                          <a:solidFill>
                            <a:srgbClr val="FFFFFF"/>
                          </a:solidFill>
                          <a:latin typeface="Palatino Linotype" panose="02040502050505030304" pitchFamily="18" charset="0"/>
                          <a:cs typeface="Calibri"/>
                        </a:rPr>
                        <a:t>American</a:t>
                      </a:r>
                      <a:r>
                        <a:rPr sz="1600" b="1" spc="-25" dirty="0">
                          <a:solidFill>
                            <a:srgbClr val="FFFFFF"/>
                          </a:solidFill>
                          <a:latin typeface="Palatino Linotype" panose="02040502050505030304" pitchFamily="18" charset="0"/>
                          <a:cs typeface="Calibri"/>
                        </a:rPr>
                        <a:t> </a:t>
                      </a:r>
                      <a:r>
                        <a:rPr sz="1600" b="1" spc="-5" dirty="0">
                          <a:solidFill>
                            <a:srgbClr val="FFFFFF"/>
                          </a:solidFill>
                          <a:latin typeface="Palatino Linotype" panose="02040502050505030304" pitchFamily="18" charset="0"/>
                          <a:cs typeface="Calibri"/>
                        </a:rPr>
                        <a:t>Judicial</a:t>
                      </a:r>
                      <a:r>
                        <a:rPr sz="1600" b="1" spc="-35" dirty="0">
                          <a:solidFill>
                            <a:srgbClr val="FFFFFF"/>
                          </a:solidFill>
                          <a:latin typeface="Palatino Linotype" panose="02040502050505030304" pitchFamily="18" charset="0"/>
                          <a:cs typeface="Calibri"/>
                        </a:rPr>
                        <a:t> </a:t>
                      </a:r>
                      <a:r>
                        <a:rPr sz="1600" b="1" spc="-15" dirty="0">
                          <a:solidFill>
                            <a:srgbClr val="FFFFFF"/>
                          </a:solidFill>
                          <a:latin typeface="Palatino Linotype" panose="02040502050505030304" pitchFamily="18" charset="0"/>
                          <a:cs typeface="Calibri"/>
                        </a:rPr>
                        <a:t>Review</a:t>
                      </a:r>
                      <a:endParaRPr sz="1600" b="1" dirty="0">
                        <a:latin typeface="Palatino Linotype" panose="02040502050505030304" pitchFamily="18" charset="0"/>
                        <a:cs typeface="Calibri"/>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59"/>
                        </a:spcBef>
                      </a:pPr>
                      <a:r>
                        <a:rPr sz="1600" b="1" spc="-10" dirty="0">
                          <a:solidFill>
                            <a:srgbClr val="FFFFFF"/>
                          </a:solidFill>
                          <a:latin typeface="Palatino Linotype" panose="02040502050505030304" pitchFamily="18" charset="0"/>
                          <a:cs typeface="Calibri"/>
                        </a:rPr>
                        <a:t>European </a:t>
                      </a:r>
                      <a:r>
                        <a:rPr sz="1600" b="1" spc="-5" dirty="0">
                          <a:solidFill>
                            <a:srgbClr val="FFFFFF"/>
                          </a:solidFill>
                          <a:latin typeface="Palatino Linotype" panose="02040502050505030304" pitchFamily="18" charset="0"/>
                          <a:cs typeface="Calibri"/>
                        </a:rPr>
                        <a:t>Constitutional</a:t>
                      </a:r>
                      <a:r>
                        <a:rPr sz="1600" b="1" spc="-25" dirty="0">
                          <a:solidFill>
                            <a:srgbClr val="FFFFFF"/>
                          </a:solidFill>
                          <a:latin typeface="Palatino Linotype" panose="02040502050505030304" pitchFamily="18" charset="0"/>
                          <a:cs typeface="Calibri"/>
                        </a:rPr>
                        <a:t> </a:t>
                      </a:r>
                      <a:r>
                        <a:rPr sz="1600" b="1" spc="-15" dirty="0">
                          <a:solidFill>
                            <a:srgbClr val="FFFFFF"/>
                          </a:solidFill>
                          <a:latin typeface="Palatino Linotype" panose="02040502050505030304" pitchFamily="18" charset="0"/>
                          <a:cs typeface="Calibri"/>
                        </a:rPr>
                        <a:t>Review</a:t>
                      </a:r>
                      <a:endParaRPr sz="1600" b="1" dirty="0">
                        <a:latin typeface="Palatino Linotype" panose="02040502050505030304" pitchFamily="18" charset="0"/>
                        <a:cs typeface="Calibri"/>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1095798">
                <a:tc>
                  <a:txBody>
                    <a:bodyPr/>
                    <a:lstStyle/>
                    <a:p>
                      <a:pPr marL="91440" marR="83820" algn="just">
                        <a:lnSpc>
                          <a:spcPct val="100000"/>
                        </a:lnSpc>
                        <a:spcBef>
                          <a:spcPts val="259"/>
                        </a:spcBef>
                      </a:pPr>
                      <a:r>
                        <a:rPr sz="2000" b="1" spc="-10" dirty="0">
                          <a:latin typeface="Palatino Linotype" panose="02040502050505030304" pitchFamily="18" charset="0"/>
                          <a:cs typeface="Calibri"/>
                        </a:rPr>
                        <a:t>Decentralized.</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All</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judges</a:t>
                      </a:r>
                      <a:r>
                        <a:rPr sz="2000" spc="-5" dirty="0">
                          <a:latin typeface="Palatino Linotype" panose="02040502050505030304" pitchFamily="18" charset="0"/>
                          <a:cs typeface="Calibri"/>
                        </a:rPr>
                        <a:t> possess</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the </a:t>
                      </a:r>
                      <a:r>
                        <a:rPr sz="2000" spc="-10" dirty="0">
                          <a:latin typeface="Palatino Linotype" panose="02040502050505030304" pitchFamily="18" charset="0"/>
                          <a:cs typeface="Calibri"/>
                        </a:rPr>
                        <a:t>power</a:t>
                      </a:r>
                      <a:r>
                        <a:rPr sz="2000" spc="-5" dirty="0">
                          <a:latin typeface="Palatino Linotype" panose="02040502050505030304" pitchFamily="18" charset="0"/>
                          <a:cs typeface="Calibri"/>
                        </a:rPr>
                        <a:t> to</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void</a:t>
                      </a:r>
                      <a:r>
                        <a:rPr sz="2000" spc="-5" dirty="0">
                          <a:latin typeface="Palatino Linotype" panose="02040502050505030304" pitchFamily="18" charset="0"/>
                          <a:cs typeface="Calibri"/>
                        </a:rPr>
                        <a:t> </a:t>
                      </a:r>
                      <a:r>
                        <a:rPr sz="2000" spc="-15" dirty="0">
                          <a:latin typeface="Palatino Linotype" panose="02040502050505030304" pitchFamily="18" charset="0"/>
                          <a:cs typeface="Calibri"/>
                        </a:rPr>
                        <a:t>or </a:t>
                      </a:r>
                      <a:r>
                        <a:rPr sz="2000" spc="-10" dirty="0">
                          <a:latin typeface="Palatino Linotype" panose="02040502050505030304" pitchFamily="18" charset="0"/>
                          <a:cs typeface="Calibri"/>
                        </a:rPr>
                        <a:t> refuse </a:t>
                      </a:r>
                      <a:r>
                        <a:rPr sz="2000" spc="-5" dirty="0">
                          <a:latin typeface="Palatino Linotype" panose="02040502050505030304" pitchFamily="18" charset="0"/>
                          <a:cs typeface="Calibri"/>
                        </a:rPr>
                        <a:t>to apply </a:t>
                      </a:r>
                      <a:r>
                        <a:rPr sz="2000" dirty="0">
                          <a:latin typeface="Palatino Linotype" panose="02040502050505030304" pitchFamily="18" charset="0"/>
                          <a:cs typeface="Calibri"/>
                        </a:rPr>
                        <a:t>a </a:t>
                      </a:r>
                      <a:r>
                        <a:rPr sz="2000" spc="-10" dirty="0">
                          <a:latin typeface="Palatino Linotype" panose="02040502050505030304" pitchFamily="18" charset="0"/>
                          <a:cs typeface="Calibri"/>
                        </a:rPr>
                        <a:t>statute </a:t>
                      </a:r>
                      <a:r>
                        <a:rPr sz="2000" spc="-5" dirty="0">
                          <a:latin typeface="Palatino Linotype" panose="02040502050505030304" pitchFamily="18" charset="0"/>
                          <a:cs typeface="Calibri"/>
                        </a:rPr>
                        <a:t>on </a:t>
                      </a:r>
                      <a:r>
                        <a:rPr sz="2000" dirty="0">
                          <a:latin typeface="Palatino Linotype" panose="02040502050505030304" pitchFamily="18" charset="0"/>
                          <a:cs typeface="Calibri"/>
                        </a:rPr>
                        <a:t>the </a:t>
                      </a:r>
                      <a:r>
                        <a:rPr sz="2000" spc="-10" dirty="0">
                          <a:latin typeface="Palatino Linotype" panose="02040502050505030304" pitchFamily="18" charset="0"/>
                          <a:cs typeface="Calibri"/>
                        </a:rPr>
                        <a:t>grounds</a:t>
                      </a:r>
                      <a:r>
                        <a:rPr sz="2000" spc="360" dirty="0">
                          <a:latin typeface="Palatino Linotype" panose="02040502050505030304" pitchFamily="18" charset="0"/>
                          <a:cs typeface="Calibri"/>
                        </a:rPr>
                        <a:t> </a:t>
                      </a:r>
                      <a:r>
                        <a:rPr sz="2000" spc="-5" dirty="0">
                          <a:latin typeface="Palatino Linotype" panose="02040502050505030304" pitchFamily="18" charset="0"/>
                          <a:cs typeface="Calibri"/>
                        </a:rPr>
                        <a:t>that it </a:t>
                      </a:r>
                      <a:r>
                        <a:rPr sz="2000" spc="-10" dirty="0">
                          <a:latin typeface="Palatino Linotype" panose="02040502050505030304" pitchFamily="18" charset="0"/>
                          <a:cs typeface="Calibri"/>
                        </a:rPr>
                        <a:t>violates </a:t>
                      </a:r>
                      <a:r>
                        <a:rPr sz="2000" spc="-5" dirty="0">
                          <a:latin typeface="Palatino Linotype" panose="02040502050505030304" pitchFamily="18" charset="0"/>
                          <a:cs typeface="Calibri"/>
                        </a:rPr>
                        <a:t> </a:t>
                      </a:r>
                      <a:r>
                        <a:rPr sz="2000" spc="5" dirty="0">
                          <a:latin typeface="Palatino Linotype" panose="02040502050505030304" pitchFamily="18" charset="0"/>
                          <a:cs typeface="Calibri"/>
                        </a:rPr>
                        <a:t>the</a:t>
                      </a:r>
                      <a:r>
                        <a:rPr sz="2000" spc="-15" dirty="0">
                          <a:latin typeface="Palatino Linotype" panose="02040502050505030304" pitchFamily="18" charset="0"/>
                          <a:cs typeface="Calibri"/>
                        </a:rPr>
                        <a:t> </a:t>
                      </a:r>
                      <a:r>
                        <a:rPr sz="2000" spc="-5" dirty="0">
                          <a:latin typeface="Palatino Linotype" panose="02040502050505030304" pitchFamily="18" charset="0"/>
                          <a:cs typeface="Calibri"/>
                        </a:rPr>
                        <a:t>constitution</a:t>
                      </a:r>
                      <a:r>
                        <a:rPr sz="2000" spc="-30" dirty="0">
                          <a:latin typeface="Palatino Linotype" panose="02040502050505030304" pitchFamily="18" charset="0"/>
                          <a:cs typeface="Calibri"/>
                        </a:rPr>
                        <a:t>.</a:t>
                      </a:r>
                      <a:endParaRPr sz="2000" dirty="0">
                        <a:latin typeface="Palatino Linotype" panose="02040502050505030304" pitchFamily="18" charset="0"/>
                        <a:cs typeface="Calibri"/>
                      </a:endParaRPr>
                    </a:p>
                  </a:txBody>
                  <a:tcPr marL="0" marR="0" marT="330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59"/>
                        </a:spcBef>
                      </a:pPr>
                      <a:r>
                        <a:rPr sz="2000" b="1" spc="-10" dirty="0">
                          <a:latin typeface="Palatino Linotype" panose="02040502050505030304" pitchFamily="18" charset="0"/>
                          <a:cs typeface="Calibri"/>
                        </a:rPr>
                        <a:t>Centralized</a:t>
                      </a:r>
                      <a:r>
                        <a:rPr sz="2000" spc="-10" dirty="0">
                          <a:latin typeface="Palatino Linotype" panose="02040502050505030304" pitchFamily="18" charset="0"/>
                          <a:cs typeface="Calibri"/>
                        </a:rPr>
                        <a:t>.</a:t>
                      </a:r>
                      <a:r>
                        <a:rPr sz="2000" spc="35" dirty="0">
                          <a:latin typeface="Palatino Linotype" panose="02040502050505030304" pitchFamily="18" charset="0"/>
                          <a:cs typeface="Calibri"/>
                        </a:rPr>
                        <a:t> </a:t>
                      </a:r>
                      <a:r>
                        <a:rPr sz="2000" spc="-5" dirty="0">
                          <a:latin typeface="Palatino Linotype" panose="02040502050505030304" pitchFamily="18" charset="0"/>
                          <a:cs typeface="Calibri"/>
                        </a:rPr>
                        <a:t>Only</a:t>
                      </a:r>
                      <a:r>
                        <a:rPr sz="2000" spc="395" dirty="0">
                          <a:latin typeface="Palatino Linotype" panose="02040502050505030304" pitchFamily="18" charset="0"/>
                          <a:cs typeface="Calibri"/>
                        </a:rPr>
                        <a:t> </a:t>
                      </a:r>
                      <a:r>
                        <a:rPr sz="2000" spc="5" dirty="0">
                          <a:latin typeface="Palatino Linotype" panose="02040502050505030304" pitchFamily="18" charset="0"/>
                          <a:cs typeface="Calibri"/>
                        </a:rPr>
                        <a:t>the </a:t>
                      </a:r>
                      <a:r>
                        <a:rPr sz="2000" spc="15" dirty="0">
                          <a:latin typeface="Palatino Linotype" panose="02040502050505030304" pitchFamily="18" charset="0"/>
                          <a:cs typeface="Calibri"/>
                        </a:rPr>
                        <a:t> </a:t>
                      </a:r>
                      <a:r>
                        <a:rPr sz="2000" spc="-5" dirty="0">
                          <a:latin typeface="Palatino Linotype" panose="02040502050505030304" pitchFamily="18" charset="0"/>
                          <a:cs typeface="Calibri"/>
                        </a:rPr>
                        <a:t>constitutional</a:t>
                      </a:r>
                      <a:r>
                        <a:rPr sz="2000" spc="405" dirty="0">
                          <a:latin typeface="Palatino Linotype" panose="02040502050505030304" pitchFamily="18" charset="0"/>
                          <a:cs typeface="Calibri"/>
                        </a:rPr>
                        <a:t> </a:t>
                      </a:r>
                      <a:r>
                        <a:rPr sz="2000" spc="-10" dirty="0">
                          <a:latin typeface="Palatino Linotype" panose="02040502050505030304" pitchFamily="18" charset="0"/>
                          <a:cs typeface="Calibri"/>
                        </a:rPr>
                        <a:t>court</a:t>
                      </a:r>
                      <a:r>
                        <a:rPr sz="2000" spc="409" dirty="0">
                          <a:latin typeface="Palatino Linotype" panose="02040502050505030304" pitchFamily="18" charset="0"/>
                          <a:cs typeface="Calibri"/>
                        </a:rPr>
                        <a:t> </a:t>
                      </a:r>
                      <a:r>
                        <a:rPr sz="2000" spc="-15" dirty="0">
                          <a:latin typeface="Palatino Linotype" panose="02040502050505030304" pitchFamily="18" charset="0"/>
                          <a:cs typeface="Calibri"/>
                        </a:rPr>
                        <a:t>may</a:t>
                      </a:r>
                      <a:r>
                        <a:rPr sz="2000" spc="395" dirty="0">
                          <a:latin typeface="Palatino Linotype" panose="02040502050505030304" pitchFamily="18" charset="0"/>
                          <a:cs typeface="Calibri"/>
                        </a:rPr>
                        <a:t> </a:t>
                      </a:r>
                      <a:r>
                        <a:rPr sz="2000" spc="-5" dirty="0">
                          <a:latin typeface="Palatino Linotype" panose="02040502050505030304" pitchFamily="18" charset="0"/>
                          <a:cs typeface="Calibri"/>
                        </a:rPr>
                        <a:t>annul</a:t>
                      </a:r>
                      <a:r>
                        <a:rPr sz="2000" spc="390" dirty="0">
                          <a:latin typeface="Palatino Linotype" panose="02040502050505030304" pitchFamily="18" charset="0"/>
                          <a:cs typeface="Calibri"/>
                        </a:rPr>
                        <a:t> </a:t>
                      </a:r>
                      <a:r>
                        <a:rPr sz="2000" dirty="0">
                          <a:latin typeface="Palatino Linotype" panose="02040502050505030304" pitchFamily="18" charset="0"/>
                          <a:cs typeface="Calibri"/>
                        </a:rPr>
                        <a:t>a</a:t>
                      </a:r>
                      <a:r>
                        <a:rPr lang="en-GB" sz="2000" dirty="0">
                          <a:latin typeface="Palatino Linotype" panose="02040502050505030304" pitchFamily="18" charset="0"/>
                          <a:cs typeface="Calibri"/>
                        </a:rPr>
                        <a:t> </a:t>
                      </a:r>
                      <a:r>
                        <a:rPr sz="2000" spc="-10" dirty="0">
                          <a:latin typeface="Palatino Linotype" panose="02040502050505030304" pitchFamily="18" charset="0"/>
                          <a:cs typeface="Calibri"/>
                        </a:rPr>
                        <a:t>statute</a:t>
                      </a:r>
                      <a:r>
                        <a:rPr sz="2000" spc="-25" dirty="0">
                          <a:latin typeface="Palatino Linotype" panose="02040502050505030304" pitchFamily="18" charset="0"/>
                          <a:cs typeface="Calibri"/>
                        </a:rPr>
                        <a:t> </a:t>
                      </a:r>
                      <a:r>
                        <a:rPr sz="2000" dirty="0">
                          <a:latin typeface="Palatino Linotype" panose="02040502050505030304" pitchFamily="18" charset="0"/>
                          <a:cs typeface="Calibri"/>
                        </a:rPr>
                        <a:t>as</a:t>
                      </a:r>
                      <a:r>
                        <a:rPr sz="2000" spc="-25" dirty="0">
                          <a:latin typeface="Palatino Linotype" panose="02040502050505030304" pitchFamily="18" charset="0"/>
                          <a:cs typeface="Calibri"/>
                        </a:rPr>
                        <a:t> </a:t>
                      </a:r>
                      <a:r>
                        <a:rPr sz="2000" spc="-5" dirty="0">
                          <a:latin typeface="Palatino Linotype" panose="02040502050505030304" pitchFamily="18" charset="0"/>
                          <a:cs typeface="Calibri"/>
                        </a:rPr>
                        <a:t>unconstitutional.</a:t>
                      </a:r>
                      <a:endParaRPr sz="2000" dirty="0">
                        <a:latin typeface="Palatino Linotype" panose="02040502050505030304" pitchFamily="18" charset="0"/>
                        <a:cs typeface="Calibri"/>
                      </a:endParaRPr>
                    </a:p>
                  </a:txBody>
                  <a:tcPr marL="0" marR="0" marT="3301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1800871">
                <a:tc>
                  <a:txBody>
                    <a:bodyPr/>
                    <a:lstStyle/>
                    <a:p>
                      <a:pPr marL="91440" marR="83820" algn="just">
                        <a:lnSpc>
                          <a:spcPct val="100000"/>
                        </a:lnSpc>
                        <a:spcBef>
                          <a:spcPts val="260"/>
                        </a:spcBef>
                      </a:pPr>
                      <a:r>
                        <a:rPr sz="2000" spc="-5" dirty="0">
                          <a:latin typeface="Palatino Linotype" panose="02040502050505030304" pitchFamily="18" charset="0"/>
                          <a:cs typeface="Calibri"/>
                        </a:rPr>
                        <a:t>The </a:t>
                      </a:r>
                      <a:r>
                        <a:rPr sz="2000" spc="-10" dirty="0">
                          <a:latin typeface="Palatino Linotype" panose="02040502050505030304" pitchFamily="18" charset="0"/>
                          <a:cs typeface="Calibri"/>
                        </a:rPr>
                        <a:t>Supreme </a:t>
                      </a:r>
                      <a:r>
                        <a:rPr sz="2000" spc="-5" dirty="0">
                          <a:latin typeface="Palatino Linotype" panose="02040502050505030304" pitchFamily="18" charset="0"/>
                          <a:cs typeface="Calibri"/>
                        </a:rPr>
                        <a:t>Court is </a:t>
                      </a:r>
                      <a:r>
                        <a:rPr sz="2000" dirty="0">
                          <a:latin typeface="Palatino Linotype" panose="02040502050505030304" pitchFamily="18" charset="0"/>
                          <a:cs typeface="Calibri"/>
                        </a:rPr>
                        <a:t>a </a:t>
                      </a:r>
                      <a:r>
                        <a:rPr sz="2000" spc="-5" dirty="0">
                          <a:latin typeface="Palatino Linotype" panose="02040502050505030304" pitchFamily="18" charset="0"/>
                          <a:cs typeface="Calibri"/>
                        </a:rPr>
                        <a:t>court </a:t>
                      </a:r>
                      <a:r>
                        <a:rPr sz="2000" dirty="0">
                          <a:latin typeface="Palatino Linotype" panose="02040502050505030304" pitchFamily="18" charset="0"/>
                          <a:cs typeface="Calibri"/>
                        </a:rPr>
                        <a:t>of </a:t>
                      </a:r>
                      <a:r>
                        <a:rPr sz="2000" spc="-20" dirty="0">
                          <a:latin typeface="Palatino Linotype" panose="02040502050505030304" pitchFamily="18" charset="0"/>
                          <a:cs typeface="Calibri"/>
                        </a:rPr>
                        <a:t>‘general </a:t>
                      </a:r>
                      <a:r>
                        <a:rPr sz="2000" spc="-5" dirty="0">
                          <a:latin typeface="Palatino Linotype" panose="02040502050505030304" pitchFamily="18" charset="0"/>
                          <a:cs typeface="Calibri"/>
                        </a:rPr>
                        <a:t>jurisdiction’: </a:t>
                      </a:r>
                      <a:r>
                        <a:rPr sz="2000" dirty="0">
                          <a:latin typeface="Palatino Linotype" panose="02040502050505030304" pitchFamily="18" charset="0"/>
                          <a:cs typeface="Calibri"/>
                        </a:rPr>
                        <a:t>it </a:t>
                      </a:r>
                      <a:r>
                        <a:rPr sz="2000" spc="-10" dirty="0">
                          <a:latin typeface="Palatino Linotype" panose="02040502050505030304" pitchFamily="18" charset="0"/>
                          <a:cs typeface="Calibri"/>
                        </a:rPr>
                        <a:t>is </a:t>
                      </a:r>
                      <a:r>
                        <a:rPr sz="2000" spc="-5" dirty="0">
                          <a:latin typeface="Palatino Linotype" panose="02040502050505030304" pitchFamily="18" charset="0"/>
                          <a:cs typeface="Calibri"/>
                        </a:rPr>
                        <a:t> </a:t>
                      </a:r>
                      <a:r>
                        <a:rPr sz="2000" spc="5" dirty="0">
                          <a:latin typeface="Palatino Linotype" panose="02040502050505030304" pitchFamily="18" charset="0"/>
                          <a:cs typeface="Calibri"/>
                        </a:rPr>
                        <a:t>the </a:t>
                      </a:r>
                      <a:r>
                        <a:rPr sz="2000" spc="-5" dirty="0">
                          <a:latin typeface="Palatino Linotype" panose="02040502050505030304" pitchFamily="18" charset="0"/>
                          <a:cs typeface="Calibri"/>
                        </a:rPr>
                        <a:t>highest </a:t>
                      </a:r>
                      <a:r>
                        <a:rPr sz="2000" spc="-10" dirty="0">
                          <a:latin typeface="Palatino Linotype" panose="02040502050505030304" pitchFamily="18" charset="0"/>
                          <a:cs typeface="Calibri"/>
                        </a:rPr>
                        <a:t>court </a:t>
                      </a:r>
                      <a:r>
                        <a:rPr sz="2000" dirty="0">
                          <a:latin typeface="Palatino Linotype" panose="02040502050505030304" pitchFamily="18" charset="0"/>
                          <a:cs typeface="Calibri"/>
                        </a:rPr>
                        <a:t>of </a:t>
                      </a:r>
                      <a:r>
                        <a:rPr sz="2000" spc="-5" dirty="0">
                          <a:latin typeface="Palatino Linotype" panose="02040502050505030304" pitchFamily="18" charset="0"/>
                          <a:cs typeface="Calibri"/>
                        </a:rPr>
                        <a:t>appeal in </a:t>
                      </a:r>
                      <a:r>
                        <a:rPr sz="2000" dirty="0">
                          <a:latin typeface="Palatino Linotype" panose="02040502050505030304" pitchFamily="18" charset="0"/>
                          <a:cs typeface="Calibri"/>
                        </a:rPr>
                        <a:t>the </a:t>
                      </a:r>
                      <a:r>
                        <a:rPr sz="2000" spc="-10" dirty="0">
                          <a:latin typeface="Palatino Linotype" panose="02040502050505030304" pitchFamily="18" charset="0"/>
                          <a:cs typeface="Calibri"/>
                        </a:rPr>
                        <a:t>legal </a:t>
                      </a:r>
                      <a:r>
                        <a:rPr sz="2000" spc="-35" dirty="0">
                          <a:latin typeface="Palatino Linotype" panose="02040502050505030304" pitchFamily="18" charset="0"/>
                          <a:cs typeface="Calibri"/>
                        </a:rPr>
                        <a:t>order, </a:t>
                      </a:r>
                      <a:r>
                        <a:rPr sz="2000" spc="-20" dirty="0">
                          <a:latin typeface="Palatino Linotype" panose="02040502050505030304" pitchFamily="18" charset="0"/>
                          <a:cs typeface="Calibri"/>
                        </a:rPr>
                        <a:t>for </a:t>
                      </a:r>
                      <a:r>
                        <a:rPr sz="2000" spc="-5" dirty="0">
                          <a:latin typeface="Palatino Linotype" panose="02040502050505030304" pitchFamily="18" charset="0"/>
                          <a:cs typeface="Calibri"/>
                        </a:rPr>
                        <a:t>all </a:t>
                      </a:r>
                      <a:r>
                        <a:rPr sz="2000" spc="-10" dirty="0">
                          <a:latin typeface="Palatino Linotype" panose="02040502050505030304" pitchFamily="18" charset="0"/>
                          <a:cs typeface="Calibri"/>
                        </a:rPr>
                        <a:t>issues </a:t>
                      </a:r>
                      <a:r>
                        <a:rPr sz="2000" spc="-370" dirty="0">
                          <a:latin typeface="Palatino Linotype" panose="02040502050505030304" pitchFamily="18" charset="0"/>
                          <a:cs typeface="Calibri"/>
                        </a:rPr>
                        <a:t> </a:t>
                      </a:r>
                      <a:r>
                        <a:rPr sz="2000" dirty="0">
                          <a:latin typeface="Palatino Linotype" panose="02040502050505030304" pitchFamily="18" charset="0"/>
                          <a:cs typeface="Calibri"/>
                        </a:rPr>
                        <a:t>of </a:t>
                      </a:r>
                      <a:r>
                        <a:rPr sz="2000" spc="-35" dirty="0">
                          <a:latin typeface="Palatino Linotype" panose="02040502050505030304" pitchFamily="18" charset="0"/>
                          <a:cs typeface="Calibri"/>
                        </a:rPr>
                        <a:t>law,</a:t>
                      </a:r>
                      <a:r>
                        <a:rPr sz="2000" spc="-25" dirty="0">
                          <a:latin typeface="Palatino Linotype" panose="02040502050505030304" pitchFamily="18" charset="0"/>
                          <a:cs typeface="Calibri"/>
                        </a:rPr>
                        <a:t> </a:t>
                      </a:r>
                      <a:r>
                        <a:rPr sz="2000" dirty="0">
                          <a:latin typeface="Palatino Linotype" panose="02040502050505030304" pitchFamily="18" charset="0"/>
                          <a:cs typeface="Calibri"/>
                        </a:rPr>
                        <a:t>not</a:t>
                      </a:r>
                      <a:r>
                        <a:rPr sz="2000" spc="-5" dirty="0">
                          <a:latin typeface="Palatino Linotype" panose="02040502050505030304" pitchFamily="18" charset="0"/>
                          <a:cs typeface="Calibri"/>
                        </a:rPr>
                        <a:t> just</a:t>
                      </a:r>
                      <a:r>
                        <a:rPr sz="2000" spc="-10" dirty="0">
                          <a:latin typeface="Palatino Linotype" panose="02040502050505030304" pitchFamily="18" charset="0"/>
                          <a:cs typeface="Calibri"/>
                        </a:rPr>
                        <a:t> </a:t>
                      </a:r>
                      <a:r>
                        <a:rPr sz="2000" spc="-5" dirty="0">
                          <a:latin typeface="Palatino Linotype" panose="02040502050505030304" pitchFamily="18" charset="0"/>
                          <a:cs typeface="Calibri"/>
                        </a:rPr>
                        <a:t>constitutional</a:t>
                      </a:r>
                      <a:r>
                        <a:rPr sz="2000" spc="-40" dirty="0">
                          <a:latin typeface="Palatino Linotype" panose="02040502050505030304" pitchFamily="18" charset="0"/>
                          <a:cs typeface="Calibri"/>
                        </a:rPr>
                        <a:t> </a:t>
                      </a:r>
                      <a:r>
                        <a:rPr sz="2000" dirty="0">
                          <a:latin typeface="Palatino Linotype" panose="02040502050505030304" pitchFamily="18" charset="0"/>
                          <a:cs typeface="Calibri"/>
                        </a:rPr>
                        <a:t>issues.</a:t>
                      </a:r>
                      <a:r>
                        <a:rPr lang="en-US" sz="2000" dirty="0">
                          <a:latin typeface="Palatino Linotype" panose="02040502050505030304" pitchFamily="18" charset="0"/>
                          <a:cs typeface="Calibri"/>
                        </a:rPr>
                        <a:t> But only selects cases it believes raises significant constitutional questions </a:t>
                      </a:r>
                      <a:endParaRPr sz="2000" dirty="0">
                        <a:latin typeface="Palatino Linotype" panose="02040502050505030304" pitchFamily="18" charset="0"/>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marR="83185" algn="just">
                        <a:lnSpc>
                          <a:spcPct val="100000"/>
                        </a:lnSpc>
                        <a:spcBef>
                          <a:spcPts val="260"/>
                        </a:spcBef>
                      </a:pPr>
                      <a:r>
                        <a:rPr sz="2000" spc="-5" dirty="0">
                          <a:latin typeface="Palatino Linotype" panose="02040502050505030304" pitchFamily="18" charset="0"/>
                          <a:cs typeface="Calibri"/>
                        </a:rPr>
                        <a:t>The</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Constitutional</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Court’s</a:t>
                      </a:r>
                      <a:r>
                        <a:rPr sz="2000" spc="-5" dirty="0">
                          <a:latin typeface="Palatino Linotype" panose="02040502050505030304" pitchFamily="18" charset="0"/>
                          <a:cs typeface="Calibri"/>
                        </a:rPr>
                        <a:t> jurisdiction</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is</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restricted</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to </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resolving</a:t>
                      </a:r>
                      <a:r>
                        <a:rPr sz="2000" spc="-5" dirty="0">
                          <a:latin typeface="Palatino Linotype" panose="02040502050505030304" pitchFamily="18" charset="0"/>
                          <a:cs typeface="Calibri"/>
                        </a:rPr>
                        <a:t> constitutional</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disputes</a:t>
                      </a:r>
                      <a:r>
                        <a:rPr lang="en-GB" sz="2000" spc="-5" dirty="0">
                          <a:latin typeface="Palatino Linotype" panose="02040502050505030304" pitchFamily="18" charset="0"/>
                          <a:cs typeface="Calibri"/>
                        </a:rPr>
                        <a:t> only</a:t>
                      </a:r>
                      <a:r>
                        <a:rPr sz="2000" spc="-5" dirty="0">
                          <a:latin typeface="Palatino Linotype" panose="02040502050505030304" pitchFamily="18" charset="0"/>
                          <a:cs typeface="Calibri"/>
                        </a:rPr>
                        <a:t>.</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The</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ordinary</a:t>
                      </a:r>
                      <a:r>
                        <a:rPr sz="2000" spc="-5" dirty="0">
                          <a:latin typeface="Palatino Linotype" panose="02040502050505030304" pitchFamily="18" charset="0"/>
                          <a:cs typeface="Calibri"/>
                        </a:rPr>
                        <a:t> courts </a:t>
                      </a:r>
                      <a:r>
                        <a:rPr sz="2000" dirty="0">
                          <a:latin typeface="Palatino Linotype" panose="02040502050505030304" pitchFamily="18" charset="0"/>
                          <a:cs typeface="Calibri"/>
                        </a:rPr>
                        <a:t> handle</a:t>
                      </a:r>
                      <a:r>
                        <a:rPr sz="2000" spc="-35" dirty="0">
                          <a:latin typeface="Palatino Linotype" panose="02040502050505030304" pitchFamily="18" charset="0"/>
                          <a:cs typeface="Calibri"/>
                        </a:rPr>
                        <a:t> </a:t>
                      </a:r>
                      <a:r>
                        <a:rPr sz="2000" dirty="0">
                          <a:latin typeface="Palatino Linotype" panose="02040502050505030304" pitchFamily="18" charset="0"/>
                          <a:cs typeface="Calibri"/>
                        </a:rPr>
                        <a:t>civil</a:t>
                      </a:r>
                      <a:r>
                        <a:rPr sz="2000" spc="-20" dirty="0">
                          <a:latin typeface="Palatino Linotype" panose="02040502050505030304" pitchFamily="18" charset="0"/>
                          <a:cs typeface="Calibri"/>
                        </a:rPr>
                        <a:t> </a:t>
                      </a:r>
                      <a:r>
                        <a:rPr sz="2000" dirty="0">
                          <a:latin typeface="Palatino Linotype" panose="02040502050505030304" pitchFamily="18" charset="0"/>
                          <a:cs typeface="Calibri"/>
                        </a:rPr>
                        <a:t>issues</a:t>
                      </a:r>
                      <a:r>
                        <a:rPr sz="2000" spc="-35" dirty="0">
                          <a:latin typeface="Palatino Linotype" panose="02040502050505030304" pitchFamily="18" charset="0"/>
                          <a:cs typeface="Calibri"/>
                        </a:rPr>
                        <a:t> </a:t>
                      </a:r>
                      <a:r>
                        <a:rPr sz="2000" dirty="0">
                          <a:latin typeface="Palatino Linotype" panose="02040502050505030304" pitchFamily="18" charset="0"/>
                          <a:cs typeface="Calibri"/>
                        </a:rPr>
                        <a:t>and</a:t>
                      </a:r>
                      <a:r>
                        <a:rPr sz="2000" spc="-20" dirty="0">
                          <a:latin typeface="Palatino Linotype" panose="02040502050505030304" pitchFamily="18" charset="0"/>
                          <a:cs typeface="Calibri"/>
                        </a:rPr>
                        <a:t> </a:t>
                      </a:r>
                      <a:r>
                        <a:rPr sz="2000" dirty="0">
                          <a:latin typeface="Palatino Linotype" panose="02040502050505030304" pitchFamily="18" charset="0"/>
                          <a:cs typeface="Calibri"/>
                        </a:rPr>
                        <a:t>criminal</a:t>
                      </a:r>
                      <a:r>
                        <a:rPr sz="2000" spc="-30" dirty="0">
                          <a:latin typeface="Palatino Linotype" panose="02040502050505030304" pitchFamily="18" charset="0"/>
                          <a:cs typeface="Calibri"/>
                        </a:rPr>
                        <a:t> </a:t>
                      </a:r>
                      <a:r>
                        <a:rPr sz="2000" spc="-10" dirty="0">
                          <a:latin typeface="Palatino Linotype" panose="02040502050505030304" pitchFamily="18" charset="0"/>
                          <a:cs typeface="Calibri"/>
                        </a:rPr>
                        <a:t>matters.</a:t>
                      </a:r>
                      <a:endParaRPr sz="2000" dirty="0">
                        <a:latin typeface="Palatino Linotype" panose="02040502050505030304" pitchFamily="18" charset="0"/>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1823928">
                <a:tc>
                  <a:txBody>
                    <a:bodyPr/>
                    <a:lstStyle/>
                    <a:p>
                      <a:pPr marL="91440" marR="83185" algn="just">
                        <a:lnSpc>
                          <a:spcPct val="100000"/>
                        </a:lnSpc>
                        <a:spcBef>
                          <a:spcPts val="265"/>
                        </a:spcBef>
                      </a:pPr>
                      <a:r>
                        <a:rPr sz="2000" spc="-5" dirty="0">
                          <a:latin typeface="Palatino Linotype" panose="02040502050505030304" pitchFamily="18" charset="0"/>
                          <a:cs typeface="Calibri"/>
                        </a:rPr>
                        <a:t>Judicial</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review</a:t>
                      </a:r>
                      <a:r>
                        <a:rPr sz="2000" spc="-5" dirty="0">
                          <a:latin typeface="Palatino Linotype" panose="02040502050505030304" pitchFamily="18" charset="0"/>
                          <a:cs typeface="Calibri"/>
                        </a:rPr>
                        <a:t> is</a:t>
                      </a:r>
                      <a:r>
                        <a:rPr sz="2000" dirty="0">
                          <a:latin typeface="Palatino Linotype" panose="02040502050505030304" pitchFamily="18" charset="0"/>
                          <a:cs typeface="Calibri"/>
                        </a:rPr>
                        <a:t> </a:t>
                      </a:r>
                      <a:r>
                        <a:rPr sz="2000" spc="-15" dirty="0">
                          <a:latin typeface="Palatino Linotype" panose="02040502050505030304" pitchFamily="18" charset="0"/>
                          <a:cs typeface="Calibri"/>
                        </a:rPr>
                        <a:t>‘concrete’</a:t>
                      </a:r>
                      <a:r>
                        <a:rPr sz="2000" spc="-10" dirty="0">
                          <a:latin typeface="Palatino Linotype" panose="02040502050505030304" pitchFamily="18" charset="0"/>
                          <a:cs typeface="Calibri"/>
                        </a:rPr>
                        <a:t> </a:t>
                      </a:r>
                      <a:r>
                        <a:rPr sz="2000" dirty="0">
                          <a:latin typeface="Palatino Linotype" panose="02040502050505030304" pitchFamily="18" charset="0"/>
                          <a:cs typeface="Calibri"/>
                        </a:rPr>
                        <a:t>–</a:t>
                      </a:r>
                      <a:r>
                        <a:rPr lang="en-US" sz="2000" dirty="0">
                          <a:latin typeface="Palatino Linotype" panose="02040502050505030304" pitchFamily="18" charset="0"/>
                          <a:cs typeface="Calibri"/>
                        </a:rPr>
                        <a:t>courts reviews cases where the law has already been applied or is about to be applied</a:t>
                      </a:r>
                      <a:r>
                        <a:rPr lang="en-GB" sz="2000" spc="5" dirty="0">
                          <a:latin typeface="Palatino Linotype" panose="02040502050505030304" pitchFamily="18" charset="0"/>
                          <a:cs typeface="Calibri"/>
                        </a:rPr>
                        <a:t>. Specific interpretation of the law. </a:t>
                      </a:r>
                      <a:endParaRPr lang="en-US" sz="2000" dirty="0">
                        <a:latin typeface="Palatino Linotype" panose="02040502050505030304" pitchFamily="18" charset="0"/>
                        <a:cs typeface="Calibri"/>
                      </a:endParaRPr>
                    </a:p>
                  </a:txBody>
                  <a:tcPr marL="0" marR="0" marT="33655"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92075" marR="82550" algn="just">
                        <a:lnSpc>
                          <a:spcPct val="100000"/>
                        </a:lnSpc>
                        <a:spcBef>
                          <a:spcPts val="265"/>
                        </a:spcBef>
                      </a:pPr>
                      <a:r>
                        <a:rPr sz="2000" spc="-5" dirty="0">
                          <a:latin typeface="Palatino Linotype" panose="02040502050505030304" pitchFamily="18" charset="0"/>
                          <a:cs typeface="Calibri"/>
                        </a:rPr>
                        <a:t>Constitutional</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review</a:t>
                      </a:r>
                      <a:r>
                        <a:rPr sz="2000" spc="-5" dirty="0">
                          <a:latin typeface="Palatino Linotype" panose="02040502050505030304" pitchFamily="18" charset="0"/>
                          <a:cs typeface="Calibri"/>
                        </a:rPr>
                        <a:t> </a:t>
                      </a:r>
                      <a:r>
                        <a:rPr sz="2000" dirty="0">
                          <a:latin typeface="Palatino Linotype" panose="02040502050505030304" pitchFamily="18" charset="0"/>
                          <a:cs typeface="Calibri"/>
                        </a:rPr>
                        <a:t>is</a:t>
                      </a:r>
                      <a:r>
                        <a:rPr sz="2000" spc="5" dirty="0">
                          <a:latin typeface="Palatino Linotype" panose="02040502050505030304" pitchFamily="18" charset="0"/>
                          <a:cs typeface="Calibri"/>
                        </a:rPr>
                        <a:t> </a:t>
                      </a:r>
                      <a:r>
                        <a:rPr sz="2000" spc="-5" dirty="0">
                          <a:latin typeface="Palatino Linotype" panose="02040502050505030304" pitchFamily="18" charset="0"/>
                          <a:cs typeface="Calibri"/>
                        </a:rPr>
                        <a:t>typically</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‘abstract’:</a:t>
                      </a:r>
                      <a:r>
                        <a:rPr sz="2000" spc="-5" dirty="0">
                          <a:latin typeface="Palatino Linotype" panose="02040502050505030304" pitchFamily="18" charset="0"/>
                          <a:cs typeface="Calibri"/>
                        </a:rPr>
                        <a:t> </a:t>
                      </a:r>
                      <a:r>
                        <a:rPr lang="en-US" sz="2000" spc="-5" dirty="0">
                          <a:latin typeface="Palatino Linotype" panose="02040502050505030304" pitchFamily="18" charset="0"/>
                          <a:cs typeface="Calibri"/>
                        </a:rPr>
                        <a:t>determines the constitutionality of a statute or government practice without any reference to a specific case. Broad interpretation of the law.  </a:t>
                      </a:r>
                      <a:r>
                        <a:rPr sz="2000" spc="-10" dirty="0">
                          <a:latin typeface="Palatino Linotype" panose="02040502050505030304" pitchFamily="18" charset="0"/>
                          <a:cs typeface="Calibri"/>
                        </a:rPr>
                        <a:t>Stone </a:t>
                      </a:r>
                      <a:r>
                        <a:rPr sz="2000" spc="-15" dirty="0">
                          <a:latin typeface="Palatino Linotype" panose="02040502050505030304" pitchFamily="18" charset="0"/>
                          <a:cs typeface="Calibri"/>
                        </a:rPr>
                        <a:t>Sweet</a:t>
                      </a:r>
                      <a:r>
                        <a:rPr sz="2000" spc="20" dirty="0">
                          <a:latin typeface="Palatino Linotype" panose="02040502050505030304" pitchFamily="18" charset="0"/>
                          <a:cs typeface="Calibri"/>
                        </a:rPr>
                        <a:t> </a:t>
                      </a:r>
                      <a:r>
                        <a:rPr sz="2000" spc="-10" dirty="0">
                          <a:latin typeface="Palatino Linotype" panose="02040502050505030304" pitchFamily="18" charset="0"/>
                          <a:cs typeface="Calibri"/>
                        </a:rPr>
                        <a:t>2017:160</a:t>
                      </a:r>
                      <a:r>
                        <a:rPr lang="en-US" sz="2000" spc="-10" dirty="0">
                          <a:latin typeface="Palatino Linotype" panose="02040502050505030304" pitchFamily="18" charset="0"/>
                          <a:cs typeface="Calibri"/>
                        </a:rPr>
                        <a:t>.</a:t>
                      </a:r>
                      <a:endParaRPr sz="2000" dirty="0">
                        <a:latin typeface="Palatino Linotype" panose="02040502050505030304" pitchFamily="18" charset="0"/>
                        <a:cs typeface="Calibri"/>
                      </a:endParaRPr>
                    </a:p>
                  </a:txBody>
                  <a:tcPr marL="0" marR="0" marT="3365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73221"/>
            <a:ext cx="9751061" cy="566822"/>
          </a:xfrm>
          <a:prstGeom prst="rect">
            <a:avLst/>
          </a:prstGeom>
        </p:spPr>
        <p:txBody>
          <a:bodyPr vert="horz" wrap="square" lIns="0" tIns="12700" rIns="0" bIns="0" rtlCol="0">
            <a:spAutoFit/>
          </a:bodyPr>
          <a:lstStyle/>
          <a:p>
            <a:pPr marL="12700">
              <a:lnSpc>
                <a:spcPct val="100000"/>
              </a:lnSpc>
              <a:spcBef>
                <a:spcPts val="100"/>
              </a:spcBef>
            </a:pPr>
            <a:r>
              <a:rPr b="1" spc="-30" dirty="0">
                <a:latin typeface="Palatino Linotype" panose="02040502050505030304" pitchFamily="18" charset="0"/>
              </a:rPr>
              <a:t>Variations</a:t>
            </a:r>
            <a:r>
              <a:rPr b="1" spc="40" dirty="0">
                <a:latin typeface="Palatino Linotype" panose="02040502050505030304" pitchFamily="18" charset="0"/>
              </a:rPr>
              <a:t> </a:t>
            </a:r>
            <a:r>
              <a:rPr b="1" dirty="0">
                <a:latin typeface="Palatino Linotype" panose="02040502050505030304" pitchFamily="18" charset="0"/>
              </a:rPr>
              <a:t>among</a:t>
            </a:r>
            <a:r>
              <a:rPr b="1" spc="5" dirty="0">
                <a:latin typeface="Palatino Linotype" panose="02040502050505030304" pitchFamily="18" charset="0"/>
              </a:rPr>
              <a:t> </a:t>
            </a:r>
            <a:r>
              <a:rPr b="1" spc="-10" dirty="0">
                <a:latin typeface="Palatino Linotype" panose="02040502050505030304" pitchFamily="18" charset="0"/>
              </a:rPr>
              <a:t>constitutional</a:t>
            </a:r>
            <a:r>
              <a:rPr b="1" spc="20" dirty="0">
                <a:latin typeface="Palatino Linotype" panose="02040502050505030304" pitchFamily="18" charset="0"/>
              </a:rPr>
              <a:t> </a:t>
            </a:r>
            <a:r>
              <a:rPr b="1" spc="-10" dirty="0">
                <a:latin typeface="Palatino Linotype" panose="02040502050505030304" pitchFamily="18" charset="0"/>
              </a:rPr>
              <a:t>courts</a:t>
            </a:r>
          </a:p>
        </p:txBody>
      </p:sp>
      <p:sp>
        <p:nvSpPr>
          <p:cNvPr id="3" name="object 3"/>
          <p:cNvSpPr txBox="1"/>
          <p:nvPr/>
        </p:nvSpPr>
        <p:spPr>
          <a:xfrm>
            <a:off x="381000" y="1143000"/>
            <a:ext cx="11506199" cy="5568190"/>
          </a:xfrm>
          <a:prstGeom prst="rect">
            <a:avLst/>
          </a:prstGeom>
        </p:spPr>
        <p:txBody>
          <a:bodyPr vert="horz" wrap="square" lIns="0" tIns="104139" rIns="0" bIns="0" rtlCol="0">
            <a:spAutoFit/>
          </a:bodyPr>
          <a:lstStyle/>
          <a:p>
            <a:pPr marL="12700" marR="6985">
              <a:lnSpc>
                <a:spcPts val="2590"/>
              </a:lnSpc>
              <a:spcBef>
                <a:spcPts val="1050"/>
              </a:spcBef>
              <a:tabLst>
                <a:tab pos="1917700" algn="l"/>
                <a:tab pos="2856865" algn="l"/>
                <a:tab pos="3547110" algn="l"/>
                <a:tab pos="4561840" algn="l"/>
                <a:tab pos="6132195" algn="l"/>
                <a:tab pos="6976109" algn="l"/>
                <a:tab pos="7553959" algn="l"/>
                <a:tab pos="8854440" algn="l"/>
              </a:tabLst>
            </a:pPr>
            <a:r>
              <a:rPr sz="2400" spc="-5" dirty="0">
                <a:latin typeface="Palatino Linotype" panose="02040502050505030304" pitchFamily="18" charset="0"/>
                <a:cs typeface="Calibri"/>
              </a:rPr>
              <a:t>Con</a:t>
            </a:r>
            <a:r>
              <a:rPr sz="2400" spc="-30" dirty="0">
                <a:latin typeface="Palatino Linotype" panose="02040502050505030304" pitchFamily="18" charset="0"/>
                <a:cs typeface="Calibri"/>
              </a:rPr>
              <a:t>s</a:t>
            </a:r>
            <a:r>
              <a:rPr sz="2400" dirty="0">
                <a:latin typeface="Palatino Linotype" panose="02040502050505030304" pitchFamily="18" charset="0"/>
                <a:cs typeface="Calibri"/>
              </a:rPr>
              <a:t>titu</a:t>
            </a:r>
            <a:r>
              <a:rPr sz="2400" spc="-15" dirty="0">
                <a:latin typeface="Palatino Linotype" panose="02040502050505030304" pitchFamily="18" charset="0"/>
                <a:cs typeface="Calibri"/>
              </a:rPr>
              <a:t>t</a:t>
            </a:r>
            <a:r>
              <a:rPr sz="2400" dirty="0">
                <a:latin typeface="Palatino Linotype" panose="02040502050505030304" pitchFamily="18" charset="0"/>
                <a:cs typeface="Calibri"/>
              </a:rPr>
              <a:t>ional</a:t>
            </a:r>
            <a:r>
              <a:rPr lang="en-US" sz="2400" dirty="0">
                <a:latin typeface="Palatino Linotype" panose="02040502050505030304" pitchFamily="18" charset="0"/>
                <a:cs typeface="Calibri"/>
              </a:rPr>
              <a:t> </a:t>
            </a:r>
            <a:r>
              <a:rPr sz="2400" spc="-20" dirty="0">
                <a:latin typeface="Palatino Linotype" panose="02040502050505030304" pitchFamily="18" charset="0"/>
                <a:cs typeface="Calibri"/>
              </a:rPr>
              <a:t>c</a:t>
            </a:r>
            <a:r>
              <a:rPr sz="2400" spc="-5" dirty="0">
                <a:latin typeface="Palatino Linotype" panose="02040502050505030304" pitchFamily="18" charset="0"/>
                <a:cs typeface="Calibri"/>
              </a:rPr>
              <a:t>ourt</a:t>
            </a:r>
            <a:r>
              <a:rPr sz="2400" dirty="0">
                <a:latin typeface="Palatino Linotype" panose="02040502050505030304" pitchFamily="18" charset="0"/>
                <a:cs typeface="Calibri"/>
              </a:rPr>
              <a:t>s</a:t>
            </a:r>
            <a:r>
              <a:rPr lang="en-GB" sz="2400" dirty="0">
                <a:latin typeface="Palatino Linotype" panose="02040502050505030304" pitchFamily="18" charset="0"/>
                <a:cs typeface="Calibri"/>
              </a:rPr>
              <a:t> </a:t>
            </a:r>
            <a:r>
              <a:rPr sz="2400" dirty="0">
                <a:latin typeface="Palatino Linotype" panose="02040502050505030304" pitchFamily="18" charset="0"/>
                <a:cs typeface="Calibri"/>
              </a:rPr>
              <a:t>	</a:t>
            </a:r>
            <a:r>
              <a:rPr sz="2400" spc="-40" dirty="0">
                <a:latin typeface="Palatino Linotype" panose="02040502050505030304" pitchFamily="18" charset="0"/>
                <a:cs typeface="Calibri"/>
              </a:rPr>
              <a:t>v</a:t>
            </a:r>
            <a:r>
              <a:rPr sz="2400" dirty="0">
                <a:latin typeface="Palatino Linotype" panose="02040502050505030304" pitchFamily="18" charset="0"/>
                <a:cs typeface="Calibri"/>
              </a:rPr>
              <a:t>a</a:t>
            </a:r>
            <a:r>
              <a:rPr sz="2400" spc="10" dirty="0">
                <a:latin typeface="Palatino Linotype" panose="02040502050505030304" pitchFamily="18" charset="0"/>
                <a:cs typeface="Calibri"/>
              </a:rPr>
              <a:t>r</a:t>
            </a:r>
            <a:r>
              <a:rPr sz="2400" dirty="0">
                <a:latin typeface="Palatino Linotype" panose="02040502050505030304" pitchFamily="18" charset="0"/>
                <a:cs typeface="Calibri"/>
              </a:rPr>
              <a:t>y	along</a:t>
            </a:r>
            <a:r>
              <a:rPr lang="en-US" sz="2400" dirty="0">
                <a:latin typeface="Palatino Linotype" panose="02040502050505030304" pitchFamily="18" charset="0"/>
                <a:cs typeface="Calibri"/>
              </a:rPr>
              <a:t> </a:t>
            </a:r>
            <a:r>
              <a:rPr sz="2400" dirty="0">
                <a:latin typeface="Palatino Linotype" panose="02040502050505030304" pitchFamily="18" charset="0"/>
                <a:cs typeface="Calibri"/>
              </a:rPr>
              <a:t>the</a:t>
            </a:r>
            <a:r>
              <a:rPr lang="en-US" sz="2400" dirty="0">
                <a:latin typeface="Palatino Linotype" panose="02040502050505030304" pitchFamily="18" charset="0"/>
                <a:cs typeface="Calibri"/>
              </a:rPr>
              <a:t> </a:t>
            </a:r>
            <a:r>
              <a:rPr sz="2400" spc="-50" dirty="0">
                <a:latin typeface="Palatino Linotype" panose="02040502050505030304" pitchFamily="18" charset="0"/>
                <a:cs typeface="Calibri"/>
              </a:rPr>
              <a:t>f</a:t>
            </a:r>
            <a:r>
              <a:rPr sz="2400" spc="-5" dirty="0">
                <a:latin typeface="Palatino Linotype" panose="02040502050505030304" pitchFamily="18" charset="0"/>
                <a:cs typeface="Calibri"/>
              </a:rPr>
              <a:t>oll</a:t>
            </a:r>
            <a:r>
              <a:rPr sz="2400" spc="-25" dirty="0">
                <a:latin typeface="Palatino Linotype" panose="02040502050505030304" pitchFamily="18" charset="0"/>
                <a:cs typeface="Calibri"/>
              </a:rPr>
              <a:t>o</a:t>
            </a:r>
            <a:r>
              <a:rPr sz="2400" dirty="0">
                <a:latin typeface="Palatino Linotype" panose="02040502050505030304" pitchFamily="18" charset="0"/>
                <a:cs typeface="Calibri"/>
              </a:rPr>
              <a:t>wing</a:t>
            </a:r>
            <a:r>
              <a:rPr lang="en-US" sz="2400" dirty="0">
                <a:latin typeface="Palatino Linotype" panose="02040502050505030304" pitchFamily="18" charset="0"/>
                <a:cs typeface="Calibri"/>
              </a:rPr>
              <a:t> </a:t>
            </a:r>
            <a:r>
              <a:rPr sz="2400" spc="-5" dirty="0">
                <a:latin typeface="Palatino Linotype" panose="02040502050505030304" pitchFamily="18" charset="0"/>
                <a:cs typeface="Calibri"/>
              </a:rPr>
              <a:t>dim</a:t>
            </a:r>
            <a:r>
              <a:rPr sz="2400" dirty="0">
                <a:latin typeface="Palatino Linotype" panose="02040502050505030304" pitchFamily="18" charset="0"/>
                <a:cs typeface="Calibri"/>
              </a:rPr>
              <a:t>e</a:t>
            </a:r>
            <a:r>
              <a:rPr sz="2400" spc="-5" dirty="0">
                <a:latin typeface="Palatino Linotype" panose="02040502050505030304" pitchFamily="18" charset="0"/>
                <a:cs typeface="Calibri"/>
              </a:rPr>
              <a:t>nsi</a:t>
            </a:r>
            <a:r>
              <a:rPr sz="2400" spc="-10" dirty="0">
                <a:latin typeface="Palatino Linotype" panose="02040502050505030304" pitchFamily="18" charset="0"/>
                <a:cs typeface="Calibri"/>
              </a:rPr>
              <a:t>o</a:t>
            </a:r>
            <a:r>
              <a:rPr sz="2400" spc="-5" dirty="0">
                <a:latin typeface="Palatino Linotype" panose="02040502050505030304" pitchFamily="18" charset="0"/>
                <a:cs typeface="Calibri"/>
              </a:rPr>
              <a:t>ns</a:t>
            </a:r>
            <a:r>
              <a:rPr sz="2400" spc="-10" dirty="0">
                <a:latin typeface="Palatino Linotype" panose="02040502050505030304" pitchFamily="18" charset="0"/>
                <a:cs typeface="Calibri"/>
              </a:rPr>
              <a:t>:</a:t>
            </a:r>
            <a:endParaRPr sz="2400" dirty="0">
              <a:latin typeface="Palatino Linotype" panose="02040502050505030304" pitchFamily="18" charset="0"/>
              <a:cs typeface="Calibri"/>
            </a:endParaRPr>
          </a:p>
          <a:p>
            <a:pPr marL="12700">
              <a:lnSpc>
                <a:spcPct val="100000"/>
              </a:lnSpc>
              <a:spcBef>
                <a:spcPts val="675"/>
              </a:spcBef>
              <a:tabLst>
                <a:tab pos="233679" algn="l"/>
              </a:tabLst>
            </a:pPr>
            <a:r>
              <a:rPr lang="en-US" sz="2400" dirty="0">
                <a:latin typeface="Palatino Linotype" panose="02040502050505030304" pitchFamily="18" charset="0"/>
                <a:cs typeface="Calibri"/>
              </a:rPr>
              <a:t>a) T</a:t>
            </a:r>
            <a:r>
              <a:rPr sz="2400" dirty="0">
                <a:latin typeface="Palatino Linotype" panose="02040502050505030304" pitchFamily="18" charset="0"/>
                <a:cs typeface="Calibri"/>
              </a:rPr>
              <a:t>he</a:t>
            </a:r>
            <a:r>
              <a:rPr sz="2400" spc="-25" dirty="0">
                <a:latin typeface="Palatino Linotype" panose="02040502050505030304" pitchFamily="18" charset="0"/>
                <a:cs typeface="Calibri"/>
              </a:rPr>
              <a:t> </a:t>
            </a:r>
            <a:r>
              <a:rPr sz="2400" spc="-15" dirty="0">
                <a:latin typeface="Palatino Linotype" panose="02040502050505030304" pitchFamily="18" charset="0"/>
                <a:cs typeface="Calibri"/>
              </a:rPr>
              <a:t>range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their</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jurisdiction</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15" dirty="0">
                <a:latin typeface="Palatino Linotype" panose="02040502050505030304" pitchFamily="18" charset="0"/>
                <a:cs typeface="Calibri"/>
              </a:rPr>
              <a:t> powers</a:t>
            </a:r>
            <a:r>
              <a:rPr lang="en-US" sz="2400" spc="-15" dirty="0">
                <a:latin typeface="Palatino Linotype" panose="02040502050505030304" pitchFamily="18" charset="0"/>
                <a:cs typeface="Calibri"/>
              </a:rPr>
              <a:t> </a:t>
            </a:r>
          </a:p>
          <a:p>
            <a:pPr marL="12700">
              <a:lnSpc>
                <a:spcPct val="100000"/>
              </a:lnSpc>
              <a:spcBef>
                <a:spcPts val="675"/>
              </a:spcBef>
              <a:tabLst>
                <a:tab pos="233679" algn="l"/>
              </a:tabLst>
            </a:pPr>
            <a:r>
              <a:rPr lang="en-US" sz="2400" spc="-15" dirty="0">
                <a:latin typeface="Palatino Linotype" panose="02040502050505030304" pitchFamily="18" charset="0"/>
                <a:cs typeface="Calibri"/>
              </a:rPr>
              <a:t>E.g. Germany; very broad powers including judicial review, adjudication of disputes between state and federal political institutions, protection of individual rights, and protection of the constitutional and democratic order (</a:t>
            </a:r>
            <a:r>
              <a:rPr lang="en-US" sz="2400" spc="-15" dirty="0" err="1">
                <a:latin typeface="Palatino Linotype" panose="02040502050505030304" pitchFamily="18" charset="0"/>
                <a:cs typeface="Calibri"/>
              </a:rPr>
              <a:t>Conradt</a:t>
            </a:r>
            <a:r>
              <a:rPr lang="en-US" sz="2400" spc="-15" dirty="0">
                <a:latin typeface="Palatino Linotype" panose="02040502050505030304" pitchFamily="18" charset="0"/>
                <a:cs typeface="Calibri"/>
              </a:rPr>
              <a:t>, 2008: 253).</a:t>
            </a:r>
          </a:p>
          <a:p>
            <a:pPr marL="233679" indent="-220979">
              <a:lnSpc>
                <a:spcPct val="100000"/>
              </a:lnSpc>
              <a:spcBef>
                <a:spcPts val="675"/>
              </a:spcBef>
              <a:buChar char="•"/>
              <a:tabLst>
                <a:tab pos="233679" algn="l"/>
              </a:tabLst>
            </a:pPr>
            <a:endParaRPr sz="2400" dirty="0">
              <a:latin typeface="Palatino Linotype" panose="02040502050505030304" pitchFamily="18" charset="0"/>
              <a:cs typeface="Calibri"/>
            </a:endParaRPr>
          </a:p>
          <a:p>
            <a:pPr marL="12700">
              <a:lnSpc>
                <a:spcPct val="100000"/>
              </a:lnSpc>
              <a:spcBef>
                <a:spcPts val="705"/>
              </a:spcBef>
              <a:tabLst>
                <a:tab pos="233679" algn="l"/>
              </a:tabLst>
            </a:pPr>
            <a:r>
              <a:rPr lang="en-US" sz="2400" dirty="0">
                <a:latin typeface="Palatino Linotype" panose="02040502050505030304" pitchFamily="18" charset="0"/>
                <a:cs typeface="Calibri"/>
              </a:rPr>
              <a:t>b) T</a:t>
            </a:r>
            <a:r>
              <a:rPr sz="2400" dirty="0">
                <a:latin typeface="Palatino Linotype" panose="02040502050505030304" pitchFamily="18" charset="0"/>
                <a:cs typeface="Calibri"/>
              </a:rPr>
              <a:t>he</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parties</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who</a:t>
            </a:r>
            <a:r>
              <a:rPr sz="2400" spc="-20" dirty="0">
                <a:latin typeface="Palatino Linotype" panose="02040502050505030304" pitchFamily="18" charset="0"/>
                <a:cs typeface="Calibri"/>
              </a:rPr>
              <a:t> have</a:t>
            </a:r>
            <a:r>
              <a:rPr sz="2400" dirty="0">
                <a:latin typeface="Palatino Linotype" panose="02040502050505030304" pitchFamily="18" charset="0"/>
                <a:cs typeface="Calibri"/>
              </a:rPr>
              <a:t> access</a:t>
            </a:r>
            <a:r>
              <a:rPr sz="2400" spc="-35" dirty="0">
                <a:latin typeface="Palatino Linotype" panose="02040502050505030304" pitchFamily="18" charset="0"/>
                <a:cs typeface="Calibri"/>
              </a:rPr>
              <a:t> </a:t>
            </a:r>
            <a:r>
              <a:rPr sz="2400" spc="-15" dirty="0">
                <a:latin typeface="Palatino Linotype" panose="02040502050505030304" pitchFamily="18" charset="0"/>
                <a:cs typeface="Calibri"/>
              </a:rPr>
              <a:t>to </a:t>
            </a:r>
            <a:r>
              <a:rPr sz="2400" dirty="0">
                <a:latin typeface="Palatino Linotype" panose="02040502050505030304" pitchFamily="18" charset="0"/>
                <a:cs typeface="Calibri"/>
              </a:rPr>
              <a:t>these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courts</a:t>
            </a:r>
            <a:r>
              <a:rPr lang="en-US" sz="2400" spc="-5" dirty="0">
                <a:latin typeface="Palatino Linotype" panose="02040502050505030304" pitchFamily="18" charset="0"/>
                <a:cs typeface="Calibri"/>
              </a:rPr>
              <a:t>; In Kenya any party</a:t>
            </a:r>
            <a:endParaRPr sz="2400" dirty="0">
              <a:latin typeface="Palatino Linotype" panose="02040502050505030304" pitchFamily="18" charset="0"/>
              <a:cs typeface="Calibri"/>
            </a:endParaRPr>
          </a:p>
          <a:p>
            <a:pPr marL="12700">
              <a:lnSpc>
                <a:spcPct val="100000"/>
              </a:lnSpc>
              <a:spcBef>
                <a:spcPts val="725"/>
              </a:spcBef>
              <a:tabLst>
                <a:tab pos="233679" algn="l"/>
              </a:tabLst>
            </a:pPr>
            <a:r>
              <a:rPr lang="en-US" sz="2400" dirty="0">
                <a:latin typeface="Palatino Linotype" panose="02040502050505030304" pitchFamily="18" charset="0"/>
                <a:cs typeface="Calibri"/>
              </a:rPr>
              <a:t>c) T</a:t>
            </a:r>
            <a:r>
              <a:rPr sz="2400" dirty="0">
                <a:latin typeface="Palatino Linotype" panose="02040502050505030304" pitchFamily="18" charset="0"/>
                <a:cs typeface="Calibri"/>
              </a:rPr>
              <a:t>he</a:t>
            </a:r>
            <a:r>
              <a:rPr sz="2400" spc="-25" dirty="0">
                <a:latin typeface="Palatino Linotype" panose="02040502050505030304" pitchFamily="18" charset="0"/>
                <a:cs typeface="Calibri"/>
              </a:rPr>
              <a:t> </a:t>
            </a:r>
            <a:r>
              <a:rPr sz="2400" dirty="0">
                <a:latin typeface="Palatino Linotype" panose="02040502050505030304" pitchFamily="18" charset="0"/>
                <a:cs typeface="Calibri"/>
              </a:rPr>
              <a:t>mode</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of appointment</a:t>
            </a:r>
            <a:r>
              <a:rPr sz="2400" spc="-2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their</a:t>
            </a:r>
            <a:r>
              <a:rPr sz="2400" spc="-10" dirty="0">
                <a:latin typeface="Palatino Linotype" panose="02040502050505030304" pitchFamily="18" charset="0"/>
                <a:cs typeface="Calibri"/>
              </a:rPr>
              <a:t> judges</a:t>
            </a:r>
            <a:r>
              <a:rPr lang="en-US" sz="2400" spc="-10" dirty="0">
                <a:latin typeface="Palatino Linotype" panose="02040502050505030304" pitchFamily="18" charset="0"/>
                <a:cs typeface="Calibri"/>
              </a:rPr>
              <a:t>; Germany, 16 judges appointed by the legislature </a:t>
            </a:r>
            <a:endParaRPr sz="2400" dirty="0">
              <a:latin typeface="Palatino Linotype" panose="02040502050505030304" pitchFamily="18" charset="0"/>
              <a:cs typeface="Calibri"/>
            </a:endParaRPr>
          </a:p>
          <a:p>
            <a:pPr marL="12700">
              <a:lnSpc>
                <a:spcPct val="100000"/>
              </a:lnSpc>
              <a:spcBef>
                <a:spcPts val="705"/>
              </a:spcBef>
              <a:tabLst>
                <a:tab pos="233679" algn="l"/>
              </a:tabLst>
            </a:pPr>
            <a:r>
              <a:rPr lang="en-US" sz="2400" dirty="0">
                <a:latin typeface="Palatino Linotype" panose="02040502050505030304" pitchFamily="18" charset="0"/>
                <a:cs typeface="Calibri"/>
              </a:rPr>
              <a:t>d) T</a:t>
            </a:r>
            <a:r>
              <a:rPr sz="2400" dirty="0">
                <a:latin typeface="Palatino Linotype" panose="02040502050505030304" pitchFamily="18" charset="0"/>
                <a:cs typeface="Calibri"/>
              </a:rPr>
              <a:t>he</a:t>
            </a:r>
            <a:r>
              <a:rPr sz="2400" spc="-25" dirty="0">
                <a:latin typeface="Palatino Linotype" panose="02040502050505030304" pitchFamily="18" charset="0"/>
                <a:cs typeface="Calibri"/>
              </a:rPr>
              <a:t> </a:t>
            </a:r>
            <a:r>
              <a:rPr sz="2400" spc="-10" dirty="0">
                <a:latin typeface="Palatino Linotype" panose="02040502050505030304" pitchFamily="18" charset="0"/>
                <a:cs typeface="Calibri"/>
              </a:rPr>
              <a:t>tenure</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of those</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judges</a:t>
            </a:r>
            <a:r>
              <a:rPr lang="en-US" sz="2400" spc="-10" dirty="0">
                <a:latin typeface="Palatino Linotype" panose="02040502050505030304" pitchFamily="18" charset="0"/>
                <a:cs typeface="Calibri"/>
              </a:rPr>
              <a:t>; Germany non-renewable term of 12 years. </a:t>
            </a:r>
            <a:endParaRPr sz="2400" dirty="0">
              <a:latin typeface="Palatino Linotype" panose="02040502050505030304" pitchFamily="18" charset="0"/>
              <a:cs typeface="Calibri"/>
            </a:endParaRPr>
          </a:p>
          <a:p>
            <a:pPr marL="12700">
              <a:lnSpc>
                <a:spcPct val="100000"/>
              </a:lnSpc>
              <a:spcBef>
                <a:spcPts val="710"/>
              </a:spcBef>
              <a:tabLst>
                <a:tab pos="233679" algn="l"/>
              </a:tabLst>
            </a:pPr>
            <a:r>
              <a:rPr lang="en-US" sz="2400" dirty="0">
                <a:latin typeface="Palatino Linotype" panose="02040502050505030304" pitchFamily="18" charset="0"/>
                <a:cs typeface="Calibri"/>
              </a:rPr>
              <a:t>e) T</a:t>
            </a:r>
            <a:r>
              <a:rPr sz="2400" dirty="0">
                <a:latin typeface="Palatino Linotype" panose="02040502050505030304" pitchFamily="18" charset="0"/>
                <a:cs typeface="Calibri"/>
              </a:rPr>
              <a:t>he</a:t>
            </a:r>
            <a:r>
              <a:rPr sz="2400" spc="-10" dirty="0">
                <a:latin typeface="Palatino Linotype" panose="02040502050505030304" pitchFamily="18" charset="0"/>
                <a:cs typeface="Calibri"/>
              </a:rPr>
              <a:t> </a:t>
            </a:r>
            <a:r>
              <a:rPr sz="2400" spc="-20" dirty="0">
                <a:latin typeface="Palatino Linotype" panose="02040502050505030304" pitchFamily="18" charset="0"/>
                <a:cs typeface="Calibri"/>
              </a:rPr>
              <a:t>effect</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judicial</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declarations </a:t>
            </a:r>
            <a:r>
              <a:rPr sz="2400" spc="-5" dirty="0">
                <a:latin typeface="Palatino Linotype" panose="02040502050505030304" pitchFamily="18" charset="0"/>
                <a:cs typeface="Calibri"/>
              </a:rPr>
              <a:t>of</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unconstitutionality</a:t>
            </a:r>
            <a:endParaRPr sz="2400" dirty="0">
              <a:latin typeface="Palatino Linotype" panose="02040502050505030304" pitchFamily="18" charset="0"/>
              <a:cs typeface="Calibri"/>
            </a:endParaRPr>
          </a:p>
          <a:p>
            <a:pPr marL="12700" marR="5080">
              <a:lnSpc>
                <a:spcPts val="2590"/>
              </a:lnSpc>
              <a:spcBef>
                <a:spcPts val="1050"/>
              </a:spcBef>
              <a:tabLst>
                <a:tab pos="261620" algn="l"/>
              </a:tabLst>
            </a:pPr>
            <a:r>
              <a:rPr lang="en-US" sz="2400" dirty="0">
                <a:latin typeface="Palatino Linotype" panose="02040502050505030304" pitchFamily="18" charset="0"/>
                <a:cs typeface="Calibri"/>
              </a:rPr>
              <a:t>f) T</a:t>
            </a:r>
            <a:r>
              <a:rPr sz="2400" dirty="0">
                <a:latin typeface="Palatino Linotype" panose="02040502050505030304" pitchFamily="18" charset="0"/>
                <a:cs typeface="Calibri"/>
              </a:rPr>
              <a:t>he</a:t>
            </a:r>
            <a:r>
              <a:rPr sz="2400" spc="220" dirty="0">
                <a:latin typeface="Palatino Linotype" panose="02040502050505030304" pitchFamily="18" charset="0"/>
                <a:cs typeface="Calibri"/>
              </a:rPr>
              <a:t> </a:t>
            </a:r>
            <a:r>
              <a:rPr sz="2400" dirty="0">
                <a:latin typeface="Palatino Linotype" panose="02040502050505030304" pitchFamily="18" charset="0"/>
                <a:cs typeface="Calibri"/>
              </a:rPr>
              <a:t>ease</a:t>
            </a:r>
            <a:r>
              <a:rPr sz="2400" spc="215" dirty="0">
                <a:latin typeface="Palatino Linotype" panose="02040502050505030304" pitchFamily="18" charset="0"/>
                <a:cs typeface="Calibri"/>
              </a:rPr>
              <a:t> </a:t>
            </a:r>
            <a:r>
              <a:rPr sz="2400" spc="-5" dirty="0">
                <a:latin typeface="Palatino Linotype" panose="02040502050505030304" pitchFamily="18" charset="0"/>
                <a:cs typeface="Calibri"/>
              </a:rPr>
              <a:t>or</a:t>
            </a:r>
            <a:r>
              <a:rPr sz="2400" spc="225" dirty="0">
                <a:latin typeface="Palatino Linotype" panose="02040502050505030304" pitchFamily="18" charset="0"/>
                <a:cs typeface="Calibri"/>
              </a:rPr>
              <a:t> </a:t>
            </a:r>
            <a:r>
              <a:rPr sz="2400" spc="-10" dirty="0">
                <a:latin typeface="Palatino Linotype" panose="02040502050505030304" pitchFamily="18" charset="0"/>
                <a:cs typeface="Calibri"/>
              </a:rPr>
              <a:t>difficulty</a:t>
            </a:r>
            <a:r>
              <a:rPr sz="2400" spc="22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220" dirty="0">
                <a:latin typeface="Palatino Linotype" panose="02040502050505030304" pitchFamily="18" charset="0"/>
                <a:cs typeface="Calibri"/>
              </a:rPr>
              <a:t> </a:t>
            </a:r>
            <a:r>
              <a:rPr sz="2400" spc="-15" dirty="0">
                <a:latin typeface="Palatino Linotype" panose="02040502050505030304" pitchFamily="18" charset="0"/>
                <a:cs typeface="Calibri"/>
              </a:rPr>
              <a:t>reversing</a:t>
            </a:r>
            <a:r>
              <a:rPr sz="2400" spc="215" dirty="0">
                <a:latin typeface="Palatino Linotype" panose="02040502050505030304" pitchFamily="18" charset="0"/>
                <a:cs typeface="Calibri"/>
              </a:rPr>
              <a:t> </a:t>
            </a:r>
            <a:r>
              <a:rPr sz="2400" spc="-10" dirty="0">
                <a:latin typeface="Palatino Linotype" panose="02040502050505030304" pitchFamily="18" charset="0"/>
                <a:cs typeface="Calibri"/>
              </a:rPr>
              <a:t>constitutional-court</a:t>
            </a:r>
            <a:r>
              <a:rPr sz="2400" spc="220" dirty="0">
                <a:latin typeface="Palatino Linotype" panose="02040502050505030304" pitchFamily="18" charset="0"/>
                <a:cs typeface="Calibri"/>
              </a:rPr>
              <a:t> </a:t>
            </a:r>
            <a:r>
              <a:rPr sz="2400" spc="-5" dirty="0">
                <a:latin typeface="Palatino Linotype" panose="02040502050505030304" pitchFamily="18" charset="0"/>
                <a:cs typeface="Calibri"/>
              </a:rPr>
              <a:t>decisions</a:t>
            </a:r>
            <a:r>
              <a:rPr sz="2400" spc="220" dirty="0">
                <a:latin typeface="Palatino Linotype" panose="02040502050505030304" pitchFamily="18" charset="0"/>
                <a:cs typeface="Calibri"/>
              </a:rPr>
              <a:t> </a:t>
            </a:r>
            <a:r>
              <a:rPr sz="2400" spc="-10" dirty="0">
                <a:latin typeface="Palatino Linotype" panose="02040502050505030304" pitchFamily="18" charset="0"/>
                <a:cs typeface="Calibri"/>
              </a:rPr>
              <a:t>(Horowitz</a:t>
            </a:r>
            <a:r>
              <a:rPr sz="2400" spc="225" dirty="0">
                <a:latin typeface="Palatino Linotype" panose="02040502050505030304" pitchFamily="18" charset="0"/>
                <a:cs typeface="Calibri"/>
              </a:rPr>
              <a:t> </a:t>
            </a:r>
            <a:r>
              <a:rPr sz="2400" spc="-10" dirty="0">
                <a:latin typeface="Palatino Linotype" panose="02040502050505030304" pitchFamily="18" charset="0"/>
                <a:cs typeface="Calibri"/>
              </a:rPr>
              <a:t>2006: </a:t>
            </a:r>
            <a:r>
              <a:rPr sz="2400" spc="-525" dirty="0">
                <a:latin typeface="Palatino Linotype" panose="02040502050505030304" pitchFamily="18" charset="0"/>
                <a:cs typeface="Calibri"/>
              </a:rPr>
              <a:t> </a:t>
            </a:r>
            <a:r>
              <a:rPr sz="2400" spc="-5" dirty="0">
                <a:latin typeface="Palatino Linotype" panose="02040502050505030304" pitchFamily="18" charset="0"/>
                <a:cs typeface="Calibri"/>
              </a:rPr>
              <a:t>128)</a:t>
            </a:r>
            <a:endParaRPr sz="2400" dirty="0">
              <a:latin typeface="Palatino Linotype" panose="02040502050505030304" pitchFamily="18" charset="0"/>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5118" y="4987290"/>
            <a:ext cx="9937115" cy="1049020"/>
          </a:xfrm>
          <a:prstGeom prst="rect">
            <a:avLst/>
          </a:prstGeom>
        </p:spPr>
        <p:txBody>
          <a:bodyPr vert="horz" wrap="square" lIns="0" tIns="12700" rIns="0" bIns="0" rtlCol="0">
            <a:spAutoFit/>
          </a:bodyPr>
          <a:lstStyle/>
          <a:p>
            <a:pPr marL="4445" algn="ctr">
              <a:lnSpc>
                <a:spcPct val="100000"/>
              </a:lnSpc>
              <a:spcBef>
                <a:spcPts val="100"/>
              </a:spcBef>
            </a:pPr>
            <a:r>
              <a:rPr sz="1800" spc="-5" dirty="0">
                <a:latin typeface="Calibri Light"/>
                <a:cs typeface="Calibri Light"/>
              </a:rPr>
              <a:t>Source:</a:t>
            </a:r>
            <a:r>
              <a:rPr sz="1800" spc="-15" dirty="0">
                <a:latin typeface="Calibri Light"/>
                <a:cs typeface="Calibri Light"/>
              </a:rPr>
              <a:t> </a:t>
            </a:r>
            <a:r>
              <a:rPr sz="1800" spc="-5" dirty="0">
                <a:latin typeface="Calibri Light"/>
                <a:cs typeface="Calibri Light"/>
              </a:rPr>
              <a:t>German</a:t>
            </a:r>
            <a:r>
              <a:rPr sz="1800" spc="-10" dirty="0">
                <a:latin typeface="Calibri Light"/>
                <a:cs typeface="Calibri Light"/>
              </a:rPr>
              <a:t> </a:t>
            </a:r>
            <a:r>
              <a:rPr sz="1800" spc="-15" dirty="0">
                <a:latin typeface="Calibri Light"/>
                <a:cs typeface="Calibri Light"/>
              </a:rPr>
              <a:t>Federal</a:t>
            </a:r>
            <a:r>
              <a:rPr sz="1800" spc="-5" dirty="0">
                <a:latin typeface="Calibri Light"/>
                <a:cs typeface="Calibri Light"/>
              </a:rPr>
              <a:t> Constitutional</a:t>
            </a:r>
            <a:r>
              <a:rPr sz="1800" spc="25" dirty="0">
                <a:latin typeface="Calibri Light"/>
                <a:cs typeface="Calibri Light"/>
              </a:rPr>
              <a:t> </a:t>
            </a:r>
            <a:r>
              <a:rPr sz="1800" spc="-5" dirty="0">
                <a:latin typeface="Calibri Light"/>
                <a:cs typeface="Calibri Light"/>
              </a:rPr>
              <a:t>Court</a:t>
            </a:r>
            <a:r>
              <a:rPr sz="1800" dirty="0">
                <a:latin typeface="Calibri Light"/>
                <a:cs typeface="Calibri Light"/>
              </a:rPr>
              <a:t> 2018</a:t>
            </a:r>
            <a:endParaRPr sz="1800">
              <a:latin typeface="Calibri Light"/>
              <a:cs typeface="Calibri Light"/>
            </a:endParaRPr>
          </a:p>
          <a:p>
            <a:pPr>
              <a:lnSpc>
                <a:spcPct val="100000"/>
              </a:lnSpc>
              <a:spcBef>
                <a:spcPts val="50"/>
              </a:spcBef>
            </a:pPr>
            <a:endParaRPr sz="1300">
              <a:latin typeface="Calibri Light"/>
              <a:cs typeface="Calibri Light"/>
            </a:endParaRPr>
          </a:p>
          <a:p>
            <a:pPr marL="6350" algn="ctr">
              <a:lnSpc>
                <a:spcPct val="100000"/>
              </a:lnSpc>
            </a:pPr>
            <a:r>
              <a:rPr sz="1600" spc="-5" dirty="0">
                <a:latin typeface="Calibri"/>
                <a:cs typeface="Calibri"/>
              </a:rPr>
              <a:t>The</a:t>
            </a:r>
            <a:r>
              <a:rPr sz="1600" dirty="0">
                <a:latin typeface="Calibri"/>
                <a:cs typeface="Calibri"/>
              </a:rPr>
              <a:t> </a:t>
            </a:r>
            <a:r>
              <a:rPr sz="1600" spc="-5" dirty="0">
                <a:latin typeface="Calibri"/>
                <a:cs typeface="Calibri"/>
              </a:rPr>
              <a:t>German</a:t>
            </a:r>
            <a:r>
              <a:rPr sz="1600" spc="25" dirty="0">
                <a:latin typeface="Calibri"/>
                <a:cs typeface="Calibri"/>
              </a:rPr>
              <a:t> </a:t>
            </a:r>
            <a:r>
              <a:rPr sz="1600" spc="-15" dirty="0">
                <a:latin typeface="Calibri"/>
                <a:cs typeface="Calibri"/>
              </a:rPr>
              <a:t>Federal</a:t>
            </a:r>
            <a:r>
              <a:rPr sz="1600" spc="25" dirty="0">
                <a:latin typeface="Calibri"/>
                <a:cs typeface="Calibri"/>
              </a:rPr>
              <a:t> </a:t>
            </a:r>
            <a:r>
              <a:rPr sz="1600" spc="-5" dirty="0">
                <a:latin typeface="Calibri"/>
                <a:cs typeface="Calibri"/>
              </a:rPr>
              <a:t>Constitutional</a:t>
            </a:r>
            <a:r>
              <a:rPr sz="1600" spc="-30" dirty="0">
                <a:latin typeface="Calibri"/>
                <a:cs typeface="Calibri"/>
              </a:rPr>
              <a:t> </a:t>
            </a:r>
            <a:r>
              <a:rPr sz="1600" spc="-5" dirty="0">
                <a:latin typeface="Calibri"/>
                <a:cs typeface="Calibri"/>
              </a:rPr>
              <a:t>court-</a:t>
            </a:r>
            <a:r>
              <a:rPr sz="1600" spc="10" dirty="0">
                <a:latin typeface="Calibri"/>
                <a:cs typeface="Calibri"/>
              </a:rPr>
              <a:t> </a:t>
            </a:r>
            <a:r>
              <a:rPr sz="1600" spc="-5" dirty="0">
                <a:latin typeface="Calibri"/>
                <a:cs typeface="Calibri"/>
              </a:rPr>
              <a:t>wide</a:t>
            </a:r>
            <a:r>
              <a:rPr sz="1600" spc="15" dirty="0">
                <a:latin typeface="Calibri"/>
                <a:cs typeface="Calibri"/>
              </a:rPr>
              <a:t> </a:t>
            </a:r>
            <a:r>
              <a:rPr sz="1600" spc="-5" dirty="0">
                <a:latin typeface="Calibri"/>
                <a:cs typeface="Calibri"/>
              </a:rPr>
              <a:t>jurisdiction</a:t>
            </a:r>
            <a:r>
              <a:rPr sz="1600" spc="-10" dirty="0">
                <a:latin typeface="Calibri"/>
                <a:cs typeface="Calibri"/>
              </a:rPr>
              <a:t> over</a:t>
            </a:r>
            <a:r>
              <a:rPr sz="1600" spc="30" dirty="0">
                <a:latin typeface="Calibri"/>
                <a:cs typeface="Calibri"/>
              </a:rPr>
              <a:t> </a:t>
            </a:r>
            <a:r>
              <a:rPr sz="1600" spc="-5" dirty="0">
                <a:latin typeface="Calibri"/>
                <a:cs typeface="Calibri"/>
              </a:rPr>
              <a:t>all</a:t>
            </a:r>
            <a:r>
              <a:rPr sz="1600" spc="-25" dirty="0">
                <a:latin typeface="Calibri"/>
                <a:cs typeface="Calibri"/>
              </a:rPr>
              <a:t> </a:t>
            </a:r>
            <a:r>
              <a:rPr sz="1600" spc="-5" dirty="0">
                <a:latin typeface="Calibri"/>
                <a:cs typeface="Calibri"/>
              </a:rPr>
              <a:t>constitutional</a:t>
            </a:r>
            <a:r>
              <a:rPr sz="1600" spc="-20" dirty="0">
                <a:latin typeface="Calibri"/>
                <a:cs typeface="Calibri"/>
              </a:rPr>
              <a:t> </a:t>
            </a:r>
            <a:r>
              <a:rPr sz="1600" spc="-15" dirty="0">
                <a:latin typeface="Calibri"/>
                <a:cs typeface="Calibri"/>
              </a:rPr>
              <a:t>matters</a:t>
            </a:r>
            <a:endParaRPr sz="1600">
              <a:latin typeface="Calibri"/>
              <a:cs typeface="Calibri"/>
            </a:endParaRPr>
          </a:p>
          <a:p>
            <a:pPr algn="ctr">
              <a:lnSpc>
                <a:spcPct val="100000"/>
              </a:lnSpc>
              <a:spcBef>
                <a:spcPts val="420"/>
              </a:spcBef>
            </a:pPr>
            <a:r>
              <a:rPr sz="1600" spc="-10" dirty="0">
                <a:latin typeface="Calibri"/>
                <a:cs typeface="Calibri"/>
              </a:rPr>
              <a:t>Defends</a:t>
            </a:r>
            <a:r>
              <a:rPr sz="1600" spc="20" dirty="0">
                <a:latin typeface="Calibri"/>
                <a:cs typeface="Calibri"/>
              </a:rPr>
              <a:t> </a:t>
            </a:r>
            <a:r>
              <a:rPr sz="1600" spc="-5" dirty="0">
                <a:latin typeface="Calibri"/>
                <a:cs typeface="Calibri"/>
              </a:rPr>
              <a:t>rights</a:t>
            </a:r>
            <a:r>
              <a:rPr sz="1600" dirty="0">
                <a:latin typeface="Calibri"/>
                <a:cs typeface="Calibri"/>
              </a:rPr>
              <a:t> </a:t>
            </a:r>
            <a:r>
              <a:rPr sz="1600" spc="-5" dirty="0">
                <a:latin typeface="Calibri"/>
                <a:cs typeface="Calibri"/>
              </a:rPr>
              <a:t>and </a:t>
            </a:r>
            <a:r>
              <a:rPr sz="1600" spc="-15" dirty="0">
                <a:latin typeface="Calibri"/>
                <a:cs typeface="Calibri"/>
              </a:rPr>
              <a:t>federal</a:t>
            </a:r>
            <a:r>
              <a:rPr sz="1600" spc="25" dirty="0">
                <a:latin typeface="Calibri"/>
                <a:cs typeface="Calibri"/>
              </a:rPr>
              <a:t> </a:t>
            </a:r>
            <a:r>
              <a:rPr sz="1600" spc="-10" dirty="0">
                <a:latin typeface="Calibri"/>
                <a:cs typeface="Calibri"/>
              </a:rPr>
              <a:t>arrangements,</a:t>
            </a:r>
            <a:r>
              <a:rPr sz="1600" spc="15" dirty="0">
                <a:latin typeface="Calibri"/>
                <a:cs typeface="Calibri"/>
              </a:rPr>
              <a:t> </a:t>
            </a:r>
            <a:r>
              <a:rPr sz="1600" spc="-15" dirty="0">
                <a:latin typeface="Calibri"/>
                <a:cs typeface="Calibri"/>
              </a:rPr>
              <a:t>exercises</a:t>
            </a:r>
            <a:r>
              <a:rPr sz="1600" spc="35" dirty="0">
                <a:latin typeface="Calibri"/>
                <a:cs typeface="Calibri"/>
              </a:rPr>
              <a:t> </a:t>
            </a:r>
            <a:r>
              <a:rPr sz="1600" spc="-15" dirty="0">
                <a:latin typeface="Calibri"/>
                <a:cs typeface="Calibri"/>
              </a:rPr>
              <a:t>abstract</a:t>
            </a:r>
            <a:r>
              <a:rPr sz="1600" spc="15" dirty="0">
                <a:latin typeface="Calibri"/>
                <a:cs typeface="Calibri"/>
              </a:rPr>
              <a:t> </a:t>
            </a:r>
            <a:r>
              <a:rPr sz="1600" spc="-5" dirty="0">
                <a:latin typeface="Calibri"/>
                <a:cs typeface="Calibri"/>
              </a:rPr>
              <a:t>and </a:t>
            </a:r>
            <a:r>
              <a:rPr sz="1600" spc="-15" dirty="0">
                <a:latin typeface="Calibri"/>
                <a:cs typeface="Calibri"/>
              </a:rPr>
              <a:t>concrete</a:t>
            </a:r>
            <a:r>
              <a:rPr sz="1600" spc="55" dirty="0">
                <a:latin typeface="Calibri"/>
                <a:cs typeface="Calibri"/>
              </a:rPr>
              <a:t> </a:t>
            </a:r>
            <a:r>
              <a:rPr sz="1600" spc="-15" dirty="0">
                <a:latin typeface="Calibri"/>
                <a:cs typeface="Calibri"/>
              </a:rPr>
              <a:t>review;</a:t>
            </a:r>
            <a:r>
              <a:rPr sz="1600" spc="50" dirty="0">
                <a:latin typeface="Calibri"/>
                <a:cs typeface="Calibri"/>
              </a:rPr>
              <a:t> </a:t>
            </a:r>
            <a:r>
              <a:rPr sz="1600" spc="-5" dirty="0">
                <a:latin typeface="Calibri"/>
                <a:cs typeface="Calibri"/>
              </a:rPr>
              <a:t>also</a:t>
            </a:r>
            <a:r>
              <a:rPr sz="1600" spc="5" dirty="0">
                <a:latin typeface="Calibri"/>
                <a:cs typeface="Calibri"/>
              </a:rPr>
              <a:t> </a:t>
            </a:r>
            <a:r>
              <a:rPr sz="1600" spc="-10" dirty="0">
                <a:latin typeface="Calibri"/>
                <a:cs typeface="Calibri"/>
              </a:rPr>
              <a:t>receives</a:t>
            </a:r>
            <a:r>
              <a:rPr sz="1600" spc="45" dirty="0">
                <a:latin typeface="Calibri"/>
                <a:cs typeface="Calibri"/>
              </a:rPr>
              <a:t> </a:t>
            </a:r>
            <a:r>
              <a:rPr sz="1600" spc="-10" dirty="0">
                <a:latin typeface="Calibri"/>
                <a:cs typeface="Calibri"/>
              </a:rPr>
              <a:t>constitutional</a:t>
            </a:r>
            <a:r>
              <a:rPr sz="1600" spc="-25" dirty="0">
                <a:latin typeface="Calibri"/>
                <a:cs typeface="Calibri"/>
              </a:rPr>
              <a:t> </a:t>
            </a:r>
            <a:r>
              <a:rPr sz="1600" spc="-10" dirty="0">
                <a:latin typeface="Calibri"/>
                <a:cs typeface="Calibri"/>
              </a:rPr>
              <a:t>complaints</a:t>
            </a:r>
            <a:endParaRPr sz="1600">
              <a:latin typeface="Calibri"/>
              <a:cs typeface="Calibri"/>
            </a:endParaRPr>
          </a:p>
        </p:txBody>
      </p:sp>
      <p:pic>
        <p:nvPicPr>
          <p:cNvPr id="3" name="object 3"/>
          <p:cNvPicPr/>
          <p:nvPr/>
        </p:nvPicPr>
        <p:blipFill>
          <a:blip r:embed="rId2" cstate="print"/>
          <a:stretch>
            <a:fillRect/>
          </a:stretch>
        </p:blipFill>
        <p:spPr>
          <a:xfrm>
            <a:off x="2822088" y="358140"/>
            <a:ext cx="6362610" cy="4187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F532-8B6F-4096-8A25-A37EF2225306}"/>
              </a:ext>
            </a:extLst>
          </p:cNvPr>
          <p:cNvSpPr>
            <a:spLocks noGrp="1"/>
          </p:cNvSpPr>
          <p:nvPr>
            <p:ph type="title"/>
          </p:nvPr>
        </p:nvSpPr>
        <p:spPr>
          <a:xfrm>
            <a:off x="304800" y="211190"/>
            <a:ext cx="5483861" cy="553998"/>
          </a:xfrm>
        </p:spPr>
        <p:txBody>
          <a:bodyPr/>
          <a:lstStyle/>
          <a:p>
            <a:r>
              <a:rPr kumimoji="0" lang="en-IE" sz="3600" b="1" i="0" u="none" strike="noStrike" kern="0" cap="none" spc="-5" normalizeH="0" baseline="0" noProof="0" dirty="0">
                <a:ln>
                  <a:noFill/>
                </a:ln>
                <a:solidFill>
                  <a:prstClr val="black"/>
                </a:solidFill>
                <a:effectLst/>
                <a:uLnTx/>
                <a:uFillTx/>
                <a:latin typeface="Palatino Linotype" panose="02040502050505030304" pitchFamily="18" charset="0"/>
              </a:rPr>
              <a:t>The</a:t>
            </a:r>
            <a:r>
              <a:rPr kumimoji="0" lang="en-IE" sz="3600" b="1" i="0" u="none" strike="noStrike" kern="0" cap="none" spc="-35" normalizeH="0" baseline="0" noProof="0" dirty="0">
                <a:ln>
                  <a:noFill/>
                </a:ln>
                <a:solidFill>
                  <a:prstClr val="black"/>
                </a:solidFill>
                <a:effectLst/>
                <a:uLnTx/>
                <a:uFillTx/>
                <a:latin typeface="Palatino Linotype" panose="02040502050505030304" pitchFamily="18" charset="0"/>
              </a:rPr>
              <a:t> </a:t>
            </a:r>
            <a:r>
              <a:rPr kumimoji="0" lang="en-IE" sz="3600" b="1" i="0" u="none" strike="noStrike" kern="0" cap="none" spc="0" normalizeH="0" baseline="0" noProof="0" dirty="0">
                <a:ln>
                  <a:noFill/>
                </a:ln>
                <a:solidFill>
                  <a:prstClr val="black"/>
                </a:solidFill>
                <a:effectLst/>
                <a:uLnTx/>
                <a:uFillTx/>
                <a:latin typeface="Palatino Linotype" panose="02040502050505030304" pitchFamily="18" charset="0"/>
              </a:rPr>
              <a:t>UK</a:t>
            </a:r>
            <a:r>
              <a:rPr kumimoji="0" lang="en-IE" sz="3600" b="1" i="0" u="none" strike="noStrike" kern="0" cap="none" spc="-30" normalizeH="0" baseline="0" noProof="0" dirty="0">
                <a:ln>
                  <a:noFill/>
                </a:ln>
                <a:solidFill>
                  <a:prstClr val="black"/>
                </a:solidFill>
                <a:effectLst/>
                <a:uLnTx/>
                <a:uFillTx/>
                <a:latin typeface="Palatino Linotype" panose="02040502050505030304" pitchFamily="18" charset="0"/>
              </a:rPr>
              <a:t> </a:t>
            </a:r>
            <a:r>
              <a:rPr kumimoji="0" lang="en-IE" sz="3600" b="1" i="0" u="none" strike="noStrike" kern="0" cap="none" spc="-10" normalizeH="0" baseline="0" noProof="0" dirty="0">
                <a:ln>
                  <a:noFill/>
                </a:ln>
                <a:solidFill>
                  <a:prstClr val="black"/>
                </a:solidFill>
                <a:effectLst/>
                <a:uLnTx/>
                <a:uFillTx/>
                <a:latin typeface="Palatino Linotype" panose="02040502050505030304" pitchFamily="18" charset="0"/>
              </a:rPr>
              <a:t>Supreme</a:t>
            </a:r>
            <a:r>
              <a:rPr kumimoji="0" lang="en-IE" sz="3600" b="1" i="0" u="none" strike="noStrike" kern="0" cap="none" spc="-35" normalizeH="0" baseline="0" noProof="0" dirty="0">
                <a:ln>
                  <a:noFill/>
                </a:ln>
                <a:solidFill>
                  <a:prstClr val="black"/>
                </a:solidFill>
                <a:effectLst/>
                <a:uLnTx/>
                <a:uFillTx/>
                <a:latin typeface="Palatino Linotype" panose="02040502050505030304" pitchFamily="18" charset="0"/>
              </a:rPr>
              <a:t> </a:t>
            </a:r>
            <a:r>
              <a:rPr kumimoji="0" lang="en-IE" sz="3600" b="1" i="0" u="none" strike="noStrike" kern="0" cap="none" spc="-5" normalizeH="0" baseline="0" noProof="0" dirty="0">
                <a:ln>
                  <a:noFill/>
                </a:ln>
                <a:solidFill>
                  <a:prstClr val="black"/>
                </a:solidFill>
                <a:effectLst/>
                <a:uLnTx/>
                <a:uFillTx/>
                <a:latin typeface="Palatino Linotype" panose="02040502050505030304" pitchFamily="18" charset="0"/>
              </a:rPr>
              <a:t>Court</a:t>
            </a:r>
            <a:endParaRPr lang="en-GB" b="1"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9F7D69B1-B50D-4A20-834A-BC976E6C85FC}"/>
              </a:ext>
            </a:extLst>
          </p:cNvPr>
          <p:cNvSpPr>
            <a:spLocks noGrp="1"/>
          </p:cNvSpPr>
          <p:nvPr>
            <p:ph type="body" idx="1"/>
          </p:nvPr>
        </p:nvSpPr>
        <p:spPr>
          <a:xfrm>
            <a:off x="304800" y="1214729"/>
            <a:ext cx="11582399" cy="5427127"/>
          </a:xfrm>
        </p:spPr>
        <p:txBody>
          <a:bodyPr/>
          <a:lstStyle/>
          <a:p>
            <a:pPr marL="241300" marR="0" lvl="0" indent="-228600" algn="just" defTabSz="914400" rtl="0" eaLnBrk="1" fontAlgn="auto" latinLnBrk="0" hangingPunct="1">
              <a:lnSpc>
                <a:spcPct val="100000"/>
              </a:lnSpc>
              <a:spcBef>
                <a:spcPts val="409"/>
              </a:spcBef>
              <a:spcAft>
                <a:spcPts val="0"/>
              </a:spcAft>
              <a:buClrTx/>
              <a:buSzTx/>
              <a:buFont typeface="Arial MT"/>
              <a:buChar char="•"/>
              <a:tabLst>
                <a:tab pos="240665" algn="l"/>
                <a:tab pos="241300" algn="l"/>
              </a:tabLst>
              <a:defRPr/>
            </a:pP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Since</a:t>
            </a:r>
            <a:r>
              <a:rPr kumimoji="0" lang="en-US" b="0" i="0" u="none" strike="noStrike" kern="1200" cap="none" spc="-2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2009;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7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Supreme</a:t>
            </a:r>
            <a:r>
              <a:rPr kumimoji="0" lang="en-US" b="0" i="0" u="none" strike="noStrike" kern="1200" cap="none" spc="9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as</a:t>
            </a:r>
            <a:r>
              <a:rPr kumimoji="0" lang="en-US" b="0" i="0" u="none" strike="noStrike" kern="1200" cap="none" spc="6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well</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as</a:t>
            </a:r>
            <a:r>
              <a:rPr kumimoji="0" lang="en-US" b="0" i="0" u="none" strike="noStrike" kern="1200" cap="none" spc="6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being</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6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final</a:t>
            </a:r>
            <a:r>
              <a:rPr kumimoji="0" lang="en-US" b="0" i="0" u="none" strike="noStrike" kern="1200" cap="none" spc="6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appeal,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plays</a:t>
            </a:r>
            <a:r>
              <a:rPr kumimoji="0" lang="en-US" b="0" i="0" u="none" strike="noStrike" kern="1200" cap="none" spc="3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an</a:t>
            </a:r>
            <a:r>
              <a:rPr kumimoji="0" lang="en-US" b="0" i="0" u="none" strike="noStrike" kern="1200" cap="none" spc="2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important</a:t>
            </a:r>
            <a:r>
              <a:rPr kumimoji="0" lang="en-US" b="0" i="0" u="none" strike="noStrike" kern="1200" cap="none" spc="3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role</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in</a:t>
            </a:r>
            <a:r>
              <a:rPr kumimoji="0" lang="en-US" b="0" i="0" u="none" strike="noStrike" kern="1200" cap="none" spc="3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4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development</a:t>
            </a:r>
            <a:r>
              <a:rPr kumimoji="0" lang="en-US" b="0" i="0" u="none" strike="noStrike" kern="1200" cap="none" spc="4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United</a:t>
            </a:r>
            <a:r>
              <a:rPr kumimoji="0" lang="en-US" b="0" i="0" u="none" strike="noStrike" kern="1200" cap="none" spc="3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Kingdom </a:t>
            </a:r>
            <a:r>
              <a:rPr kumimoji="0" lang="en-US" b="0" i="0" u="none" strike="noStrike" kern="1200" cap="none" spc="-4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40" normalizeH="0" baseline="0" noProof="0" dirty="0">
                <a:ln>
                  <a:noFill/>
                </a:ln>
                <a:solidFill>
                  <a:prstClr val="black"/>
                </a:solidFill>
                <a:effectLst/>
                <a:uLnTx/>
                <a:uFillTx/>
                <a:latin typeface="Palatino Linotype" panose="02040502050505030304" pitchFamily="18" charset="0"/>
              </a:rPr>
              <a:t>law.</a:t>
            </a:r>
          </a:p>
          <a:p>
            <a:pPr marL="12700" marR="0" lvl="0" algn="just" defTabSz="914400" rtl="0" eaLnBrk="1" fontAlgn="auto" latinLnBrk="0" hangingPunct="1">
              <a:lnSpc>
                <a:spcPct val="100000"/>
              </a:lnSpc>
              <a:spcBef>
                <a:spcPts val="409"/>
              </a:spcBef>
              <a:spcAft>
                <a:spcPts val="0"/>
              </a:spcAft>
              <a:buClrTx/>
              <a:buSzTx/>
              <a:tabLst>
                <a:tab pos="240665" algn="l"/>
                <a:tab pos="241300" algn="l"/>
              </a:tabLst>
              <a:defRPr/>
            </a:pPr>
            <a:endParaRPr kumimoji="0" lang="en-US" b="0" i="0" u="none" strike="noStrike" kern="1200" cap="none" spc="-40" normalizeH="0" baseline="0" noProof="0" dirty="0">
              <a:ln>
                <a:noFill/>
              </a:ln>
              <a:solidFill>
                <a:prstClr val="black"/>
              </a:solidFill>
              <a:effectLst/>
              <a:uLnTx/>
              <a:uFillTx/>
              <a:latin typeface="Palatino Linotype" panose="02040502050505030304" pitchFamily="18" charset="0"/>
            </a:endParaRPr>
          </a:p>
          <a:p>
            <a:pPr marL="241300" marR="0" lvl="0" indent="-228600" algn="just" defTabSz="914400" rtl="0" eaLnBrk="1" fontAlgn="auto" latinLnBrk="0" hangingPunct="1">
              <a:lnSpc>
                <a:spcPts val="1939"/>
              </a:lnSpc>
              <a:spcBef>
                <a:spcPts val="310"/>
              </a:spcBef>
              <a:spcAft>
                <a:spcPts val="0"/>
              </a:spcAft>
              <a:buClrTx/>
              <a:buSzTx/>
              <a:buFont typeface="Arial MT"/>
              <a:buChar char="•"/>
              <a:tabLst>
                <a:tab pos="240665" algn="l"/>
                <a:tab pos="241300" algn="l"/>
              </a:tabLst>
              <a:defRPr/>
            </a:pP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As</a:t>
            </a:r>
            <a:r>
              <a:rPr kumimoji="0" lang="en-US" b="0" i="0" u="none" strike="noStrike" kern="1200" cap="none" spc="5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an</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appeal</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5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Supreme</a:t>
            </a:r>
            <a:r>
              <a:rPr kumimoji="0" lang="en-US" b="0" i="0" u="none" strike="noStrike" kern="1200" cap="none" spc="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cannot</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consider</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case unless</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relevant</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order</a:t>
            </a:r>
            <a:r>
              <a:rPr kumimoji="0" lang="en-US" b="0" i="0" u="none" strike="noStrike" kern="1200" cap="none" spc="2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has</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been</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made</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in</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lower</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court.</a:t>
            </a: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241300" marR="5080" lvl="0" indent="-228600" algn="just" defTabSz="914400" rtl="0" eaLnBrk="1" fontAlgn="auto" latinLnBrk="0" hangingPunct="1">
              <a:lnSpc>
                <a:spcPct val="70000"/>
              </a:lnSpc>
              <a:spcBef>
                <a:spcPts val="994"/>
              </a:spcBef>
              <a:spcAft>
                <a:spcPts val="0"/>
              </a:spcAft>
              <a:buClrTx/>
              <a:buSzTx/>
              <a:buFont typeface="Arial MT"/>
              <a:buChar char="•"/>
              <a:tabLst>
                <a:tab pos="240665" algn="l"/>
                <a:tab pos="241300" algn="l"/>
              </a:tabLst>
              <a:defRPr/>
            </a:pP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2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final</a:t>
            </a:r>
            <a:r>
              <a:rPr kumimoji="0" lang="en-US" b="0" i="0" u="none" strike="noStrike" kern="1200" cap="none" spc="2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204"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2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appeal</a:t>
            </a:r>
            <a:r>
              <a:rPr kumimoji="0" lang="en-US" b="0" i="0" u="none" strike="noStrike" kern="1200" cap="none" spc="204"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for</a:t>
            </a:r>
            <a:r>
              <a:rPr kumimoji="0" lang="en-US" b="0" i="0" u="none" strike="noStrike" kern="1200" cap="none" spc="2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all</a:t>
            </a:r>
            <a:r>
              <a:rPr kumimoji="0" lang="en-US" b="0" i="0" u="none" strike="noStrike" kern="1200" cap="none" spc="2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United</a:t>
            </a:r>
            <a:r>
              <a:rPr kumimoji="0" lang="en-US" b="0" i="0" u="none" strike="noStrike" kern="1200" cap="none" spc="2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Kingdom</a:t>
            </a:r>
            <a:r>
              <a:rPr kumimoji="0" lang="en-US" b="0" i="0" u="none" strike="noStrike" kern="1200" cap="none" spc="2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civil</a:t>
            </a:r>
            <a:r>
              <a:rPr kumimoji="0" lang="en-US" b="0" i="0" u="none" strike="noStrike" kern="1200" cap="none" spc="204"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cases, and</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criminal</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cases</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from</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England,</a:t>
            </a:r>
            <a:r>
              <a:rPr kumimoji="0" lang="en-US" b="0" i="0" u="none" strike="noStrike" kern="1200" cap="none" spc="4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Wales</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and</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Northern</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Ireland</a:t>
            </a:r>
          </a:p>
          <a:p>
            <a:pPr marL="12700" marR="5080" lvl="0" algn="just" defTabSz="914400" rtl="0" eaLnBrk="1" fontAlgn="auto" latinLnBrk="0" hangingPunct="1">
              <a:lnSpc>
                <a:spcPct val="70000"/>
              </a:lnSpc>
              <a:spcBef>
                <a:spcPts val="994"/>
              </a:spcBef>
              <a:spcAft>
                <a:spcPts val="0"/>
              </a:spcAft>
              <a:buClrTx/>
              <a:buSzTx/>
              <a:tabLst>
                <a:tab pos="240665" algn="l"/>
                <a:tab pos="241300" algn="l"/>
              </a:tabLst>
              <a:defRPr/>
            </a:pP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241300" marR="8255" lvl="0" indent="-228600" algn="just" defTabSz="914400" rtl="0" eaLnBrk="1" fontAlgn="auto" latinLnBrk="0" hangingPunct="1">
              <a:lnSpc>
                <a:spcPct val="70000"/>
              </a:lnSpc>
              <a:spcBef>
                <a:spcPts val="1005"/>
              </a:spcBef>
              <a:spcAft>
                <a:spcPts val="0"/>
              </a:spcAft>
              <a:buClrTx/>
              <a:buSzTx/>
              <a:buFont typeface="Arial MT"/>
              <a:buChar char="•"/>
              <a:tabLst>
                <a:tab pos="240665" algn="l"/>
                <a:tab pos="241300" algn="l"/>
              </a:tabLst>
              <a:defRPr/>
            </a:pPr>
            <a:r>
              <a:rPr lang="en-US" kern="1200" spc="-15" dirty="0">
                <a:solidFill>
                  <a:prstClr val="black"/>
                </a:solidFill>
                <a:latin typeface="Palatino Linotype" panose="02040502050505030304" pitchFamily="18" charset="0"/>
              </a:rPr>
              <a:t>C</a:t>
            </a:r>
            <a:r>
              <a:rPr kumimoji="0" lang="en-US" b="0" i="0" u="none" strike="noStrike" kern="1200" cap="none" spc="-15" normalizeH="0" baseline="0" noProof="0" dirty="0" err="1">
                <a:ln>
                  <a:noFill/>
                </a:ln>
                <a:solidFill>
                  <a:prstClr val="black"/>
                </a:solidFill>
                <a:effectLst/>
                <a:uLnTx/>
                <a:uFillTx/>
                <a:latin typeface="Palatino Linotype" panose="02040502050505030304" pitchFamily="18" charset="0"/>
              </a:rPr>
              <a:t>oncentrates</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on</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cases</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3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greatest</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public</a:t>
            </a:r>
            <a:r>
              <a:rPr kumimoji="0" lang="en-US" b="0" i="0" u="none" strike="noStrike" kern="1200" cap="none" spc="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and</a:t>
            </a:r>
            <a:r>
              <a:rPr kumimoji="0" lang="en-US" b="0" i="0" u="none" strike="noStrike" kern="1200" cap="none" spc="5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constitutional </a:t>
            </a:r>
            <a:r>
              <a:rPr kumimoji="0" lang="en-US" b="0" i="0" u="none" strike="noStrike" kern="1200" cap="none" spc="-4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importance</a:t>
            </a:r>
          </a:p>
          <a:p>
            <a:pPr marL="12700" marR="8255" lvl="0" algn="just" defTabSz="914400" rtl="0" eaLnBrk="1" fontAlgn="auto" latinLnBrk="0" hangingPunct="1">
              <a:lnSpc>
                <a:spcPct val="70000"/>
              </a:lnSpc>
              <a:spcBef>
                <a:spcPts val="1005"/>
              </a:spcBef>
              <a:spcAft>
                <a:spcPts val="0"/>
              </a:spcAft>
              <a:buClrTx/>
              <a:buSzTx/>
              <a:tabLst>
                <a:tab pos="240665" algn="l"/>
                <a:tab pos="241300" algn="l"/>
              </a:tabLst>
              <a:defRPr/>
            </a:pP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241300" marR="0" lvl="0" indent="-228600" algn="just" defTabSz="914400" rtl="0" eaLnBrk="1" fontAlgn="auto" latinLnBrk="0" hangingPunct="1">
              <a:lnSpc>
                <a:spcPts val="1939"/>
              </a:lnSpc>
              <a:spcBef>
                <a:spcPts val="315"/>
              </a:spcBef>
              <a:spcAft>
                <a:spcPts val="0"/>
              </a:spcAft>
              <a:buClrTx/>
              <a:buSzTx/>
              <a:buFont typeface="Arial MT"/>
              <a:buChar char="•"/>
              <a:tabLst>
                <a:tab pos="240665" algn="l"/>
                <a:tab pos="241300" algn="l"/>
              </a:tabLst>
              <a:defRPr/>
            </a:pPr>
            <a:r>
              <a:rPr lang="en-US" kern="1200" spc="-10" dirty="0">
                <a:solidFill>
                  <a:prstClr val="black"/>
                </a:solidFill>
                <a:latin typeface="Palatino Linotype" panose="02040502050505030304" pitchFamily="18" charset="0"/>
              </a:rPr>
              <a:t>M</a:t>
            </a:r>
            <a:r>
              <a:rPr kumimoji="0" lang="en-US" b="0" i="0" u="none" strike="noStrike" kern="1200" cap="none" spc="-10" normalizeH="0" baseline="0" noProof="0" dirty="0" err="1">
                <a:ln>
                  <a:noFill/>
                </a:ln>
                <a:solidFill>
                  <a:prstClr val="black"/>
                </a:solidFill>
                <a:effectLst/>
                <a:uLnTx/>
                <a:uFillTx/>
                <a:latin typeface="Palatino Linotype" panose="02040502050505030304" pitchFamily="18" charset="0"/>
              </a:rPr>
              <a:t>aintains</a:t>
            </a:r>
            <a:r>
              <a:rPr kumimoji="0" lang="en-US" b="0" i="0" u="none" strike="noStrike" kern="1200" cap="none" spc="3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and</a:t>
            </a:r>
            <a:r>
              <a:rPr kumimoji="0" lang="en-US" b="0" i="0" u="none" strike="noStrike" kern="1200" cap="none" spc="3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develops</a:t>
            </a:r>
            <a:r>
              <a:rPr kumimoji="0" lang="en-US" b="0" i="0" u="none" strike="noStrike" kern="1200" cap="none" spc="3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3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role</a:t>
            </a:r>
            <a:r>
              <a:rPr kumimoji="0" lang="en-US" b="0" i="0" u="none" strike="noStrike" kern="1200" cap="none" spc="36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35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36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highest</a:t>
            </a:r>
            <a:r>
              <a:rPr kumimoji="0" lang="en-US" b="0" i="0" u="none" strike="noStrike" kern="1200" cap="none" spc="3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court</a:t>
            </a:r>
            <a:r>
              <a:rPr kumimoji="0" lang="en-US" b="0" i="0" u="none" strike="noStrike" kern="1200" cap="none" spc="35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in</a:t>
            </a:r>
            <a:r>
              <a:rPr kumimoji="0" lang="en-US" b="0" i="0" u="none" strike="noStrike" kern="1200" cap="none" spc="35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 United</a:t>
            </a:r>
            <a:r>
              <a:rPr kumimoji="0" lang="en-US" b="0" i="0" u="none" strike="noStrike" kern="1200" cap="none" spc="3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Kingdom</a:t>
            </a:r>
            <a:r>
              <a:rPr kumimoji="0" lang="en-US" b="0" i="0" u="none" strike="noStrike" kern="1200" cap="none" spc="3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as</a:t>
            </a:r>
            <a:r>
              <a:rPr kumimoji="0" lang="en-US" b="0" i="0" u="none" strike="noStrike" kern="1200" cap="none" spc="3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3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leader</a:t>
            </a:r>
            <a:r>
              <a:rPr kumimoji="0" lang="en-US" b="0" i="0" u="none" strike="noStrike" kern="1200" cap="none" spc="3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in</a:t>
            </a:r>
            <a:r>
              <a:rPr kumimoji="0" lang="en-US" b="0" i="0" u="none" strike="noStrike" kern="1200" cap="none" spc="3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the</a:t>
            </a:r>
            <a:r>
              <a:rPr kumimoji="0" lang="en-US" b="0" i="0" u="none" strike="noStrike" kern="1200" cap="none" spc="3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common</a:t>
            </a:r>
            <a:r>
              <a:rPr kumimoji="0" lang="en-US" b="0" i="0" u="none" strike="noStrike" kern="1200" cap="none" spc="30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law</a:t>
            </a:r>
            <a:r>
              <a:rPr kumimoji="0" lang="en-US" b="0" i="0" u="none" strike="noStrike" kern="1200" cap="none" spc="3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world’’</a:t>
            </a:r>
            <a:r>
              <a:rPr kumimoji="0" lang="en-US" b="0" i="0" u="none" strike="noStrike" kern="1200" cap="none" spc="3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(UK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Supreme Court</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err="1">
                <a:ln>
                  <a:noFill/>
                </a:ln>
                <a:solidFill>
                  <a:prstClr val="black"/>
                </a:solidFill>
                <a:effectLst/>
                <a:uLnTx/>
                <a:uFillTx/>
                <a:latin typeface="Palatino Linotype" panose="02040502050505030304" pitchFamily="18" charset="0"/>
              </a:rPr>
              <a:t>n.d</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t>
            </a: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241300" marR="7620" lvl="0" indent="-228600" algn="just" defTabSz="914400" rtl="0" eaLnBrk="1" fontAlgn="auto" latinLnBrk="0" hangingPunct="1">
              <a:lnSpc>
                <a:spcPct val="70000"/>
              </a:lnSpc>
              <a:spcBef>
                <a:spcPts val="1280"/>
              </a:spcBef>
              <a:spcAft>
                <a:spcPts val="0"/>
              </a:spcAft>
              <a:buClrTx/>
              <a:buSzTx/>
              <a:buFont typeface="Arial MT"/>
              <a:buChar char="•"/>
              <a:tabLst>
                <a:tab pos="240665" algn="l"/>
                <a:tab pos="241300" algn="l"/>
                <a:tab pos="685800" algn="l"/>
                <a:tab pos="1667510" algn="l"/>
                <a:tab pos="2827655" algn="l"/>
                <a:tab pos="3479800" algn="l"/>
                <a:tab pos="4552950" algn="l"/>
                <a:tab pos="5854700" algn="l"/>
              </a:tabLst>
              <a:defRPr/>
            </a:pP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c</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annot</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25" normalizeH="0" baseline="0" noProof="0" dirty="0">
                <a:ln>
                  <a:noFill/>
                </a:ln>
                <a:solidFill>
                  <a:prstClr val="black"/>
                </a:solidFill>
                <a:effectLst/>
                <a:uLnTx/>
                <a:uFillTx/>
                <a:latin typeface="Palatino Linotype" panose="02040502050505030304" pitchFamily="18" charset="0"/>
              </a:rPr>
              <a:t>o</a:t>
            </a:r>
            <a:r>
              <a:rPr kumimoji="0" lang="en-US" b="0" i="0" u="none" strike="noStrike" kern="1200" cap="none" spc="-35" normalizeH="0" baseline="0" noProof="0" dirty="0">
                <a:ln>
                  <a:noFill/>
                </a:ln>
                <a:solidFill>
                  <a:prstClr val="black"/>
                </a:solidFill>
                <a:effectLst/>
                <a:uLnTx/>
                <a:uFillTx/>
                <a:latin typeface="Palatino Linotype" panose="02040502050505030304" pitchFamily="18" charset="0"/>
              </a:rPr>
              <a:t>v</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e</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rtu</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r</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n</a:t>
            </a:r>
            <a:r>
              <a:rPr lang="en-US" kern="1200" dirty="0">
                <a:solidFill>
                  <a:prstClr val="black"/>
                </a:solidFill>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40" normalizeH="0" baseline="0" noProof="0" dirty="0">
                <a:ln>
                  <a:noFill/>
                </a:ln>
                <a:solidFill>
                  <a:prstClr val="black"/>
                </a:solidFill>
                <a:effectLst/>
                <a:uLnTx/>
                <a:uFillTx/>
                <a:latin typeface="Palatino Linotype" panose="02040502050505030304" pitchFamily="18" charset="0"/>
              </a:rPr>
              <a:t>n</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y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pri</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m</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r</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y</a:t>
            </a:r>
            <a:r>
              <a:rPr lang="en-US" kern="1200" dirty="0">
                <a:solidFill>
                  <a:prstClr val="black"/>
                </a:solidFill>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leg</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i</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sl</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t</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o</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n</a:t>
            </a:r>
            <a:r>
              <a:rPr lang="en-US" kern="1200" dirty="0">
                <a:solidFill>
                  <a:prstClr val="black"/>
                </a:solidFill>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ma</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de by</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Parliament.</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35" normalizeH="0" baseline="0" noProof="0" dirty="0">
                <a:ln>
                  <a:noFill/>
                </a:ln>
                <a:solidFill>
                  <a:prstClr val="black"/>
                </a:solidFill>
                <a:effectLst/>
                <a:uLnTx/>
                <a:uFillTx/>
                <a:latin typeface="Palatino Linotype" panose="02040502050505030304" pitchFamily="18" charset="0"/>
              </a:rPr>
              <a:t>However,</a:t>
            </a:r>
            <a:r>
              <a:rPr kumimoji="0" lang="en-US" b="0" i="0" u="none" strike="noStrike" kern="1200" cap="none" spc="4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it</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can</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overturn</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secondary</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legislation.</a:t>
            </a:r>
          </a:p>
          <a:p>
            <a:pPr marL="241300" marR="7620" lvl="0" indent="-228600" algn="just" defTabSz="914400" rtl="0" eaLnBrk="1" fontAlgn="auto" latinLnBrk="0" hangingPunct="1">
              <a:lnSpc>
                <a:spcPct val="70000"/>
              </a:lnSpc>
              <a:spcBef>
                <a:spcPts val="1280"/>
              </a:spcBef>
              <a:spcAft>
                <a:spcPts val="0"/>
              </a:spcAft>
              <a:buClrTx/>
              <a:buSzTx/>
              <a:buFont typeface="Arial MT"/>
              <a:buChar char="•"/>
              <a:tabLst>
                <a:tab pos="240665" algn="l"/>
                <a:tab pos="241300" algn="l"/>
                <a:tab pos="685800" algn="l"/>
                <a:tab pos="1667510" algn="l"/>
                <a:tab pos="2827655" algn="l"/>
                <a:tab pos="3479800" algn="l"/>
                <a:tab pos="4552950" algn="l"/>
                <a:tab pos="5854700" algn="l"/>
              </a:tabLst>
              <a:defRPr/>
            </a:pP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Primary legislation is an Act that has been passed by the Parliament. Secondary legislation can make small changes to an existing Act. </a:t>
            </a:r>
          </a:p>
          <a:p>
            <a:endParaRPr lang="en-GB" dirty="0"/>
          </a:p>
        </p:txBody>
      </p:sp>
    </p:spTree>
    <p:extLst>
      <p:ext uri="{BB962C8B-B14F-4D97-AF65-F5344CB8AC3E}">
        <p14:creationId xmlns:p14="http://schemas.microsoft.com/office/powerpoint/2010/main" val="216859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517652"/>
            <a:ext cx="8912862" cy="566822"/>
          </a:xfrm>
          <a:prstGeom prst="rect">
            <a:avLst/>
          </a:prstGeom>
        </p:spPr>
        <p:txBody>
          <a:bodyPr vert="horz" wrap="square" lIns="0" tIns="12700" rIns="0" bIns="0" rtlCol="0">
            <a:spAutoFit/>
          </a:bodyPr>
          <a:lstStyle/>
          <a:p>
            <a:pPr marL="12700">
              <a:lnSpc>
                <a:spcPct val="100000"/>
              </a:lnSpc>
              <a:spcBef>
                <a:spcPts val="100"/>
              </a:spcBef>
            </a:pPr>
            <a:r>
              <a:rPr lang="en-US" b="1" spc="-15" dirty="0">
                <a:latin typeface="Palatino Linotype" panose="02040502050505030304" pitchFamily="18" charset="0"/>
              </a:rPr>
              <a:t>Constitutions as i</a:t>
            </a:r>
            <a:r>
              <a:rPr b="1" spc="-15" dirty="0">
                <a:latin typeface="Palatino Linotype" panose="02040502050505030304" pitchFamily="18" charset="0"/>
              </a:rPr>
              <a:t>ncomplete</a:t>
            </a:r>
            <a:r>
              <a:rPr b="1" spc="-35" dirty="0">
                <a:latin typeface="Palatino Linotype" panose="02040502050505030304" pitchFamily="18" charset="0"/>
              </a:rPr>
              <a:t> </a:t>
            </a:r>
            <a:r>
              <a:rPr b="1" spc="-20" dirty="0">
                <a:latin typeface="Palatino Linotype" panose="02040502050505030304" pitchFamily="18" charset="0"/>
              </a:rPr>
              <a:t>contracts</a:t>
            </a:r>
          </a:p>
        </p:txBody>
      </p:sp>
      <p:sp>
        <p:nvSpPr>
          <p:cNvPr id="3" name="object 3"/>
          <p:cNvSpPr txBox="1">
            <a:spLocks noGrp="1"/>
          </p:cNvSpPr>
          <p:nvPr>
            <p:ph type="body" idx="1"/>
          </p:nvPr>
        </p:nvSpPr>
        <p:spPr>
          <a:xfrm>
            <a:off x="381000" y="1214729"/>
            <a:ext cx="11277599" cy="5453569"/>
          </a:xfrm>
          <a:prstGeom prst="rect">
            <a:avLst/>
          </a:prstGeom>
        </p:spPr>
        <p:txBody>
          <a:bodyPr vert="horz" wrap="square" lIns="0" tIns="600227" rIns="0" bIns="0" rtlCol="0">
            <a:spAutoFit/>
          </a:bodyPr>
          <a:lstStyle/>
          <a:p>
            <a:pPr marL="241300" indent="-228600">
              <a:lnSpc>
                <a:spcPct val="100000"/>
              </a:lnSpc>
              <a:spcBef>
                <a:spcPts val="819"/>
              </a:spcBef>
              <a:buFont typeface="Arial MT"/>
              <a:buChar char="•"/>
              <a:tabLst>
                <a:tab pos="241300" algn="l"/>
              </a:tabLst>
            </a:pPr>
            <a:r>
              <a:rPr spc="-110" dirty="0">
                <a:latin typeface="Palatino Linotype" panose="02040502050505030304" pitchFamily="18" charset="0"/>
              </a:rPr>
              <a:t>To</a:t>
            </a:r>
            <a:r>
              <a:rPr spc="-5" dirty="0">
                <a:latin typeface="Palatino Linotype" panose="02040502050505030304" pitchFamily="18" charset="0"/>
              </a:rPr>
              <a:t> </a:t>
            </a:r>
            <a:r>
              <a:rPr spc="-10" dirty="0">
                <a:latin typeface="Palatino Linotype" panose="02040502050505030304" pitchFamily="18" charset="0"/>
              </a:rPr>
              <a:t>Stone</a:t>
            </a:r>
            <a:r>
              <a:rPr spc="-5" dirty="0">
                <a:latin typeface="Palatino Linotype" panose="02040502050505030304" pitchFamily="18" charset="0"/>
              </a:rPr>
              <a:t> </a:t>
            </a:r>
            <a:r>
              <a:rPr spc="-10" dirty="0">
                <a:latin typeface="Palatino Linotype" panose="02040502050505030304" pitchFamily="18" charset="0"/>
              </a:rPr>
              <a:t>Sweet</a:t>
            </a:r>
            <a:r>
              <a:rPr spc="-25" dirty="0">
                <a:latin typeface="Palatino Linotype" panose="02040502050505030304" pitchFamily="18" charset="0"/>
              </a:rPr>
              <a:t> </a:t>
            </a:r>
            <a:r>
              <a:rPr spc="-5" dirty="0">
                <a:latin typeface="Palatino Linotype" panose="02040502050505030304" pitchFamily="18" charset="0"/>
              </a:rPr>
              <a:t>(2017),</a:t>
            </a:r>
            <a:r>
              <a:rPr spc="-15" dirty="0">
                <a:latin typeface="Palatino Linotype" panose="02040502050505030304" pitchFamily="18" charset="0"/>
              </a:rPr>
              <a:t> </a:t>
            </a:r>
            <a:r>
              <a:rPr spc="-5" dirty="0">
                <a:latin typeface="Palatino Linotype" panose="02040502050505030304" pitchFamily="18" charset="0"/>
              </a:rPr>
              <a:t>constitutions</a:t>
            </a:r>
            <a:r>
              <a:rPr spc="-25" dirty="0">
                <a:latin typeface="Palatino Linotype" panose="02040502050505030304" pitchFamily="18" charset="0"/>
              </a:rPr>
              <a:t> </a:t>
            </a:r>
            <a:r>
              <a:rPr spc="-15" dirty="0">
                <a:latin typeface="Palatino Linotype" panose="02040502050505030304" pitchFamily="18" charset="0"/>
              </a:rPr>
              <a:t>are</a:t>
            </a:r>
            <a:r>
              <a:rPr dirty="0">
                <a:latin typeface="Palatino Linotype" panose="02040502050505030304" pitchFamily="18" charset="0"/>
              </a:rPr>
              <a:t> </a:t>
            </a:r>
            <a:r>
              <a:rPr spc="-10" dirty="0">
                <a:latin typeface="Palatino Linotype" panose="02040502050505030304" pitchFamily="18" charset="0"/>
              </a:rPr>
              <a:t>incomplete</a:t>
            </a:r>
            <a:r>
              <a:rPr spc="-20" dirty="0">
                <a:latin typeface="Palatino Linotype" panose="02040502050505030304" pitchFamily="18" charset="0"/>
              </a:rPr>
              <a:t> </a:t>
            </a:r>
            <a:r>
              <a:rPr spc="-15" dirty="0">
                <a:latin typeface="Palatino Linotype" panose="02040502050505030304" pitchFamily="18" charset="0"/>
              </a:rPr>
              <a:t>contracts</a:t>
            </a:r>
            <a:r>
              <a:rPr lang="en-US" spc="-15" dirty="0">
                <a:latin typeface="Palatino Linotype" panose="02040502050505030304" pitchFamily="18" charset="0"/>
              </a:rPr>
              <a:t> between the rulers and those ruled; at the time of contracting, future contingencies are unknown. </a:t>
            </a:r>
            <a:endParaRPr dirty="0">
              <a:latin typeface="Palatino Linotype" panose="02040502050505030304" pitchFamily="18" charset="0"/>
            </a:endParaRPr>
          </a:p>
          <a:p>
            <a:pPr marL="241300" marR="5715" indent="-228600">
              <a:lnSpc>
                <a:spcPts val="2590"/>
              </a:lnSpc>
              <a:spcBef>
                <a:spcPts val="1050"/>
              </a:spcBef>
              <a:buFont typeface="Arial MT"/>
              <a:buChar char="•"/>
              <a:tabLst>
                <a:tab pos="241300" algn="l"/>
              </a:tabLst>
            </a:pPr>
            <a:r>
              <a:rPr spc="-5" dirty="0">
                <a:latin typeface="Palatino Linotype" panose="02040502050505030304" pitchFamily="18" charset="0"/>
              </a:rPr>
              <a:t>They</a:t>
            </a:r>
            <a:r>
              <a:rPr spc="75" dirty="0">
                <a:latin typeface="Palatino Linotype" panose="02040502050505030304" pitchFamily="18" charset="0"/>
              </a:rPr>
              <a:t> </a:t>
            </a:r>
            <a:r>
              <a:rPr spc="-15" dirty="0">
                <a:latin typeface="Palatino Linotype" panose="02040502050505030304" pitchFamily="18" charset="0"/>
              </a:rPr>
              <a:t>are</a:t>
            </a:r>
            <a:r>
              <a:rPr spc="85" dirty="0">
                <a:latin typeface="Palatino Linotype" panose="02040502050505030304" pitchFamily="18" charset="0"/>
              </a:rPr>
              <a:t> </a:t>
            </a:r>
            <a:r>
              <a:rPr spc="-10" dirty="0">
                <a:latin typeface="Palatino Linotype" panose="02040502050505030304" pitchFamily="18" charset="0"/>
              </a:rPr>
              <a:t>negotiated</a:t>
            </a:r>
            <a:r>
              <a:rPr spc="80" dirty="0">
                <a:latin typeface="Palatino Linotype" panose="02040502050505030304" pitchFamily="18" charset="0"/>
              </a:rPr>
              <a:t> </a:t>
            </a:r>
            <a:r>
              <a:rPr spc="-10" dirty="0">
                <a:latin typeface="Palatino Linotype" panose="02040502050505030304" pitchFamily="18" charset="0"/>
              </a:rPr>
              <a:t>by</a:t>
            </a:r>
            <a:r>
              <a:rPr spc="60" dirty="0">
                <a:latin typeface="Palatino Linotype" panose="02040502050505030304" pitchFamily="18" charset="0"/>
              </a:rPr>
              <a:t> </a:t>
            </a:r>
            <a:r>
              <a:rPr spc="-5" dirty="0">
                <a:latin typeface="Palatino Linotype" panose="02040502050505030304" pitchFamily="18" charset="0"/>
              </a:rPr>
              <a:t>elites</a:t>
            </a:r>
            <a:r>
              <a:rPr lang="en-GB" spc="-5" dirty="0">
                <a:latin typeface="Palatino Linotype" panose="02040502050505030304" pitchFamily="18" charset="0"/>
              </a:rPr>
              <a:t>/representatives</a:t>
            </a:r>
            <a:r>
              <a:rPr spc="70" dirty="0">
                <a:latin typeface="Palatino Linotype" panose="02040502050505030304" pitchFamily="18" charset="0"/>
              </a:rPr>
              <a:t> </a:t>
            </a:r>
            <a:r>
              <a:rPr spc="-10" dirty="0">
                <a:latin typeface="Palatino Linotype" panose="02040502050505030304" pitchFamily="18" charset="0"/>
              </a:rPr>
              <a:t>mostly</a:t>
            </a:r>
            <a:r>
              <a:rPr spc="85" dirty="0">
                <a:latin typeface="Palatino Linotype" panose="02040502050505030304" pitchFamily="18" charset="0"/>
              </a:rPr>
              <a:t> </a:t>
            </a:r>
            <a:r>
              <a:rPr dirty="0">
                <a:latin typeface="Palatino Linotype" panose="02040502050505030304" pitchFamily="18" charset="0"/>
              </a:rPr>
              <a:t>in</a:t>
            </a:r>
            <a:r>
              <a:rPr spc="65" dirty="0">
                <a:latin typeface="Palatino Linotype" panose="02040502050505030304" pitchFamily="18" charset="0"/>
              </a:rPr>
              <a:t> </a:t>
            </a:r>
            <a:r>
              <a:rPr spc="-30" dirty="0">
                <a:latin typeface="Palatino Linotype" panose="02040502050505030304" pitchFamily="18" charset="0"/>
              </a:rPr>
              <a:t>key</a:t>
            </a:r>
            <a:r>
              <a:rPr spc="65" dirty="0">
                <a:latin typeface="Palatino Linotype" panose="02040502050505030304" pitchFamily="18" charset="0"/>
              </a:rPr>
              <a:t> </a:t>
            </a:r>
            <a:r>
              <a:rPr spc="-5" dirty="0">
                <a:latin typeface="Palatino Linotype" panose="02040502050505030304" pitchFamily="18" charset="0"/>
              </a:rPr>
              <a:t>moments</a:t>
            </a:r>
            <a:r>
              <a:rPr spc="75" dirty="0">
                <a:latin typeface="Palatino Linotype" panose="02040502050505030304" pitchFamily="18" charset="0"/>
              </a:rPr>
              <a:t> </a:t>
            </a:r>
            <a:r>
              <a:rPr spc="-5" dirty="0">
                <a:latin typeface="Palatino Linotype" panose="02040502050505030304" pitchFamily="18" charset="0"/>
              </a:rPr>
              <a:t>such</a:t>
            </a:r>
            <a:r>
              <a:rPr spc="55" dirty="0">
                <a:latin typeface="Palatino Linotype" panose="02040502050505030304" pitchFamily="18" charset="0"/>
              </a:rPr>
              <a:t> </a:t>
            </a:r>
            <a:r>
              <a:rPr dirty="0">
                <a:latin typeface="Palatino Linotype" panose="02040502050505030304" pitchFamily="18" charset="0"/>
              </a:rPr>
              <a:t>as</a:t>
            </a:r>
            <a:r>
              <a:rPr spc="80" dirty="0">
                <a:latin typeface="Palatino Linotype" panose="02040502050505030304" pitchFamily="18" charset="0"/>
              </a:rPr>
              <a:t> </a:t>
            </a:r>
            <a:r>
              <a:rPr dirty="0">
                <a:latin typeface="Palatino Linotype" panose="02040502050505030304" pitchFamily="18" charset="0"/>
              </a:rPr>
              <a:t>when</a:t>
            </a:r>
            <a:r>
              <a:rPr spc="80" dirty="0">
                <a:latin typeface="Palatino Linotype" panose="02040502050505030304" pitchFamily="18" charset="0"/>
              </a:rPr>
              <a:t> </a:t>
            </a:r>
            <a:r>
              <a:rPr spc="-10" dirty="0">
                <a:latin typeface="Palatino Linotype" panose="02040502050505030304" pitchFamily="18" charset="0"/>
              </a:rPr>
              <a:t>establishing</a:t>
            </a:r>
            <a:r>
              <a:rPr spc="75" dirty="0">
                <a:latin typeface="Palatino Linotype" panose="02040502050505030304" pitchFamily="18" charset="0"/>
              </a:rPr>
              <a:t> </a:t>
            </a:r>
            <a:r>
              <a:rPr dirty="0">
                <a:latin typeface="Palatino Linotype" panose="02040502050505030304" pitchFamily="18" charset="0"/>
              </a:rPr>
              <a:t>a </a:t>
            </a:r>
            <a:r>
              <a:rPr spc="-525" dirty="0">
                <a:latin typeface="Palatino Linotype" panose="02040502050505030304" pitchFamily="18" charset="0"/>
              </a:rPr>
              <a:t> </a:t>
            </a:r>
            <a:r>
              <a:rPr spc="-20" dirty="0">
                <a:latin typeface="Palatino Linotype" panose="02040502050505030304" pitchFamily="18" charset="0"/>
              </a:rPr>
              <a:t>democracy.</a:t>
            </a:r>
            <a:endParaRPr dirty="0">
              <a:latin typeface="Palatino Linotype" panose="02040502050505030304" pitchFamily="18" charset="0"/>
            </a:endParaRPr>
          </a:p>
          <a:p>
            <a:pPr marL="241300" marR="7620" indent="-228600">
              <a:lnSpc>
                <a:spcPts val="2590"/>
              </a:lnSpc>
              <a:spcBef>
                <a:spcPts val="1000"/>
              </a:spcBef>
              <a:buFont typeface="Arial MT"/>
              <a:buChar char="•"/>
              <a:tabLst>
                <a:tab pos="241300" algn="l"/>
              </a:tabLst>
            </a:pPr>
            <a:r>
              <a:rPr dirty="0">
                <a:latin typeface="Palatino Linotype" panose="02040502050505030304" pitchFamily="18" charset="0"/>
              </a:rPr>
              <a:t>All</a:t>
            </a:r>
            <a:r>
              <a:rPr spc="145" dirty="0">
                <a:latin typeface="Palatino Linotype" panose="02040502050505030304" pitchFamily="18" charset="0"/>
              </a:rPr>
              <a:t> </a:t>
            </a:r>
            <a:r>
              <a:rPr spc="-15" dirty="0">
                <a:latin typeface="Palatino Linotype" panose="02040502050505030304" pitchFamily="18" charset="0"/>
              </a:rPr>
              <a:t>contracts</a:t>
            </a:r>
            <a:r>
              <a:rPr spc="140" dirty="0">
                <a:latin typeface="Palatino Linotype" panose="02040502050505030304" pitchFamily="18" charset="0"/>
              </a:rPr>
              <a:t> </a:t>
            </a:r>
            <a:r>
              <a:rPr spc="-15" dirty="0">
                <a:latin typeface="Palatino Linotype" panose="02040502050505030304" pitchFamily="18" charset="0"/>
              </a:rPr>
              <a:t>generate</a:t>
            </a:r>
            <a:r>
              <a:rPr spc="150" dirty="0">
                <a:latin typeface="Palatino Linotype" panose="02040502050505030304" pitchFamily="18" charset="0"/>
              </a:rPr>
              <a:t> </a:t>
            </a:r>
            <a:r>
              <a:rPr dirty="0">
                <a:latin typeface="Palatino Linotype" panose="02040502050505030304" pitchFamily="18" charset="0"/>
              </a:rPr>
              <a:t>a</a:t>
            </a:r>
            <a:r>
              <a:rPr spc="120" dirty="0">
                <a:latin typeface="Palatino Linotype" panose="02040502050505030304" pitchFamily="18" charset="0"/>
              </a:rPr>
              <a:t> </a:t>
            </a:r>
            <a:r>
              <a:rPr spc="-5" dirty="0">
                <a:latin typeface="Palatino Linotype" panose="02040502050505030304" pitchFamily="18" charset="0"/>
              </a:rPr>
              <a:t>demand</a:t>
            </a:r>
            <a:r>
              <a:rPr spc="150" dirty="0">
                <a:latin typeface="Palatino Linotype" panose="02040502050505030304" pitchFamily="18" charset="0"/>
              </a:rPr>
              <a:t> </a:t>
            </a:r>
            <a:r>
              <a:rPr spc="-20" dirty="0">
                <a:latin typeface="Palatino Linotype" panose="02040502050505030304" pitchFamily="18" charset="0"/>
              </a:rPr>
              <a:t>for</a:t>
            </a:r>
            <a:r>
              <a:rPr spc="125" dirty="0">
                <a:latin typeface="Palatino Linotype" panose="02040502050505030304" pitchFamily="18" charset="0"/>
              </a:rPr>
              <a:t> </a:t>
            </a:r>
            <a:r>
              <a:rPr dirty="0">
                <a:latin typeface="Palatino Linotype" panose="02040502050505030304" pitchFamily="18" charset="0"/>
              </a:rPr>
              <a:t>a</a:t>
            </a:r>
            <a:r>
              <a:rPr spc="145" dirty="0">
                <a:latin typeface="Palatino Linotype" panose="02040502050505030304" pitchFamily="18" charset="0"/>
              </a:rPr>
              <a:t> </a:t>
            </a:r>
            <a:r>
              <a:rPr spc="-10" dirty="0">
                <a:latin typeface="Palatino Linotype" panose="02040502050505030304" pitchFamily="18" charset="0"/>
              </a:rPr>
              <a:t>dispute</a:t>
            </a:r>
            <a:r>
              <a:rPr spc="150" dirty="0">
                <a:latin typeface="Palatino Linotype" panose="02040502050505030304" pitchFamily="18" charset="0"/>
              </a:rPr>
              <a:t> </a:t>
            </a:r>
            <a:r>
              <a:rPr spc="-10" dirty="0">
                <a:latin typeface="Palatino Linotype" panose="02040502050505030304" pitchFamily="18" charset="0"/>
              </a:rPr>
              <a:t>resolution</a:t>
            </a:r>
            <a:r>
              <a:rPr spc="145" dirty="0">
                <a:latin typeface="Palatino Linotype" panose="02040502050505030304" pitchFamily="18" charset="0"/>
              </a:rPr>
              <a:t> </a:t>
            </a:r>
            <a:r>
              <a:rPr dirty="0">
                <a:latin typeface="Palatino Linotype" panose="02040502050505030304" pitchFamily="18" charset="0"/>
              </a:rPr>
              <a:t>and</a:t>
            </a:r>
            <a:r>
              <a:rPr spc="150" dirty="0">
                <a:latin typeface="Palatino Linotype" panose="02040502050505030304" pitchFamily="18" charset="0"/>
              </a:rPr>
              <a:t> </a:t>
            </a:r>
            <a:r>
              <a:rPr spc="-15" dirty="0">
                <a:latin typeface="Palatino Linotype" panose="02040502050505030304" pitchFamily="18" charset="0"/>
              </a:rPr>
              <a:t>enforcement</a:t>
            </a:r>
            <a:r>
              <a:rPr lang="en-US" spc="-15" dirty="0">
                <a:latin typeface="Palatino Linotype" panose="02040502050505030304" pitchFamily="18" charset="0"/>
              </a:rPr>
              <a:t> by</a:t>
            </a:r>
            <a:r>
              <a:rPr spc="140" dirty="0">
                <a:latin typeface="Palatino Linotype" panose="02040502050505030304" pitchFamily="18" charset="0"/>
              </a:rPr>
              <a:t> </a:t>
            </a:r>
            <a:r>
              <a:rPr spc="-10" dirty="0">
                <a:latin typeface="Palatino Linotype" panose="02040502050505030304" pitchFamily="18" charset="0"/>
              </a:rPr>
              <a:t>third- </a:t>
            </a:r>
            <a:r>
              <a:rPr spc="-525" dirty="0">
                <a:latin typeface="Palatino Linotype" panose="02040502050505030304" pitchFamily="18" charset="0"/>
              </a:rPr>
              <a:t> </a:t>
            </a:r>
            <a:r>
              <a:rPr spc="-30" dirty="0">
                <a:latin typeface="Palatino Linotype" panose="02040502050505030304" pitchFamily="18" charset="0"/>
              </a:rPr>
              <a:t>party</a:t>
            </a:r>
            <a:r>
              <a:rPr lang="en-US" spc="-30" dirty="0">
                <a:latin typeface="Palatino Linotype" panose="02040502050505030304" pitchFamily="18" charset="0"/>
              </a:rPr>
              <a:t>; courts plays this role. </a:t>
            </a:r>
          </a:p>
          <a:p>
            <a:pPr marL="241300" marR="7620" indent="-228600">
              <a:lnSpc>
                <a:spcPts val="2590"/>
              </a:lnSpc>
              <a:spcBef>
                <a:spcPts val="1000"/>
              </a:spcBef>
              <a:buFont typeface="Arial MT"/>
              <a:buChar char="•"/>
              <a:tabLst>
                <a:tab pos="241300" algn="l"/>
              </a:tabLst>
            </a:pPr>
            <a:r>
              <a:rPr lang="en-US" dirty="0">
                <a:latin typeface="Palatino Linotype" panose="02040502050505030304" pitchFamily="18" charset="0"/>
              </a:rPr>
              <a:t>As a (political) contract; comprises a system of principal and agent; where the principal, delegates some authority to the agent to represent him or to act on his behalf. Courts (agent), legislature (principal)</a:t>
            </a:r>
            <a:endParaRPr dirty="0">
              <a:latin typeface="Palatino Linotype" panose="02040502050505030304" pitchFamily="18" charset="0"/>
            </a:endParaRPr>
          </a:p>
          <a:p>
            <a:pPr marL="241300" marR="5080" indent="-228600">
              <a:lnSpc>
                <a:spcPts val="2590"/>
              </a:lnSpc>
              <a:spcBef>
                <a:spcPts val="1005"/>
              </a:spcBef>
              <a:buFont typeface="Arial MT"/>
              <a:buChar char="•"/>
              <a:tabLst>
                <a:tab pos="241300" algn="l"/>
              </a:tabLst>
            </a:pPr>
            <a:r>
              <a:rPr dirty="0">
                <a:latin typeface="Palatino Linotype" panose="02040502050505030304" pitchFamily="18" charset="0"/>
              </a:rPr>
              <a:t>Hence,</a:t>
            </a:r>
            <a:r>
              <a:rPr spc="370" dirty="0">
                <a:latin typeface="Palatino Linotype" panose="02040502050505030304" pitchFamily="18" charset="0"/>
              </a:rPr>
              <a:t> </a:t>
            </a:r>
            <a:r>
              <a:rPr spc="-10" dirty="0">
                <a:latin typeface="Palatino Linotype" panose="02040502050505030304" pitchFamily="18" charset="0"/>
              </a:rPr>
              <a:t>delegating</a:t>
            </a:r>
            <a:r>
              <a:rPr spc="375" dirty="0">
                <a:latin typeface="Palatino Linotype" panose="02040502050505030304" pitchFamily="18" charset="0"/>
              </a:rPr>
              <a:t> </a:t>
            </a:r>
            <a:r>
              <a:rPr spc="-5" dirty="0">
                <a:latin typeface="Palatino Linotype" panose="02040502050505030304" pitchFamily="18" charset="0"/>
              </a:rPr>
              <a:t>authority</a:t>
            </a:r>
            <a:r>
              <a:rPr spc="370" dirty="0">
                <a:latin typeface="Palatino Linotype" panose="02040502050505030304" pitchFamily="18" charset="0"/>
              </a:rPr>
              <a:t> </a:t>
            </a:r>
            <a:r>
              <a:rPr spc="-15" dirty="0">
                <a:latin typeface="Palatino Linotype" panose="02040502050505030304" pitchFamily="18" charset="0"/>
              </a:rPr>
              <a:t>to</a:t>
            </a:r>
            <a:r>
              <a:rPr spc="365" dirty="0">
                <a:latin typeface="Palatino Linotype" panose="02040502050505030304" pitchFamily="18" charset="0"/>
              </a:rPr>
              <a:t> </a:t>
            </a:r>
            <a:r>
              <a:rPr dirty="0">
                <a:latin typeface="Palatino Linotype" panose="02040502050505030304" pitchFamily="18" charset="0"/>
              </a:rPr>
              <a:t>the</a:t>
            </a:r>
            <a:r>
              <a:rPr spc="355" dirty="0">
                <a:latin typeface="Palatino Linotype" panose="02040502050505030304" pitchFamily="18" charset="0"/>
              </a:rPr>
              <a:t> </a:t>
            </a:r>
            <a:r>
              <a:rPr spc="-10" dirty="0">
                <a:latin typeface="Palatino Linotype" panose="02040502050505030304" pitchFamily="18" charset="0"/>
              </a:rPr>
              <a:t>constitutional</a:t>
            </a:r>
            <a:r>
              <a:rPr spc="375" dirty="0">
                <a:latin typeface="Palatino Linotype" panose="02040502050505030304" pitchFamily="18" charset="0"/>
              </a:rPr>
              <a:t> </a:t>
            </a:r>
            <a:r>
              <a:rPr spc="-10" dirty="0">
                <a:latin typeface="Palatino Linotype" panose="02040502050505030304" pitchFamily="18" charset="0"/>
              </a:rPr>
              <a:t>judges</a:t>
            </a:r>
            <a:r>
              <a:rPr spc="385" dirty="0">
                <a:latin typeface="Palatino Linotype" panose="02040502050505030304" pitchFamily="18" charset="0"/>
              </a:rPr>
              <a:t> </a:t>
            </a:r>
            <a:r>
              <a:rPr spc="-5" dirty="0">
                <a:latin typeface="Palatino Linotype" panose="02040502050505030304" pitchFamily="18" charset="0"/>
              </a:rPr>
              <a:t>ensures</a:t>
            </a:r>
            <a:r>
              <a:rPr spc="370" dirty="0">
                <a:latin typeface="Palatino Linotype" panose="02040502050505030304" pitchFamily="18" charset="0"/>
              </a:rPr>
              <a:t> </a:t>
            </a:r>
            <a:r>
              <a:rPr spc="-10" dirty="0">
                <a:latin typeface="Palatino Linotype" panose="02040502050505030304" pitchFamily="18" charset="0"/>
              </a:rPr>
              <a:t>interpretation </a:t>
            </a:r>
            <a:r>
              <a:rPr spc="-530" dirty="0">
                <a:latin typeface="Palatino Linotype" panose="02040502050505030304" pitchFamily="18" charset="0"/>
              </a:rPr>
              <a:t> </a:t>
            </a:r>
            <a:r>
              <a:rPr dirty="0">
                <a:latin typeface="Palatino Linotype" panose="02040502050505030304" pitchFamily="18" charset="0"/>
              </a:rPr>
              <a:t>and</a:t>
            </a:r>
            <a:r>
              <a:rPr spc="-10" dirty="0">
                <a:latin typeface="Palatino Linotype" panose="02040502050505030304" pitchFamily="18" charset="0"/>
              </a:rPr>
              <a:t> </a:t>
            </a:r>
            <a:r>
              <a:rPr spc="-15" dirty="0">
                <a:latin typeface="Palatino Linotype" panose="02040502050505030304" pitchFamily="18" charset="0"/>
              </a:rPr>
              <a:t>enforcement</a:t>
            </a:r>
            <a:endParaRPr dirty="0">
              <a:latin typeface="Palatino Linotype" panose="02040502050505030304" pitchFamily="18" charset="0"/>
            </a:endParaRPr>
          </a:p>
          <a:p>
            <a:pPr marL="241300" indent="-228600">
              <a:lnSpc>
                <a:spcPct val="100000"/>
              </a:lnSpc>
              <a:spcBef>
                <a:spcPts val="685"/>
              </a:spcBef>
              <a:buFont typeface="Arial MT"/>
              <a:buChar char="•"/>
              <a:tabLst>
                <a:tab pos="241300" algn="l"/>
              </a:tabLst>
            </a:pPr>
            <a:r>
              <a:rPr spc="-5" dirty="0">
                <a:latin typeface="Palatino Linotype" panose="02040502050505030304" pitchFamily="18" charset="0"/>
              </a:rPr>
              <a:t>Constitutional</a:t>
            </a:r>
            <a:r>
              <a:rPr spc="-50" dirty="0">
                <a:latin typeface="Palatino Linotype" panose="02040502050505030304" pitchFamily="18" charset="0"/>
              </a:rPr>
              <a:t> </a:t>
            </a:r>
            <a:r>
              <a:rPr spc="-5" dirty="0">
                <a:latin typeface="Palatino Linotype" panose="02040502050505030304" pitchFamily="18" charset="0"/>
              </a:rPr>
              <a:t>courts</a:t>
            </a:r>
            <a:r>
              <a:rPr dirty="0">
                <a:latin typeface="Palatino Linotype" panose="02040502050505030304" pitchFamily="18" charset="0"/>
              </a:rPr>
              <a:t> </a:t>
            </a:r>
            <a:r>
              <a:rPr lang="en-GB" dirty="0">
                <a:latin typeface="Palatino Linotype" panose="02040502050505030304" pitchFamily="18" charset="0"/>
              </a:rPr>
              <a:t>can be conceptualised as </a:t>
            </a:r>
            <a:r>
              <a:rPr spc="-10" dirty="0">
                <a:latin typeface="Palatino Linotype" panose="02040502050505030304" pitchFamily="18" charset="0"/>
              </a:rPr>
              <a:t>trustees</a:t>
            </a:r>
            <a:r>
              <a:rPr spc="-20" dirty="0">
                <a:latin typeface="Palatino Linotype" panose="02040502050505030304" pitchFamily="18" charset="0"/>
              </a:rPr>
              <a:t> </a:t>
            </a:r>
            <a:r>
              <a:rPr lang="en-GB" spc="-20" dirty="0">
                <a:latin typeface="Palatino Linotype" panose="02040502050505030304" pitchFamily="18" charset="0"/>
              </a:rPr>
              <a:t>of the constitution with  </a:t>
            </a:r>
            <a:r>
              <a:rPr lang="en-IE" spc="-20" dirty="0">
                <a:latin typeface="Palatino Linotype" panose="02040502050505030304" pitchFamily="18" charset="0"/>
              </a:rPr>
              <a:t>caretakers'</a:t>
            </a:r>
            <a:r>
              <a:rPr spc="-45" dirty="0">
                <a:latin typeface="Palatino Linotype" panose="02040502050505030304" pitchFamily="18" charset="0"/>
              </a:rPr>
              <a:t> </a:t>
            </a:r>
            <a:r>
              <a:rPr spc="-5" dirty="0">
                <a:latin typeface="Palatino Linotype" panose="02040502050505030304" pitchFamily="18" charset="0"/>
              </a:rPr>
              <a:t>responsibilities</a:t>
            </a:r>
            <a:endParaRPr lang="en-US" spc="-5" dirty="0">
              <a:latin typeface="Palatino Linotype" panose="020405020505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658" y="1124458"/>
            <a:ext cx="2777541" cy="566822"/>
          </a:xfrm>
          <a:prstGeom prst="rect">
            <a:avLst/>
          </a:prstGeom>
        </p:spPr>
        <p:txBody>
          <a:bodyPr vert="horz" wrap="square" lIns="0" tIns="12700" rIns="0" bIns="0" rtlCol="0">
            <a:spAutoFit/>
          </a:bodyPr>
          <a:lstStyle/>
          <a:p>
            <a:pPr marL="12700">
              <a:lnSpc>
                <a:spcPct val="100000"/>
              </a:lnSpc>
              <a:spcBef>
                <a:spcPts val="100"/>
              </a:spcBef>
            </a:pPr>
            <a:r>
              <a:rPr b="1" spc="-10" dirty="0">
                <a:latin typeface="Palatino Linotype" panose="02040502050505030304" pitchFamily="18" charset="0"/>
              </a:rPr>
              <a:t>Overview</a:t>
            </a:r>
          </a:p>
        </p:txBody>
      </p:sp>
      <p:sp>
        <p:nvSpPr>
          <p:cNvPr id="3" name="object 3"/>
          <p:cNvSpPr txBox="1"/>
          <p:nvPr/>
        </p:nvSpPr>
        <p:spPr>
          <a:xfrm>
            <a:off x="727659" y="2324622"/>
            <a:ext cx="4911141" cy="2220480"/>
          </a:xfrm>
          <a:prstGeom prst="rect">
            <a:avLst/>
          </a:prstGeom>
        </p:spPr>
        <p:txBody>
          <a:bodyPr vert="horz" wrap="square" lIns="0" tIns="103505" rIns="0" bIns="0" rtlCol="0">
            <a:spAutoFit/>
          </a:bodyPr>
          <a:lstStyle/>
          <a:p>
            <a:pPr marL="241300" indent="-228600">
              <a:lnSpc>
                <a:spcPct val="100000"/>
              </a:lnSpc>
              <a:spcBef>
                <a:spcPts val="815"/>
              </a:spcBef>
              <a:buFont typeface="Arial MT"/>
              <a:buChar char="•"/>
              <a:tabLst>
                <a:tab pos="241300" algn="l"/>
              </a:tabLst>
            </a:pPr>
            <a:r>
              <a:rPr sz="2400" spc="-5" dirty="0">
                <a:latin typeface="Palatino Linotype" panose="02040502050505030304" pitchFamily="18" charset="0"/>
                <a:cs typeface="Calibri"/>
              </a:rPr>
              <a:t>Constitutions</a:t>
            </a:r>
            <a:r>
              <a:rPr sz="2400" spc="-35"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constitutionalism</a:t>
            </a:r>
            <a:endParaRPr sz="2400" dirty="0">
              <a:latin typeface="Palatino Linotype" panose="02040502050505030304" pitchFamily="18" charset="0"/>
              <a:cs typeface="Calibri"/>
            </a:endParaRPr>
          </a:p>
          <a:p>
            <a:pPr marL="241300" indent="-228600">
              <a:lnSpc>
                <a:spcPct val="100000"/>
              </a:lnSpc>
              <a:spcBef>
                <a:spcPts val="720"/>
              </a:spcBef>
              <a:buFont typeface="Arial MT"/>
              <a:buChar char="•"/>
              <a:tabLst>
                <a:tab pos="241300" algn="l"/>
              </a:tabLst>
            </a:pPr>
            <a:r>
              <a:rPr sz="2400" spc="-5" dirty="0">
                <a:latin typeface="Palatino Linotype" panose="02040502050505030304" pitchFamily="18" charset="0"/>
                <a:cs typeface="Calibri"/>
              </a:rPr>
              <a:t>The</a:t>
            </a:r>
            <a:r>
              <a:rPr sz="2400" spc="-40" dirty="0">
                <a:latin typeface="Palatino Linotype" panose="02040502050505030304" pitchFamily="18" charset="0"/>
                <a:cs typeface="Calibri"/>
              </a:rPr>
              <a:t> </a:t>
            </a:r>
            <a:r>
              <a:rPr sz="2400" dirty="0">
                <a:latin typeface="Palatino Linotype" panose="02040502050505030304" pitchFamily="18" charset="0"/>
                <a:cs typeface="Calibri"/>
              </a:rPr>
              <a:t>American</a:t>
            </a:r>
            <a:r>
              <a:rPr sz="2400" spc="-65" dirty="0">
                <a:latin typeface="Palatino Linotype" panose="02040502050505030304" pitchFamily="18" charset="0"/>
                <a:cs typeface="Calibri"/>
              </a:rPr>
              <a:t> </a:t>
            </a:r>
            <a:r>
              <a:rPr sz="2400" dirty="0">
                <a:latin typeface="Palatino Linotype" panose="02040502050505030304" pitchFamily="18" charset="0"/>
                <a:cs typeface="Calibri"/>
              </a:rPr>
              <a:t>model</a:t>
            </a:r>
          </a:p>
          <a:p>
            <a:pPr marL="241300" indent="-228600">
              <a:lnSpc>
                <a:spcPct val="100000"/>
              </a:lnSpc>
              <a:spcBef>
                <a:spcPts val="710"/>
              </a:spcBef>
              <a:buFont typeface="Arial MT"/>
              <a:buChar char="•"/>
              <a:tabLst>
                <a:tab pos="241300" algn="l"/>
              </a:tabLst>
            </a:pPr>
            <a:r>
              <a:rPr sz="2400" spc="-5" dirty="0">
                <a:latin typeface="Palatino Linotype" panose="02040502050505030304" pitchFamily="18" charset="0"/>
                <a:cs typeface="Calibri"/>
              </a:rPr>
              <a:t>The</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European</a:t>
            </a:r>
            <a:r>
              <a:rPr sz="2400" spc="-25" dirty="0">
                <a:latin typeface="Palatino Linotype" panose="02040502050505030304" pitchFamily="18" charset="0"/>
                <a:cs typeface="Calibri"/>
              </a:rPr>
              <a:t> </a:t>
            </a:r>
            <a:r>
              <a:rPr sz="2400" dirty="0">
                <a:latin typeface="Palatino Linotype" panose="02040502050505030304" pitchFamily="18" charset="0"/>
                <a:cs typeface="Calibri"/>
              </a:rPr>
              <a:t>model</a:t>
            </a:r>
          </a:p>
          <a:p>
            <a:pPr marL="241300" indent="-228600">
              <a:lnSpc>
                <a:spcPct val="100000"/>
              </a:lnSpc>
              <a:spcBef>
                <a:spcPts val="710"/>
              </a:spcBef>
              <a:buFont typeface="Arial MT"/>
              <a:buChar char="•"/>
              <a:tabLst>
                <a:tab pos="241300" algn="l"/>
              </a:tabLst>
            </a:pPr>
            <a:r>
              <a:rPr sz="2400" spc="-5" dirty="0">
                <a:latin typeface="Palatino Linotype" panose="02040502050505030304" pitchFamily="18" charset="0"/>
                <a:cs typeface="Calibri"/>
              </a:rPr>
              <a:t>The </a:t>
            </a:r>
            <a:r>
              <a:rPr sz="2400" spc="-10" dirty="0">
                <a:latin typeface="Palatino Linotype" panose="02040502050505030304" pitchFamily="18" charset="0"/>
                <a:cs typeface="Calibri"/>
              </a:rPr>
              <a:t>power</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judges</a:t>
            </a:r>
            <a:endParaRPr sz="2400" dirty="0">
              <a:latin typeface="Palatino Linotype" panose="02040502050505030304" pitchFamily="18" charset="0"/>
              <a:cs typeface="Calibri"/>
            </a:endParaRPr>
          </a:p>
        </p:txBody>
      </p:sp>
      <p:pic>
        <p:nvPicPr>
          <p:cNvPr id="4" name="object 4"/>
          <p:cNvPicPr/>
          <p:nvPr/>
        </p:nvPicPr>
        <p:blipFill>
          <a:blip r:embed="rId3" cstate="print"/>
          <a:stretch>
            <a:fillRect/>
          </a:stretch>
        </p:blipFill>
        <p:spPr>
          <a:xfrm>
            <a:off x="6618134" y="1005036"/>
            <a:ext cx="4204064" cy="473898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48BB8C2-55BD-4394-A23E-09B858E1EDEB}"/>
                  </a:ext>
                </a:extLst>
              </p14:cNvPr>
              <p14:cNvContentPartPr/>
              <p14:nvPr/>
            </p14:nvContentPartPr>
            <p14:xfrm>
              <a:off x="3375182" y="2324227"/>
              <a:ext cx="360" cy="360"/>
            </p14:xfrm>
          </p:contentPart>
        </mc:Choice>
        <mc:Fallback xmlns="">
          <p:pic>
            <p:nvPicPr>
              <p:cNvPr id="5" name="Ink 4">
                <a:extLst>
                  <a:ext uri="{FF2B5EF4-FFF2-40B4-BE49-F238E27FC236}">
                    <a16:creationId xmlns:a16="http://schemas.microsoft.com/office/drawing/2014/main" id="{648BB8C2-55BD-4394-A23E-09B858E1EDEB}"/>
                  </a:ext>
                </a:extLst>
              </p:cNvPr>
              <p:cNvPicPr/>
              <p:nvPr/>
            </p:nvPicPr>
            <p:blipFill>
              <a:blip r:embed="rId5"/>
              <a:stretch>
                <a:fillRect/>
              </a:stretch>
            </p:blipFill>
            <p:spPr>
              <a:xfrm>
                <a:off x="3366542" y="23152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943C7CD-0ABF-4D34-A6E7-2DA792510BAA}"/>
                  </a:ext>
                </a:extLst>
              </p14:cNvPr>
              <p14:cNvContentPartPr/>
              <p14:nvPr/>
            </p14:nvContentPartPr>
            <p14:xfrm>
              <a:off x="3503702" y="2700067"/>
              <a:ext cx="360" cy="360"/>
            </p14:xfrm>
          </p:contentPart>
        </mc:Choice>
        <mc:Fallback xmlns="">
          <p:pic>
            <p:nvPicPr>
              <p:cNvPr id="6" name="Ink 5">
                <a:extLst>
                  <a:ext uri="{FF2B5EF4-FFF2-40B4-BE49-F238E27FC236}">
                    <a16:creationId xmlns:a16="http://schemas.microsoft.com/office/drawing/2014/main" id="{7943C7CD-0ABF-4D34-A6E7-2DA792510BAA}"/>
                  </a:ext>
                </a:extLst>
              </p:cNvPr>
              <p:cNvPicPr/>
              <p:nvPr/>
            </p:nvPicPr>
            <p:blipFill>
              <a:blip r:embed="rId5"/>
              <a:stretch>
                <a:fillRect/>
              </a:stretch>
            </p:blipFill>
            <p:spPr>
              <a:xfrm>
                <a:off x="3494702" y="2691067"/>
                <a:ext cx="18000" cy="18000"/>
              </a:xfrm>
              <a:prstGeom prst="rect">
                <a:avLst/>
              </a:prstGeom>
            </p:spPr>
          </p:pic>
        </mc:Fallback>
      </mc:AlternateContent>
      <p:grpSp>
        <p:nvGrpSpPr>
          <p:cNvPr id="9" name="Group 8">
            <a:extLst>
              <a:ext uri="{FF2B5EF4-FFF2-40B4-BE49-F238E27FC236}">
                <a16:creationId xmlns:a16="http://schemas.microsoft.com/office/drawing/2014/main" id="{50B07630-6DB3-4A53-A333-223BB7BB75B6}"/>
              </a:ext>
            </a:extLst>
          </p:cNvPr>
          <p:cNvGrpSpPr/>
          <p:nvPr/>
        </p:nvGrpSpPr>
        <p:grpSpPr>
          <a:xfrm>
            <a:off x="2819702" y="5084347"/>
            <a:ext cx="34560" cy="17280"/>
            <a:chOff x="2819702" y="5084347"/>
            <a:chExt cx="34560" cy="1728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00811CF-0E2D-4EDF-8C8C-C30C3236E645}"/>
                    </a:ext>
                  </a:extLst>
                </p14:cNvPr>
                <p14:cNvContentPartPr/>
                <p14:nvPr/>
              </p14:nvContentPartPr>
              <p14:xfrm>
                <a:off x="2819702" y="5096227"/>
                <a:ext cx="15480" cy="5400"/>
              </p14:xfrm>
            </p:contentPart>
          </mc:Choice>
          <mc:Fallback xmlns="">
            <p:pic>
              <p:nvPicPr>
                <p:cNvPr id="7" name="Ink 6">
                  <a:extLst>
                    <a:ext uri="{FF2B5EF4-FFF2-40B4-BE49-F238E27FC236}">
                      <a16:creationId xmlns:a16="http://schemas.microsoft.com/office/drawing/2014/main" id="{700811CF-0E2D-4EDF-8C8C-C30C3236E645}"/>
                    </a:ext>
                  </a:extLst>
                </p:cNvPr>
                <p:cNvPicPr/>
                <p:nvPr/>
              </p:nvPicPr>
              <p:blipFill>
                <a:blip r:embed="rId8"/>
                <a:stretch>
                  <a:fillRect/>
                </a:stretch>
              </p:blipFill>
              <p:spPr>
                <a:xfrm>
                  <a:off x="2811062" y="5087587"/>
                  <a:ext cx="331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4DD439B-621E-4F19-A916-12DC3C4B45D8}"/>
                    </a:ext>
                  </a:extLst>
                </p14:cNvPr>
                <p14:cNvContentPartPr/>
                <p14:nvPr/>
              </p14:nvContentPartPr>
              <p14:xfrm>
                <a:off x="2853902" y="5084347"/>
                <a:ext cx="360" cy="360"/>
              </p14:xfrm>
            </p:contentPart>
          </mc:Choice>
          <mc:Fallback xmlns="">
            <p:pic>
              <p:nvPicPr>
                <p:cNvPr id="8" name="Ink 7">
                  <a:extLst>
                    <a:ext uri="{FF2B5EF4-FFF2-40B4-BE49-F238E27FC236}">
                      <a16:creationId xmlns:a16="http://schemas.microsoft.com/office/drawing/2014/main" id="{E4DD439B-621E-4F19-A916-12DC3C4B45D8}"/>
                    </a:ext>
                  </a:extLst>
                </p:cNvPr>
                <p:cNvPicPr/>
                <p:nvPr/>
              </p:nvPicPr>
              <p:blipFill>
                <a:blip r:embed="rId5"/>
                <a:stretch>
                  <a:fillRect/>
                </a:stretch>
              </p:blipFill>
              <p:spPr>
                <a:xfrm>
                  <a:off x="2845262" y="507570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B95722F-E240-46D9-8F09-8DAB875D38A3}"/>
                  </a:ext>
                </a:extLst>
              </p14:cNvPr>
              <p14:cNvContentPartPr/>
              <p14:nvPr/>
            </p14:nvContentPartPr>
            <p14:xfrm>
              <a:off x="2853902" y="5032867"/>
              <a:ext cx="360" cy="360"/>
            </p14:xfrm>
          </p:contentPart>
        </mc:Choice>
        <mc:Fallback xmlns="">
          <p:pic>
            <p:nvPicPr>
              <p:cNvPr id="10" name="Ink 9">
                <a:extLst>
                  <a:ext uri="{FF2B5EF4-FFF2-40B4-BE49-F238E27FC236}">
                    <a16:creationId xmlns:a16="http://schemas.microsoft.com/office/drawing/2014/main" id="{AB95722F-E240-46D9-8F09-8DAB875D38A3}"/>
                  </a:ext>
                </a:extLst>
              </p:cNvPr>
              <p:cNvPicPr/>
              <p:nvPr/>
            </p:nvPicPr>
            <p:blipFill>
              <a:blip r:embed="rId5"/>
              <a:stretch>
                <a:fillRect/>
              </a:stretch>
            </p:blipFill>
            <p:spPr>
              <a:xfrm>
                <a:off x="2845262" y="50242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D56755F-4F0A-4685-94A8-C6C97CC2DA8F}"/>
                  </a:ext>
                </a:extLst>
              </p14:cNvPr>
              <p14:cNvContentPartPr/>
              <p14:nvPr/>
            </p14:nvContentPartPr>
            <p14:xfrm>
              <a:off x="2734022" y="1657507"/>
              <a:ext cx="360" cy="360"/>
            </p14:xfrm>
          </p:contentPart>
        </mc:Choice>
        <mc:Fallback xmlns="">
          <p:pic>
            <p:nvPicPr>
              <p:cNvPr id="11" name="Ink 10">
                <a:extLst>
                  <a:ext uri="{FF2B5EF4-FFF2-40B4-BE49-F238E27FC236}">
                    <a16:creationId xmlns:a16="http://schemas.microsoft.com/office/drawing/2014/main" id="{6D56755F-4F0A-4685-94A8-C6C97CC2DA8F}"/>
                  </a:ext>
                </a:extLst>
              </p:cNvPr>
              <p:cNvPicPr/>
              <p:nvPr/>
            </p:nvPicPr>
            <p:blipFill>
              <a:blip r:embed="rId12"/>
              <a:stretch>
                <a:fillRect/>
              </a:stretch>
            </p:blipFill>
            <p:spPr>
              <a:xfrm>
                <a:off x="2729702" y="165318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DD3435AC-E275-4121-AEDD-A2E3F7B86E57}"/>
                  </a:ext>
                </a:extLst>
              </p14:cNvPr>
              <p14:cNvContentPartPr/>
              <p14:nvPr/>
            </p14:nvContentPartPr>
            <p14:xfrm>
              <a:off x="2939222" y="1973587"/>
              <a:ext cx="360" cy="360"/>
            </p14:xfrm>
          </p:contentPart>
        </mc:Choice>
        <mc:Fallback xmlns="">
          <p:pic>
            <p:nvPicPr>
              <p:cNvPr id="12" name="Ink 11">
                <a:extLst>
                  <a:ext uri="{FF2B5EF4-FFF2-40B4-BE49-F238E27FC236}">
                    <a16:creationId xmlns:a16="http://schemas.microsoft.com/office/drawing/2014/main" id="{DD3435AC-E275-4121-AEDD-A2E3F7B86E57}"/>
                  </a:ext>
                </a:extLst>
              </p:cNvPr>
              <p:cNvPicPr/>
              <p:nvPr/>
            </p:nvPicPr>
            <p:blipFill>
              <a:blip r:embed="rId12"/>
              <a:stretch>
                <a:fillRect/>
              </a:stretch>
            </p:blipFill>
            <p:spPr>
              <a:xfrm>
                <a:off x="2934902" y="196926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C19B066-257C-420F-87C3-5A65E9DF5748}"/>
                  </a:ext>
                </a:extLst>
              </p14:cNvPr>
              <p14:cNvContentPartPr/>
              <p14:nvPr/>
            </p14:nvContentPartPr>
            <p14:xfrm>
              <a:off x="2349902" y="2170507"/>
              <a:ext cx="360" cy="360"/>
            </p14:xfrm>
          </p:contentPart>
        </mc:Choice>
        <mc:Fallback xmlns="">
          <p:pic>
            <p:nvPicPr>
              <p:cNvPr id="14" name="Ink 13">
                <a:extLst>
                  <a:ext uri="{FF2B5EF4-FFF2-40B4-BE49-F238E27FC236}">
                    <a16:creationId xmlns:a16="http://schemas.microsoft.com/office/drawing/2014/main" id="{6C19B066-257C-420F-87C3-5A65E9DF5748}"/>
                  </a:ext>
                </a:extLst>
              </p:cNvPr>
              <p:cNvPicPr/>
              <p:nvPr/>
            </p:nvPicPr>
            <p:blipFill>
              <a:blip r:embed="rId15"/>
              <a:stretch>
                <a:fillRect/>
              </a:stretch>
            </p:blipFill>
            <p:spPr>
              <a:xfrm>
                <a:off x="2345582" y="2166187"/>
                <a:ext cx="9000" cy="90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7236461"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Palatino Linotype" panose="02040502050505030304" pitchFamily="18" charset="0"/>
              </a:rPr>
              <a:t>Constitutions: Principal and Agent</a:t>
            </a:r>
            <a:endParaRPr sz="2400" b="1" spc="-35" dirty="0">
              <a:latin typeface="Palatino Linotype" panose="02040502050505030304" pitchFamily="18" charset="0"/>
            </a:endParaRPr>
          </a:p>
        </p:txBody>
      </p:sp>
      <p:sp>
        <p:nvSpPr>
          <p:cNvPr id="3" name="object 3"/>
          <p:cNvSpPr txBox="1">
            <a:spLocks noGrp="1"/>
          </p:cNvSpPr>
          <p:nvPr>
            <p:ph type="body" idx="1"/>
          </p:nvPr>
        </p:nvSpPr>
        <p:spPr>
          <a:xfrm>
            <a:off x="304800" y="1214729"/>
            <a:ext cx="11734799" cy="4591795"/>
          </a:xfrm>
          <a:prstGeom prst="rect">
            <a:avLst/>
          </a:prstGeom>
        </p:spPr>
        <p:txBody>
          <a:bodyPr vert="horz" wrap="square" lIns="0" tIns="600227" rIns="0" bIns="0" rtlCol="0">
            <a:spAutoFit/>
          </a:bodyPr>
          <a:lstStyle/>
          <a:p>
            <a:pPr marL="241300" indent="-228600" algn="just">
              <a:lnSpc>
                <a:spcPct val="100000"/>
              </a:lnSpc>
              <a:spcBef>
                <a:spcPts val="819"/>
              </a:spcBef>
              <a:buFont typeface="Arial MT"/>
              <a:buChar char="•"/>
              <a:tabLst>
                <a:tab pos="241300" algn="l"/>
              </a:tabLst>
            </a:pPr>
            <a:r>
              <a:rPr lang="en-US" sz="2400" spc="-5" dirty="0">
                <a:latin typeface="Palatino Linotype" panose="02040502050505030304" pitchFamily="18" charset="0"/>
              </a:rPr>
              <a:t>‘</a:t>
            </a:r>
            <a:r>
              <a:rPr spc="-5" dirty="0">
                <a:latin typeface="Palatino Linotype" panose="02040502050505030304" pitchFamily="18" charset="0"/>
              </a:rPr>
              <a:t>European</a:t>
            </a:r>
            <a:r>
              <a:rPr spc="-10" dirty="0">
                <a:latin typeface="Palatino Linotype" panose="02040502050505030304" pitchFamily="18" charset="0"/>
              </a:rPr>
              <a:t> </a:t>
            </a:r>
            <a:r>
              <a:rPr spc="-5" dirty="0">
                <a:latin typeface="Palatino Linotype" panose="02040502050505030304" pitchFamily="18" charset="0"/>
              </a:rPr>
              <a:t>constitutions</a:t>
            </a:r>
            <a:r>
              <a:rPr spc="-15" dirty="0">
                <a:latin typeface="Palatino Linotype" panose="02040502050505030304" pitchFamily="18" charset="0"/>
              </a:rPr>
              <a:t> are</a:t>
            </a:r>
            <a:r>
              <a:rPr spc="5" dirty="0">
                <a:latin typeface="Palatino Linotype" panose="02040502050505030304" pitchFamily="18" charset="0"/>
              </a:rPr>
              <a:t> </a:t>
            </a:r>
            <a:r>
              <a:rPr spc="-10" dirty="0">
                <a:latin typeface="Palatino Linotype" panose="02040502050505030304" pitchFamily="18" charset="0"/>
              </a:rPr>
              <a:t>relational</a:t>
            </a:r>
            <a:r>
              <a:rPr spc="-15" dirty="0">
                <a:latin typeface="Palatino Linotype" panose="02040502050505030304" pitchFamily="18" charset="0"/>
              </a:rPr>
              <a:t> contracts,</a:t>
            </a:r>
            <a:r>
              <a:rPr spc="-10" dirty="0">
                <a:latin typeface="Palatino Linotype" panose="02040502050505030304" pitchFamily="18" charset="0"/>
              </a:rPr>
              <a:t> </a:t>
            </a:r>
            <a:r>
              <a:rPr spc="-5" dirty="0">
                <a:latin typeface="Palatino Linotype" panose="02040502050505030304" pitchFamily="18" charset="0"/>
              </a:rPr>
              <a:t>par</a:t>
            </a:r>
            <a:r>
              <a:rPr dirty="0">
                <a:latin typeface="Palatino Linotype" panose="02040502050505030304" pitchFamily="18" charset="0"/>
              </a:rPr>
              <a:t> </a:t>
            </a:r>
            <a:r>
              <a:rPr spc="-10" dirty="0">
                <a:latin typeface="Palatino Linotype" panose="02040502050505030304" pitchFamily="18" charset="0"/>
              </a:rPr>
              <a:t>excellence’</a:t>
            </a:r>
            <a:r>
              <a:rPr lang="en-US" spc="-10" dirty="0">
                <a:latin typeface="Palatino Linotype" panose="02040502050505030304" pitchFamily="18" charset="0"/>
              </a:rPr>
              <a:t>; </a:t>
            </a:r>
            <a:r>
              <a:rPr lang="en-US" b="0" i="0" dirty="0">
                <a:solidFill>
                  <a:srgbClr val="202124"/>
                </a:solidFill>
                <a:effectLst/>
                <a:latin typeface="Palatino Linotype" panose="02040502050505030304" pitchFamily="18" charset="0"/>
              </a:rPr>
              <a:t> relational </a:t>
            </a:r>
            <a:r>
              <a:rPr lang="en-US" b="1" i="0" dirty="0">
                <a:solidFill>
                  <a:srgbClr val="202124"/>
                </a:solidFill>
                <a:effectLst/>
                <a:latin typeface="Palatino Linotype" panose="02040502050505030304" pitchFamily="18" charset="0"/>
              </a:rPr>
              <a:t> </a:t>
            </a:r>
            <a:r>
              <a:rPr lang="en-US" i="0" dirty="0">
                <a:solidFill>
                  <a:srgbClr val="202124"/>
                </a:solidFill>
                <a:effectLst/>
                <a:latin typeface="Palatino Linotype" panose="02040502050505030304" pitchFamily="18" charset="0"/>
              </a:rPr>
              <a:t>contracts are based upon a relationship of trust between the principal and agents. </a:t>
            </a:r>
          </a:p>
          <a:p>
            <a:pPr marL="241300" indent="-228600" algn="just">
              <a:lnSpc>
                <a:spcPct val="100000"/>
              </a:lnSpc>
              <a:spcBef>
                <a:spcPts val="819"/>
              </a:spcBef>
              <a:buFont typeface="Arial MT"/>
              <a:buChar char="•"/>
              <a:tabLst>
                <a:tab pos="241300" algn="l"/>
              </a:tabLst>
            </a:pPr>
            <a:endParaRPr lang="en-US" i="0" dirty="0">
              <a:solidFill>
                <a:srgbClr val="202124"/>
              </a:solidFill>
              <a:effectLst/>
              <a:latin typeface="Palatino Linotype" panose="02040502050505030304" pitchFamily="18" charset="0"/>
            </a:endParaRPr>
          </a:p>
          <a:p>
            <a:pPr marL="241300" indent="-228600" algn="just">
              <a:lnSpc>
                <a:spcPct val="100000"/>
              </a:lnSpc>
              <a:spcBef>
                <a:spcPts val="819"/>
              </a:spcBef>
              <a:buFont typeface="Arial MT"/>
              <a:buChar char="•"/>
              <a:tabLst>
                <a:tab pos="241300" algn="l"/>
              </a:tabLst>
            </a:pPr>
            <a:r>
              <a:rPr lang="en-US" dirty="0">
                <a:solidFill>
                  <a:srgbClr val="202124"/>
                </a:solidFill>
                <a:latin typeface="Palatino Linotype" panose="02040502050505030304" pitchFamily="18" charset="0"/>
              </a:rPr>
              <a:t>The citizens as principals have delegated broad powers to the constitutions and the courts to govern and control those in authority.  </a:t>
            </a:r>
            <a:endParaRPr lang="en-US" i="0" dirty="0">
              <a:solidFill>
                <a:srgbClr val="202124"/>
              </a:solidFill>
              <a:effectLst/>
              <a:latin typeface="Palatino Linotype" panose="02040502050505030304" pitchFamily="18" charset="0"/>
            </a:endParaRPr>
          </a:p>
          <a:p>
            <a:pPr marL="12700" algn="just">
              <a:lnSpc>
                <a:spcPct val="100000"/>
              </a:lnSpc>
              <a:spcBef>
                <a:spcPts val="819"/>
              </a:spcBef>
              <a:tabLst>
                <a:tab pos="241300" algn="l"/>
              </a:tabLst>
            </a:pPr>
            <a:endParaRPr dirty="0">
              <a:latin typeface="Palatino Linotype" panose="02040502050505030304" pitchFamily="18" charset="0"/>
            </a:endParaRPr>
          </a:p>
          <a:p>
            <a:pPr marL="241300" marR="5080" indent="-228600" algn="just">
              <a:lnSpc>
                <a:spcPct val="90000"/>
              </a:lnSpc>
              <a:spcBef>
                <a:spcPts val="969"/>
              </a:spcBef>
              <a:buFont typeface="Arial MT"/>
              <a:buChar char="•"/>
              <a:tabLst>
                <a:tab pos="241300" algn="l"/>
              </a:tabLst>
            </a:pPr>
            <a:r>
              <a:rPr lang="en-US" spc="-5" dirty="0">
                <a:latin typeface="Palatino Linotype" panose="02040502050505030304" pitchFamily="18" charset="0"/>
              </a:rPr>
              <a:t>Hence, a</a:t>
            </a:r>
            <a:r>
              <a:rPr dirty="0">
                <a:latin typeface="Palatino Linotype" panose="02040502050505030304" pitchFamily="18" charset="0"/>
              </a:rPr>
              <a:t> </a:t>
            </a:r>
            <a:r>
              <a:rPr spc="-15" dirty="0">
                <a:latin typeface="Palatino Linotype" panose="02040502050505030304" pitchFamily="18" charset="0"/>
              </a:rPr>
              <a:t>move</a:t>
            </a:r>
            <a:r>
              <a:rPr spc="-10" dirty="0">
                <a:latin typeface="Palatino Linotype" panose="02040502050505030304" pitchFamily="18" charset="0"/>
              </a:rPr>
              <a:t> from</a:t>
            </a:r>
            <a:r>
              <a:rPr spc="-5" dirty="0">
                <a:latin typeface="Palatino Linotype" panose="02040502050505030304" pitchFamily="18" charset="0"/>
              </a:rPr>
              <a:t> </a:t>
            </a:r>
            <a:r>
              <a:rPr dirty="0">
                <a:latin typeface="Palatino Linotype" panose="02040502050505030304" pitchFamily="18" charset="0"/>
              </a:rPr>
              <a:t>the</a:t>
            </a:r>
            <a:r>
              <a:rPr spc="5" dirty="0">
                <a:latin typeface="Palatino Linotype" panose="02040502050505030304" pitchFamily="18" charset="0"/>
              </a:rPr>
              <a:t> </a:t>
            </a:r>
            <a:r>
              <a:rPr spc="-10" dirty="0">
                <a:latin typeface="Palatino Linotype" panose="02040502050505030304" pitchFamily="18" charset="0"/>
              </a:rPr>
              <a:t>old</a:t>
            </a:r>
            <a:r>
              <a:rPr spc="-5" dirty="0">
                <a:latin typeface="Palatino Linotype" panose="02040502050505030304" pitchFamily="18" charset="0"/>
              </a:rPr>
              <a:t> </a:t>
            </a:r>
            <a:r>
              <a:rPr spc="-15" dirty="0">
                <a:latin typeface="Palatino Linotype" panose="02040502050505030304" pitchFamily="18" charset="0"/>
              </a:rPr>
              <a:t>to</a:t>
            </a:r>
            <a:r>
              <a:rPr spc="-10" dirty="0">
                <a:latin typeface="Palatino Linotype" panose="02040502050505030304" pitchFamily="18" charset="0"/>
              </a:rPr>
              <a:t> </a:t>
            </a:r>
            <a:r>
              <a:rPr dirty="0">
                <a:latin typeface="Palatino Linotype" panose="02040502050505030304" pitchFamily="18" charset="0"/>
              </a:rPr>
              <a:t>the</a:t>
            </a:r>
            <a:r>
              <a:rPr spc="5" dirty="0">
                <a:latin typeface="Palatino Linotype" panose="02040502050505030304" pitchFamily="18" charset="0"/>
              </a:rPr>
              <a:t> </a:t>
            </a:r>
            <a:r>
              <a:rPr spc="-5" dirty="0">
                <a:latin typeface="Palatino Linotype" panose="02040502050505030304" pitchFamily="18" charset="0"/>
              </a:rPr>
              <a:t>new</a:t>
            </a:r>
            <a:r>
              <a:rPr dirty="0">
                <a:latin typeface="Palatino Linotype" panose="02040502050505030304" pitchFamily="18" charset="0"/>
              </a:rPr>
              <a:t> </a:t>
            </a:r>
            <a:r>
              <a:rPr spc="-5" dirty="0">
                <a:latin typeface="Palatino Linotype" panose="02040502050505030304" pitchFamily="18" charset="0"/>
              </a:rPr>
              <a:t>constitutionalism</a:t>
            </a:r>
            <a:r>
              <a:rPr lang="en-US" spc="-5" dirty="0">
                <a:latin typeface="Palatino Linotype" panose="02040502050505030304" pitchFamily="18" charset="0"/>
              </a:rPr>
              <a:t>:</a:t>
            </a:r>
          </a:p>
          <a:p>
            <a:pPr marL="241300" marR="5080" indent="-228600" algn="just">
              <a:lnSpc>
                <a:spcPct val="90000"/>
              </a:lnSpc>
              <a:spcBef>
                <a:spcPts val="969"/>
              </a:spcBef>
              <a:buFont typeface="Arial MT"/>
              <a:buChar char="•"/>
              <a:tabLst>
                <a:tab pos="241300" algn="l"/>
              </a:tabLst>
            </a:pPr>
            <a:r>
              <a:rPr lang="en-US" spc="-5" dirty="0">
                <a:latin typeface="Palatino Linotype" panose="02040502050505030304" pitchFamily="18" charset="0"/>
              </a:rPr>
              <a:t>Old </a:t>
            </a:r>
            <a:r>
              <a:rPr lang="en-IE" dirty="0">
                <a:latin typeface="Palatino Linotype" panose="02040502050505030304" pitchFamily="18" charset="0"/>
              </a:rPr>
              <a:t>constitutionalism: </a:t>
            </a:r>
            <a:r>
              <a:rPr dirty="0">
                <a:latin typeface="Palatino Linotype" panose="02040502050505030304" pitchFamily="18" charset="0"/>
              </a:rPr>
              <a:t>a</a:t>
            </a:r>
            <a:r>
              <a:rPr spc="5" dirty="0">
                <a:latin typeface="Palatino Linotype" panose="02040502050505030304" pitchFamily="18" charset="0"/>
              </a:rPr>
              <a:t> </a:t>
            </a:r>
            <a:r>
              <a:rPr spc="-25" dirty="0">
                <a:latin typeface="Palatino Linotype" panose="02040502050505030304" pitchFamily="18" charset="0"/>
              </a:rPr>
              <a:t>system</a:t>
            </a:r>
            <a:r>
              <a:rPr spc="-20" dirty="0">
                <a:latin typeface="Palatino Linotype" panose="02040502050505030304" pitchFamily="18" charset="0"/>
              </a:rPr>
              <a:t> of </a:t>
            </a:r>
            <a:r>
              <a:rPr spc="-15" dirty="0">
                <a:latin typeface="Palatino Linotype" panose="02040502050505030304" pitchFamily="18" charset="0"/>
              </a:rPr>
              <a:t> </a:t>
            </a:r>
            <a:r>
              <a:rPr spc="-5" dirty="0">
                <a:latin typeface="Palatino Linotype" panose="02040502050505030304" pitchFamily="18" charset="0"/>
              </a:rPr>
              <a:t>legislative</a:t>
            </a:r>
            <a:r>
              <a:rPr dirty="0">
                <a:latin typeface="Palatino Linotype" panose="02040502050505030304" pitchFamily="18" charset="0"/>
              </a:rPr>
              <a:t> </a:t>
            </a:r>
            <a:r>
              <a:rPr spc="-25" dirty="0">
                <a:latin typeface="Palatino Linotype" panose="02040502050505030304" pitchFamily="18" charset="0"/>
              </a:rPr>
              <a:t>sovereignty,</a:t>
            </a:r>
            <a:r>
              <a:rPr spc="-20" dirty="0">
                <a:latin typeface="Palatino Linotype" panose="02040502050505030304" pitchFamily="18" charset="0"/>
              </a:rPr>
              <a:t> </a:t>
            </a:r>
            <a:r>
              <a:rPr dirty="0">
                <a:latin typeface="Palatino Linotype" panose="02040502050505030304" pitchFamily="18" charset="0"/>
              </a:rPr>
              <a:t>in</a:t>
            </a:r>
            <a:r>
              <a:rPr spc="5" dirty="0">
                <a:latin typeface="Palatino Linotype" panose="02040502050505030304" pitchFamily="18" charset="0"/>
              </a:rPr>
              <a:t> </a:t>
            </a:r>
            <a:r>
              <a:rPr dirty="0">
                <a:latin typeface="Palatino Linotype" panose="02040502050505030304" pitchFamily="18" charset="0"/>
              </a:rPr>
              <a:t>which</a:t>
            </a:r>
            <a:r>
              <a:rPr spc="5" dirty="0">
                <a:latin typeface="Palatino Linotype" panose="02040502050505030304" pitchFamily="18" charset="0"/>
              </a:rPr>
              <a:t> </a:t>
            </a:r>
            <a:r>
              <a:rPr spc="-10" dirty="0">
                <a:latin typeface="Palatino Linotype" panose="02040502050505030304" pitchFamily="18" charset="0"/>
              </a:rPr>
              <a:t>governments</a:t>
            </a:r>
            <a:r>
              <a:rPr spc="-5" dirty="0">
                <a:latin typeface="Palatino Linotype" panose="02040502050505030304" pitchFamily="18" charset="0"/>
              </a:rPr>
              <a:t> </a:t>
            </a:r>
            <a:r>
              <a:rPr dirty="0">
                <a:latin typeface="Palatino Linotype" panose="02040502050505030304" pitchFamily="18" charset="0"/>
              </a:rPr>
              <a:t>and</a:t>
            </a:r>
            <a:r>
              <a:rPr spc="5" dirty="0">
                <a:latin typeface="Palatino Linotype" panose="02040502050505030304" pitchFamily="18" charset="0"/>
              </a:rPr>
              <a:t> </a:t>
            </a:r>
            <a:r>
              <a:rPr spc="-10" dirty="0">
                <a:latin typeface="Palatino Linotype" panose="02040502050505030304" pitchFamily="18" charset="0"/>
              </a:rPr>
              <a:t>parliamentarians</a:t>
            </a:r>
            <a:r>
              <a:rPr spc="-5" dirty="0">
                <a:latin typeface="Palatino Linotype" panose="02040502050505030304" pitchFamily="18" charset="0"/>
              </a:rPr>
              <a:t> </a:t>
            </a:r>
            <a:r>
              <a:rPr spc="-10" dirty="0">
                <a:latin typeface="Palatino Linotype" panose="02040502050505030304" pitchFamily="18" charset="0"/>
              </a:rPr>
              <a:t>(that</a:t>
            </a:r>
            <a:r>
              <a:rPr spc="-5" dirty="0">
                <a:latin typeface="Palatino Linotype" panose="02040502050505030304" pitchFamily="18" charset="0"/>
              </a:rPr>
              <a:t> </a:t>
            </a:r>
            <a:r>
              <a:rPr dirty="0">
                <a:latin typeface="Palatino Linotype" panose="02040502050505030304" pitchFamily="18" charset="0"/>
              </a:rPr>
              <a:t>is, </a:t>
            </a:r>
            <a:r>
              <a:rPr spc="5" dirty="0">
                <a:latin typeface="Palatino Linotype" panose="02040502050505030304" pitchFamily="18" charset="0"/>
              </a:rPr>
              <a:t> </a:t>
            </a:r>
            <a:r>
              <a:rPr spc="-10" dirty="0">
                <a:latin typeface="Palatino Linotype" panose="02040502050505030304" pitchFamily="18" charset="0"/>
              </a:rPr>
              <a:t>political </a:t>
            </a:r>
            <a:r>
              <a:rPr spc="-5" dirty="0">
                <a:latin typeface="Palatino Linotype" panose="02040502050505030304" pitchFamily="18" charset="0"/>
              </a:rPr>
              <a:t>parties) </a:t>
            </a:r>
            <a:r>
              <a:rPr spc="-10" dirty="0">
                <a:latin typeface="Palatino Linotype" panose="02040502050505030304" pitchFamily="18" charset="0"/>
              </a:rPr>
              <a:t>governed</a:t>
            </a:r>
            <a:r>
              <a:rPr lang="en-US" spc="-10" dirty="0">
                <a:latin typeface="Palatino Linotype" panose="02040502050505030304" pitchFamily="18" charset="0"/>
              </a:rPr>
              <a:t> without much of external control.</a:t>
            </a:r>
          </a:p>
          <a:p>
            <a:pPr marL="241300" marR="5080" indent="-228600" algn="just">
              <a:lnSpc>
                <a:spcPct val="90000"/>
              </a:lnSpc>
              <a:spcBef>
                <a:spcPts val="969"/>
              </a:spcBef>
              <a:buFont typeface="Arial MT"/>
              <a:buChar char="•"/>
              <a:tabLst>
                <a:tab pos="241300" algn="l"/>
              </a:tabLst>
            </a:pPr>
            <a:r>
              <a:rPr lang="en-US" spc="-10" dirty="0">
                <a:latin typeface="Palatino Linotype" panose="02040502050505030304" pitchFamily="18" charset="0"/>
              </a:rPr>
              <a:t>New constitutionalism: </a:t>
            </a:r>
            <a:r>
              <a:rPr dirty="0">
                <a:latin typeface="Palatino Linotype" panose="02040502050505030304" pitchFamily="18" charset="0"/>
              </a:rPr>
              <a:t>a </a:t>
            </a:r>
            <a:r>
              <a:rPr spc="-25" dirty="0">
                <a:latin typeface="Palatino Linotype" panose="02040502050505030304" pitchFamily="18" charset="0"/>
              </a:rPr>
              <a:t>system</a:t>
            </a:r>
            <a:r>
              <a:rPr spc="490" dirty="0">
                <a:latin typeface="Palatino Linotype" panose="02040502050505030304" pitchFamily="18" charset="0"/>
              </a:rPr>
              <a:t> </a:t>
            </a:r>
            <a:r>
              <a:rPr spc="-5" dirty="0">
                <a:latin typeface="Palatino Linotype" panose="02040502050505030304" pitchFamily="18" charset="0"/>
              </a:rPr>
              <a:t>of </a:t>
            </a:r>
            <a:r>
              <a:rPr spc="-10" dirty="0">
                <a:latin typeface="Palatino Linotype" panose="02040502050505030304" pitchFamily="18" charset="0"/>
              </a:rPr>
              <a:t>trusteeship </a:t>
            </a:r>
            <a:r>
              <a:rPr dirty="0">
                <a:latin typeface="Palatino Linotype" panose="02040502050505030304" pitchFamily="18" charset="0"/>
              </a:rPr>
              <a:t>in which </a:t>
            </a:r>
            <a:r>
              <a:rPr spc="-10" dirty="0">
                <a:latin typeface="Palatino Linotype" panose="02040502050505030304" pitchFamily="18" charset="0"/>
              </a:rPr>
              <a:t>governments </a:t>
            </a:r>
            <a:r>
              <a:rPr dirty="0">
                <a:latin typeface="Palatino Linotype" panose="02040502050505030304" pitchFamily="18" charset="0"/>
              </a:rPr>
              <a:t>and </a:t>
            </a:r>
            <a:r>
              <a:rPr spc="-10" dirty="0">
                <a:latin typeface="Palatino Linotype" panose="02040502050505030304" pitchFamily="18" charset="0"/>
              </a:rPr>
              <a:t>parliaments</a:t>
            </a:r>
            <a:r>
              <a:rPr spc="-5" dirty="0">
                <a:latin typeface="Palatino Linotype" panose="02040502050505030304" pitchFamily="18" charset="0"/>
              </a:rPr>
              <a:t> </a:t>
            </a:r>
            <a:r>
              <a:rPr spc="-15" dirty="0">
                <a:latin typeface="Palatino Linotype" panose="02040502050505030304" pitchFamily="18" charset="0"/>
              </a:rPr>
              <a:t>are</a:t>
            </a:r>
            <a:r>
              <a:rPr spc="-10" dirty="0">
                <a:latin typeface="Palatino Linotype" panose="02040502050505030304" pitchFamily="18" charset="0"/>
              </a:rPr>
              <a:t> </a:t>
            </a:r>
            <a:r>
              <a:rPr dirty="0">
                <a:latin typeface="Palatino Linotype" panose="02040502050505030304" pitchFamily="18" charset="0"/>
              </a:rPr>
              <a:t>being </a:t>
            </a:r>
            <a:r>
              <a:rPr spc="-10" dirty="0">
                <a:latin typeface="Palatino Linotype" panose="02040502050505030304" pitchFamily="18" charset="0"/>
              </a:rPr>
              <a:t>governed</a:t>
            </a:r>
            <a:r>
              <a:rPr spc="-5" dirty="0">
                <a:latin typeface="Palatino Linotype" panose="02040502050505030304" pitchFamily="18" charset="0"/>
              </a:rPr>
              <a:t> </a:t>
            </a:r>
            <a:r>
              <a:rPr spc="-10" dirty="0">
                <a:latin typeface="Palatino Linotype" panose="02040502050505030304" pitchFamily="18" charset="0"/>
              </a:rPr>
              <a:t>by</a:t>
            </a:r>
            <a:r>
              <a:rPr spc="-5" dirty="0">
                <a:latin typeface="Palatino Linotype" panose="02040502050505030304" pitchFamily="18" charset="0"/>
              </a:rPr>
              <a:t> </a:t>
            </a:r>
            <a:r>
              <a:rPr dirty="0">
                <a:latin typeface="Palatino Linotype" panose="02040502050505030304" pitchFamily="18" charset="0"/>
              </a:rPr>
              <a:t>rules and </a:t>
            </a:r>
            <a:r>
              <a:rPr spc="-10" dirty="0">
                <a:latin typeface="Palatino Linotype" panose="02040502050505030304" pitchFamily="18" charset="0"/>
              </a:rPr>
              <a:t>processes</a:t>
            </a:r>
            <a:r>
              <a:rPr spc="-5" dirty="0">
                <a:latin typeface="Palatino Linotype" panose="02040502050505030304" pitchFamily="18" charset="0"/>
              </a:rPr>
              <a:t> </a:t>
            </a:r>
            <a:r>
              <a:rPr spc="-10" dirty="0">
                <a:latin typeface="Palatino Linotype" panose="02040502050505030304" pitchFamily="18" charset="0"/>
              </a:rPr>
              <a:t>largely</a:t>
            </a:r>
            <a:r>
              <a:rPr spc="-5" dirty="0">
                <a:latin typeface="Palatino Linotype" panose="02040502050505030304" pitchFamily="18" charset="0"/>
              </a:rPr>
              <a:t> </a:t>
            </a:r>
            <a:r>
              <a:rPr spc="-10" dirty="0">
                <a:latin typeface="Palatino Linotype" panose="02040502050505030304" pitchFamily="18" charset="0"/>
              </a:rPr>
              <a:t>outside</a:t>
            </a:r>
            <a:r>
              <a:rPr spc="520" dirty="0">
                <a:latin typeface="Palatino Linotype" panose="02040502050505030304" pitchFamily="18" charset="0"/>
              </a:rPr>
              <a:t> </a:t>
            </a:r>
            <a:r>
              <a:rPr spc="-5" dirty="0">
                <a:latin typeface="Palatino Linotype" panose="02040502050505030304" pitchFamily="18" charset="0"/>
              </a:rPr>
              <a:t>of </a:t>
            </a:r>
            <a:r>
              <a:rPr dirty="0">
                <a:latin typeface="Palatino Linotype" panose="02040502050505030304" pitchFamily="18" charset="0"/>
              </a:rPr>
              <a:t> their</a:t>
            </a:r>
            <a:r>
              <a:rPr spc="-20" dirty="0">
                <a:latin typeface="Palatino Linotype" panose="02040502050505030304" pitchFamily="18" charset="0"/>
              </a:rPr>
              <a:t> </a:t>
            </a:r>
            <a:r>
              <a:rPr spc="-15" dirty="0">
                <a:latin typeface="Palatino Linotype" panose="02040502050505030304" pitchFamily="18" charset="0"/>
              </a:rPr>
              <a:t>control’</a:t>
            </a:r>
            <a:r>
              <a:rPr spc="-5" dirty="0">
                <a:latin typeface="Palatino Linotype" panose="02040502050505030304" pitchFamily="18" charset="0"/>
              </a:rPr>
              <a:t> </a:t>
            </a:r>
            <a:r>
              <a:rPr spc="-10" dirty="0">
                <a:latin typeface="Palatino Linotype" panose="02040502050505030304" pitchFamily="18" charset="0"/>
              </a:rPr>
              <a:t>(Stone Sweet</a:t>
            </a:r>
            <a:r>
              <a:rPr spc="-20" dirty="0">
                <a:latin typeface="Palatino Linotype" panose="02040502050505030304" pitchFamily="18" charset="0"/>
              </a:rPr>
              <a:t> </a:t>
            </a:r>
            <a:r>
              <a:rPr spc="-5" dirty="0">
                <a:latin typeface="Palatino Linotype" panose="02040502050505030304" pitchFamily="18" charset="0"/>
              </a:rPr>
              <a:t>2002:</a:t>
            </a:r>
            <a:r>
              <a:rPr spc="-10" dirty="0">
                <a:latin typeface="Palatino Linotype" panose="02040502050505030304" pitchFamily="18" charset="0"/>
              </a:rPr>
              <a:t> </a:t>
            </a:r>
            <a:r>
              <a:rPr spc="-5" dirty="0">
                <a:latin typeface="Palatino Linotype" panose="02040502050505030304" pitchFamily="18" charset="0"/>
              </a:rPr>
              <a:t>89)</a:t>
            </a:r>
            <a:endParaRPr dirty="0">
              <a:latin typeface="Palatino Linotype" panose="020405020505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84352"/>
            <a:ext cx="5712461" cy="566822"/>
          </a:xfrm>
          <a:prstGeom prst="rect">
            <a:avLst/>
          </a:prstGeom>
        </p:spPr>
        <p:txBody>
          <a:bodyPr vert="horz" wrap="square" lIns="0" tIns="12700" rIns="0" bIns="0" rtlCol="0">
            <a:spAutoFit/>
          </a:bodyPr>
          <a:lstStyle/>
          <a:p>
            <a:pPr marL="12700">
              <a:lnSpc>
                <a:spcPct val="100000"/>
              </a:lnSpc>
              <a:spcBef>
                <a:spcPts val="100"/>
              </a:spcBef>
            </a:pPr>
            <a:r>
              <a:rPr lang="en-GB" b="1" spc="-10" dirty="0">
                <a:latin typeface="Palatino Linotype" panose="02040502050505030304" pitchFamily="18" charset="0"/>
              </a:rPr>
              <a:t>Courts as </a:t>
            </a:r>
            <a:r>
              <a:rPr b="1" spc="-35" dirty="0">
                <a:latin typeface="Palatino Linotype" panose="02040502050505030304" pitchFamily="18" charset="0"/>
              </a:rPr>
              <a:t>Trustees</a:t>
            </a:r>
          </a:p>
        </p:txBody>
      </p:sp>
      <p:sp>
        <p:nvSpPr>
          <p:cNvPr id="3" name="object 3"/>
          <p:cNvSpPr txBox="1"/>
          <p:nvPr/>
        </p:nvSpPr>
        <p:spPr>
          <a:xfrm>
            <a:off x="381000" y="1710817"/>
            <a:ext cx="10895329" cy="3636379"/>
          </a:xfrm>
          <a:prstGeom prst="rect">
            <a:avLst/>
          </a:prstGeom>
        </p:spPr>
        <p:txBody>
          <a:bodyPr vert="horz" wrap="square" lIns="0" tIns="104139" rIns="0" bIns="0" rtlCol="0">
            <a:spAutoFit/>
          </a:bodyPr>
          <a:lstStyle/>
          <a:p>
            <a:pPr marL="241300" indent="-228600" algn="just">
              <a:lnSpc>
                <a:spcPct val="100000"/>
              </a:lnSpc>
              <a:spcBef>
                <a:spcPts val="819"/>
              </a:spcBef>
              <a:buFont typeface="Arial MT"/>
              <a:buChar char="•"/>
              <a:tabLst>
                <a:tab pos="241300" algn="l"/>
              </a:tabLst>
            </a:pPr>
            <a:r>
              <a:rPr sz="2400" spc="-5" dirty="0">
                <a:latin typeface="Palatino Linotype" panose="02040502050505030304" pitchFamily="18" charset="0"/>
                <a:cs typeface="Calibri"/>
              </a:rPr>
              <a:t>Ordinary</a:t>
            </a:r>
            <a:r>
              <a:rPr sz="2400" spc="-35" dirty="0">
                <a:latin typeface="Palatino Linotype" panose="02040502050505030304" pitchFamily="18" charset="0"/>
                <a:cs typeface="Calibri"/>
              </a:rPr>
              <a:t> </a:t>
            </a:r>
            <a:r>
              <a:rPr sz="2400" spc="-10" dirty="0">
                <a:latin typeface="Palatino Linotype" panose="02040502050505030304" pitchFamily="18" charset="0"/>
                <a:cs typeface="Calibri"/>
              </a:rPr>
              <a:t>judge:</a:t>
            </a:r>
            <a:endParaRPr sz="2400" dirty="0">
              <a:latin typeface="Palatino Linotype" panose="02040502050505030304" pitchFamily="18" charset="0"/>
              <a:cs typeface="Calibri"/>
            </a:endParaRPr>
          </a:p>
          <a:p>
            <a:pPr marL="241300" indent="-228600" algn="just">
              <a:lnSpc>
                <a:spcPct val="100000"/>
              </a:lnSpc>
              <a:spcBef>
                <a:spcPts val="725"/>
              </a:spcBef>
              <a:buFont typeface="Arial MT"/>
              <a:buChar char="•"/>
              <a:tabLst>
                <a:tab pos="241300" algn="l"/>
              </a:tabLst>
            </a:pPr>
            <a:r>
              <a:rPr sz="2400" spc="-5"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30" dirty="0">
                <a:latin typeface="Palatino Linotype" panose="02040502050505030304" pitchFamily="18" charset="0"/>
                <a:cs typeface="Calibri"/>
              </a:rPr>
              <a:t>judge’s</a:t>
            </a:r>
            <a:r>
              <a:rPr sz="2400" spc="-5" dirty="0">
                <a:latin typeface="Palatino Linotype" panose="02040502050505030304" pitchFamily="18" charset="0"/>
                <a:cs typeface="Calibri"/>
              </a:rPr>
              <a:t> principal</a:t>
            </a:r>
            <a:r>
              <a:rPr sz="2400" dirty="0">
                <a:latin typeface="Palatino Linotype" panose="02040502050505030304" pitchFamily="18" charset="0"/>
                <a:cs typeface="Calibri"/>
              </a:rPr>
              <a:t> is</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parliament,</a:t>
            </a:r>
            <a:r>
              <a:rPr sz="2400" dirty="0">
                <a:latin typeface="Palatino Linotype" panose="02040502050505030304" pitchFamily="18" charset="0"/>
                <a:cs typeface="Calibri"/>
              </a:rPr>
              <a:t> and the </a:t>
            </a:r>
            <a:r>
              <a:rPr sz="2400" spc="-10" dirty="0">
                <a:latin typeface="Palatino Linotype" panose="02040502050505030304" pitchFamily="18" charset="0"/>
                <a:cs typeface="Calibri"/>
              </a:rPr>
              <a:t>judge</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has </a:t>
            </a:r>
            <a:r>
              <a:rPr sz="2400" dirty="0">
                <a:latin typeface="Palatino Linotype" panose="02040502050505030304" pitchFamily="18" charset="0"/>
                <a:cs typeface="Calibri"/>
              </a:rPr>
              <a:t>a</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clear</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mandate.</a:t>
            </a:r>
            <a:endParaRPr sz="2400" dirty="0">
              <a:latin typeface="Palatino Linotype" panose="02040502050505030304" pitchFamily="18" charset="0"/>
              <a:cs typeface="Calibri"/>
            </a:endParaRPr>
          </a:p>
          <a:p>
            <a:pPr marL="241300" marR="6985" indent="-228600" algn="just">
              <a:lnSpc>
                <a:spcPts val="2590"/>
              </a:lnSpc>
              <a:spcBef>
                <a:spcPts val="1035"/>
              </a:spcBef>
              <a:buFont typeface="Arial MT"/>
              <a:buChar char="•"/>
              <a:tabLst>
                <a:tab pos="241300" algn="l"/>
              </a:tabLst>
            </a:pPr>
            <a:r>
              <a:rPr sz="2400" spc="-5" dirty="0">
                <a:latin typeface="Palatino Linotype" panose="02040502050505030304" pitchFamily="18" charset="0"/>
                <a:cs typeface="Calibri"/>
              </a:rPr>
              <a:t>The</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judge</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will</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apply</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will</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parliament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as</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that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will</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is</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expressed</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in </a:t>
            </a:r>
            <a:r>
              <a:rPr sz="2400" spc="-530" dirty="0">
                <a:latin typeface="Palatino Linotype" panose="02040502050505030304" pitchFamily="18" charset="0"/>
                <a:cs typeface="Calibri"/>
              </a:rPr>
              <a:t> </a:t>
            </a:r>
            <a:r>
              <a:rPr sz="2400" spc="-5" dirty="0">
                <a:latin typeface="Palatino Linotype" panose="02040502050505030304" pitchFamily="18" charset="0"/>
                <a:cs typeface="Calibri"/>
              </a:rPr>
              <a:t>legislation.</a:t>
            </a:r>
            <a:endParaRPr sz="2400" dirty="0">
              <a:latin typeface="Palatino Linotype" panose="02040502050505030304" pitchFamily="18" charset="0"/>
              <a:cs typeface="Calibri"/>
            </a:endParaRPr>
          </a:p>
          <a:p>
            <a:pPr marL="241300" indent="-228600" algn="just">
              <a:lnSpc>
                <a:spcPts val="2735"/>
              </a:lnSpc>
              <a:spcBef>
                <a:spcPts val="670"/>
              </a:spcBef>
              <a:buFont typeface="Arial MT"/>
              <a:buChar char="•"/>
              <a:tabLst>
                <a:tab pos="241300" algn="l"/>
              </a:tabLst>
            </a:pPr>
            <a:r>
              <a:rPr sz="2400" spc="-35" dirty="0">
                <a:latin typeface="Palatino Linotype" panose="02040502050505030304" pitchFamily="18" charset="0"/>
                <a:cs typeface="Calibri"/>
              </a:rPr>
              <a:t>However,</a:t>
            </a:r>
            <a:r>
              <a:rPr sz="2400" spc="540" dirty="0">
                <a:latin typeface="Palatino Linotype" panose="02040502050505030304" pitchFamily="18" charset="0"/>
                <a:cs typeface="Calibri"/>
              </a:rPr>
              <a:t> </a:t>
            </a:r>
            <a:r>
              <a:rPr sz="2400" spc="-10" dirty="0">
                <a:latin typeface="Palatino Linotype" panose="02040502050505030304" pitchFamily="18" charset="0"/>
                <a:cs typeface="Calibri"/>
              </a:rPr>
              <a:t>European</a:t>
            </a:r>
            <a:r>
              <a:rPr sz="2400" spc="565" dirty="0">
                <a:latin typeface="Palatino Linotype" panose="02040502050505030304" pitchFamily="18" charset="0"/>
                <a:cs typeface="Calibri"/>
              </a:rPr>
              <a:t> </a:t>
            </a:r>
            <a:r>
              <a:rPr sz="2400" spc="-5" dirty="0">
                <a:latin typeface="Palatino Linotype" panose="02040502050505030304" pitchFamily="18" charset="0"/>
                <a:cs typeface="Calibri"/>
              </a:rPr>
              <a:t>judiciaries</a:t>
            </a:r>
            <a:r>
              <a:rPr sz="2400" spc="555" dirty="0">
                <a:latin typeface="Palatino Linotype" panose="02040502050505030304" pitchFamily="18" charset="0"/>
                <a:cs typeface="Calibri"/>
              </a:rPr>
              <a:t> </a:t>
            </a:r>
            <a:r>
              <a:rPr sz="2400" spc="-15" dirty="0">
                <a:latin typeface="Palatino Linotype" panose="02040502050505030304" pitchFamily="18" charset="0"/>
                <a:cs typeface="Calibri"/>
              </a:rPr>
              <a:t>engage</a:t>
            </a:r>
            <a:r>
              <a:rPr sz="2400" spc="565" dirty="0">
                <a:latin typeface="Palatino Linotype" panose="02040502050505030304" pitchFamily="18" charset="0"/>
                <a:cs typeface="Calibri"/>
              </a:rPr>
              <a:t> </a:t>
            </a:r>
            <a:r>
              <a:rPr sz="2400" dirty="0">
                <a:latin typeface="Palatino Linotype" panose="02040502050505030304" pitchFamily="18" charset="0"/>
                <a:cs typeface="Calibri"/>
              </a:rPr>
              <a:t>in</a:t>
            </a:r>
            <a:r>
              <a:rPr sz="2400" spc="555" dirty="0">
                <a:latin typeface="Palatino Linotype" panose="02040502050505030304" pitchFamily="18" charset="0"/>
                <a:cs typeface="Calibri"/>
              </a:rPr>
              <a:t> </a:t>
            </a:r>
            <a:r>
              <a:rPr sz="2400" spc="-10" dirty="0">
                <a:latin typeface="Palatino Linotype" panose="02040502050505030304" pitchFamily="18" charset="0"/>
                <a:cs typeface="Calibri"/>
              </a:rPr>
              <a:t>such</a:t>
            </a:r>
            <a:r>
              <a:rPr sz="2400" spc="555" dirty="0">
                <a:latin typeface="Palatino Linotype" panose="02040502050505030304" pitchFamily="18" charset="0"/>
                <a:cs typeface="Calibri"/>
              </a:rPr>
              <a:t> </a:t>
            </a:r>
            <a:r>
              <a:rPr sz="2400" spc="-15" dirty="0">
                <a:latin typeface="Palatino Linotype" panose="02040502050505030304" pitchFamily="18" charset="0"/>
                <a:cs typeface="Calibri"/>
              </a:rPr>
              <a:t>extensive</a:t>
            </a:r>
            <a:r>
              <a:rPr sz="2400" spc="560" dirty="0">
                <a:latin typeface="Palatino Linotype" panose="02040502050505030304" pitchFamily="18" charset="0"/>
                <a:cs typeface="Calibri"/>
              </a:rPr>
              <a:t> </a:t>
            </a:r>
            <a:r>
              <a:rPr sz="2400" spc="-15" dirty="0">
                <a:latin typeface="Palatino Linotype" panose="02040502050505030304" pitchFamily="18" charset="0"/>
                <a:cs typeface="Calibri"/>
              </a:rPr>
              <a:t>interpretation</a:t>
            </a:r>
            <a:r>
              <a:rPr sz="2400" spc="53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560" dirty="0">
                <a:latin typeface="Palatino Linotype" panose="02040502050505030304" pitchFamily="18" charset="0"/>
                <a:cs typeface="Calibri"/>
              </a:rPr>
              <a:t> </a:t>
            </a:r>
            <a:r>
              <a:rPr sz="2400" spc="-5" dirty="0">
                <a:latin typeface="Palatino Linotype" panose="02040502050505030304" pitchFamily="18" charset="0"/>
                <a:cs typeface="Calibri"/>
              </a:rPr>
              <a:t>the</a:t>
            </a:r>
            <a:r>
              <a:rPr lang="en-US" sz="2400" spc="-5" dirty="0">
                <a:latin typeface="Palatino Linotype" panose="02040502050505030304" pitchFamily="18" charset="0"/>
                <a:cs typeface="Calibri"/>
              </a:rPr>
              <a:t> </a:t>
            </a:r>
            <a:r>
              <a:rPr sz="2400" spc="-5" dirty="0">
                <a:latin typeface="Palatino Linotype" panose="02040502050505030304" pitchFamily="18" charset="0"/>
                <a:cs typeface="Calibri"/>
              </a:rPr>
              <a:t>various</a:t>
            </a:r>
            <a:r>
              <a:rPr sz="2400" spc="-45" dirty="0">
                <a:latin typeface="Palatino Linotype" panose="02040502050505030304" pitchFamily="18" charset="0"/>
                <a:cs typeface="Calibri"/>
              </a:rPr>
              <a:t> </a:t>
            </a:r>
            <a:r>
              <a:rPr sz="2400" spc="-10" dirty="0">
                <a:latin typeface="Palatino Linotype" panose="02040502050505030304" pitchFamily="18" charset="0"/>
                <a:cs typeface="Calibri"/>
              </a:rPr>
              <a:t>legal</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codes.</a:t>
            </a:r>
            <a:endParaRPr sz="2400" dirty="0">
              <a:latin typeface="Palatino Linotype" panose="02040502050505030304" pitchFamily="18" charset="0"/>
              <a:cs typeface="Calibri"/>
            </a:endParaRPr>
          </a:p>
          <a:p>
            <a:pPr marL="241300" marR="5080" indent="-228600" algn="just">
              <a:lnSpc>
                <a:spcPct val="90100"/>
              </a:lnSpc>
              <a:spcBef>
                <a:spcPts val="1010"/>
              </a:spcBef>
              <a:buFont typeface="Arial MT"/>
              <a:buChar char="•"/>
              <a:tabLst>
                <a:tab pos="241300" algn="l"/>
              </a:tabLst>
            </a:pPr>
            <a:r>
              <a:rPr sz="2400" spc="-5" dirty="0">
                <a:latin typeface="Palatino Linotype" panose="02040502050505030304" pitchFamily="18" charset="0"/>
                <a:cs typeface="Calibri"/>
              </a:rPr>
              <a:t>The principal remains </a:t>
            </a:r>
            <a:r>
              <a:rPr sz="2400" spc="-10" dirty="0">
                <a:latin typeface="Palatino Linotype" panose="02040502050505030304" pitchFamily="18" charset="0"/>
                <a:cs typeface="Calibri"/>
              </a:rPr>
              <a:t>in charge: </a:t>
            </a:r>
            <a:r>
              <a:rPr sz="2400" dirty="0">
                <a:latin typeface="Palatino Linotype" panose="02040502050505030304" pitchFamily="18" charset="0"/>
                <a:cs typeface="Calibri"/>
              </a:rPr>
              <a:t>if </a:t>
            </a:r>
            <a:r>
              <a:rPr sz="2400" spc="-15" dirty="0">
                <a:latin typeface="Palatino Linotype" panose="02040502050505030304" pitchFamily="18" charset="0"/>
                <a:cs typeface="Calibri"/>
              </a:rPr>
              <a:t>ministers </a:t>
            </a:r>
            <a:r>
              <a:rPr sz="2400" spc="-10" dirty="0">
                <a:latin typeface="Palatino Linotype" panose="02040502050505030304" pitchFamily="18" charset="0"/>
                <a:cs typeface="Calibri"/>
              </a:rPr>
              <a:t>or parliamentarians notice that </a:t>
            </a:r>
            <a:r>
              <a:rPr sz="2400" dirty="0">
                <a:latin typeface="Palatino Linotype" panose="02040502050505030304" pitchFamily="18" charset="0"/>
                <a:cs typeface="Calibri"/>
              </a:rPr>
              <a:t>a </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judge </a:t>
            </a:r>
            <a:r>
              <a:rPr sz="2400" spc="-5" dirty="0">
                <a:latin typeface="Palatino Linotype" panose="02040502050505030304" pitchFamily="18" charset="0"/>
                <a:cs typeface="Calibri"/>
              </a:rPr>
              <a:t>has applied </a:t>
            </a:r>
            <a:r>
              <a:rPr sz="2400" dirty="0">
                <a:latin typeface="Palatino Linotype" panose="02040502050505030304" pitchFamily="18" charset="0"/>
                <a:cs typeface="Calibri"/>
              </a:rPr>
              <a:t>a </a:t>
            </a:r>
            <a:r>
              <a:rPr sz="2400" spc="-20" dirty="0">
                <a:latin typeface="Palatino Linotype" panose="02040502050505030304" pitchFamily="18" charset="0"/>
                <a:cs typeface="Calibri"/>
              </a:rPr>
              <a:t>statutory </a:t>
            </a:r>
            <a:r>
              <a:rPr sz="2400" spc="-10" dirty="0">
                <a:latin typeface="Palatino Linotype" panose="02040502050505030304" pitchFamily="18" charset="0"/>
                <a:cs typeface="Calibri"/>
              </a:rPr>
              <a:t>provision </a:t>
            </a:r>
            <a:r>
              <a:rPr sz="2400" dirty="0">
                <a:latin typeface="Palatino Linotype" panose="02040502050505030304" pitchFamily="18" charset="0"/>
                <a:cs typeface="Calibri"/>
              </a:rPr>
              <a:t>in a </a:t>
            </a:r>
            <a:r>
              <a:rPr sz="2400" spc="-30" dirty="0">
                <a:latin typeface="Palatino Linotype" panose="02040502050505030304" pitchFamily="18" charset="0"/>
                <a:cs typeface="Calibri"/>
              </a:rPr>
              <a:t>way </a:t>
            </a:r>
            <a:r>
              <a:rPr sz="2400" spc="-10" dirty="0">
                <a:latin typeface="Palatino Linotype" panose="02040502050505030304" pitchFamily="18" charset="0"/>
                <a:cs typeface="Calibri"/>
              </a:rPr>
              <a:t>that </a:t>
            </a:r>
            <a:r>
              <a:rPr sz="2400" spc="-5" dirty="0">
                <a:latin typeface="Palatino Linotype" panose="02040502050505030304" pitchFamily="18" charset="0"/>
                <a:cs typeface="Calibri"/>
              </a:rPr>
              <a:t>they did not </a:t>
            </a:r>
            <a:r>
              <a:rPr sz="2400" spc="-10" dirty="0">
                <a:latin typeface="Palatino Linotype" panose="02040502050505030304" pitchFamily="18" charset="0"/>
                <a:cs typeface="Calibri"/>
              </a:rPr>
              <a:t>intend </a:t>
            </a:r>
            <a:r>
              <a:rPr sz="2400" dirty="0">
                <a:latin typeface="Palatino Linotype" panose="02040502050505030304" pitchFamily="18" charset="0"/>
                <a:cs typeface="Calibri"/>
              </a:rPr>
              <a:t>and </a:t>
            </a:r>
            <a:r>
              <a:rPr sz="2400" spc="-5" dirty="0">
                <a:latin typeface="Palatino Linotype" panose="02040502050505030304" pitchFamily="18" charset="0"/>
                <a:cs typeface="Calibri"/>
              </a:rPr>
              <a:t>do </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not</a:t>
            </a:r>
            <a:r>
              <a:rPr sz="2400" spc="-15" dirty="0">
                <a:latin typeface="Palatino Linotype" panose="02040502050505030304" pitchFamily="18" charset="0"/>
                <a:cs typeface="Calibri"/>
              </a:rPr>
              <a:t> like,</a:t>
            </a:r>
            <a:r>
              <a:rPr sz="2400" spc="-25" dirty="0">
                <a:latin typeface="Palatino Linotype" panose="02040502050505030304" pitchFamily="18" charset="0"/>
                <a:cs typeface="Calibri"/>
              </a:rPr>
              <a:t> </a:t>
            </a:r>
            <a:r>
              <a:rPr sz="2400" dirty="0">
                <a:latin typeface="Palatino Linotype" panose="02040502050505030304" pitchFamily="18" charset="0"/>
                <a:cs typeface="Calibri"/>
              </a:rPr>
              <a:t>the </a:t>
            </a:r>
            <a:r>
              <a:rPr sz="2400" spc="-5" dirty="0">
                <a:latin typeface="Palatino Linotype" panose="02040502050505030304" pitchFamily="18" charset="0"/>
                <a:cs typeface="Calibri"/>
              </a:rPr>
              <a:t>law</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can</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be</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changed.</a:t>
            </a:r>
            <a:endParaRPr sz="2400" dirty="0">
              <a:latin typeface="Palatino Linotype" panose="02040502050505030304" pitchFamily="18" charset="0"/>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84352"/>
            <a:ext cx="6017261" cy="566822"/>
          </a:xfrm>
          <a:prstGeom prst="rect">
            <a:avLst/>
          </a:prstGeom>
        </p:spPr>
        <p:txBody>
          <a:bodyPr vert="horz" wrap="square" lIns="0" tIns="12700" rIns="0" bIns="0" rtlCol="0">
            <a:spAutoFit/>
          </a:bodyPr>
          <a:lstStyle/>
          <a:p>
            <a:pPr marL="12700">
              <a:lnSpc>
                <a:spcPct val="100000"/>
              </a:lnSpc>
              <a:spcBef>
                <a:spcPts val="100"/>
              </a:spcBef>
            </a:pPr>
            <a:r>
              <a:rPr b="1" spc="-10" dirty="0">
                <a:latin typeface="Palatino Linotype" panose="02040502050505030304" pitchFamily="18" charset="0"/>
              </a:rPr>
              <a:t>Agency</a:t>
            </a:r>
            <a:r>
              <a:rPr b="1" spc="-50" dirty="0">
                <a:latin typeface="Palatino Linotype" panose="02040502050505030304" pitchFamily="18" charset="0"/>
              </a:rPr>
              <a:t> </a:t>
            </a:r>
            <a:r>
              <a:rPr b="1" dirty="0">
                <a:latin typeface="Palatino Linotype" panose="02040502050505030304" pitchFamily="18" charset="0"/>
              </a:rPr>
              <a:t>and</a:t>
            </a:r>
            <a:r>
              <a:rPr b="1" spc="-15" dirty="0">
                <a:latin typeface="Palatino Linotype" panose="02040502050505030304" pitchFamily="18" charset="0"/>
              </a:rPr>
              <a:t> </a:t>
            </a:r>
            <a:r>
              <a:rPr b="1" spc="-35" dirty="0">
                <a:latin typeface="Palatino Linotype" panose="02040502050505030304" pitchFamily="18" charset="0"/>
              </a:rPr>
              <a:t>Trusteeship</a:t>
            </a:r>
          </a:p>
        </p:txBody>
      </p:sp>
      <p:sp>
        <p:nvSpPr>
          <p:cNvPr id="3" name="object 3"/>
          <p:cNvSpPr txBox="1"/>
          <p:nvPr/>
        </p:nvSpPr>
        <p:spPr>
          <a:xfrm>
            <a:off x="228600" y="1710817"/>
            <a:ext cx="11734799" cy="3775904"/>
          </a:xfrm>
          <a:prstGeom prst="rect">
            <a:avLst/>
          </a:prstGeom>
        </p:spPr>
        <p:txBody>
          <a:bodyPr vert="horz" wrap="square" lIns="0" tIns="104139" rIns="0" bIns="0" rtlCol="0">
            <a:spAutoFit/>
          </a:bodyPr>
          <a:lstStyle/>
          <a:p>
            <a:pPr marL="241300" indent="-228600" algn="just">
              <a:lnSpc>
                <a:spcPct val="100000"/>
              </a:lnSpc>
              <a:spcBef>
                <a:spcPts val="819"/>
              </a:spcBef>
              <a:buFont typeface="Arial MT"/>
              <a:buChar char="•"/>
              <a:tabLst>
                <a:tab pos="241300" algn="l"/>
              </a:tabLst>
            </a:pPr>
            <a:r>
              <a:rPr sz="2400" spc="-5" dirty="0">
                <a:latin typeface="Palatino Linotype" panose="02040502050505030304" pitchFamily="18" charset="0"/>
                <a:cs typeface="Calibri"/>
              </a:rPr>
              <a:t>Constitutional</a:t>
            </a:r>
            <a:r>
              <a:rPr sz="2400" spc="-65" dirty="0">
                <a:latin typeface="Palatino Linotype" panose="02040502050505030304" pitchFamily="18" charset="0"/>
                <a:cs typeface="Calibri"/>
              </a:rPr>
              <a:t> </a:t>
            </a:r>
            <a:r>
              <a:rPr sz="2400" spc="-10" dirty="0">
                <a:latin typeface="Palatino Linotype" panose="02040502050505030304" pitchFamily="18" charset="0"/>
                <a:cs typeface="Calibri"/>
              </a:rPr>
              <a:t>judge:</a:t>
            </a:r>
            <a:endParaRPr sz="2400" dirty="0">
              <a:latin typeface="Palatino Linotype" panose="02040502050505030304" pitchFamily="18" charset="0"/>
              <a:cs typeface="Calibri"/>
            </a:endParaRPr>
          </a:p>
          <a:p>
            <a:pPr marL="241300" indent="-228600" algn="just">
              <a:lnSpc>
                <a:spcPct val="100000"/>
              </a:lnSpc>
              <a:spcBef>
                <a:spcPts val="725"/>
              </a:spcBef>
              <a:buFont typeface="Arial MT"/>
              <a:buChar char="•"/>
              <a:tabLst>
                <a:tab pos="241300" algn="l"/>
              </a:tabLst>
            </a:pPr>
            <a:r>
              <a:rPr sz="2400" dirty="0">
                <a:latin typeface="Palatino Linotype" panose="02040502050505030304" pitchFamily="18" charset="0"/>
                <a:cs typeface="Calibri"/>
              </a:rPr>
              <a:t>Has</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to</a:t>
            </a:r>
            <a:r>
              <a:rPr sz="2400" spc="-30" dirty="0">
                <a:latin typeface="Palatino Linotype" panose="02040502050505030304" pitchFamily="18" charset="0"/>
                <a:cs typeface="Calibri"/>
              </a:rPr>
              <a:t> </a:t>
            </a:r>
            <a:r>
              <a:rPr sz="2400" spc="-10" dirty="0">
                <a:latin typeface="Palatino Linotype" panose="02040502050505030304" pitchFamily="18" charset="0"/>
                <a:cs typeface="Calibri"/>
              </a:rPr>
              <a:t>regulate</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15" dirty="0">
                <a:latin typeface="Palatino Linotype" panose="02040502050505030304" pitchFamily="18" charset="0"/>
                <a:cs typeface="Calibri"/>
              </a:rPr>
              <a:t> </a:t>
            </a:r>
            <a:r>
              <a:rPr sz="2400" dirty="0">
                <a:latin typeface="Palatino Linotype" panose="02040502050505030304" pitchFamily="18" charset="0"/>
                <a:cs typeface="Calibri"/>
              </a:rPr>
              <a:t>actions</a:t>
            </a:r>
            <a:r>
              <a:rPr sz="2400" spc="-35"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the</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government </a:t>
            </a:r>
            <a:r>
              <a:rPr sz="2400" dirty="0">
                <a:latin typeface="Palatino Linotype" panose="02040502050505030304" pitchFamily="18" charset="0"/>
                <a:cs typeface="Calibri"/>
              </a:rPr>
              <a:t>and</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parliament.</a:t>
            </a:r>
            <a:endParaRPr sz="2400" dirty="0">
              <a:latin typeface="Palatino Linotype" panose="02040502050505030304" pitchFamily="18" charset="0"/>
              <a:cs typeface="Calibri"/>
            </a:endParaRPr>
          </a:p>
          <a:p>
            <a:pPr marL="241300" marR="6350" indent="-228600" algn="just">
              <a:lnSpc>
                <a:spcPts val="2590"/>
              </a:lnSpc>
              <a:spcBef>
                <a:spcPts val="1035"/>
              </a:spcBef>
              <a:buFont typeface="Arial MT"/>
              <a:buChar char="•"/>
              <a:tabLst>
                <a:tab pos="241300" algn="l"/>
              </a:tabLst>
            </a:pPr>
            <a:r>
              <a:rPr sz="2400" dirty="0">
                <a:latin typeface="Palatino Linotype" panose="02040502050505030304" pitchFamily="18" charset="0"/>
                <a:cs typeface="Calibri"/>
              </a:rPr>
              <a:t>Has the </a:t>
            </a:r>
            <a:r>
              <a:rPr sz="2400" spc="-5" dirty="0">
                <a:latin typeface="Palatino Linotype" panose="02040502050505030304" pitchFamily="18" charset="0"/>
                <a:cs typeface="Calibri"/>
              </a:rPr>
              <a:t>duty </a:t>
            </a:r>
            <a:r>
              <a:rPr sz="2400" spc="-15" dirty="0">
                <a:latin typeface="Palatino Linotype" panose="02040502050505030304" pitchFamily="18" charset="0"/>
                <a:cs typeface="Calibri"/>
              </a:rPr>
              <a:t>to control </a:t>
            </a:r>
            <a:r>
              <a:rPr sz="2400" dirty="0">
                <a:latin typeface="Palatino Linotype" panose="02040502050505030304" pitchFamily="18" charset="0"/>
                <a:cs typeface="Calibri"/>
              </a:rPr>
              <a:t>the </a:t>
            </a:r>
            <a:r>
              <a:rPr sz="2400" spc="-20" dirty="0">
                <a:latin typeface="Palatino Linotype" panose="02040502050505030304" pitchFamily="18" charset="0"/>
                <a:cs typeface="Calibri"/>
              </a:rPr>
              <a:t>exercise </a:t>
            </a:r>
            <a:r>
              <a:rPr sz="2400" spc="-5" dirty="0">
                <a:latin typeface="Palatino Linotype" panose="02040502050505030304" pitchFamily="18" charset="0"/>
                <a:cs typeface="Calibri"/>
              </a:rPr>
              <a:t>of legislative </a:t>
            </a:r>
            <a:r>
              <a:rPr sz="2400" dirty="0">
                <a:latin typeface="Palatino Linotype" panose="02040502050505030304" pitchFamily="18" charset="0"/>
                <a:cs typeface="Calibri"/>
              </a:rPr>
              <a:t>authority and all </a:t>
            </a:r>
            <a:r>
              <a:rPr sz="2400" spc="-5" dirty="0">
                <a:latin typeface="Palatino Linotype" panose="02040502050505030304" pitchFamily="18" charset="0"/>
                <a:cs typeface="Calibri"/>
              </a:rPr>
              <a:t>of those </a:t>
            </a:r>
            <a:r>
              <a:rPr sz="2400" dirty="0">
                <a:latin typeface="Palatino Linotype" panose="02040502050505030304" pitchFamily="18" charset="0"/>
                <a:cs typeface="Calibri"/>
              </a:rPr>
              <a:t>acts </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pursuant</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to</a:t>
            </a:r>
            <a:r>
              <a:rPr sz="2400" spc="-25" dirty="0">
                <a:latin typeface="Palatino Linotype" panose="02040502050505030304" pitchFamily="18" charset="0"/>
                <a:cs typeface="Calibri"/>
              </a:rPr>
              <a:t> </a:t>
            </a:r>
            <a:r>
              <a:rPr sz="2400" dirty="0">
                <a:latin typeface="Palatino Linotype" panose="02040502050505030304" pitchFamily="18" charset="0"/>
                <a:cs typeface="Calibri"/>
              </a:rPr>
              <a:t>the </a:t>
            </a:r>
            <a:r>
              <a:rPr sz="2400" spc="-5" dirty="0">
                <a:latin typeface="Palatino Linotype" panose="02040502050505030304" pitchFamily="18" charset="0"/>
                <a:cs typeface="Calibri"/>
              </a:rPr>
              <a:t>adoption</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statute.</a:t>
            </a:r>
            <a:endParaRPr sz="2400" dirty="0">
              <a:latin typeface="Palatino Linotype" panose="02040502050505030304" pitchFamily="18" charset="0"/>
              <a:cs typeface="Calibri"/>
            </a:endParaRPr>
          </a:p>
          <a:p>
            <a:pPr marL="241300" marR="5080" indent="-228600" algn="just">
              <a:lnSpc>
                <a:spcPct val="90000"/>
              </a:lnSpc>
              <a:spcBef>
                <a:spcPts val="960"/>
              </a:spcBef>
              <a:buFont typeface="Arial MT"/>
              <a:buChar char="•"/>
              <a:tabLst>
                <a:tab pos="241300" algn="l"/>
              </a:tabLst>
            </a:pPr>
            <a:r>
              <a:rPr sz="2400" dirty="0">
                <a:latin typeface="Palatino Linotype" panose="02040502050505030304" pitchFamily="18" charset="0"/>
                <a:cs typeface="Calibri"/>
              </a:rPr>
              <a:t>‘Depending </a:t>
            </a:r>
            <a:r>
              <a:rPr sz="2400" spc="-5" dirty="0">
                <a:latin typeface="Palatino Linotype" panose="02040502050505030304" pitchFamily="18" charset="0"/>
                <a:cs typeface="Calibri"/>
              </a:rPr>
              <a:t>upon the </a:t>
            </a:r>
            <a:r>
              <a:rPr sz="2400" spc="-15" dirty="0">
                <a:latin typeface="Palatino Linotype" panose="02040502050505030304" pitchFamily="18" charset="0"/>
                <a:cs typeface="Calibri"/>
              </a:rPr>
              <a:t>relevant </a:t>
            </a:r>
            <a:r>
              <a:rPr sz="2400" spc="-10" dirty="0">
                <a:latin typeface="Palatino Linotype" panose="02040502050505030304" pitchFamily="18" charset="0"/>
                <a:cs typeface="Calibri"/>
              </a:rPr>
              <a:t>constitutional </a:t>
            </a:r>
            <a:r>
              <a:rPr sz="2400" spc="-5" dirty="0">
                <a:latin typeface="Palatino Linotype" panose="02040502050505030304" pitchFamily="18" charset="0"/>
                <a:cs typeface="Calibri"/>
              </a:rPr>
              <a:t>rules </a:t>
            </a:r>
            <a:r>
              <a:rPr sz="2400" dirty="0">
                <a:latin typeface="Palatino Linotype" panose="02040502050505030304" pitchFamily="18" charset="0"/>
                <a:cs typeface="Calibri"/>
              </a:rPr>
              <a:t>in </a:t>
            </a:r>
            <a:r>
              <a:rPr sz="2400" spc="-5" dirty="0">
                <a:latin typeface="Palatino Linotype" panose="02040502050505030304" pitchFamily="18" charset="0"/>
                <a:cs typeface="Calibri"/>
              </a:rPr>
              <a:t>place, the </a:t>
            </a:r>
            <a:r>
              <a:rPr lang="en-US" sz="2400" spc="-5" dirty="0">
                <a:latin typeface="Palatino Linotype" panose="02040502050505030304" pitchFamily="18" charset="0"/>
                <a:cs typeface="Calibri"/>
              </a:rPr>
              <a:t>legislature </a:t>
            </a:r>
            <a:r>
              <a:rPr sz="2400" dirty="0">
                <a:latin typeface="Palatino Linotype" panose="02040502050505030304" pitchFamily="18" charset="0"/>
                <a:cs typeface="Calibri"/>
              </a:rPr>
              <a:t> </a:t>
            </a:r>
            <a:r>
              <a:rPr sz="2400" spc="-15" dirty="0">
                <a:latin typeface="Palatino Linotype" panose="02040502050505030304" pitchFamily="18" charset="0"/>
                <a:cs typeface="Calibri"/>
              </a:rPr>
              <a:t>may </a:t>
            </a:r>
            <a:r>
              <a:rPr sz="2400" spc="-5" dirty="0">
                <a:latin typeface="Palatino Linotype" panose="02040502050505030304" pitchFamily="18" charset="0"/>
                <a:cs typeface="Calibri"/>
              </a:rPr>
              <a:t>be able </a:t>
            </a:r>
            <a:r>
              <a:rPr sz="2400" spc="-15" dirty="0">
                <a:latin typeface="Palatino Linotype" panose="02040502050505030304" pitchFamily="18" charset="0"/>
                <a:cs typeface="Calibri"/>
              </a:rPr>
              <a:t>to </a:t>
            </a:r>
            <a:r>
              <a:rPr sz="2400" spc="-10" dirty="0">
                <a:latin typeface="Palatino Linotype" panose="02040502050505030304" pitchFamily="18" charset="0"/>
                <a:cs typeface="Calibri"/>
              </a:rPr>
              <a:t>overturn constitutional </a:t>
            </a:r>
            <a:r>
              <a:rPr sz="2400" spc="-5" dirty="0">
                <a:latin typeface="Palatino Linotype" panose="02040502050505030304" pitchFamily="18" charset="0"/>
                <a:cs typeface="Calibri"/>
              </a:rPr>
              <a:t>decisions, or </a:t>
            </a:r>
            <a:r>
              <a:rPr sz="2400" spc="-10" dirty="0">
                <a:latin typeface="Palatino Linotype" panose="02040502050505030304" pitchFamily="18" charset="0"/>
                <a:cs typeface="Calibri"/>
              </a:rPr>
              <a:t>restrict </a:t>
            </a:r>
            <a:r>
              <a:rPr sz="2400" dirty="0">
                <a:latin typeface="Palatino Linotype" panose="02040502050505030304" pitchFamily="18" charset="0"/>
                <a:cs typeface="Calibri"/>
              </a:rPr>
              <a:t>the </a:t>
            </a:r>
            <a:r>
              <a:rPr sz="2400" spc="-10" dirty="0">
                <a:latin typeface="Palatino Linotype" panose="02040502050505030304" pitchFamily="18" charset="0"/>
                <a:cs typeface="Calibri"/>
              </a:rPr>
              <a:t>constitutional </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court’s</a:t>
            </a:r>
            <a:r>
              <a:rPr sz="2400" spc="-30" dirty="0">
                <a:latin typeface="Palatino Linotype" panose="02040502050505030304" pitchFamily="18" charset="0"/>
                <a:cs typeface="Calibri"/>
              </a:rPr>
              <a:t> </a:t>
            </a:r>
            <a:r>
              <a:rPr sz="2400" spc="-15" dirty="0">
                <a:latin typeface="Palatino Linotype" panose="02040502050505030304" pitchFamily="18" charset="0"/>
                <a:cs typeface="Calibri"/>
              </a:rPr>
              <a:t>powers.</a:t>
            </a:r>
            <a:endParaRPr sz="2400" dirty="0">
              <a:latin typeface="Palatino Linotype" panose="02040502050505030304" pitchFamily="18" charset="0"/>
              <a:cs typeface="Calibri"/>
            </a:endParaRPr>
          </a:p>
          <a:p>
            <a:pPr marL="241300" indent="-228600" algn="just">
              <a:lnSpc>
                <a:spcPct val="100000"/>
              </a:lnSpc>
              <a:spcBef>
                <a:spcPts val="720"/>
              </a:spcBef>
              <a:buFont typeface="Arial MT"/>
              <a:buChar char="•"/>
              <a:tabLst>
                <a:tab pos="241300" algn="l"/>
              </a:tabLst>
            </a:pPr>
            <a:r>
              <a:rPr sz="2400" spc="-5"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2018</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Hungarian</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example</a:t>
            </a:r>
            <a:r>
              <a:rPr sz="2400" spc="-20" dirty="0">
                <a:latin typeface="Palatino Linotype" panose="02040502050505030304" pitchFamily="18" charset="0"/>
                <a:cs typeface="Calibri"/>
              </a:rPr>
              <a:t> </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decreasing</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15" dirty="0">
                <a:latin typeface="Palatino Linotype" panose="02040502050505030304" pitchFamily="18" charset="0"/>
                <a:cs typeface="Calibri"/>
              </a:rPr>
              <a:t>powers</a:t>
            </a:r>
            <a:r>
              <a:rPr sz="2400" spc="-5" dirty="0">
                <a:latin typeface="Palatino Linotype" panose="02040502050505030304" pitchFamily="18" charset="0"/>
                <a:cs typeface="Calibri"/>
              </a:rPr>
              <a:t> of</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the </a:t>
            </a:r>
            <a:r>
              <a:rPr sz="2400" spc="-10" dirty="0">
                <a:latin typeface="Palatino Linotype" panose="02040502050505030304" pitchFamily="18" charset="0"/>
                <a:cs typeface="Calibri"/>
              </a:rPr>
              <a:t>court</a:t>
            </a:r>
            <a:endParaRPr sz="2400" dirty="0">
              <a:latin typeface="Palatino Linotype" panose="02040502050505030304" pitchFamily="18" charset="0"/>
              <a:cs typeface="Calibri"/>
            </a:endParaRPr>
          </a:p>
          <a:p>
            <a:pPr marL="241300" marR="5715" indent="-228600" algn="just">
              <a:lnSpc>
                <a:spcPts val="2590"/>
              </a:lnSpc>
              <a:spcBef>
                <a:spcPts val="1040"/>
              </a:spcBef>
              <a:buFont typeface="Arial MT"/>
              <a:buChar char="•"/>
              <a:tabLst>
                <a:tab pos="241300" algn="l"/>
              </a:tabLst>
            </a:pPr>
            <a:r>
              <a:rPr sz="2400" dirty="0">
                <a:latin typeface="Palatino Linotype" panose="02040502050505030304" pitchFamily="18" charset="0"/>
                <a:cs typeface="Calibri"/>
              </a:rPr>
              <a:t>But </a:t>
            </a:r>
            <a:r>
              <a:rPr sz="2400" spc="-5" dirty="0">
                <a:latin typeface="Palatino Linotype" panose="02040502050505030304" pitchFamily="18" charset="0"/>
                <a:cs typeface="Calibri"/>
              </a:rPr>
              <a:t>only </a:t>
            </a:r>
            <a:r>
              <a:rPr sz="2400" dirty="0">
                <a:latin typeface="Palatino Linotype" panose="02040502050505030304" pitchFamily="18" charset="0"/>
                <a:cs typeface="Calibri"/>
              </a:rPr>
              <a:t>if </a:t>
            </a:r>
            <a:r>
              <a:rPr sz="2400" spc="-10" dirty="0">
                <a:latin typeface="Palatino Linotype" panose="02040502050505030304" pitchFamily="18" charset="0"/>
                <a:cs typeface="Calibri"/>
              </a:rPr>
              <a:t>they can reconstitute </a:t>
            </a:r>
            <a:r>
              <a:rPr sz="2400" spc="-5" dirty="0">
                <a:latin typeface="Palatino Linotype" panose="02040502050505030304" pitchFamily="18" charset="0"/>
                <a:cs typeface="Calibri"/>
              </a:rPr>
              <a:t>themselves </a:t>
            </a:r>
            <a:r>
              <a:rPr sz="2400" dirty="0">
                <a:latin typeface="Palatino Linotype" panose="02040502050505030304" pitchFamily="18" charset="0"/>
                <a:cs typeface="Calibri"/>
              </a:rPr>
              <a:t>as a </a:t>
            </a:r>
            <a:r>
              <a:rPr sz="2400" spc="-10" dirty="0">
                <a:latin typeface="Palatino Linotype" panose="02040502050505030304" pitchFamily="18" charset="0"/>
                <a:cs typeface="Calibri"/>
              </a:rPr>
              <a:t>jurisdiction </a:t>
            </a:r>
            <a:r>
              <a:rPr sz="2400" spc="-5" dirty="0">
                <a:latin typeface="Palatino Linotype" panose="02040502050505030304" pitchFamily="18" charset="0"/>
                <a:cs typeface="Calibri"/>
              </a:rPr>
              <a:t>capable of amending </a:t>
            </a:r>
            <a:r>
              <a:rPr sz="2400" spc="-530"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constitutional</a:t>
            </a:r>
            <a:r>
              <a:rPr sz="2400" spc="-30" dirty="0">
                <a:latin typeface="Palatino Linotype" panose="02040502050505030304" pitchFamily="18" charset="0"/>
                <a:cs typeface="Calibri"/>
              </a:rPr>
              <a:t> </a:t>
            </a:r>
            <a:r>
              <a:rPr sz="2400" spc="15" dirty="0">
                <a:latin typeface="Palatino Linotype" panose="02040502050505030304" pitchFamily="18" charset="0"/>
                <a:cs typeface="Calibri"/>
              </a:rPr>
              <a:t>law’</a:t>
            </a:r>
            <a:r>
              <a:rPr sz="2400" spc="-10" dirty="0">
                <a:latin typeface="Palatino Linotype" panose="02040502050505030304" pitchFamily="18" charset="0"/>
                <a:cs typeface="Calibri"/>
              </a:rPr>
              <a:t> (Stone</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Sweet</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2002: 89).</a:t>
            </a:r>
            <a:endParaRPr sz="2400" dirty="0">
              <a:latin typeface="Palatino Linotype" panose="02040502050505030304" pitchFamily="18" charset="0"/>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829"/>
            <a:ext cx="4950461" cy="566822"/>
          </a:xfrm>
          <a:prstGeom prst="rect">
            <a:avLst/>
          </a:prstGeom>
        </p:spPr>
        <p:txBody>
          <a:bodyPr vert="horz" wrap="square" lIns="0" tIns="12700" rIns="0" bIns="0" rtlCol="0">
            <a:spAutoFit/>
          </a:bodyPr>
          <a:lstStyle/>
          <a:p>
            <a:pPr marL="12700">
              <a:lnSpc>
                <a:spcPct val="100000"/>
              </a:lnSpc>
              <a:spcBef>
                <a:spcPts val="100"/>
              </a:spcBef>
            </a:pPr>
            <a:r>
              <a:rPr b="1" spc="-15" dirty="0">
                <a:latin typeface="Palatino Linotype" panose="02040502050505030304" pitchFamily="18" charset="0"/>
              </a:rPr>
              <a:t>Zone</a:t>
            </a:r>
            <a:r>
              <a:rPr b="1" spc="-45" dirty="0">
                <a:latin typeface="Palatino Linotype" panose="02040502050505030304" pitchFamily="18" charset="0"/>
              </a:rPr>
              <a:t> </a:t>
            </a:r>
            <a:r>
              <a:rPr b="1" spc="-5" dirty="0">
                <a:latin typeface="Palatino Linotype" panose="02040502050505030304" pitchFamily="18" charset="0"/>
              </a:rPr>
              <a:t>of</a:t>
            </a:r>
            <a:r>
              <a:rPr b="1" spc="-25" dirty="0">
                <a:latin typeface="Palatino Linotype" panose="02040502050505030304" pitchFamily="18" charset="0"/>
              </a:rPr>
              <a:t> </a:t>
            </a:r>
            <a:r>
              <a:rPr b="1" spc="-10" dirty="0">
                <a:latin typeface="Palatino Linotype" panose="02040502050505030304" pitchFamily="18" charset="0"/>
              </a:rPr>
              <a:t>discretion</a:t>
            </a:r>
          </a:p>
        </p:txBody>
      </p:sp>
      <p:sp>
        <p:nvSpPr>
          <p:cNvPr id="3" name="object 3"/>
          <p:cNvSpPr txBox="1"/>
          <p:nvPr/>
        </p:nvSpPr>
        <p:spPr>
          <a:xfrm>
            <a:off x="228600" y="1066800"/>
            <a:ext cx="11734799" cy="5396477"/>
          </a:xfrm>
          <a:prstGeom prst="rect">
            <a:avLst/>
          </a:prstGeom>
        </p:spPr>
        <p:txBody>
          <a:bodyPr vert="horz" wrap="square" lIns="0" tIns="53975" rIns="0" bIns="0" rtlCol="0">
            <a:spAutoFit/>
          </a:bodyPr>
          <a:lstStyle/>
          <a:p>
            <a:pPr marL="241300" marR="5080" indent="-228600" algn="just">
              <a:lnSpc>
                <a:spcPts val="2590"/>
              </a:lnSpc>
              <a:spcBef>
                <a:spcPts val="425"/>
              </a:spcBef>
              <a:buFont typeface="Arial MT"/>
              <a:buChar char="•"/>
              <a:tabLst>
                <a:tab pos="241300" algn="l"/>
              </a:tabLst>
            </a:pPr>
            <a:r>
              <a:rPr lang="en-US" sz="2400" dirty="0">
                <a:latin typeface="Palatino Linotype" panose="02040502050505030304" pitchFamily="18" charset="0"/>
                <a:cs typeface="Calibri"/>
              </a:rPr>
              <a:t>The relationship between the principal and agent determined by the zone of discretion </a:t>
            </a:r>
          </a:p>
          <a:p>
            <a:pPr marL="241300" marR="5080" indent="-228600" algn="just">
              <a:lnSpc>
                <a:spcPts val="2590"/>
              </a:lnSpc>
              <a:spcBef>
                <a:spcPts val="425"/>
              </a:spcBef>
              <a:buFont typeface="Arial MT"/>
              <a:buChar char="•"/>
              <a:tabLst>
                <a:tab pos="241300" algn="l"/>
              </a:tabLst>
            </a:pPr>
            <a:r>
              <a:rPr sz="2400" dirty="0">
                <a:latin typeface="Palatino Linotype" panose="02040502050505030304" pitchFamily="18" charset="0"/>
                <a:cs typeface="Calibri"/>
              </a:rPr>
              <a:t>A</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zone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discretion</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spc="-20" dirty="0">
                <a:latin typeface="Palatino Linotype" panose="02040502050505030304" pitchFamily="18" charset="0"/>
                <a:cs typeface="Calibri"/>
              </a:rPr>
              <a:t>strategic</a:t>
            </a:r>
            <a:r>
              <a:rPr sz="2400" spc="-15" dirty="0">
                <a:latin typeface="Palatino Linotype" panose="02040502050505030304" pitchFamily="18" charset="0"/>
                <a:cs typeface="Calibri"/>
              </a:rPr>
              <a:t> environment</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in</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which</a:t>
            </a:r>
            <a:r>
              <a:rPr sz="2400" spc="5" dirty="0">
                <a:latin typeface="Palatino Linotype" panose="02040502050505030304" pitchFamily="18" charset="0"/>
                <a:cs typeface="Calibri"/>
              </a:rPr>
              <a:t> </a:t>
            </a:r>
            <a:r>
              <a:rPr sz="2400" spc="-20" dirty="0">
                <a:latin typeface="Palatino Linotype" panose="02040502050505030304" pitchFamily="18" charset="0"/>
                <a:cs typeface="Calibri"/>
              </a:rPr>
              <a:t>any</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court </a:t>
            </a:r>
            <a:r>
              <a:rPr sz="2400" spc="-530" dirty="0">
                <a:latin typeface="Palatino Linotype" panose="02040502050505030304" pitchFamily="18" charset="0"/>
                <a:cs typeface="Calibri"/>
              </a:rPr>
              <a:t> </a:t>
            </a:r>
            <a:r>
              <a:rPr sz="2400" spc="-15" dirty="0">
                <a:latin typeface="Palatino Linotype" panose="02040502050505030304" pitchFamily="18" charset="0"/>
                <a:cs typeface="Calibri"/>
              </a:rPr>
              <a:t>operates</a:t>
            </a:r>
            <a:r>
              <a:rPr lang="en-US" sz="2400" spc="-15" dirty="0">
                <a:latin typeface="Palatino Linotype" panose="02040502050505030304" pitchFamily="18" charset="0"/>
                <a:cs typeface="Calibri"/>
              </a:rPr>
              <a:t> and is </a:t>
            </a:r>
            <a:r>
              <a:rPr sz="2400" spc="-5" dirty="0">
                <a:latin typeface="Palatino Linotype" panose="02040502050505030304" pitchFamily="18" charset="0"/>
                <a:cs typeface="Calibri"/>
              </a:rPr>
              <a:t>determined</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by</a:t>
            </a:r>
            <a:r>
              <a:rPr lang="en-US" sz="2400" spc="-15" dirty="0">
                <a:latin typeface="Palatino Linotype" panose="02040502050505030304" pitchFamily="18" charset="0"/>
                <a:cs typeface="Calibri"/>
              </a:rPr>
              <a:t>:</a:t>
            </a:r>
            <a:endParaRPr sz="2400" dirty="0">
              <a:latin typeface="Palatino Linotype" panose="02040502050505030304" pitchFamily="18" charset="0"/>
              <a:cs typeface="Calibri"/>
            </a:endParaRPr>
          </a:p>
          <a:p>
            <a:pPr marL="12700" marR="6350" algn="just">
              <a:lnSpc>
                <a:spcPts val="2590"/>
              </a:lnSpc>
              <a:spcBef>
                <a:spcPts val="1015"/>
              </a:spcBef>
              <a:tabLst>
                <a:tab pos="310515" algn="l"/>
              </a:tabLst>
            </a:pPr>
            <a:r>
              <a:rPr lang="en-US" sz="2400" dirty="0">
                <a:latin typeface="Palatino Linotype" panose="02040502050505030304" pitchFamily="18" charset="0"/>
                <a:cs typeface="Calibri"/>
              </a:rPr>
              <a:t> </a:t>
            </a:r>
            <a:r>
              <a:rPr sz="2400" dirty="0">
                <a:latin typeface="Palatino Linotype" panose="02040502050505030304" pitchFamily="18" charset="0"/>
                <a:cs typeface="Calibri"/>
              </a:rPr>
              <a:t>( a ) the </a:t>
            </a:r>
            <a:r>
              <a:rPr sz="2400" spc="-10" dirty="0">
                <a:latin typeface="Palatino Linotype" panose="02040502050505030304" pitchFamily="18" charset="0"/>
                <a:cs typeface="Calibri"/>
              </a:rPr>
              <a:t>sum </a:t>
            </a:r>
            <a:r>
              <a:rPr sz="2400" spc="-5" dirty="0">
                <a:latin typeface="Palatino Linotype" panose="02040502050505030304" pitchFamily="18" charset="0"/>
                <a:cs typeface="Calibri"/>
              </a:rPr>
              <a:t>of </a:t>
            </a:r>
            <a:r>
              <a:rPr sz="2400" spc="-15" dirty="0">
                <a:latin typeface="Palatino Linotype" panose="02040502050505030304" pitchFamily="18" charset="0"/>
                <a:cs typeface="Calibri"/>
              </a:rPr>
              <a:t>powers delegated to </a:t>
            </a:r>
            <a:r>
              <a:rPr sz="2400" dirty="0">
                <a:latin typeface="Palatino Linotype" panose="02040502050505030304" pitchFamily="18" charset="0"/>
                <a:cs typeface="Calibri"/>
              </a:rPr>
              <a:t>the </a:t>
            </a:r>
            <a:r>
              <a:rPr sz="2400" spc="-10" dirty="0">
                <a:latin typeface="Palatino Linotype" panose="02040502050505030304" pitchFamily="18" charset="0"/>
                <a:cs typeface="Calibri"/>
              </a:rPr>
              <a:t>court </a:t>
            </a:r>
            <a:r>
              <a:rPr sz="2400" dirty="0">
                <a:latin typeface="Palatino Linotype" panose="02040502050505030304" pitchFamily="18" charset="0"/>
                <a:cs typeface="Calibri"/>
              </a:rPr>
              <a:t>and </a:t>
            </a:r>
            <a:r>
              <a:rPr sz="2400" spc="-5" dirty="0">
                <a:latin typeface="Palatino Linotype" panose="02040502050505030304" pitchFamily="18" charset="0"/>
                <a:cs typeface="Calibri"/>
              </a:rPr>
              <a:t>possessed </a:t>
            </a:r>
            <a:r>
              <a:rPr sz="2400" spc="-10" dirty="0">
                <a:latin typeface="Palatino Linotype" panose="02040502050505030304" pitchFamily="18" charset="0"/>
                <a:cs typeface="Calibri"/>
              </a:rPr>
              <a:t>by </a:t>
            </a:r>
            <a:r>
              <a:rPr sz="2400" dirty="0">
                <a:latin typeface="Palatino Linotype" panose="02040502050505030304" pitchFamily="18" charset="0"/>
                <a:cs typeface="Calibri"/>
              </a:rPr>
              <a:t>the </a:t>
            </a:r>
            <a:r>
              <a:rPr sz="2400" spc="-10" dirty="0">
                <a:latin typeface="Palatino Linotype" panose="02040502050505030304" pitchFamily="18" charset="0"/>
                <a:cs typeface="Calibri"/>
              </a:rPr>
              <a:t>court </a:t>
            </a:r>
            <a:r>
              <a:rPr sz="2400" dirty="0">
                <a:latin typeface="Palatino Linotype" panose="02040502050505030304" pitchFamily="18" charset="0"/>
                <a:cs typeface="Calibri"/>
              </a:rPr>
              <a:t>as a </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result</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of </a:t>
            </a:r>
            <a:r>
              <a:rPr sz="2400" dirty="0">
                <a:latin typeface="Palatino Linotype" panose="02040502050505030304" pitchFamily="18" charset="0"/>
                <a:cs typeface="Calibri"/>
              </a:rPr>
              <a:t>its</a:t>
            </a:r>
            <a:r>
              <a:rPr sz="2400" spc="-10" dirty="0">
                <a:latin typeface="Palatino Linotype" panose="02040502050505030304" pitchFamily="18" charset="0"/>
                <a:cs typeface="Calibri"/>
              </a:rPr>
              <a:t> own</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accreted</a:t>
            </a:r>
            <a:r>
              <a:rPr sz="2400" spc="-20" dirty="0">
                <a:latin typeface="Palatino Linotype" panose="02040502050505030304" pitchFamily="18" charset="0"/>
                <a:cs typeface="Calibri"/>
              </a:rPr>
              <a:t> </a:t>
            </a:r>
            <a:r>
              <a:rPr sz="2400" dirty="0">
                <a:latin typeface="Palatino Linotype" panose="02040502050505030304" pitchFamily="18" charset="0"/>
                <a:cs typeface="Calibri"/>
              </a:rPr>
              <a:t>rulemaking</a:t>
            </a:r>
            <a:r>
              <a:rPr sz="2400" spc="-30" dirty="0">
                <a:latin typeface="Palatino Linotype" panose="02040502050505030304" pitchFamily="18" charset="0"/>
                <a:cs typeface="Calibri"/>
              </a:rPr>
              <a:t> </a:t>
            </a:r>
            <a:r>
              <a:rPr sz="2400" dirty="0">
                <a:latin typeface="Palatino Linotype" panose="02040502050505030304" pitchFamily="18" charset="0"/>
                <a:cs typeface="Calibri"/>
              </a:rPr>
              <a:t>minus</a:t>
            </a:r>
          </a:p>
          <a:p>
            <a:pPr marL="12700" marR="5080" algn="just">
              <a:lnSpc>
                <a:spcPct val="90100"/>
              </a:lnSpc>
              <a:spcBef>
                <a:spcPts val="960"/>
              </a:spcBef>
              <a:tabLst>
                <a:tab pos="241300" algn="l"/>
              </a:tabLst>
            </a:pPr>
            <a:r>
              <a:rPr lang="en-US" sz="2400" dirty="0">
                <a:latin typeface="Palatino Linotype" panose="02040502050505030304" pitchFamily="18" charset="0"/>
                <a:cs typeface="Calibri"/>
              </a:rPr>
              <a:t> </a:t>
            </a:r>
            <a:r>
              <a:rPr sz="2400" dirty="0">
                <a:latin typeface="Palatino Linotype" panose="02040502050505030304" pitchFamily="18" charset="0"/>
                <a:cs typeface="Calibri"/>
              </a:rPr>
              <a:t>( b ) the </a:t>
            </a:r>
            <a:r>
              <a:rPr sz="2400" spc="-10" dirty="0">
                <a:latin typeface="Palatino Linotype" panose="02040502050505030304" pitchFamily="18" charset="0"/>
                <a:cs typeface="Calibri"/>
              </a:rPr>
              <a:t>sum </a:t>
            </a:r>
            <a:r>
              <a:rPr sz="2400" spc="-5" dirty="0">
                <a:latin typeface="Palatino Linotype" panose="02040502050505030304" pitchFamily="18" charset="0"/>
                <a:cs typeface="Calibri"/>
              </a:rPr>
              <a:t>of </a:t>
            </a:r>
            <a:r>
              <a:rPr sz="2400" spc="-20" dirty="0">
                <a:latin typeface="Palatino Linotype" panose="02040502050505030304" pitchFamily="18" charset="0"/>
                <a:cs typeface="Calibri"/>
              </a:rPr>
              <a:t>control </a:t>
            </a:r>
            <a:r>
              <a:rPr sz="2400" spc="-10" dirty="0">
                <a:latin typeface="Palatino Linotype" panose="02040502050505030304" pitchFamily="18" charset="0"/>
                <a:cs typeface="Calibri"/>
              </a:rPr>
              <a:t>instruments available </a:t>
            </a:r>
            <a:r>
              <a:rPr sz="2400" spc="-25" dirty="0">
                <a:latin typeface="Palatino Linotype" panose="02040502050505030304" pitchFamily="18" charset="0"/>
                <a:cs typeface="Calibri"/>
              </a:rPr>
              <a:t>for </a:t>
            </a:r>
            <a:r>
              <a:rPr sz="2400" spc="-5" dirty="0">
                <a:latin typeface="Palatino Linotype" panose="02040502050505030304" pitchFamily="18" charset="0"/>
                <a:cs typeface="Calibri"/>
              </a:rPr>
              <a:t>use </a:t>
            </a:r>
            <a:r>
              <a:rPr sz="2400" spc="-10" dirty="0">
                <a:latin typeface="Palatino Linotype" panose="02040502050505030304" pitchFamily="18" charset="0"/>
                <a:cs typeface="Calibri"/>
              </a:rPr>
              <a:t>by nonjudicial </a:t>
            </a:r>
            <a:r>
              <a:rPr sz="2400" spc="-5" dirty="0">
                <a:latin typeface="Palatino Linotype" panose="02040502050505030304" pitchFamily="18" charset="0"/>
                <a:cs typeface="Calibri"/>
              </a:rPr>
              <a:t>authority </a:t>
            </a:r>
            <a:r>
              <a:rPr sz="2400" spc="-25" dirty="0">
                <a:latin typeface="Palatino Linotype" panose="02040502050505030304" pitchFamily="18" charset="0"/>
                <a:cs typeface="Calibri"/>
              </a:rPr>
              <a:t>to </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shape </a:t>
            </a:r>
            <a:r>
              <a:rPr sz="2400" spc="-15" dirty="0">
                <a:latin typeface="Palatino Linotype" panose="02040502050505030304" pitchFamily="18" charset="0"/>
                <a:cs typeface="Calibri"/>
              </a:rPr>
              <a:t>(constrain) </a:t>
            </a:r>
            <a:r>
              <a:rPr sz="2400" spc="-5" dirty="0">
                <a:latin typeface="Palatino Linotype" panose="02040502050505030304" pitchFamily="18" charset="0"/>
                <a:cs typeface="Calibri"/>
              </a:rPr>
              <a:t>or annul </a:t>
            </a:r>
            <a:r>
              <a:rPr sz="2400" spc="-15" dirty="0">
                <a:latin typeface="Palatino Linotype" panose="02040502050505030304" pitchFamily="18" charset="0"/>
                <a:cs typeface="Calibri"/>
              </a:rPr>
              <a:t>(reverse) </a:t>
            </a:r>
            <a:r>
              <a:rPr sz="2400" spc="-10" dirty="0">
                <a:latin typeface="Palatino Linotype" panose="02040502050505030304" pitchFamily="18" charset="0"/>
                <a:cs typeface="Calibri"/>
              </a:rPr>
              <a:t>outcomes that emerge </a:t>
            </a:r>
            <a:r>
              <a:rPr sz="2400" dirty="0">
                <a:latin typeface="Palatino Linotype" panose="02040502050505030304" pitchFamily="18" charset="0"/>
                <a:cs typeface="Calibri"/>
              </a:rPr>
              <a:t>as </a:t>
            </a:r>
            <a:r>
              <a:rPr sz="2400" spc="-5" dirty="0">
                <a:latin typeface="Palatino Linotype" panose="02040502050505030304" pitchFamily="18" charset="0"/>
                <a:cs typeface="Calibri"/>
              </a:rPr>
              <a:t>the result of the </a:t>
            </a:r>
            <a:r>
              <a:rPr sz="2400" dirty="0">
                <a:latin typeface="Palatino Linotype" panose="02040502050505030304" pitchFamily="18" charset="0"/>
                <a:cs typeface="Calibri"/>
              </a:rPr>
              <a:t> </a:t>
            </a:r>
            <a:r>
              <a:rPr sz="2400" spc="-15" dirty="0">
                <a:latin typeface="Palatino Linotype" panose="02040502050505030304" pitchFamily="18" charset="0"/>
                <a:cs typeface="Calibri"/>
              </a:rPr>
              <a:t>court’s</a:t>
            </a:r>
            <a:r>
              <a:rPr sz="2400" spc="-30" dirty="0">
                <a:latin typeface="Palatino Linotype" panose="02040502050505030304" pitchFamily="18" charset="0"/>
                <a:cs typeface="Calibri"/>
              </a:rPr>
              <a:t> </a:t>
            </a:r>
            <a:r>
              <a:rPr sz="2400" spc="-10" dirty="0">
                <a:latin typeface="Palatino Linotype" panose="02040502050505030304" pitchFamily="18" charset="0"/>
                <a:cs typeface="Calibri"/>
              </a:rPr>
              <a:t>performance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its</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delegated</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tasks.</a:t>
            </a:r>
            <a:endParaRPr sz="2400" dirty="0">
              <a:latin typeface="Palatino Linotype" panose="02040502050505030304" pitchFamily="18" charset="0"/>
              <a:cs typeface="Calibri"/>
            </a:endParaRPr>
          </a:p>
          <a:p>
            <a:pPr marL="241300" indent="-228600" algn="just">
              <a:lnSpc>
                <a:spcPct val="100000"/>
              </a:lnSpc>
              <a:spcBef>
                <a:spcPts val="705"/>
              </a:spcBef>
              <a:buFont typeface="Arial MT"/>
              <a:buChar char="•"/>
              <a:tabLst>
                <a:tab pos="241300" algn="l"/>
              </a:tabLst>
            </a:pPr>
            <a:r>
              <a:rPr sz="2400" spc="-5" dirty="0">
                <a:latin typeface="Palatino Linotype" panose="02040502050505030304" pitchFamily="18" charset="0"/>
                <a:cs typeface="Calibri"/>
              </a:rPr>
              <a:t>The</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zone</a:t>
            </a:r>
            <a:r>
              <a:rPr sz="2400" spc="-5" dirty="0">
                <a:latin typeface="Palatino Linotype" panose="02040502050505030304" pitchFamily="18" charset="0"/>
                <a:cs typeface="Calibri"/>
              </a:rPr>
              <a:t> of </a:t>
            </a:r>
            <a:r>
              <a:rPr sz="2400" spc="-10" dirty="0">
                <a:latin typeface="Palatino Linotype" panose="02040502050505030304" pitchFamily="18" charset="0"/>
                <a:cs typeface="Calibri"/>
              </a:rPr>
              <a:t>discretion</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is,</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by</a:t>
            </a:r>
            <a:r>
              <a:rPr sz="2400" dirty="0">
                <a:latin typeface="Palatino Linotype" panose="02040502050505030304" pitchFamily="18" charset="0"/>
                <a:cs typeface="Calibri"/>
              </a:rPr>
              <a:t> </a:t>
            </a:r>
            <a:r>
              <a:rPr sz="2400" spc="-10" dirty="0">
                <a:latin typeface="Palatino Linotype" panose="02040502050505030304" pitchFamily="18" charset="0"/>
                <a:cs typeface="Calibri"/>
              </a:rPr>
              <a:t>definition,</a:t>
            </a:r>
            <a:r>
              <a:rPr sz="2400" spc="5" dirty="0">
                <a:latin typeface="Palatino Linotype" panose="02040502050505030304" pitchFamily="18" charset="0"/>
                <a:cs typeface="Calibri"/>
              </a:rPr>
              <a:t> </a:t>
            </a:r>
            <a:r>
              <a:rPr sz="2400" spc="-5" dirty="0">
                <a:latin typeface="Palatino Linotype" panose="02040502050505030304" pitchFamily="18" charset="0"/>
                <a:cs typeface="Calibri"/>
              </a:rPr>
              <a:t>unusually</a:t>
            </a:r>
            <a:r>
              <a:rPr sz="2400" spc="10" dirty="0">
                <a:latin typeface="Palatino Linotype" panose="02040502050505030304" pitchFamily="18" charset="0"/>
                <a:cs typeface="Calibri"/>
              </a:rPr>
              <a:t> </a:t>
            </a:r>
            <a:r>
              <a:rPr sz="2400" spc="-10" dirty="0">
                <a:latin typeface="Palatino Linotype" panose="02040502050505030304" pitchFamily="18" charset="0"/>
                <a:cs typeface="Calibri"/>
              </a:rPr>
              <a:t>large.</a:t>
            </a:r>
            <a:endParaRPr sz="2400" dirty="0">
              <a:latin typeface="Palatino Linotype" panose="02040502050505030304" pitchFamily="18" charset="0"/>
              <a:cs typeface="Calibri"/>
            </a:endParaRPr>
          </a:p>
          <a:p>
            <a:pPr marL="241300" indent="-228600" algn="just">
              <a:lnSpc>
                <a:spcPts val="2735"/>
              </a:lnSpc>
              <a:spcBef>
                <a:spcPts val="720"/>
              </a:spcBef>
              <a:buFont typeface="Arial MT"/>
              <a:buChar char="•"/>
              <a:tabLst>
                <a:tab pos="241300" algn="l"/>
              </a:tabLst>
            </a:pPr>
            <a:r>
              <a:rPr sz="2400" spc="-5" dirty="0">
                <a:latin typeface="Palatino Linotype" panose="02040502050505030304" pitchFamily="18" charset="0"/>
                <a:cs typeface="Calibri"/>
              </a:rPr>
              <a:t>In</a:t>
            </a:r>
            <a:r>
              <a:rPr sz="2400" spc="665" dirty="0">
                <a:latin typeface="Palatino Linotype" panose="02040502050505030304" pitchFamily="18" charset="0"/>
                <a:cs typeface="Calibri"/>
              </a:rPr>
              <a:t> </a:t>
            </a:r>
            <a:r>
              <a:rPr sz="2400" spc="-5" dirty="0">
                <a:latin typeface="Palatino Linotype" panose="02040502050505030304" pitchFamily="18" charset="0"/>
                <a:cs typeface="Calibri"/>
              </a:rPr>
              <a:t>some</a:t>
            </a:r>
            <a:r>
              <a:rPr sz="2400" spc="675" dirty="0">
                <a:latin typeface="Palatino Linotype" panose="02040502050505030304" pitchFamily="18" charset="0"/>
                <a:cs typeface="Calibri"/>
              </a:rPr>
              <a:t> </a:t>
            </a:r>
            <a:r>
              <a:rPr sz="2400" spc="-5" dirty="0">
                <a:latin typeface="Palatino Linotype" panose="02040502050505030304" pitchFamily="18" charset="0"/>
                <a:cs typeface="Calibri"/>
              </a:rPr>
              <a:t>places</a:t>
            </a:r>
            <a:r>
              <a:rPr sz="2400" spc="670"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655" dirty="0">
                <a:latin typeface="Palatino Linotype" panose="02040502050505030304" pitchFamily="18" charset="0"/>
                <a:cs typeface="Calibri"/>
              </a:rPr>
              <a:t> </a:t>
            </a:r>
            <a:r>
              <a:rPr sz="2400" dirty="0">
                <a:latin typeface="Palatino Linotype" panose="02040502050505030304" pitchFamily="18" charset="0"/>
                <a:cs typeface="Calibri"/>
              </a:rPr>
              <a:t>in</a:t>
            </a:r>
            <a:r>
              <a:rPr sz="2400" spc="665" dirty="0">
                <a:latin typeface="Palatino Linotype" panose="02040502050505030304" pitchFamily="18" charset="0"/>
                <a:cs typeface="Calibri"/>
              </a:rPr>
              <a:t> </a:t>
            </a:r>
            <a:r>
              <a:rPr sz="2400" spc="-5" dirty="0">
                <a:latin typeface="Palatino Linotype" panose="02040502050505030304" pitchFamily="18" charset="0"/>
                <a:cs typeface="Calibri"/>
              </a:rPr>
              <a:t>some</a:t>
            </a:r>
            <a:r>
              <a:rPr sz="2400" spc="675" dirty="0">
                <a:latin typeface="Palatino Linotype" panose="02040502050505030304" pitchFamily="18" charset="0"/>
                <a:cs typeface="Calibri"/>
              </a:rPr>
              <a:t> </a:t>
            </a:r>
            <a:r>
              <a:rPr sz="2400" spc="-5" dirty="0">
                <a:latin typeface="Palatino Linotype" panose="02040502050505030304" pitchFamily="18" charset="0"/>
                <a:cs typeface="Calibri"/>
              </a:rPr>
              <a:t>domains,</a:t>
            </a:r>
            <a:r>
              <a:rPr sz="2400" spc="670" dirty="0">
                <a:latin typeface="Palatino Linotype" panose="02040502050505030304" pitchFamily="18" charset="0"/>
                <a:cs typeface="Calibri"/>
              </a:rPr>
              <a:t> </a:t>
            </a:r>
            <a:r>
              <a:rPr sz="2400" spc="-5" dirty="0">
                <a:latin typeface="Palatino Linotype" panose="02040502050505030304" pitchFamily="18" charset="0"/>
                <a:cs typeface="Calibri"/>
              </a:rPr>
              <a:t>the</a:t>
            </a:r>
            <a:r>
              <a:rPr sz="2400" spc="675" dirty="0">
                <a:latin typeface="Palatino Linotype" panose="02040502050505030304" pitchFamily="18" charset="0"/>
                <a:cs typeface="Calibri"/>
              </a:rPr>
              <a:t> </a:t>
            </a:r>
            <a:r>
              <a:rPr sz="2400" spc="-10" dirty="0">
                <a:latin typeface="Palatino Linotype" panose="02040502050505030304" pitchFamily="18" charset="0"/>
                <a:cs typeface="Calibri"/>
              </a:rPr>
              <a:t>discretionary</a:t>
            </a:r>
            <a:r>
              <a:rPr sz="2400" spc="660" dirty="0">
                <a:latin typeface="Palatino Linotype" panose="02040502050505030304" pitchFamily="18" charset="0"/>
                <a:cs typeface="Calibri"/>
              </a:rPr>
              <a:t> </a:t>
            </a:r>
            <a:r>
              <a:rPr sz="2400" spc="-15" dirty="0">
                <a:latin typeface="Palatino Linotype" panose="02040502050505030304" pitchFamily="18" charset="0"/>
                <a:cs typeface="Calibri"/>
              </a:rPr>
              <a:t>powers</a:t>
            </a:r>
            <a:r>
              <a:rPr sz="2400" spc="660" dirty="0">
                <a:latin typeface="Palatino Linotype" panose="02040502050505030304" pitchFamily="18" charset="0"/>
                <a:cs typeface="Calibri"/>
              </a:rPr>
              <a:t> </a:t>
            </a:r>
            <a:r>
              <a:rPr sz="2400" spc="-5" dirty="0">
                <a:latin typeface="Palatino Linotype" panose="02040502050505030304" pitchFamily="18" charset="0"/>
                <a:cs typeface="Calibri"/>
              </a:rPr>
              <a:t>enjoyed</a:t>
            </a:r>
            <a:r>
              <a:rPr sz="2400" spc="665" dirty="0">
                <a:latin typeface="Palatino Linotype" panose="02040502050505030304" pitchFamily="18" charset="0"/>
                <a:cs typeface="Calibri"/>
              </a:rPr>
              <a:t> </a:t>
            </a:r>
            <a:r>
              <a:rPr sz="2400" spc="-30" dirty="0">
                <a:latin typeface="Palatino Linotype" panose="02040502050505030304" pitchFamily="18" charset="0"/>
                <a:cs typeface="Calibri"/>
              </a:rPr>
              <a:t>by</a:t>
            </a:r>
            <a:endParaRPr sz="2400" dirty="0">
              <a:latin typeface="Palatino Linotype" panose="02040502050505030304" pitchFamily="18" charset="0"/>
              <a:cs typeface="Calibri"/>
            </a:endParaRPr>
          </a:p>
          <a:p>
            <a:pPr marL="241300" algn="just">
              <a:lnSpc>
                <a:spcPts val="2735"/>
              </a:lnSpc>
            </a:pPr>
            <a:r>
              <a:rPr sz="2400" spc="-5" dirty="0">
                <a:latin typeface="Palatino Linotype" panose="02040502050505030304" pitchFamily="18" charset="0"/>
                <a:cs typeface="Calibri"/>
              </a:rPr>
              <a:t>constitutional</a:t>
            </a:r>
            <a:r>
              <a:rPr sz="2400" spc="-45" dirty="0">
                <a:latin typeface="Palatino Linotype" panose="02040502050505030304" pitchFamily="18" charset="0"/>
                <a:cs typeface="Calibri"/>
              </a:rPr>
              <a:t> </a:t>
            </a:r>
            <a:r>
              <a:rPr sz="2400" spc="-10" dirty="0">
                <a:latin typeface="Palatino Linotype" panose="02040502050505030304" pitchFamily="18" charset="0"/>
                <a:cs typeface="Calibri"/>
              </a:rPr>
              <a:t>courts</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are</a:t>
            </a:r>
            <a:r>
              <a:rPr sz="2400" spc="-10" dirty="0">
                <a:latin typeface="Palatino Linotype" panose="02040502050505030304" pitchFamily="18" charset="0"/>
                <a:cs typeface="Calibri"/>
              </a:rPr>
              <a:t> </a:t>
            </a:r>
            <a:r>
              <a:rPr sz="2400" dirty="0">
                <a:latin typeface="Palatino Linotype" panose="02040502050505030304" pitchFamily="18" charset="0"/>
                <a:cs typeface="Calibri"/>
              </a:rPr>
              <a:t>close</a:t>
            </a:r>
            <a:r>
              <a:rPr sz="2400" spc="-20" dirty="0">
                <a:latin typeface="Palatino Linotype" panose="02040502050505030304" pitchFamily="18" charset="0"/>
                <a:cs typeface="Calibri"/>
              </a:rPr>
              <a:t> </a:t>
            </a:r>
            <a:r>
              <a:rPr sz="2400" spc="-15" dirty="0">
                <a:latin typeface="Palatino Linotype" panose="02040502050505030304" pitchFamily="18" charset="0"/>
                <a:cs typeface="Calibri"/>
              </a:rPr>
              <a:t>to </a:t>
            </a:r>
            <a:r>
              <a:rPr sz="2400" spc="-5" dirty="0">
                <a:latin typeface="Palatino Linotype" panose="02040502050505030304" pitchFamily="18" charset="0"/>
                <a:cs typeface="Calibri"/>
              </a:rPr>
              <a:t>unlimited.</a:t>
            </a:r>
            <a:endParaRPr sz="2400" dirty="0">
              <a:latin typeface="Palatino Linotype" panose="02040502050505030304" pitchFamily="18" charset="0"/>
              <a:cs typeface="Calibri"/>
            </a:endParaRPr>
          </a:p>
          <a:p>
            <a:pPr marL="241300" marR="5080" indent="-228600" algn="just">
              <a:lnSpc>
                <a:spcPts val="2590"/>
              </a:lnSpc>
              <a:spcBef>
                <a:spcPts val="1035"/>
              </a:spcBef>
              <a:buFont typeface="Arial MT"/>
              <a:buChar char="•"/>
              <a:tabLst>
                <a:tab pos="241300" algn="l"/>
              </a:tabLst>
            </a:pPr>
            <a:r>
              <a:rPr sz="2400" dirty="0">
                <a:latin typeface="Palatino Linotype" panose="02040502050505030304" pitchFamily="18" charset="0"/>
                <a:cs typeface="Calibri"/>
              </a:rPr>
              <a:t>Nothing in </a:t>
            </a:r>
            <a:r>
              <a:rPr sz="2400" spc="-10" dirty="0">
                <a:latin typeface="Palatino Linotype" panose="02040502050505030304" pitchFamily="18" charset="0"/>
                <a:cs typeface="Calibri"/>
              </a:rPr>
              <a:t>delegation </a:t>
            </a:r>
            <a:r>
              <a:rPr sz="2400" spc="-5" dirty="0">
                <a:latin typeface="Palatino Linotype" panose="02040502050505030304" pitchFamily="18" charset="0"/>
                <a:cs typeface="Calibri"/>
              </a:rPr>
              <a:t>theory </a:t>
            </a:r>
            <a:r>
              <a:rPr sz="2400" spc="-10" dirty="0">
                <a:latin typeface="Palatino Linotype" panose="02040502050505030304" pitchFamily="18" charset="0"/>
                <a:cs typeface="Calibri"/>
              </a:rPr>
              <a:t>can tell </a:t>
            </a:r>
            <a:r>
              <a:rPr sz="2400" spc="-5" dirty="0">
                <a:latin typeface="Palatino Linotype" panose="02040502050505030304" pitchFamily="18" charset="0"/>
                <a:cs typeface="Calibri"/>
              </a:rPr>
              <a:t>us </a:t>
            </a:r>
            <a:r>
              <a:rPr sz="2400" spc="-10" dirty="0">
                <a:latin typeface="Palatino Linotype" panose="02040502050505030304" pitchFamily="18" charset="0"/>
                <a:cs typeface="Calibri"/>
              </a:rPr>
              <a:t>what constitutional courts</a:t>
            </a:r>
            <a:r>
              <a:rPr sz="2400" spc="1055" dirty="0">
                <a:latin typeface="Palatino Linotype" panose="02040502050505030304" pitchFamily="18" charset="0"/>
                <a:cs typeface="Calibri"/>
              </a:rPr>
              <a:t> </a:t>
            </a:r>
            <a:r>
              <a:rPr sz="2400" spc="-5" dirty="0">
                <a:latin typeface="Palatino Linotype" panose="02040502050505030304" pitchFamily="18" charset="0"/>
                <a:cs typeface="Calibri"/>
              </a:rPr>
              <a:t>will actually </a:t>
            </a:r>
            <a:r>
              <a:rPr sz="2400" dirty="0">
                <a:latin typeface="Palatino Linotype" panose="02040502050505030304" pitchFamily="18" charset="0"/>
                <a:cs typeface="Calibri"/>
              </a:rPr>
              <a:t> do with their </a:t>
            </a:r>
            <a:r>
              <a:rPr sz="2400" spc="-10" dirty="0">
                <a:latin typeface="Palatino Linotype" panose="02040502050505030304" pitchFamily="18" charset="0"/>
                <a:cs typeface="Calibri"/>
              </a:rPr>
              <a:t>discretion</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(Stone</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Sweet</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2007: </a:t>
            </a:r>
            <a:r>
              <a:rPr sz="2400" spc="-5" dirty="0">
                <a:latin typeface="Palatino Linotype" panose="02040502050505030304" pitchFamily="18" charset="0"/>
                <a:cs typeface="Calibri"/>
              </a:rPr>
              <a:t>79).</a:t>
            </a:r>
            <a:endParaRPr sz="2400" dirty="0">
              <a:latin typeface="Palatino Linotype" panose="02040502050505030304" pitchFamily="18" charset="0"/>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3807461" cy="566822"/>
          </a:xfrm>
          <a:prstGeom prst="rect">
            <a:avLst/>
          </a:prstGeom>
        </p:spPr>
        <p:txBody>
          <a:bodyPr vert="horz" wrap="square" lIns="0" tIns="12700" rIns="0" bIns="0" rtlCol="0">
            <a:spAutoFit/>
          </a:bodyPr>
          <a:lstStyle/>
          <a:p>
            <a:pPr marL="12700">
              <a:lnSpc>
                <a:spcPct val="100000"/>
              </a:lnSpc>
              <a:spcBef>
                <a:spcPts val="100"/>
              </a:spcBef>
            </a:pPr>
            <a:r>
              <a:rPr b="1" spc="-60" dirty="0">
                <a:latin typeface="Palatino Linotype" panose="02040502050505030304" pitchFamily="18" charset="0"/>
              </a:rPr>
              <a:t>Veto</a:t>
            </a:r>
            <a:r>
              <a:rPr b="1" spc="-70" dirty="0">
                <a:latin typeface="Palatino Linotype" panose="02040502050505030304" pitchFamily="18" charset="0"/>
              </a:rPr>
              <a:t> </a:t>
            </a:r>
            <a:r>
              <a:rPr b="1" spc="-15" dirty="0">
                <a:latin typeface="Palatino Linotype" panose="02040502050505030304" pitchFamily="18" charset="0"/>
              </a:rPr>
              <a:t>power</a:t>
            </a:r>
          </a:p>
        </p:txBody>
      </p:sp>
      <p:sp>
        <p:nvSpPr>
          <p:cNvPr id="3" name="object 3"/>
          <p:cNvSpPr txBox="1">
            <a:spLocks noGrp="1"/>
          </p:cNvSpPr>
          <p:nvPr>
            <p:ph type="body" idx="1"/>
          </p:nvPr>
        </p:nvSpPr>
        <p:spPr>
          <a:xfrm>
            <a:off x="457200" y="818211"/>
            <a:ext cx="11353800" cy="4841710"/>
          </a:xfrm>
          <a:prstGeom prst="rect">
            <a:avLst/>
          </a:prstGeom>
        </p:spPr>
        <p:txBody>
          <a:bodyPr vert="horz" wrap="square" lIns="0" tIns="108585" rIns="0" bIns="0" rtlCol="0">
            <a:spAutoFit/>
          </a:bodyPr>
          <a:lstStyle/>
          <a:p>
            <a:pPr marL="241300" indent="-228600">
              <a:lnSpc>
                <a:spcPct val="100000"/>
              </a:lnSpc>
              <a:spcBef>
                <a:spcPts val="855"/>
              </a:spcBef>
              <a:buFont typeface="Arial MT"/>
              <a:buChar char="•"/>
              <a:tabLst>
                <a:tab pos="240665" algn="l"/>
                <a:tab pos="241300" algn="l"/>
              </a:tabLst>
            </a:pPr>
            <a:r>
              <a:rPr spc="-10" dirty="0">
                <a:latin typeface="Palatino Linotype" panose="02040502050505030304" pitchFamily="18" charset="0"/>
              </a:rPr>
              <a:t>Ministers</a:t>
            </a:r>
            <a:r>
              <a:rPr spc="15" dirty="0">
                <a:latin typeface="Palatino Linotype" panose="02040502050505030304" pitchFamily="18" charset="0"/>
              </a:rPr>
              <a:t> </a:t>
            </a:r>
            <a:r>
              <a:rPr dirty="0">
                <a:latin typeface="Palatino Linotype" panose="02040502050505030304" pitchFamily="18" charset="0"/>
              </a:rPr>
              <a:t>and </a:t>
            </a:r>
            <a:r>
              <a:rPr spc="-5" dirty="0">
                <a:latin typeface="Palatino Linotype" panose="02040502050505030304" pitchFamily="18" charset="0"/>
              </a:rPr>
              <a:t>parliamentarians</a:t>
            </a:r>
            <a:r>
              <a:rPr spc="55" dirty="0">
                <a:latin typeface="Palatino Linotype" panose="02040502050505030304" pitchFamily="18" charset="0"/>
              </a:rPr>
              <a:t> </a:t>
            </a:r>
            <a:r>
              <a:rPr spc="-10" dirty="0">
                <a:latin typeface="Palatino Linotype" panose="02040502050505030304" pitchFamily="18" charset="0"/>
              </a:rPr>
              <a:t>govern </a:t>
            </a:r>
            <a:r>
              <a:rPr spc="-5" dirty="0">
                <a:latin typeface="Palatino Linotype" panose="02040502050505030304" pitchFamily="18" charset="0"/>
              </a:rPr>
              <a:t>with</a:t>
            </a:r>
            <a:r>
              <a:rPr spc="10" dirty="0">
                <a:latin typeface="Palatino Linotype" panose="02040502050505030304" pitchFamily="18" charset="0"/>
              </a:rPr>
              <a:t> </a:t>
            </a:r>
            <a:r>
              <a:rPr spc="-5" dirty="0">
                <a:latin typeface="Palatino Linotype" panose="02040502050505030304" pitchFamily="18" charset="0"/>
              </a:rPr>
              <a:t>constitutional judges</a:t>
            </a:r>
            <a:r>
              <a:rPr spc="-20" dirty="0">
                <a:latin typeface="Palatino Linotype" panose="02040502050505030304" pitchFamily="18" charset="0"/>
              </a:rPr>
              <a:t> </a:t>
            </a:r>
            <a:r>
              <a:rPr spc="-5" dirty="0">
                <a:latin typeface="Palatino Linotype" panose="02040502050505030304" pitchFamily="18" charset="0"/>
              </a:rPr>
              <a:t>(Stone</a:t>
            </a:r>
            <a:r>
              <a:rPr spc="15" dirty="0">
                <a:latin typeface="Palatino Linotype" panose="02040502050505030304" pitchFamily="18" charset="0"/>
              </a:rPr>
              <a:t> </a:t>
            </a:r>
            <a:r>
              <a:rPr spc="-10" dirty="0">
                <a:latin typeface="Palatino Linotype" panose="02040502050505030304" pitchFamily="18" charset="0"/>
              </a:rPr>
              <a:t>Sweet</a:t>
            </a:r>
            <a:r>
              <a:rPr spc="-5" dirty="0">
                <a:latin typeface="Palatino Linotype" panose="02040502050505030304" pitchFamily="18" charset="0"/>
              </a:rPr>
              <a:t> </a:t>
            </a:r>
            <a:r>
              <a:rPr dirty="0">
                <a:latin typeface="Palatino Linotype" panose="02040502050505030304" pitchFamily="18" charset="0"/>
              </a:rPr>
              <a:t>2002).</a:t>
            </a:r>
          </a:p>
          <a:p>
            <a:pPr marL="241300" indent="-228600">
              <a:lnSpc>
                <a:spcPts val="2280"/>
              </a:lnSpc>
              <a:spcBef>
                <a:spcPts val="755"/>
              </a:spcBef>
              <a:buFont typeface="Arial MT"/>
              <a:buChar char="•"/>
              <a:tabLst>
                <a:tab pos="240665" algn="l"/>
                <a:tab pos="241300" algn="l"/>
              </a:tabLst>
            </a:pPr>
            <a:r>
              <a:rPr spc="-5" dirty="0">
                <a:latin typeface="Palatino Linotype" panose="02040502050505030304" pitchFamily="18" charset="0"/>
              </a:rPr>
              <a:t>The</a:t>
            </a:r>
            <a:r>
              <a:rPr spc="355" dirty="0">
                <a:latin typeface="Palatino Linotype" panose="02040502050505030304" pitchFamily="18" charset="0"/>
              </a:rPr>
              <a:t> </a:t>
            </a:r>
            <a:r>
              <a:rPr spc="-5" dirty="0">
                <a:latin typeface="Palatino Linotype" panose="02040502050505030304" pitchFamily="18" charset="0"/>
              </a:rPr>
              <a:t>courts</a:t>
            </a:r>
            <a:r>
              <a:rPr spc="350" dirty="0">
                <a:latin typeface="Palatino Linotype" panose="02040502050505030304" pitchFamily="18" charset="0"/>
              </a:rPr>
              <a:t> </a:t>
            </a:r>
            <a:r>
              <a:rPr spc="-5" dirty="0">
                <a:latin typeface="Palatino Linotype" panose="02040502050505030304" pitchFamily="18" charset="0"/>
              </a:rPr>
              <a:t>hold</a:t>
            </a:r>
            <a:r>
              <a:rPr spc="350" dirty="0">
                <a:latin typeface="Palatino Linotype" panose="02040502050505030304" pitchFamily="18" charset="0"/>
              </a:rPr>
              <a:t> </a:t>
            </a:r>
            <a:r>
              <a:rPr spc="-5" dirty="0">
                <a:latin typeface="Palatino Linotype" panose="02040502050505030304" pitchFamily="18" charset="0"/>
              </a:rPr>
              <a:t>in</a:t>
            </a:r>
            <a:r>
              <a:rPr spc="355" dirty="0">
                <a:latin typeface="Palatino Linotype" panose="02040502050505030304" pitchFamily="18" charset="0"/>
              </a:rPr>
              <a:t> </a:t>
            </a:r>
            <a:r>
              <a:rPr spc="-15" dirty="0">
                <a:latin typeface="Palatino Linotype" panose="02040502050505030304" pitchFamily="18" charset="0"/>
              </a:rPr>
              <a:t>effect</a:t>
            </a:r>
            <a:r>
              <a:rPr spc="365" dirty="0">
                <a:latin typeface="Palatino Linotype" panose="02040502050505030304" pitchFamily="18" charset="0"/>
              </a:rPr>
              <a:t> </a:t>
            </a:r>
            <a:r>
              <a:rPr dirty="0">
                <a:latin typeface="Palatino Linotype" panose="02040502050505030304" pitchFamily="18" charset="0"/>
              </a:rPr>
              <a:t>a</a:t>
            </a:r>
            <a:r>
              <a:rPr spc="365" dirty="0">
                <a:latin typeface="Palatino Linotype" panose="02040502050505030304" pitchFamily="18" charset="0"/>
              </a:rPr>
              <a:t> </a:t>
            </a:r>
            <a:r>
              <a:rPr spc="-5" dirty="0">
                <a:latin typeface="Palatino Linotype" panose="02040502050505030304" pitchFamily="18" charset="0"/>
              </a:rPr>
              <a:t>sort</a:t>
            </a:r>
            <a:r>
              <a:rPr spc="355" dirty="0">
                <a:latin typeface="Palatino Linotype" panose="02040502050505030304" pitchFamily="18" charset="0"/>
              </a:rPr>
              <a:t> </a:t>
            </a:r>
            <a:r>
              <a:rPr spc="-5" dirty="0">
                <a:latin typeface="Palatino Linotype" panose="02040502050505030304" pitchFamily="18" charset="0"/>
              </a:rPr>
              <a:t>of</a:t>
            </a:r>
            <a:r>
              <a:rPr spc="355" dirty="0">
                <a:latin typeface="Palatino Linotype" panose="02040502050505030304" pitchFamily="18" charset="0"/>
              </a:rPr>
              <a:t> </a:t>
            </a:r>
            <a:r>
              <a:rPr spc="-15" dirty="0">
                <a:latin typeface="Palatino Linotype" panose="02040502050505030304" pitchFamily="18" charset="0"/>
              </a:rPr>
              <a:t>veto</a:t>
            </a:r>
            <a:r>
              <a:rPr spc="350" dirty="0">
                <a:latin typeface="Palatino Linotype" panose="02040502050505030304" pitchFamily="18" charset="0"/>
              </a:rPr>
              <a:t> </a:t>
            </a:r>
            <a:r>
              <a:rPr spc="-5" dirty="0">
                <a:latin typeface="Palatino Linotype" panose="02040502050505030304" pitchFamily="18" charset="0"/>
              </a:rPr>
              <a:t>power</a:t>
            </a:r>
            <a:r>
              <a:rPr spc="355" dirty="0">
                <a:latin typeface="Palatino Linotype" panose="02040502050505030304" pitchFamily="18" charset="0"/>
              </a:rPr>
              <a:t> </a:t>
            </a:r>
            <a:r>
              <a:rPr spc="-10" dirty="0">
                <a:latin typeface="Palatino Linotype" panose="02040502050505030304" pitchFamily="18" charset="0"/>
              </a:rPr>
              <a:t>over</a:t>
            </a:r>
            <a:r>
              <a:rPr spc="350" dirty="0">
                <a:latin typeface="Palatino Linotype" panose="02040502050505030304" pitchFamily="18" charset="0"/>
              </a:rPr>
              <a:t> </a:t>
            </a:r>
            <a:r>
              <a:rPr spc="-10" dirty="0">
                <a:latin typeface="Palatino Linotype" panose="02040502050505030304" pitchFamily="18" charset="0"/>
              </a:rPr>
              <a:t>many</a:t>
            </a:r>
            <a:r>
              <a:rPr spc="360" dirty="0">
                <a:latin typeface="Palatino Linotype" panose="02040502050505030304" pitchFamily="18" charset="0"/>
              </a:rPr>
              <a:t> </a:t>
            </a:r>
            <a:r>
              <a:rPr spc="-10" dirty="0">
                <a:latin typeface="Palatino Linotype" panose="02040502050505030304" pitchFamily="18" charset="0"/>
              </a:rPr>
              <a:t>important</a:t>
            </a:r>
            <a:r>
              <a:rPr spc="355" dirty="0">
                <a:latin typeface="Palatino Linotype" panose="02040502050505030304" pitchFamily="18" charset="0"/>
              </a:rPr>
              <a:t> </a:t>
            </a:r>
            <a:r>
              <a:rPr spc="-5" dirty="0">
                <a:latin typeface="Palatino Linotype" panose="02040502050505030304" pitchFamily="18" charset="0"/>
              </a:rPr>
              <a:t>political</a:t>
            </a:r>
            <a:r>
              <a:rPr spc="360" dirty="0">
                <a:latin typeface="Palatino Linotype" panose="02040502050505030304" pitchFamily="18" charset="0"/>
              </a:rPr>
              <a:t> </a:t>
            </a:r>
            <a:r>
              <a:rPr dirty="0">
                <a:latin typeface="Palatino Linotype" panose="02040502050505030304" pitchFamily="18" charset="0"/>
              </a:rPr>
              <a:t>decisions</a:t>
            </a:r>
            <a:r>
              <a:rPr spc="355" dirty="0">
                <a:latin typeface="Palatino Linotype" panose="02040502050505030304" pitchFamily="18" charset="0"/>
              </a:rPr>
              <a:t> </a:t>
            </a:r>
            <a:r>
              <a:rPr spc="-15" dirty="0">
                <a:latin typeface="Palatino Linotype" panose="02040502050505030304" pitchFamily="18" charset="0"/>
              </a:rPr>
              <a:t>(Kuhn</a:t>
            </a:r>
          </a:p>
          <a:p>
            <a:pPr marL="241300">
              <a:lnSpc>
                <a:spcPts val="2280"/>
              </a:lnSpc>
            </a:pPr>
            <a:r>
              <a:rPr dirty="0">
                <a:latin typeface="Palatino Linotype" panose="02040502050505030304" pitchFamily="18" charset="0"/>
              </a:rPr>
              <a:t>2006).</a:t>
            </a:r>
          </a:p>
          <a:p>
            <a:pPr marL="241300" marR="6985" indent="-228600">
              <a:lnSpc>
                <a:spcPts val="2160"/>
              </a:lnSpc>
              <a:spcBef>
                <a:spcPts val="1040"/>
              </a:spcBef>
              <a:buFont typeface="Arial MT"/>
              <a:buChar char="•"/>
              <a:tabLst>
                <a:tab pos="240665" algn="l"/>
                <a:tab pos="241300" algn="l"/>
              </a:tabLst>
            </a:pPr>
            <a:r>
              <a:rPr spc="-5" dirty="0">
                <a:latin typeface="Palatino Linotype" panose="02040502050505030304" pitchFamily="18" charset="0"/>
              </a:rPr>
              <a:t>Constitutional</a:t>
            </a:r>
            <a:r>
              <a:rPr dirty="0">
                <a:latin typeface="Palatino Linotype" panose="02040502050505030304" pitchFamily="18" charset="0"/>
              </a:rPr>
              <a:t> </a:t>
            </a:r>
            <a:r>
              <a:rPr spc="-5" dirty="0">
                <a:latin typeface="Palatino Linotype" panose="02040502050505030304" pitchFamily="18" charset="0"/>
              </a:rPr>
              <a:t>judges</a:t>
            </a:r>
            <a:r>
              <a:rPr dirty="0">
                <a:latin typeface="Palatino Linotype" panose="02040502050505030304" pitchFamily="18" charset="0"/>
              </a:rPr>
              <a:t> </a:t>
            </a:r>
            <a:r>
              <a:rPr spc="-10" dirty="0">
                <a:latin typeface="Palatino Linotype" panose="02040502050505030304" pitchFamily="18" charset="0"/>
              </a:rPr>
              <a:t>are</a:t>
            </a:r>
            <a:r>
              <a:rPr spc="-5" dirty="0">
                <a:latin typeface="Palatino Linotype" panose="02040502050505030304" pitchFamily="18" charset="0"/>
              </a:rPr>
              <a:t> </a:t>
            </a:r>
            <a:r>
              <a:rPr spc="-10" dirty="0">
                <a:latin typeface="Palatino Linotype" panose="02040502050505030304" pitchFamily="18" charset="0"/>
              </a:rPr>
              <a:t>‘negative’</a:t>
            </a:r>
            <a:r>
              <a:rPr spc="-5" dirty="0">
                <a:latin typeface="Palatino Linotype" panose="02040502050505030304" pitchFamily="18" charset="0"/>
              </a:rPr>
              <a:t> </a:t>
            </a:r>
            <a:r>
              <a:rPr spc="-10" dirty="0">
                <a:latin typeface="Palatino Linotype" panose="02040502050505030304" pitchFamily="18" charset="0"/>
              </a:rPr>
              <a:t>legislators</a:t>
            </a:r>
            <a:r>
              <a:rPr spc="-5" dirty="0">
                <a:latin typeface="Palatino Linotype" panose="02040502050505030304" pitchFamily="18" charset="0"/>
              </a:rPr>
              <a:t> </a:t>
            </a:r>
            <a:r>
              <a:rPr dirty="0">
                <a:latin typeface="Palatino Linotype" panose="02040502050505030304" pitchFamily="18" charset="0"/>
              </a:rPr>
              <a:t>whose</a:t>
            </a:r>
            <a:r>
              <a:rPr spc="5" dirty="0">
                <a:latin typeface="Palatino Linotype" panose="02040502050505030304" pitchFamily="18" charset="0"/>
              </a:rPr>
              <a:t> </a:t>
            </a:r>
            <a:r>
              <a:rPr spc="-5" dirty="0">
                <a:latin typeface="Palatino Linotype" panose="02040502050505030304" pitchFamily="18" charset="0"/>
              </a:rPr>
              <a:t>legislative</a:t>
            </a:r>
            <a:r>
              <a:rPr dirty="0">
                <a:latin typeface="Palatino Linotype" panose="02040502050505030304" pitchFamily="18" charset="0"/>
              </a:rPr>
              <a:t> authority</a:t>
            </a:r>
            <a:r>
              <a:rPr spc="5" dirty="0">
                <a:latin typeface="Palatino Linotype" panose="02040502050505030304" pitchFamily="18" charset="0"/>
              </a:rPr>
              <a:t> </a:t>
            </a:r>
            <a:r>
              <a:rPr spc="-5" dirty="0">
                <a:latin typeface="Palatino Linotype" panose="02040502050505030304" pitchFamily="18" charset="0"/>
              </a:rPr>
              <a:t>is</a:t>
            </a:r>
            <a:r>
              <a:rPr dirty="0">
                <a:latin typeface="Palatino Linotype" panose="02040502050505030304" pitchFamily="18" charset="0"/>
              </a:rPr>
              <a:t> </a:t>
            </a:r>
            <a:r>
              <a:rPr spc="-5" dirty="0">
                <a:latin typeface="Palatino Linotype" panose="02040502050505030304" pitchFamily="18" charset="0"/>
              </a:rPr>
              <a:t>restricted</a:t>
            </a:r>
            <a:r>
              <a:rPr dirty="0">
                <a:latin typeface="Palatino Linotype" panose="02040502050505030304" pitchFamily="18" charset="0"/>
              </a:rPr>
              <a:t> </a:t>
            </a:r>
            <a:r>
              <a:rPr spc="-15" dirty="0">
                <a:latin typeface="Palatino Linotype" panose="02040502050505030304" pitchFamily="18" charset="0"/>
              </a:rPr>
              <a:t>to</a:t>
            </a:r>
            <a:r>
              <a:rPr spc="-10" dirty="0">
                <a:latin typeface="Palatino Linotype" panose="02040502050505030304" pitchFamily="18" charset="0"/>
              </a:rPr>
              <a:t> </a:t>
            </a:r>
            <a:r>
              <a:rPr dirty="0">
                <a:latin typeface="Palatino Linotype" panose="02040502050505030304" pitchFamily="18" charset="0"/>
              </a:rPr>
              <a:t>the </a:t>
            </a:r>
            <a:r>
              <a:rPr spc="-440" dirty="0">
                <a:latin typeface="Palatino Linotype" panose="02040502050505030304" pitchFamily="18" charset="0"/>
              </a:rPr>
              <a:t> </a:t>
            </a:r>
            <a:r>
              <a:rPr spc="-5" dirty="0">
                <a:latin typeface="Palatino Linotype" panose="02040502050505030304" pitchFamily="18" charset="0"/>
              </a:rPr>
              <a:t>annulment of</a:t>
            </a:r>
            <a:r>
              <a:rPr spc="-10" dirty="0">
                <a:latin typeface="Palatino Linotype" panose="02040502050505030304" pitchFamily="18" charset="0"/>
              </a:rPr>
              <a:t> </a:t>
            </a:r>
            <a:r>
              <a:rPr spc="-15" dirty="0">
                <a:latin typeface="Palatino Linotype" panose="02040502050505030304" pitchFamily="18" charset="0"/>
              </a:rPr>
              <a:t>statute</a:t>
            </a:r>
            <a:r>
              <a:rPr spc="15" dirty="0">
                <a:latin typeface="Palatino Linotype" panose="02040502050505030304" pitchFamily="18" charset="0"/>
              </a:rPr>
              <a:t> </a:t>
            </a:r>
            <a:r>
              <a:rPr dirty="0">
                <a:latin typeface="Palatino Linotype" panose="02040502050505030304" pitchFamily="18" charset="0"/>
              </a:rPr>
              <a:t>when</a:t>
            </a:r>
            <a:r>
              <a:rPr spc="-10" dirty="0">
                <a:latin typeface="Palatino Linotype" panose="02040502050505030304" pitchFamily="18" charset="0"/>
              </a:rPr>
              <a:t> </a:t>
            </a:r>
            <a:r>
              <a:rPr spc="-5" dirty="0">
                <a:latin typeface="Palatino Linotype" panose="02040502050505030304" pitchFamily="18" charset="0"/>
              </a:rPr>
              <a:t>it</a:t>
            </a:r>
            <a:r>
              <a:rPr spc="5" dirty="0">
                <a:latin typeface="Palatino Linotype" panose="02040502050505030304" pitchFamily="18" charset="0"/>
              </a:rPr>
              <a:t> </a:t>
            </a:r>
            <a:r>
              <a:rPr spc="-5" dirty="0">
                <a:latin typeface="Palatino Linotype" panose="02040502050505030304" pitchFamily="18" charset="0"/>
              </a:rPr>
              <a:t>conflicts</a:t>
            </a:r>
            <a:r>
              <a:rPr spc="5" dirty="0">
                <a:latin typeface="Palatino Linotype" panose="02040502050505030304" pitchFamily="18" charset="0"/>
              </a:rPr>
              <a:t> </a:t>
            </a:r>
            <a:r>
              <a:rPr spc="-5" dirty="0">
                <a:latin typeface="Palatino Linotype" panose="02040502050505030304" pitchFamily="18" charset="0"/>
              </a:rPr>
              <a:t>with</a:t>
            </a:r>
            <a:r>
              <a:rPr spc="10" dirty="0">
                <a:latin typeface="Palatino Linotype" panose="02040502050505030304" pitchFamily="18" charset="0"/>
              </a:rPr>
              <a:t> </a:t>
            </a:r>
            <a:r>
              <a:rPr dirty="0">
                <a:latin typeface="Palatino Linotype" panose="02040502050505030304" pitchFamily="18" charset="0"/>
              </a:rPr>
              <a:t>the</a:t>
            </a:r>
            <a:r>
              <a:rPr spc="-10" dirty="0">
                <a:latin typeface="Palatino Linotype" panose="02040502050505030304" pitchFamily="18" charset="0"/>
              </a:rPr>
              <a:t> </a:t>
            </a:r>
            <a:r>
              <a:rPr spc="-5" dirty="0">
                <a:latin typeface="Palatino Linotype" panose="02040502050505030304" pitchFamily="18" charset="0"/>
              </a:rPr>
              <a:t>law</a:t>
            </a:r>
            <a:r>
              <a:rPr dirty="0">
                <a:latin typeface="Palatino Linotype" panose="02040502050505030304" pitchFamily="18" charset="0"/>
              </a:rPr>
              <a:t> </a:t>
            </a:r>
            <a:r>
              <a:rPr spc="-5" dirty="0">
                <a:latin typeface="Palatino Linotype" panose="02040502050505030304" pitchFamily="18" charset="0"/>
              </a:rPr>
              <a:t>of</a:t>
            </a:r>
            <a:r>
              <a:rPr spc="-10" dirty="0">
                <a:latin typeface="Palatino Linotype" panose="02040502050505030304" pitchFamily="18" charset="0"/>
              </a:rPr>
              <a:t> </a:t>
            </a:r>
            <a:r>
              <a:rPr dirty="0">
                <a:latin typeface="Palatino Linotype" panose="02040502050505030304" pitchFamily="18" charset="0"/>
              </a:rPr>
              <a:t>the</a:t>
            </a:r>
            <a:r>
              <a:rPr spc="10" dirty="0">
                <a:latin typeface="Palatino Linotype" panose="02040502050505030304" pitchFamily="18" charset="0"/>
              </a:rPr>
              <a:t> </a:t>
            </a:r>
            <a:r>
              <a:rPr spc="-5" dirty="0">
                <a:latin typeface="Palatino Linotype" panose="02040502050505030304" pitchFamily="18" charset="0"/>
              </a:rPr>
              <a:t>constitution</a:t>
            </a:r>
            <a:r>
              <a:rPr spc="-10" dirty="0">
                <a:latin typeface="Palatino Linotype" panose="02040502050505030304" pitchFamily="18" charset="0"/>
              </a:rPr>
              <a:t> </a:t>
            </a:r>
            <a:r>
              <a:rPr spc="-5" dirty="0">
                <a:latin typeface="Palatino Linotype" panose="02040502050505030304" pitchFamily="18" charset="0"/>
              </a:rPr>
              <a:t>(Kelsen </a:t>
            </a:r>
            <a:r>
              <a:rPr dirty="0">
                <a:latin typeface="Palatino Linotype" panose="02040502050505030304" pitchFamily="18" charset="0"/>
              </a:rPr>
              <a:t>1928).</a:t>
            </a:r>
          </a:p>
          <a:p>
            <a:pPr marL="241300" indent="-228600">
              <a:lnSpc>
                <a:spcPct val="100000"/>
              </a:lnSpc>
              <a:spcBef>
                <a:spcPts val="725"/>
              </a:spcBef>
              <a:buFont typeface="Arial MT"/>
              <a:buChar char="•"/>
              <a:tabLst>
                <a:tab pos="240665" algn="l"/>
                <a:tab pos="241300" algn="l"/>
              </a:tabLst>
            </a:pPr>
            <a:r>
              <a:rPr spc="5" dirty="0">
                <a:latin typeface="Palatino Linotype" panose="02040502050505030304" pitchFamily="18" charset="0"/>
              </a:rPr>
              <a:t>Such</a:t>
            </a:r>
            <a:r>
              <a:rPr spc="-25" dirty="0">
                <a:latin typeface="Palatino Linotype" panose="02040502050505030304" pitchFamily="18" charset="0"/>
              </a:rPr>
              <a:t> </a:t>
            </a:r>
            <a:r>
              <a:rPr spc="-5" dirty="0">
                <a:latin typeface="Palatino Linotype" panose="02040502050505030304" pitchFamily="18" charset="0"/>
              </a:rPr>
              <a:t>annulments</a:t>
            </a:r>
            <a:r>
              <a:rPr spc="15" dirty="0">
                <a:latin typeface="Palatino Linotype" panose="02040502050505030304" pitchFamily="18" charset="0"/>
              </a:rPr>
              <a:t> </a:t>
            </a:r>
            <a:r>
              <a:rPr spc="-10" dirty="0">
                <a:latin typeface="Palatino Linotype" panose="02040502050505030304" pitchFamily="18" charset="0"/>
              </a:rPr>
              <a:t>are</a:t>
            </a:r>
            <a:r>
              <a:rPr spc="5" dirty="0">
                <a:latin typeface="Palatino Linotype" panose="02040502050505030304" pitchFamily="18" charset="0"/>
              </a:rPr>
              <a:t> </a:t>
            </a:r>
            <a:r>
              <a:rPr spc="-15" dirty="0">
                <a:latin typeface="Palatino Linotype" panose="02040502050505030304" pitchFamily="18" charset="0"/>
              </a:rPr>
              <a:t>rare,</a:t>
            </a:r>
            <a:r>
              <a:rPr spc="15" dirty="0">
                <a:latin typeface="Palatino Linotype" panose="02040502050505030304" pitchFamily="18" charset="0"/>
              </a:rPr>
              <a:t> </a:t>
            </a:r>
            <a:r>
              <a:rPr dirty="0">
                <a:latin typeface="Palatino Linotype" panose="02040502050505030304" pitchFamily="18" charset="0"/>
              </a:rPr>
              <a:t>but</a:t>
            </a:r>
            <a:r>
              <a:rPr spc="-15" dirty="0">
                <a:latin typeface="Palatino Linotype" panose="02040502050505030304" pitchFamily="18" charset="0"/>
              </a:rPr>
              <a:t> </a:t>
            </a:r>
            <a:r>
              <a:rPr spc="-10" dirty="0">
                <a:latin typeface="Palatino Linotype" panose="02040502050505030304" pitchFamily="18" charset="0"/>
              </a:rPr>
              <a:t>often</a:t>
            </a:r>
            <a:r>
              <a:rPr spc="10" dirty="0">
                <a:latin typeface="Palatino Linotype" panose="02040502050505030304" pitchFamily="18" charset="0"/>
              </a:rPr>
              <a:t> </a:t>
            </a:r>
            <a:r>
              <a:rPr spc="-20" dirty="0">
                <a:latin typeface="Palatino Linotype" panose="02040502050505030304" pitchFamily="18" charset="0"/>
              </a:rPr>
              <a:t>spectacular,</a:t>
            </a:r>
            <a:r>
              <a:rPr spc="15" dirty="0">
                <a:latin typeface="Palatino Linotype" panose="02040502050505030304" pitchFamily="18" charset="0"/>
              </a:rPr>
              <a:t> </a:t>
            </a:r>
            <a:r>
              <a:rPr spc="-5" dirty="0">
                <a:latin typeface="Palatino Linotype" panose="02040502050505030304" pitchFamily="18" charset="0"/>
              </a:rPr>
              <a:t>political</a:t>
            </a:r>
            <a:r>
              <a:rPr spc="5" dirty="0">
                <a:latin typeface="Palatino Linotype" panose="02040502050505030304" pitchFamily="18" charset="0"/>
              </a:rPr>
              <a:t> </a:t>
            </a:r>
            <a:r>
              <a:rPr spc="-10" dirty="0">
                <a:latin typeface="Palatino Linotype" panose="02040502050505030304" pitchFamily="18" charset="0"/>
              </a:rPr>
              <a:t>events.</a:t>
            </a:r>
          </a:p>
          <a:p>
            <a:pPr marL="241300" marR="5715" indent="-228600" algn="just">
              <a:lnSpc>
                <a:spcPts val="2160"/>
              </a:lnSpc>
              <a:spcBef>
                <a:spcPts val="1030"/>
              </a:spcBef>
              <a:buFont typeface="Arial MT"/>
              <a:buChar char="•"/>
              <a:tabLst>
                <a:tab pos="241300" algn="l"/>
              </a:tabLst>
            </a:pPr>
            <a:r>
              <a:rPr spc="-5" dirty="0">
                <a:latin typeface="Palatino Linotype" panose="02040502050505030304" pitchFamily="18" charset="0"/>
              </a:rPr>
              <a:t>Important</a:t>
            </a:r>
            <a:r>
              <a:rPr dirty="0">
                <a:latin typeface="Palatino Linotype" panose="02040502050505030304" pitchFamily="18" charset="0"/>
              </a:rPr>
              <a:t> </a:t>
            </a:r>
            <a:r>
              <a:rPr spc="-5" dirty="0">
                <a:latin typeface="Palatino Linotype" panose="02040502050505030304" pitchFamily="18" charset="0"/>
              </a:rPr>
              <a:t>legislation</a:t>
            </a:r>
            <a:r>
              <a:rPr dirty="0">
                <a:latin typeface="Palatino Linotype" panose="02040502050505030304" pitchFamily="18" charset="0"/>
              </a:rPr>
              <a:t> </a:t>
            </a:r>
            <a:r>
              <a:rPr spc="-15" dirty="0">
                <a:latin typeface="Palatino Linotype" panose="02040502050505030304" pitchFamily="18" charset="0"/>
              </a:rPr>
              <a:t>vetoed</a:t>
            </a:r>
            <a:r>
              <a:rPr spc="-10" dirty="0">
                <a:latin typeface="Palatino Linotype" panose="02040502050505030304" pitchFamily="18" charset="0"/>
              </a:rPr>
              <a:t> </a:t>
            </a:r>
            <a:r>
              <a:rPr spc="-15" dirty="0">
                <a:latin typeface="Palatino Linotype" panose="02040502050505030304" pitchFamily="18" charset="0"/>
              </a:rPr>
              <a:t>by</a:t>
            </a:r>
            <a:r>
              <a:rPr spc="-10" dirty="0">
                <a:latin typeface="Palatino Linotype" panose="02040502050505030304" pitchFamily="18" charset="0"/>
              </a:rPr>
              <a:t> </a:t>
            </a:r>
            <a:r>
              <a:rPr spc="-5" dirty="0">
                <a:latin typeface="Palatino Linotype" panose="02040502050505030304" pitchFamily="18" charset="0"/>
              </a:rPr>
              <a:t>constitutional</a:t>
            </a:r>
            <a:r>
              <a:rPr dirty="0">
                <a:latin typeface="Palatino Linotype" panose="02040502050505030304" pitchFamily="18" charset="0"/>
              </a:rPr>
              <a:t> </a:t>
            </a:r>
            <a:r>
              <a:rPr spc="-5" dirty="0">
                <a:latin typeface="Palatino Linotype" panose="02040502050505030304" pitchFamily="18" charset="0"/>
              </a:rPr>
              <a:t>courts</a:t>
            </a:r>
            <a:r>
              <a:rPr dirty="0">
                <a:latin typeface="Palatino Linotype" panose="02040502050505030304" pitchFamily="18" charset="0"/>
              </a:rPr>
              <a:t> include</a:t>
            </a:r>
            <a:r>
              <a:rPr spc="5" dirty="0">
                <a:latin typeface="Palatino Linotype" panose="02040502050505030304" pitchFamily="18" charset="0"/>
              </a:rPr>
              <a:t> </a:t>
            </a:r>
            <a:r>
              <a:rPr dirty="0">
                <a:latin typeface="Palatino Linotype" panose="02040502050505030304" pitchFamily="18" charset="0"/>
              </a:rPr>
              <a:t>the</a:t>
            </a:r>
            <a:r>
              <a:rPr spc="5" dirty="0">
                <a:latin typeface="Palatino Linotype" panose="02040502050505030304" pitchFamily="18" charset="0"/>
              </a:rPr>
              <a:t> </a:t>
            </a:r>
            <a:r>
              <a:rPr spc="-5" dirty="0">
                <a:latin typeface="Palatino Linotype" panose="02040502050505030304" pitchFamily="18" charset="0"/>
              </a:rPr>
              <a:t>liberalisation</a:t>
            </a:r>
            <a:r>
              <a:rPr dirty="0">
                <a:latin typeface="Palatino Linotype" panose="02040502050505030304" pitchFamily="18" charset="0"/>
              </a:rPr>
              <a:t> </a:t>
            </a:r>
            <a:r>
              <a:rPr spc="-5" dirty="0">
                <a:latin typeface="Palatino Linotype" panose="02040502050505030304" pitchFamily="18" charset="0"/>
              </a:rPr>
              <a:t>of</a:t>
            </a:r>
            <a:r>
              <a:rPr dirty="0">
                <a:latin typeface="Palatino Linotype" panose="02040502050505030304" pitchFamily="18" charset="0"/>
              </a:rPr>
              <a:t> </a:t>
            </a:r>
            <a:r>
              <a:rPr spc="-5" dirty="0">
                <a:latin typeface="Palatino Linotype" panose="02040502050505030304" pitchFamily="18" charset="0"/>
              </a:rPr>
              <a:t>abortion</a:t>
            </a:r>
            <a:r>
              <a:rPr dirty="0">
                <a:latin typeface="Palatino Linotype" panose="02040502050505030304" pitchFamily="18" charset="0"/>
              </a:rPr>
              <a:t> </a:t>
            </a:r>
            <a:r>
              <a:rPr spc="-5" dirty="0">
                <a:latin typeface="Palatino Linotype" panose="02040502050505030304" pitchFamily="18" charset="0"/>
              </a:rPr>
              <a:t>in </a:t>
            </a:r>
            <a:r>
              <a:rPr spc="-440" dirty="0">
                <a:latin typeface="Palatino Linotype" panose="02040502050505030304" pitchFamily="18" charset="0"/>
              </a:rPr>
              <a:t> </a:t>
            </a:r>
            <a:r>
              <a:rPr spc="-5" dirty="0">
                <a:latin typeface="Palatino Linotype" panose="02040502050505030304" pitchFamily="18" charset="0"/>
              </a:rPr>
              <a:t>Germany</a:t>
            </a:r>
            <a:r>
              <a:rPr spc="-20" dirty="0">
                <a:latin typeface="Palatino Linotype" panose="02040502050505030304" pitchFamily="18" charset="0"/>
              </a:rPr>
              <a:t> </a:t>
            </a:r>
            <a:r>
              <a:rPr dirty="0">
                <a:latin typeface="Palatino Linotype" panose="02040502050505030304" pitchFamily="18" charset="0"/>
              </a:rPr>
              <a:t>(1975,</a:t>
            </a:r>
            <a:r>
              <a:rPr spc="-25" dirty="0">
                <a:latin typeface="Palatino Linotype" panose="02040502050505030304" pitchFamily="18" charset="0"/>
              </a:rPr>
              <a:t> </a:t>
            </a:r>
            <a:r>
              <a:rPr dirty="0">
                <a:latin typeface="Palatino Linotype" panose="02040502050505030304" pitchFamily="18" charset="0"/>
              </a:rPr>
              <a:t>1992)</a:t>
            </a:r>
            <a:r>
              <a:rPr spc="-30" dirty="0">
                <a:latin typeface="Palatino Linotype" panose="02040502050505030304" pitchFamily="18" charset="0"/>
              </a:rPr>
              <a:t> </a:t>
            </a:r>
            <a:r>
              <a:rPr dirty="0">
                <a:latin typeface="Palatino Linotype" panose="02040502050505030304" pitchFamily="18" charset="0"/>
              </a:rPr>
              <a:t>and Spain</a:t>
            </a:r>
            <a:r>
              <a:rPr spc="-5" dirty="0">
                <a:latin typeface="Palatino Linotype" panose="02040502050505030304" pitchFamily="18" charset="0"/>
              </a:rPr>
              <a:t> </a:t>
            </a:r>
            <a:r>
              <a:rPr dirty="0">
                <a:latin typeface="Palatino Linotype" panose="02040502050505030304" pitchFamily="18" charset="0"/>
              </a:rPr>
              <a:t>(1985),</a:t>
            </a:r>
            <a:r>
              <a:rPr spc="434" dirty="0">
                <a:latin typeface="Palatino Linotype" panose="02040502050505030304" pitchFamily="18" charset="0"/>
              </a:rPr>
              <a:t> </a:t>
            </a:r>
            <a:r>
              <a:rPr dirty="0">
                <a:latin typeface="Palatino Linotype" panose="02040502050505030304" pitchFamily="18" charset="0"/>
              </a:rPr>
              <a:t>the</a:t>
            </a:r>
            <a:r>
              <a:rPr spc="-10" dirty="0">
                <a:latin typeface="Palatino Linotype" panose="02040502050505030304" pitchFamily="18" charset="0"/>
              </a:rPr>
              <a:t> </a:t>
            </a:r>
            <a:r>
              <a:rPr spc="-5" dirty="0">
                <a:latin typeface="Palatino Linotype" panose="02040502050505030304" pitchFamily="18" charset="0"/>
              </a:rPr>
              <a:t>bid</a:t>
            </a:r>
            <a:r>
              <a:rPr dirty="0">
                <a:latin typeface="Palatino Linotype" panose="02040502050505030304" pitchFamily="18" charset="0"/>
              </a:rPr>
              <a:t> </a:t>
            </a:r>
            <a:r>
              <a:rPr spc="-15" dirty="0">
                <a:latin typeface="Palatino Linotype" panose="02040502050505030304" pitchFamily="18" charset="0"/>
              </a:rPr>
              <a:t>to</a:t>
            </a:r>
            <a:r>
              <a:rPr spc="5" dirty="0">
                <a:latin typeface="Palatino Linotype" panose="02040502050505030304" pitchFamily="18" charset="0"/>
              </a:rPr>
              <a:t> </a:t>
            </a:r>
            <a:r>
              <a:rPr spc="-10" dirty="0">
                <a:latin typeface="Palatino Linotype" panose="02040502050505030304" pitchFamily="18" charset="0"/>
              </a:rPr>
              <a:t>introduce affirmative</a:t>
            </a:r>
            <a:r>
              <a:rPr spc="60" dirty="0">
                <a:latin typeface="Palatino Linotype" panose="02040502050505030304" pitchFamily="18" charset="0"/>
              </a:rPr>
              <a:t> </a:t>
            </a:r>
            <a:r>
              <a:rPr dirty="0">
                <a:latin typeface="Palatino Linotype" panose="02040502050505030304" pitchFamily="18" charset="0"/>
              </a:rPr>
              <a:t>action </a:t>
            </a:r>
            <a:r>
              <a:rPr spc="-5" dirty="0">
                <a:latin typeface="Palatino Linotype" panose="02040502050505030304" pitchFamily="18" charset="0"/>
              </a:rPr>
              <a:t>in</a:t>
            </a:r>
            <a:r>
              <a:rPr spc="10" dirty="0">
                <a:latin typeface="Palatino Linotype" panose="02040502050505030304" pitchFamily="18" charset="0"/>
              </a:rPr>
              <a:t> </a:t>
            </a:r>
            <a:r>
              <a:rPr spc="-5" dirty="0">
                <a:latin typeface="Palatino Linotype" panose="02040502050505030304" pitchFamily="18" charset="0"/>
              </a:rPr>
              <a:t>France </a:t>
            </a:r>
            <a:r>
              <a:rPr dirty="0">
                <a:latin typeface="Palatino Linotype" panose="02040502050505030304" pitchFamily="18" charset="0"/>
              </a:rPr>
              <a:t>(1982).</a:t>
            </a:r>
          </a:p>
          <a:p>
            <a:pPr marL="241300" marR="5080" indent="-228600" algn="just">
              <a:lnSpc>
                <a:spcPts val="2160"/>
              </a:lnSpc>
              <a:spcBef>
                <a:spcPts val="1010"/>
              </a:spcBef>
              <a:buFont typeface="Arial MT"/>
              <a:buChar char="•"/>
              <a:tabLst>
                <a:tab pos="241300" algn="l"/>
              </a:tabLst>
            </a:pPr>
            <a:r>
              <a:rPr dirty="0">
                <a:latin typeface="Palatino Linotype" panose="02040502050505030304" pitchFamily="18" charset="0"/>
              </a:rPr>
              <a:t>Occasionally</a:t>
            </a:r>
            <a:r>
              <a:rPr spc="5" dirty="0">
                <a:latin typeface="Palatino Linotype" panose="02040502050505030304" pitchFamily="18" charset="0"/>
              </a:rPr>
              <a:t> </a:t>
            </a:r>
            <a:r>
              <a:rPr spc="-5" dirty="0">
                <a:latin typeface="Palatino Linotype" panose="02040502050505030304" pitchFamily="18" charset="0"/>
              </a:rPr>
              <a:t>the</a:t>
            </a:r>
            <a:r>
              <a:rPr dirty="0">
                <a:latin typeface="Palatino Linotype" panose="02040502050505030304" pitchFamily="18" charset="0"/>
              </a:rPr>
              <a:t> </a:t>
            </a:r>
            <a:r>
              <a:rPr spc="-5" dirty="0">
                <a:latin typeface="Palatino Linotype" panose="02040502050505030304" pitchFamily="18" charset="0"/>
              </a:rPr>
              <a:t>courts</a:t>
            </a:r>
            <a:r>
              <a:rPr dirty="0">
                <a:latin typeface="Palatino Linotype" panose="02040502050505030304" pitchFamily="18" charset="0"/>
              </a:rPr>
              <a:t> </a:t>
            </a:r>
            <a:r>
              <a:rPr spc="-10" dirty="0">
                <a:latin typeface="Palatino Linotype" panose="02040502050505030304" pitchFamily="18" charset="0"/>
              </a:rPr>
              <a:t>are</a:t>
            </a:r>
            <a:r>
              <a:rPr spc="-5" dirty="0">
                <a:latin typeface="Palatino Linotype" panose="02040502050505030304" pitchFamily="18" charset="0"/>
              </a:rPr>
              <a:t> </a:t>
            </a:r>
            <a:r>
              <a:rPr spc="-15" dirty="0">
                <a:latin typeface="Palatino Linotype" panose="02040502050505030304" pitchFamily="18" charset="0"/>
              </a:rPr>
              <a:t>involved</a:t>
            </a:r>
            <a:r>
              <a:rPr spc="-10" dirty="0">
                <a:latin typeface="Palatino Linotype" panose="02040502050505030304" pitchFamily="18" charset="0"/>
              </a:rPr>
              <a:t> </a:t>
            </a:r>
            <a:r>
              <a:rPr spc="-5" dirty="0">
                <a:latin typeface="Palatino Linotype" panose="02040502050505030304" pitchFamily="18" charset="0"/>
              </a:rPr>
              <a:t>in</a:t>
            </a:r>
            <a:r>
              <a:rPr dirty="0">
                <a:latin typeface="Palatino Linotype" panose="02040502050505030304" pitchFamily="18" charset="0"/>
              </a:rPr>
              <a:t> the</a:t>
            </a:r>
            <a:r>
              <a:rPr spc="5" dirty="0">
                <a:latin typeface="Palatino Linotype" panose="02040502050505030304" pitchFamily="18" charset="0"/>
              </a:rPr>
              <a:t> </a:t>
            </a:r>
            <a:r>
              <a:rPr dirty="0">
                <a:latin typeface="Palatino Linotype" panose="02040502050505030304" pitchFamily="18" charset="0"/>
              </a:rPr>
              <a:t>actual</a:t>
            </a:r>
            <a:r>
              <a:rPr spc="5" dirty="0">
                <a:latin typeface="Palatino Linotype" panose="02040502050505030304" pitchFamily="18" charset="0"/>
              </a:rPr>
              <a:t> </a:t>
            </a:r>
            <a:r>
              <a:rPr spc="-5" dirty="0">
                <a:latin typeface="Palatino Linotype" panose="02040502050505030304" pitchFamily="18" charset="0"/>
              </a:rPr>
              <a:t>rewriting</a:t>
            </a:r>
            <a:r>
              <a:rPr dirty="0">
                <a:latin typeface="Palatino Linotype" panose="02040502050505030304" pitchFamily="18" charset="0"/>
              </a:rPr>
              <a:t> </a:t>
            </a:r>
            <a:r>
              <a:rPr spc="-5" dirty="0">
                <a:latin typeface="Palatino Linotype" panose="02040502050505030304" pitchFamily="18" charset="0"/>
              </a:rPr>
              <a:t>of</a:t>
            </a:r>
            <a:r>
              <a:rPr dirty="0">
                <a:latin typeface="Palatino Linotype" panose="02040502050505030304" pitchFamily="18" charset="0"/>
              </a:rPr>
              <a:t> the</a:t>
            </a:r>
            <a:r>
              <a:rPr spc="5" dirty="0">
                <a:latin typeface="Palatino Linotype" panose="02040502050505030304" pitchFamily="18" charset="0"/>
              </a:rPr>
              <a:t> </a:t>
            </a:r>
            <a:r>
              <a:rPr spc="-10" dirty="0">
                <a:latin typeface="Palatino Linotype" panose="02040502050505030304" pitchFamily="18" charset="0"/>
              </a:rPr>
              <a:t>laws</a:t>
            </a:r>
            <a:r>
              <a:rPr spc="-5" dirty="0">
                <a:latin typeface="Palatino Linotype" panose="02040502050505030304" pitchFamily="18" charset="0"/>
              </a:rPr>
              <a:t> or </a:t>
            </a:r>
            <a:r>
              <a:rPr spc="-10" dirty="0">
                <a:latin typeface="Palatino Linotype" panose="02040502050505030304" pitchFamily="18" charset="0"/>
              </a:rPr>
              <a:t>providing</a:t>
            </a:r>
            <a:r>
              <a:rPr spc="-5" dirty="0">
                <a:latin typeface="Palatino Linotype" panose="02040502050505030304" pitchFamily="18" charset="0"/>
              </a:rPr>
              <a:t> </a:t>
            </a:r>
            <a:r>
              <a:rPr spc="-10" dirty="0">
                <a:latin typeface="Palatino Linotype" panose="02040502050505030304" pitchFamily="18" charset="0"/>
              </a:rPr>
              <a:t>general </a:t>
            </a:r>
            <a:r>
              <a:rPr spc="-440" dirty="0">
                <a:latin typeface="Palatino Linotype" panose="02040502050505030304" pitchFamily="18" charset="0"/>
              </a:rPr>
              <a:t> </a:t>
            </a:r>
            <a:r>
              <a:rPr dirty="0">
                <a:latin typeface="Palatino Linotype" panose="02040502050505030304" pitchFamily="18" charset="0"/>
              </a:rPr>
              <a:t>guidelines about </a:t>
            </a:r>
            <a:r>
              <a:rPr spc="-5" dirty="0">
                <a:latin typeface="Palatino Linotype" panose="02040502050505030304" pitchFamily="18" charset="0"/>
              </a:rPr>
              <a:t>how the law should </a:t>
            </a:r>
            <a:r>
              <a:rPr dirty="0">
                <a:latin typeface="Palatino Linotype" panose="02040502050505030304" pitchFamily="18" charset="0"/>
              </a:rPr>
              <a:t>be amended. </a:t>
            </a:r>
            <a:r>
              <a:rPr spc="-5" dirty="0">
                <a:latin typeface="Palatino Linotype" panose="02040502050505030304" pitchFamily="18" charset="0"/>
              </a:rPr>
              <a:t>Thus they </a:t>
            </a:r>
            <a:r>
              <a:rPr spc="-20" dirty="0">
                <a:latin typeface="Palatino Linotype" panose="02040502050505030304" pitchFamily="18" charset="0"/>
              </a:rPr>
              <a:t>have </a:t>
            </a:r>
            <a:r>
              <a:rPr dirty="0">
                <a:latin typeface="Palatino Linotype" panose="02040502050505030304" pitchFamily="18" charset="0"/>
              </a:rPr>
              <a:t>a </a:t>
            </a:r>
            <a:r>
              <a:rPr spc="-5" dirty="0">
                <a:latin typeface="Palatino Linotype" panose="02040502050505030304" pitchFamily="18" charset="0"/>
              </a:rPr>
              <a:t>‘positive’ </a:t>
            </a:r>
            <a:r>
              <a:rPr dirty="0">
                <a:latin typeface="Palatino Linotype" panose="02040502050505030304" pitchFamily="18" charset="0"/>
              </a:rPr>
              <a:t>impact </a:t>
            </a:r>
            <a:r>
              <a:rPr spc="-5" dirty="0">
                <a:latin typeface="Palatino Linotype" panose="02040502050505030304" pitchFamily="18" charset="0"/>
              </a:rPr>
              <a:t>upon the </a:t>
            </a:r>
            <a:r>
              <a:rPr dirty="0">
                <a:latin typeface="Palatino Linotype" panose="02040502050505030304" pitchFamily="18" charset="0"/>
              </a:rPr>
              <a:t> </a:t>
            </a:r>
            <a:r>
              <a:rPr spc="-10" dirty="0">
                <a:latin typeface="Palatino Linotype" panose="02040502050505030304" pitchFamily="18" charset="0"/>
              </a:rPr>
              <a:t>substance</a:t>
            </a:r>
            <a:r>
              <a:rPr spc="-15" dirty="0">
                <a:latin typeface="Palatino Linotype" panose="02040502050505030304" pitchFamily="18" charset="0"/>
              </a:rPr>
              <a:t> </a:t>
            </a:r>
            <a:r>
              <a:rPr dirty="0">
                <a:latin typeface="Palatino Linotype" panose="02040502050505030304" pitchFamily="18" charset="0"/>
              </a:rPr>
              <a:t>of</a:t>
            </a:r>
            <a:r>
              <a:rPr spc="-10" dirty="0">
                <a:latin typeface="Palatino Linotype" panose="02040502050505030304" pitchFamily="18" charset="0"/>
              </a:rPr>
              <a:t> </a:t>
            </a:r>
            <a:r>
              <a:rPr spc="-5" dirty="0">
                <a:latin typeface="Palatino Linotype" panose="02040502050505030304" pitchFamily="18" charset="0"/>
              </a:rPr>
              <a:t>legislation.</a:t>
            </a:r>
          </a:p>
          <a:p>
            <a:pPr marL="241300" marR="5715" indent="-228600" algn="just">
              <a:lnSpc>
                <a:spcPts val="2160"/>
              </a:lnSpc>
              <a:spcBef>
                <a:spcPts val="1000"/>
              </a:spcBef>
              <a:buFont typeface="Arial MT"/>
              <a:buChar char="•"/>
              <a:tabLst>
                <a:tab pos="241300" algn="l"/>
              </a:tabLst>
            </a:pPr>
            <a:r>
              <a:rPr spc="-5" dirty="0">
                <a:latin typeface="Palatino Linotype" panose="02040502050505030304" pitchFamily="18" charset="0"/>
              </a:rPr>
              <a:t>Constitutional judges </a:t>
            </a:r>
            <a:r>
              <a:rPr spc="-20" dirty="0">
                <a:latin typeface="Palatino Linotype" panose="02040502050505030304" pitchFamily="18" charset="0"/>
              </a:rPr>
              <a:t>have</a:t>
            </a:r>
            <a:r>
              <a:rPr spc="409" dirty="0">
                <a:latin typeface="Palatino Linotype" panose="02040502050505030304" pitchFamily="18" charset="0"/>
              </a:rPr>
              <a:t> </a:t>
            </a:r>
            <a:r>
              <a:rPr dirty="0">
                <a:latin typeface="Palatino Linotype" panose="02040502050505030304" pitchFamily="18" charset="0"/>
              </a:rPr>
              <a:t>also </a:t>
            </a:r>
            <a:r>
              <a:rPr spc="-5" dirty="0">
                <a:latin typeface="Palatino Linotype" panose="02040502050505030304" pitchFamily="18" charset="0"/>
              </a:rPr>
              <a:t>come </a:t>
            </a:r>
            <a:r>
              <a:rPr spc="-15" dirty="0">
                <a:latin typeface="Palatino Linotype" panose="02040502050505030304" pitchFamily="18" charset="0"/>
              </a:rPr>
              <a:t>to exercise </a:t>
            </a:r>
            <a:r>
              <a:rPr spc="-10" dirty="0">
                <a:latin typeface="Palatino Linotype" panose="02040502050505030304" pitchFamily="18" charset="0"/>
              </a:rPr>
              <a:t>substantial, </a:t>
            </a:r>
            <a:r>
              <a:rPr spc="5" dirty="0">
                <a:latin typeface="Palatino Linotype" panose="02040502050505030304" pitchFamily="18" charset="0"/>
              </a:rPr>
              <a:t>‘indirect’ </a:t>
            </a:r>
            <a:r>
              <a:rPr dirty="0">
                <a:latin typeface="Palatino Linotype" panose="02040502050505030304" pitchFamily="18" charset="0"/>
              </a:rPr>
              <a:t>authority </a:t>
            </a:r>
            <a:r>
              <a:rPr spc="-10" dirty="0">
                <a:latin typeface="Palatino Linotype" panose="02040502050505030304" pitchFamily="18" charset="0"/>
              </a:rPr>
              <a:t>over </a:t>
            </a:r>
            <a:r>
              <a:rPr dirty="0">
                <a:latin typeface="Palatino Linotype" panose="02040502050505030304" pitchFamily="18" charset="0"/>
              </a:rPr>
              <a:t>legislating, </a:t>
            </a:r>
            <a:r>
              <a:rPr spc="5" dirty="0">
                <a:latin typeface="Palatino Linotype" panose="02040502050505030304" pitchFamily="18" charset="0"/>
              </a:rPr>
              <a:t> </a:t>
            </a:r>
            <a:r>
              <a:rPr spc="-15" dirty="0">
                <a:latin typeface="Palatino Linotype" panose="02040502050505030304" pitchFamily="18" charset="0"/>
              </a:rPr>
              <a:t>to</a:t>
            </a:r>
            <a:r>
              <a:rPr spc="-10" dirty="0">
                <a:latin typeface="Palatino Linotype" panose="02040502050505030304" pitchFamily="18" charset="0"/>
              </a:rPr>
              <a:t> </a:t>
            </a:r>
            <a:r>
              <a:rPr dirty="0">
                <a:latin typeface="Palatino Linotype" panose="02040502050505030304" pitchFamily="18" charset="0"/>
              </a:rPr>
              <a:t>the </a:t>
            </a:r>
            <a:r>
              <a:rPr spc="-15" dirty="0">
                <a:latin typeface="Palatino Linotype" panose="02040502050505030304" pitchFamily="18" charset="0"/>
              </a:rPr>
              <a:t>extent</a:t>
            </a:r>
            <a:r>
              <a:rPr spc="420" dirty="0">
                <a:latin typeface="Palatino Linotype" panose="02040502050505030304" pitchFamily="18" charset="0"/>
              </a:rPr>
              <a:t> </a:t>
            </a:r>
            <a:r>
              <a:rPr spc="-5" dirty="0">
                <a:latin typeface="Palatino Linotype" panose="02040502050505030304" pitchFamily="18" charset="0"/>
              </a:rPr>
              <a:t>that case </a:t>
            </a:r>
            <a:r>
              <a:rPr spc="-45" dirty="0">
                <a:latin typeface="Palatino Linotype" panose="02040502050505030304" pitchFamily="18" charset="0"/>
              </a:rPr>
              <a:t>law,</a:t>
            </a:r>
            <a:r>
              <a:rPr spc="360" dirty="0">
                <a:latin typeface="Palatino Linotype" panose="02040502050505030304" pitchFamily="18" charset="0"/>
              </a:rPr>
              <a:t> </a:t>
            </a:r>
            <a:r>
              <a:rPr spc="-5" dirty="0">
                <a:latin typeface="Palatino Linotype" panose="02040502050505030304" pitchFamily="18" charset="0"/>
              </a:rPr>
              <a:t>in </a:t>
            </a:r>
            <a:r>
              <a:rPr spc="-15" dirty="0">
                <a:latin typeface="Palatino Linotype" panose="02040502050505030304" pitchFamily="18" charset="0"/>
              </a:rPr>
              <a:t>any </a:t>
            </a:r>
            <a:r>
              <a:rPr spc="-5" dirty="0">
                <a:latin typeface="Palatino Linotype" panose="02040502050505030304" pitchFamily="18" charset="0"/>
              </a:rPr>
              <a:t>given policy domain, meaningfully guides </a:t>
            </a:r>
            <a:r>
              <a:rPr dirty="0">
                <a:latin typeface="Palatino Linotype" panose="02040502050505030304" pitchFamily="18" charset="0"/>
              </a:rPr>
              <a:t>the </a:t>
            </a:r>
            <a:r>
              <a:rPr spc="-5" dirty="0">
                <a:latin typeface="Palatino Linotype" panose="02040502050505030304" pitchFamily="18" charset="0"/>
              </a:rPr>
              <a:t>decision making </a:t>
            </a:r>
            <a:r>
              <a:rPr dirty="0">
                <a:latin typeface="Palatino Linotype" panose="02040502050505030304" pitchFamily="18" charset="0"/>
              </a:rPr>
              <a:t> of</a:t>
            </a:r>
            <a:r>
              <a:rPr spc="-15" dirty="0">
                <a:latin typeface="Palatino Linotype" panose="02040502050505030304" pitchFamily="18" charset="0"/>
              </a:rPr>
              <a:t> </a:t>
            </a:r>
            <a:r>
              <a:rPr spc="-10" dirty="0">
                <a:latin typeface="Palatino Linotype" panose="02040502050505030304" pitchFamily="18" charset="0"/>
              </a:rPr>
              <a:t>legislators</a:t>
            </a:r>
            <a:r>
              <a:rPr spc="35" dirty="0">
                <a:latin typeface="Palatino Linotype" panose="02040502050505030304" pitchFamily="18" charset="0"/>
              </a:rPr>
              <a:t> </a:t>
            </a:r>
            <a:r>
              <a:rPr spc="-5" dirty="0">
                <a:latin typeface="Palatino Linotype" panose="02040502050505030304" pitchFamily="18" charset="0"/>
              </a:rPr>
              <a:t>in</a:t>
            </a:r>
            <a:r>
              <a:rPr spc="5" dirty="0">
                <a:latin typeface="Palatino Linotype" panose="02040502050505030304" pitchFamily="18" charset="0"/>
              </a:rPr>
              <a:t> </a:t>
            </a:r>
            <a:r>
              <a:rPr spc="-5" dirty="0">
                <a:latin typeface="Palatino Linotype" panose="02040502050505030304" pitchFamily="18" charset="0"/>
              </a:rPr>
              <a:t>that</a:t>
            </a:r>
            <a:r>
              <a:rPr dirty="0">
                <a:latin typeface="Palatino Linotype" panose="02040502050505030304" pitchFamily="18" charset="0"/>
              </a:rPr>
              <a:t> </a:t>
            </a:r>
            <a:r>
              <a:rPr spc="-5" dirty="0">
                <a:latin typeface="Palatino Linotype" panose="02040502050505030304" pitchFamily="18" charset="0"/>
              </a:rPr>
              <a:t>domain.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52400"/>
            <a:ext cx="6245861" cy="443711"/>
          </a:xfrm>
          <a:prstGeom prst="rect">
            <a:avLst/>
          </a:prstGeom>
        </p:spPr>
        <p:txBody>
          <a:bodyPr vert="horz" wrap="square" lIns="0" tIns="12700" rIns="0" bIns="0" rtlCol="0">
            <a:spAutoFit/>
          </a:bodyPr>
          <a:lstStyle/>
          <a:p>
            <a:pPr marL="12700">
              <a:lnSpc>
                <a:spcPct val="100000"/>
              </a:lnSpc>
              <a:spcBef>
                <a:spcPts val="100"/>
              </a:spcBef>
            </a:pPr>
            <a:r>
              <a:rPr lang="en-US" sz="2800" b="1" spc="-5" dirty="0">
                <a:latin typeface="Palatino Linotype" panose="02040502050505030304" pitchFamily="18" charset="0"/>
              </a:rPr>
              <a:t>V</a:t>
            </a:r>
            <a:r>
              <a:rPr sz="2800" b="1" spc="-25" dirty="0">
                <a:latin typeface="Palatino Linotype" panose="02040502050505030304" pitchFamily="18" charset="0"/>
              </a:rPr>
              <a:t>eto </a:t>
            </a:r>
            <a:r>
              <a:rPr sz="2800" b="1" spc="-15" dirty="0">
                <a:latin typeface="Palatino Linotype" panose="02040502050505030304" pitchFamily="18" charset="0"/>
              </a:rPr>
              <a:t>power</a:t>
            </a:r>
          </a:p>
        </p:txBody>
      </p:sp>
      <p:sp>
        <p:nvSpPr>
          <p:cNvPr id="3" name="object 3"/>
          <p:cNvSpPr txBox="1"/>
          <p:nvPr/>
        </p:nvSpPr>
        <p:spPr>
          <a:xfrm>
            <a:off x="381000" y="943550"/>
            <a:ext cx="11658600" cy="5534720"/>
          </a:xfrm>
          <a:prstGeom prst="rect">
            <a:avLst/>
          </a:prstGeom>
        </p:spPr>
        <p:txBody>
          <a:bodyPr vert="horz" wrap="square" lIns="0" tIns="121920" rIns="0" bIns="0" rtlCol="0">
            <a:spAutoFit/>
          </a:bodyPr>
          <a:lstStyle/>
          <a:p>
            <a:pPr>
              <a:lnSpc>
                <a:spcPct val="100000"/>
              </a:lnSpc>
              <a:spcBef>
                <a:spcPts val="30"/>
              </a:spcBef>
            </a:pPr>
            <a:endParaRPr sz="2550" dirty="0">
              <a:latin typeface="Calibri"/>
              <a:cs typeface="Calibri"/>
            </a:endParaRPr>
          </a:p>
          <a:p>
            <a:pPr marL="241300" indent="-228600">
              <a:lnSpc>
                <a:spcPct val="150000"/>
              </a:lnSpc>
              <a:buFont typeface="Arial MT"/>
              <a:buChar char="•"/>
              <a:tabLst>
                <a:tab pos="241300" algn="l"/>
              </a:tabLst>
            </a:pPr>
            <a:r>
              <a:rPr lang="en-US" sz="2400" spc="15" dirty="0">
                <a:latin typeface="Palatino Linotype" panose="02040502050505030304" pitchFamily="18" charset="0"/>
                <a:cs typeface="Calibri"/>
              </a:rPr>
              <a:t>Judicial </a:t>
            </a:r>
            <a:r>
              <a:rPr sz="2400" spc="-20" dirty="0">
                <a:latin typeface="Palatino Linotype" panose="02040502050505030304" pitchFamily="18" charset="0"/>
                <a:cs typeface="Calibri"/>
              </a:rPr>
              <a:t>veto</a:t>
            </a:r>
            <a:r>
              <a:rPr sz="2400" spc="-5" dirty="0">
                <a:latin typeface="Palatino Linotype" panose="02040502050505030304" pitchFamily="18" charset="0"/>
                <a:cs typeface="Calibri"/>
              </a:rPr>
              <a:t> </a:t>
            </a:r>
            <a:r>
              <a:rPr sz="2400" dirty="0">
                <a:latin typeface="Palatino Linotype" panose="02040502050505030304" pitchFamily="18" charset="0"/>
                <a:cs typeface="Calibri"/>
              </a:rPr>
              <a:t>is</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dependent</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on </a:t>
            </a:r>
            <a:r>
              <a:rPr sz="2400" spc="-10" dirty="0">
                <a:latin typeface="Palatino Linotype" panose="02040502050505030304" pitchFamily="18" charset="0"/>
                <a:cs typeface="Calibri"/>
              </a:rPr>
              <a:t>three</a:t>
            </a:r>
            <a:r>
              <a:rPr sz="2400" dirty="0">
                <a:latin typeface="Palatino Linotype" panose="02040502050505030304" pitchFamily="18" charset="0"/>
                <a:cs typeface="Calibri"/>
              </a:rPr>
              <a:t> </a:t>
            </a:r>
            <a:r>
              <a:rPr sz="2400" spc="-5" dirty="0">
                <a:latin typeface="Palatino Linotype" panose="02040502050505030304" pitchFamily="18" charset="0"/>
                <a:cs typeface="Calibri"/>
              </a:rPr>
              <a:t>variables:</a:t>
            </a:r>
            <a:endParaRPr sz="2400" dirty="0">
              <a:latin typeface="Palatino Linotype" panose="02040502050505030304" pitchFamily="18" charset="0"/>
              <a:cs typeface="Calibri"/>
            </a:endParaRPr>
          </a:p>
          <a:p>
            <a:pPr marL="469900" indent="-457200">
              <a:lnSpc>
                <a:spcPct val="150000"/>
              </a:lnSpc>
              <a:spcBef>
                <a:spcPts val="145"/>
              </a:spcBef>
              <a:buAutoNum type="alphaLcParenR"/>
              <a:tabLst>
                <a:tab pos="241300" algn="l"/>
              </a:tabLst>
            </a:pPr>
            <a:r>
              <a:rPr sz="2400" dirty="0">
                <a:latin typeface="Palatino Linotype" panose="02040502050505030304" pitchFamily="18" charset="0"/>
                <a:cs typeface="Calibri"/>
              </a:rPr>
              <a:t>the</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ideological</a:t>
            </a:r>
            <a:r>
              <a:rPr sz="2400" spc="-25" dirty="0">
                <a:latin typeface="Palatino Linotype" panose="02040502050505030304" pitchFamily="18" charset="0"/>
                <a:cs typeface="Calibri"/>
              </a:rPr>
              <a:t> </a:t>
            </a:r>
            <a:r>
              <a:rPr sz="2400" spc="-10" dirty="0">
                <a:latin typeface="Palatino Linotype" panose="02040502050505030304" pitchFamily="18" charset="0"/>
                <a:cs typeface="Calibri"/>
              </a:rPr>
              <a:t>composition </a:t>
            </a:r>
            <a:r>
              <a:rPr sz="2400" spc="-5" dirty="0">
                <a:latin typeface="Palatino Linotype" panose="02040502050505030304" pitchFamily="18" charset="0"/>
                <a:cs typeface="Calibri"/>
              </a:rPr>
              <a:t>of</a:t>
            </a:r>
            <a:r>
              <a:rPr sz="2400" dirty="0">
                <a:latin typeface="Palatino Linotype" panose="02040502050505030304" pitchFamily="18" charset="0"/>
                <a:cs typeface="Calibri"/>
              </a:rPr>
              <a:t> the</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court;</a:t>
            </a:r>
            <a:r>
              <a:rPr lang="en-US" sz="2400" spc="-10" dirty="0">
                <a:latin typeface="Palatino Linotype" panose="02040502050505030304" pitchFamily="18" charset="0"/>
                <a:cs typeface="Calibri"/>
              </a:rPr>
              <a:t> liberal or conservative (USA) </a:t>
            </a:r>
          </a:p>
          <a:p>
            <a:pPr marL="469900" indent="-457200">
              <a:lnSpc>
                <a:spcPct val="150000"/>
              </a:lnSpc>
              <a:spcBef>
                <a:spcPts val="145"/>
              </a:spcBef>
              <a:buAutoNum type="alphaLcParenR"/>
              <a:tabLst>
                <a:tab pos="241300" algn="l"/>
              </a:tabLst>
            </a:pPr>
            <a:r>
              <a:rPr sz="2400" dirty="0">
                <a:latin typeface="Palatino Linotype" panose="02040502050505030304" pitchFamily="18" charset="0"/>
                <a:cs typeface="Calibri"/>
              </a:rPr>
              <a:t>the</a:t>
            </a:r>
            <a:r>
              <a:rPr sz="2400" spc="-15" dirty="0">
                <a:latin typeface="Palatino Linotype" panose="02040502050505030304" pitchFamily="18" charset="0"/>
                <a:cs typeface="Calibri"/>
              </a:rPr>
              <a:t> pattern</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15" dirty="0">
                <a:latin typeface="Palatino Linotype" panose="02040502050505030304" pitchFamily="18" charset="0"/>
                <a:cs typeface="Calibri"/>
              </a:rPr>
              <a:t> </a:t>
            </a:r>
            <a:r>
              <a:rPr sz="2400" spc="-10" dirty="0">
                <a:latin typeface="Palatino Linotype" panose="02040502050505030304" pitchFamily="18" charset="0"/>
                <a:cs typeface="Calibri"/>
              </a:rPr>
              <a:t>government</a:t>
            </a:r>
            <a:r>
              <a:rPr sz="2400" spc="-5" dirty="0">
                <a:latin typeface="Palatino Linotype" panose="02040502050505030304" pitchFamily="18" charset="0"/>
                <a:cs typeface="Calibri"/>
              </a:rPr>
              <a:t> </a:t>
            </a:r>
            <a:r>
              <a:rPr sz="2400" spc="-15" dirty="0">
                <a:latin typeface="Palatino Linotype" panose="02040502050505030304" pitchFamily="18" charset="0"/>
                <a:cs typeface="Calibri"/>
              </a:rPr>
              <a:t>control;</a:t>
            </a:r>
            <a:endParaRPr lang="en-US" sz="2400" spc="-15" dirty="0">
              <a:latin typeface="Palatino Linotype" panose="02040502050505030304" pitchFamily="18" charset="0"/>
              <a:cs typeface="Calibri"/>
            </a:endParaRPr>
          </a:p>
          <a:p>
            <a:pPr marL="469900" indent="-457200">
              <a:lnSpc>
                <a:spcPct val="150000"/>
              </a:lnSpc>
              <a:spcBef>
                <a:spcPts val="145"/>
              </a:spcBef>
              <a:buAutoNum type="alphaLcParenR"/>
              <a:tabLst>
                <a:tab pos="241300" algn="l"/>
              </a:tabLst>
            </a:pPr>
            <a:r>
              <a:rPr sz="2400" dirty="0">
                <a:latin typeface="Palatino Linotype" panose="02040502050505030304" pitchFamily="18" charset="0"/>
                <a:cs typeface="Calibri"/>
              </a:rPr>
              <a:t>and the </a:t>
            </a:r>
            <a:r>
              <a:rPr sz="2400" spc="-5" dirty="0">
                <a:latin typeface="Palatino Linotype" panose="02040502050505030304" pitchFamily="18" charset="0"/>
                <a:cs typeface="Calibri"/>
              </a:rPr>
              <a:t>legislative </a:t>
            </a:r>
            <a:r>
              <a:rPr sz="2400" spc="-25" dirty="0">
                <a:latin typeface="Palatino Linotype" panose="02040502050505030304" pitchFamily="18" charset="0"/>
                <a:cs typeface="Calibri"/>
              </a:rPr>
              <a:t>procedures.’ </a:t>
            </a:r>
            <a:r>
              <a:rPr sz="2400" spc="-530" dirty="0">
                <a:latin typeface="Palatino Linotype" panose="02040502050505030304" pitchFamily="18" charset="0"/>
                <a:cs typeface="Calibri"/>
              </a:rPr>
              <a:t> </a:t>
            </a:r>
            <a:r>
              <a:rPr sz="2400" spc="-10" dirty="0">
                <a:latin typeface="Palatino Linotype" panose="02040502050505030304" pitchFamily="18" charset="0"/>
                <a:cs typeface="Calibri"/>
              </a:rPr>
              <a:t>(Brouard</a:t>
            </a:r>
            <a:r>
              <a:rPr sz="2400" spc="-45"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Hönnige</a:t>
            </a:r>
            <a:r>
              <a:rPr sz="2400" spc="-15" dirty="0">
                <a:latin typeface="Palatino Linotype" panose="02040502050505030304" pitchFamily="18" charset="0"/>
                <a:cs typeface="Calibri"/>
              </a:rPr>
              <a:t> </a:t>
            </a:r>
            <a:r>
              <a:rPr sz="2400" spc="-5" dirty="0">
                <a:latin typeface="Palatino Linotype" panose="02040502050505030304" pitchFamily="18" charset="0"/>
                <a:cs typeface="Calibri"/>
              </a:rPr>
              <a:t>2017:</a:t>
            </a:r>
            <a:r>
              <a:rPr sz="2400" spc="-25" dirty="0">
                <a:latin typeface="Palatino Linotype" panose="02040502050505030304" pitchFamily="18" charset="0"/>
                <a:cs typeface="Calibri"/>
              </a:rPr>
              <a:t> </a:t>
            </a:r>
            <a:r>
              <a:rPr sz="2400" spc="-5" dirty="0">
                <a:latin typeface="Palatino Linotype" panose="02040502050505030304" pitchFamily="18" charset="0"/>
                <a:cs typeface="Calibri"/>
              </a:rPr>
              <a:t>529)</a:t>
            </a:r>
            <a:endParaRPr lang="en-US" sz="2400" spc="-5" dirty="0">
              <a:latin typeface="Palatino Linotype" panose="02040502050505030304" pitchFamily="18" charset="0"/>
              <a:cs typeface="Calibri"/>
            </a:endParaRPr>
          </a:p>
          <a:p>
            <a:pPr marL="355600" indent="-342900">
              <a:lnSpc>
                <a:spcPct val="150000"/>
              </a:lnSpc>
              <a:spcBef>
                <a:spcPts val="145"/>
              </a:spcBef>
              <a:buFont typeface="Arial" panose="020B0604020202020204" pitchFamily="34" charset="0"/>
              <a:buChar char="•"/>
              <a:tabLst>
                <a:tab pos="241300" algn="l"/>
              </a:tabLst>
            </a:pPr>
            <a:r>
              <a:rPr lang="en-GB" sz="2400" spc="-5" dirty="0">
                <a:latin typeface="Palatino Linotype" panose="02040502050505030304" pitchFamily="18" charset="0"/>
                <a:cs typeface="Calibri"/>
              </a:rPr>
              <a:t>These may determine the extent of </a:t>
            </a:r>
            <a:r>
              <a:rPr lang="en-US" sz="2400" spc="-5" dirty="0">
                <a:latin typeface="Palatino Linotype" panose="02040502050505030304" pitchFamily="18" charset="0"/>
                <a:cs typeface="Calibri"/>
              </a:rPr>
              <a:t> judicial intervention in public policy.</a:t>
            </a:r>
          </a:p>
          <a:p>
            <a:pPr marL="355600" indent="-342900">
              <a:lnSpc>
                <a:spcPct val="150000"/>
              </a:lnSpc>
              <a:spcBef>
                <a:spcPts val="145"/>
              </a:spcBef>
              <a:buFont typeface="Arial" panose="020B0604020202020204" pitchFamily="34" charset="0"/>
              <a:buChar char="•"/>
              <a:tabLst>
                <a:tab pos="241300" algn="l"/>
              </a:tabLst>
            </a:pPr>
            <a:r>
              <a:rPr lang="en-US" sz="2400" spc="-5" dirty="0">
                <a:latin typeface="Palatino Linotype" panose="02040502050505030304" pitchFamily="18" charset="0"/>
                <a:cs typeface="Calibri"/>
              </a:rPr>
              <a:t>Restraint judges should apply the letter of the law, leaving politics to elected bodies.</a:t>
            </a:r>
          </a:p>
          <a:p>
            <a:pPr marL="355600" indent="-342900">
              <a:lnSpc>
                <a:spcPct val="150000"/>
              </a:lnSpc>
              <a:spcBef>
                <a:spcPts val="145"/>
              </a:spcBef>
              <a:buFont typeface="Arial" panose="020B0604020202020204" pitchFamily="34" charset="0"/>
              <a:buChar char="•"/>
              <a:tabLst>
                <a:tab pos="241300" algn="l"/>
              </a:tabLst>
            </a:pPr>
            <a:r>
              <a:rPr lang="en-US" sz="2400" spc="-5" dirty="0">
                <a:latin typeface="Palatino Linotype" panose="02040502050505030304" pitchFamily="18" charset="0"/>
                <a:cs typeface="Calibri"/>
              </a:rPr>
              <a:t>Or Judicial activism: willingness of judges to venture beyond narrow legal reasoning so as to influence public policy. </a:t>
            </a:r>
          </a:p>
          <a:p>
            <a:pPr marL="12700">
              <a:lnSpc>
                <a:spcPct val="150000"/>
              </a:lnSpc>
              <a:spcBef>
                <a:spcPts val="145"/>
              </a:spcBef>
              <a:tabLst>
                <a:tab pos="241300" algn="l"/>
              </a:tabLst>
            </a:pPr>
            <a:endParaRPr sz="2400" dirty="0">
              <a:latin typeface="Palatino Linotype" panose="02040502050505030304" pitchFamily="18" charset="0"/>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7708" y="329006"/>
            <a:ext cx="1541780" cy="574675"/>
          </a:xfrm>
          <a:prstGeom prst="rect">
            <a:avLst/>
          </a:prstGeom>
        </p:spPr>
        <p:txBody>
          <a:bodyPr vert="horz" wrap="square" lIns="0" tIns="12700" rIns="0" bIns="0" rtlCol="0">
            <a:spAutoFit/>
          </a:bodyPr>
          <a:lstStyle/>
          <a:p>
            <a:pPr marL="12700">
              <a:lnSpc>
                <a:spcPct val="100000"/>
              </a:lnSpc>
              <a:spcBef>
                <a:spcPts val="100"/>
              </a:spcBef>
            </a:pPr>
            <a:r>
              <a:rPr spc="-5" dirty="0"/>
              <a:t>Findings</a:t>
            </a:r>
          </a:p>
        </p:txBody>
      </p:sp>
      <p:pic>
        <p:nvPicPr>
          <p:cNvPr id="3" name="object 3"/>
          <p:cNvPicPr/>
          <p:nvPr/>
        </p:nvPicPr>
        <p:blipFill>
          <a:blip r:embed="rId2" cstate="print"/>
          <a:stretch>
            <a:fillRect/>
          </a:stretch>
        </p:blipFill>
        <p:spPr>
          <a:xfrm>
            <a:off x="1023987" y="44196"/>
            <a:ext cx="6022412" cy="6285393"/>
          </a:xfrm>
          <a:prstGeom prst="rect">
            <a:avLst/>
          </a:prstGeom>
        </p:spPr>
      </p:pic>
      <p:sp>
        <p:nvSpPr>
          <p:cNvPr id="4" name="object 4"/>
          <p:cNvSpPr txBox="1"/>
          <p:nvPr/>
        </p:nvSpPr>
        <p:spPr>
          <a:xfrm>
            <a:off x="3919854" y="6392671"/>
            <a:ext cx="223520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Calibri"/>
                <a:cs typeface="Calibri"/>
              </a:rPr>
              <a:t>Brouard</a:t>
            </a:r>
            <a:r>
              <a:rPr sz="1600" spc="25" dirty="0">
                <a:latin typeface="Calibri"/>
                <a:cs typeface="Calibri"/>
              </a:rPr>
              <a:t> </a:t>
            </a:r>
            <a:r>
              <a:rPr sz="1600" spc="-5" dirty="0">
                <a:latin typeface="Calibri"/>
                <a:cs typeface="Calibri"/>
              </a:rPr>
              <a:t>and</a:t>
            </a:r>
            <a:r>
              <a:rPr sz="1600" spc="-25" dirty="0">
                <a:latin typeface="Calibri"/>
                <a:cs typeface="Calibri"/>
              </a:rPr>
              <a:t> </a:t>
            </a:r>
            <a:r>
              <a:rPr sz="1600" spc="-10" dirty="0">
                <a:latin typeface="Calibri"/>
                <a:cs typeface="Calibri"/>
              </a:rPr>
              <a:t>Hönnige</a:t>
            </a:r>
            <a:r>
              <a:rPr sz="1600" spc="-15" dirty="0">
                <a:latin typeface="Calibri"/>
                <a:cs typeface="Calibri"/>
              </a:rPr>
              <a:t> </a:t>
            </a:r>
            <a:r>
              <a:rPr sz="1600" spc="-10" dirty="0">
                <a:latin typeface="Calibri"/>
                <a:cs typeface="Calibri"/>
              </a:rPr>
              <a:t>2017</a:t>
            </a:r>
            <a:endParaRPr sz="1600">
              <a:latin typeface="Calibri"/>
              <a:cs typeface="Calibri"/>
            </a:endParaRPr>
          </a:p>
        </p:txBody>
      </p:sp>
      <p:sp>
        <p:nvSpPr>
          <p:cNvPr id="5" name="object 5"/>
          <p:cNvSpPr txBox="1"/>
          <p:nvPr/>
        </p:nvSpPr>
        <p:spPr>
          <a:xfrm>
            <a:off x="7113094" y="880085"/>
            <a:ext cx="4249420" cy="1713611"/>
          </a:xfrm>
          <a:prstGeom prst="rect">
            <a:avLst/>
          </a:prstGeom>
        </p:spPr>
        <p:txBody>
          <a:bodyPr vert="horz" wrap="square" lIns="0" tIns="12065" rIns="0" bIns="0" rtlCol="0">
            <a:spAutoFit/>
          </a:bodyPr>
          <a:lstStyle/>
          <a:p>
            <a:pPr marL="241300" indent="-229235">
              <a:lnSpc>
                <a:spcPts val="2245"/>
              </a:lnSpc>
              <a:spcBef>
                <a:spcPts val="95"/>
              </a:spcBef>
              <a:buFont typeface="Arial MT"/>
              <a:buChar char="•"/>
              <a:tabLst>
                <a:tab pos="241300" algn="l"/>
                <a:tab pos="241935" algn="l"/>
              </a:tabLst>
            </a:pPr>
            <a:r>
              <a:rPr sz="2200" spc="-5" dirty="0">
                <a:latin typeface="Palatino Linotype" panose="02040502050505030304" pitchFamily="18" charset="0"/>
                <a:cs typeface="Calibri"/>
              </a:rPr>
              <a:t>Courts</a:t>
            </a:r>
            <a:r>
              <a:rPr sz="2200" spc="165" dirty="0">
                <a:latin typeface="Palatino Linotype" panose="02040502050505030304" pitchFamily="18" charset="0"/>
                <a:cs typeface="Calibri"/>
              </a:rPr>
              <a:t> </a:t>
            </a:r>
            <a:r>
              <a:rPr sz="2200" spc="-10" dirty="0">
                <a:latin typeface="Palatino Linotype" panose="02040502050505030304" pitchFamily="18" charset="0"/>
                <a:cs typeface="Calibri"/>
              </a:rPr>
              <a:t>are</a:t>
            </a:r>
            <a:r>
              <a:rPr sz="2200" spc="160" dirty="0">
                <a:latin typeface="Palatino Linotype" panose="02040502050505030304" pitchFamily="18" charset="0"/>
                <a:cs typeface="Calibri"/>
              </a:rPr>
              <a:t> </a:t>
            </a:r>
            <a:r>
              <a:rPr sz="2200" spc="-5" dirty="0">
                <a:latin typeface="Palatino Linotype" panose="02040502050505030304" pitchFamily="18" charset="0"/>
                <a:cs typeface="Calibri"/>
              </a:rPr>
              <a:t>not</a:t>
            </a:r>
            <a:r>
              <a:rPr sz="2200" spc="160" dirty="0">
                <a:latin typeface="Palatino Linotype" panose="02040502050505030304" pitchFamily="18" charset="0"/>
                <a:cs typeface="Calibri"/>
              </a:rPr>
              <a:t> </a:t>
            </a:r>
            <a:r>
              <a:rPr sz="2200" spc="-15" dirty="0">
                <a:latin typeface="Palatino Linotype" panose="02040502050505030304" pitchFamily="18" charset="0"/>
                <a:cs typeface="Calibri"/>
              </a:rPr>
              <a:t>always</a:t>
            </a:r>
            <a:r>
              <a:rPr sz="2200" spc="170" dirty="0">
                <a:latin typeface="Palatino Linotype" panose="02040502050505030304" pitchFamily="18" charset="0"/>
                <a:cs typeface="Calibri"/>
              </a:rPr>
              <a:t> </a:t>
            </a:r>
            <a:r>
              <a:rPr sz="2200" spc="-5" dirty="0">
                <a:latin typeface="Palatino Linotype" panose="02040502050505030304" pitchFamily="18" charset="0"/>
                <a:cs typeface="Calibri"/>
              </a:rPr>
              <a:t>absorbed</a:t>
            </a:r>
            <a:r>
              <a:rPr sz="2200" spc="155" dirty="0">
                <a:latin typeface="Palatino Linotype" panose="02040502050505030304" pitchFamily="18" charset="0"/>
                <a:cs typeface="Calibri"/>
              </a:rPr>
              <a:t> </a:t>
            </a:r>
            <a:r>
              <a:rPr sz="2200" spc="-5" dirty="0">
                <a:latin typeface="Palatino Linotype" panose="02040502050505030304" pitchFamily="18" charset="0"/>
                <a:cs typeface="Calibri"/>
              </a:rPr>
              <a:t>as</a:t>
            </a:r>
            <a:endParaRPr sz="2200" dirty="0">
              <a:latin typeface="Palatino Linotype" panose="02040502050505030304" pitchFamily="18" charset="0"/>
              <a:cs typeface="Calibri"/>
            </a:endParaRPr>
          </a:p>
          <a:p>
            <a:pPr marL="241300">
              <a:lnSpc>
                <a:spcPts val="2245"/>
              </a:lnSpc>
            </a:pPr>
            <a:r>
              <a:rPr sz="2200" spc="-20" dirty="0">
                <a:latin typeface="Palatino Linotype" panose="02040502050505030304" pitchFamily="18" charset="0"/>
                <a:cs typeface="Calibri"/>
              </a:rPr>
              <a:t>veto</a:t>
            </a:r>
            <a:r>
              <a:rPr sz="2200" spc="-25" dirty="0">
                <a:latin typeface="Palatino Linotype" panose="02040502050505030304" pitchFamily="18" charset="0"/>
                <a:cs typeface="Calibri"/>
              </a:rPr>
              <a:t> </a:t>
            </a:r>
            <a:r>
              <a:rPr sz="2200" spc="-15" dirty="0">
                <a:latin typeface="Palatino Linotype" panose="02040502050505030304" pitchFamily="18" charset="0"/>
                <a:cs typeface="Calibri"/>
              </a:rPr>
              <a:t>players:</a:t>
            </a:r>
            <a:endParaRPr sz="2200" dirty="0">
              <a:latin typeface="Palatino Linotype" panose="02040502050505030304" pitchFamily="18" charset="0"/>
              <a:cs typeface="Calibri"/>
            </a:endParaRPr>
          </a:p>
          <a:p>
            <a:pPr marL="241300" marR="5080" indent="-229235">
              <a:lnSpc>
                <a:spcPct val="70000"/>
              </a:lnSpc>
              <a:spcBef>
                <a:spcPts val="1000"/>
              </a:spcBef>
              <a:buFont typeface="Arial MT"/>
              <a:buChar char="•"/>
              <a:tabLst>
                <a:tab pos="241300" algn="l"/>
                <a:tab pos="241935" algn="l"/>
              </a:tabLst>
            </a:pPr>
            <a:r>
              <a:rPr sz="2200" spc="-5" dirty="0">
                <a:latin typeface="Palatino Linotype" panose="02040502050505030304" pitchFamily="18" charset="0"/>
                <a:cs typeface="Calibri"/>
              </a:rPr>
              <a:t>Absorption</a:t>
            </a:r>
            <a:r>
              <a:rPr sz="2200" spc="195" dirty="0">
                <a:latin typeface="Palatino Linotype" panose="02040502050505030304" pitchFamily="18" charset="0"/>
                <a:cs typeface="Calibri"/>
              </a:rPr>
              <a:t> </a:t>
            </a:r>
            <a:r>
              <a:rPr sz="2200" spc="-10" dirty="0">
                <a:latin typeface="Palatino Linotype" panose="02040502050505030304" pitchFamily="18" charset="0"/>
                <a:cs typeface="Calibri"/>
              </a:rPr>
              <a:t>varies</a:t>
            </a:r>
            <a:r>
              <a:rPr sz="2200" spc="210" dirty="0">
                <a:latin typeface="Palatino Linotype" panose="02040502050505030304" pitchFamily="18" charset="0"/>
                <a:cs typeface="Calibri"/>
              </a:rPr>
              <a:t> </a:t>
            </a:r>
            <a:r>
              <a:rPr sz="2200" spc="-10" dirty="0">
                <a:latin typeface="Palatino Linotype" panose="02040502050505030304" pitchFamily="18" charset="0"/>
                <a:cs typeface="Calibri"/>
              </a:rPr>
              <a:t>between</a:t>
            </a:r>
            <a:r>
              <a:rPr sz="2200" spc="204" dirty="0">
                <a:latin typeface="Palatino Linotype" panose="02040502050505030304" pitchFamily="18" charset="0"/>
                <a:cs typeface="Calibri"/>
              </a:rPr>
              <a:t> </a:t>
            </a:r>
            <a:r>
              <a:rPr sz="2200" spc="-5" dirty="0">
                <a:latin typeface="Palatino Linotype" panose="02040502050505030304" pitchFamily="18" charset="0"/>
                <a:cs typeface="Calibri"/>
              </a:rPr>
              <a:t>11</a:t>
            </a:r>
            <a:r>
              <a:rPr sz="2200" spc="200" dirty="0">
                <a:latin typeface="Palatino Linotype" panose="02040502050505030304" pitchFamily="18" charset="0"/>
                <a:cs typeface="Calibri"/>
              </a:rPr>
              <a:t> </a:t>
            </a:r>
            <a:r>
              <a:rPr sz="2200" spc="-5" dirty="0">
                <a:latin typeface="Palatino Linotype" panose="02040502050505030304" pitchFamily="18" charset="0"/>
                <a:cs typeface="Calibri"/>
              </a:rPr>
              <a:t>and </a:t>
            </a:r>
            <a:r>
              <a:rPr sz="2200" spc="-480" dirty="0">
                <a:latin typeface="Palatino Linotype" panose="02040502050505030304" pitchFamily="18" charset="0"/>
                <a:cs typeface="Calibri"/>
              </a:rPr>
              <a:t> </a:t>
            </a:r>
            <a:r>
              <a:rPr sz="2200" spc="-5" dirty="0">
                <a:latin typeface="Palatino Linotype" panose="02040502050505030304" pitchFamily="18" charset="0"/>
                <a:cs typeface="Calibri"/>
              </a:rPr>
              <a:t>71</a:t>
            </a:r>
            <a:r>
              <a:rPr sz="2200" spc="-10" dirty="0">
                <a:latin typeface="Palatino Linotype" panose="02040502050505030304" pitchFamily="18" charset="0"/>
                <a:cs typeface="Calibri"/>
              </a:rPr>
              <a:t> per</a:t>
            </a:r>
            <a:r>
              <a:rPr sz="2200" spc="10" dirty="0">
                <a:latin typeface="Palatino Linotype" panose="02040502050505030304" pitchFamily="18" charset="0"/>
                <a:cs typeface="Calibri"/>
              </a:rPr>
              <a:t> </a:t>
            </a:r>
            <a:r>
              <a:rPr sz="2200" spc="-15" dirty="0">
                <a:latin typeface="Palatino Linotype" panose="02040502050505030304" pitchFamily="18" charset="0"/>
                <a:cs typeface="Calibri"/>
              </a:rPr>
              <a:t>cent</a:t>
            </a:r>
            <a:r>
              <a:rPr sz="2200" spc="10" dirty="0">
                <a:latin typeface="Palatino Linotype" panose="02040502050505030304" pitchFamily="18" charset="0"/>
                <a:cs typeface="Calibri"/>
              </a:rPr>
              <a:t> </a:t>
            </a:r>
            <a:r>
              <a:rPr sz="2200" spc="-5" dirty="0">
                <a:latin typeface="Palatino Linotype" panose="02040502050505030304" pitchFamily="18" charset="0"/>
                <a:cs typeface="Calibri"/>
              </a:rPr>
              <a:t>in</a:t>
            </a:r>
            <a:r>
              <a:rPr sz="2200" spc="-10" dirty="0">
                <a:latin typeface="Palatino Linotype" panose="02040502050505030304" pitchFamily="18" charset="0"/>
                <a:cs typeface="Calibri"/>
              </a:rPr>
              <a:t> </a:t>
            </a:r>
            <a:r>
              <a:rPr sz="2200" spc="-5" dirty="0">
                <a:latin typeface="Palatino Linotype" panose="02040502050505030304" pitchFamily="18" charset="0"/>
                <a:cs typeface="Calibri"/>
              </a:rPr>
              <a:t>the</a:t>
            </a:r>
            <a:r>
              <a:rPr sz="2200" spc="10" dirty="0">
                <a:latin typeface="Palatino Linotype" panose="02040502050505030304" pitchFamily="18" charset="0"/>
                <a:cs typeface="Calibri"/>
              </a:rPr>
              <a:t> </a:t>
            </a:r>
            <a:r>
              <a:rPr sz="2200" spc="-10" dirty="0">
                <a:latin typeface="Palatino Linotype" panose="02040502050505030304" pitchFamily="18" charset="0"/>
                <a:cs typeface="Calibri"/>
              </a:rPr>
              <a:t>three</a:t>
            </a:r>
            <a:r>
              <a:rPr sz="2200" spc="5" dirty="0">
                <a:latin typeface="Palatino Linotype" panose="02040502050505030304" pitchFamily="18" charset="0"/>
                <a:cs typeface="Calibri"/>
              </a:rPr>
              <a:t> </a:t>
            </a:r>
            <a:r>
              <a:rPr sz="2200" spc="-20" dirty="0">
                <a:latin typeface="Palatino Linotype" panose="02040502050505030304" pitchFamily="18" charset="0"/>
                <a:cs typeface="Calibri"/>
              </a:rPr>
              <a:t>systems.</a:t>
            </a:r>
            <a:endParaRPr sz="2200" dirty="0">
              <a:latin typeface="Palatino Linotype" panose="02040502050505030304" pitchFamily="18" charset="0"/>
              <a:cs typeface="Calibri"/>
            </a:endParaRPr>
          </a:p>
        </p:txBody>
      </p:sp>
      <p:sp>
        <p:nvSpPr>
          <p:cNvPr id="6" name="object 6"/>
          <p:cNvSpPr txBox="1"/>
          <p:nvPr/>
        </p:nvSpPr>
        <p:spPr>
          <a:xfrm>
            <a:off x="6982030" y="2605767"/>
            <a:ext cx="4981370" cy="1468351"/>
          </a:xfrm>
          <a:prstGeom prst="rect">
            <a:avLst/>
          </a:prstGeom>
        </p:spPr>
        <p:txBody>
          <a:bodyPr vert="horz" wrap="square" lIns="0" tIns="113030" rIns="0" bIns="0" rtlCol="0">
            <a:spAutoFit/>
          </a:bodyPr>
          <a:lstStyle/>
          <a:p>
            <a:pPr marL="241300" marR="5080" indent="-229235" algn="just">
              <a:spcBef>
                <a:spcPts val="890"/>
              </a:spcBef>
              <a:buFont typeface="Arial MT"/>
              <a:buChar char="•"/>
              <a:tabLst>
                <a:tab pos="241300" algn="l"/>
                <a:tab pos="241935" algn="l"/>
                <a:tab pos="1720850" algn="l"/>
                <a:tab pos="2101850" algn="l"/>
                <a:tab pos="2820035" algn="l"/>
                <a:tab pos="3999865" algn="l"/>
              </a:tabLst>
            </a:pPr>
            <a:r>
              <a:rPr sz="2200" spc="-10" dirty="0">
                <a:latin typeface="Palatino Linotype" panose="02040502050505030304" pitchFamily="18" charset="0"/>
                <a:cs typeface="Calibri"/>
              </a:rPr>
              <a:t>Fur</a:t>
            </a:r>
            <a:r>
              <a:rPr sz="2200" spc="-15" dirty="0">
                <a:latin typeface="Palatino Linotype" panose="02040502050505030304" pitchFamily="18" charset="0"/>
                <a:cs typeface="Calibri"/>
              </a:rPr>
              <a:t>t</a:t>
            </a:r>
            <a:r>
              <a:rPr sz="2200" spc="-10" dirty="0">
                <a:latin typeface="Palatino Linotype" panose="02040502050505030304" pitchFamily="18" charset="0"/>
                <a:cs typeface="Calibri"/>
              </a:rPr>
              <a:t>her</a:t>
            </a:r>
            <a:r>
              <a:rPr sz="2200" spc="-15" dirty="0">
                <a:latin typeface="Palatino Linotype" panose="02040502050505030304" pitchFamily="18" charset="0"/>
                <a:cs typeface="Calibri"/>
              </a:rPr>
              <a:t>m</a:t>
            </a:r>
            <a:r>
              <a:rPr sz="2200" spc="-10" dirty="0">
                <a:latin typeface="Palatino Linotype" panose="02040502050505030304" pitchFamily="18" charset="0"/>
                <a:cs typeface="Calibri"/>
              </a:rPr>
              <a:t>o</a:t>
            </a:r>
            <a:r>
              <a:rPr sz="2200" spc="-25" dirty="0">
                <a:latin typeface="Palatino Linotype" panose="02040502050505030304" pitchFamily="18" charset="0"/>
                <a:cs typeface="Calibri"/>
              </a:rPr>
              <a:t>r</a:t>
            </a:r>
            <a:r>
              <a:rPr sz="2200" spc="-5" dirty="0">
                <a:latin typeface="Palatino Linotype" panose="02040502050505030304" pitchFamily="18" charset="0"/>
                <a:cs typeface="Calibri"/>
              </a:rPr>
              <a:t>e,</a:t>
            </a:r>
            <a:r>
              <a:rPr sz="2200" dirty="0">
                <a:latin typeface="Palatino Linotype" panose="02040502050505030304" pitchFamily="18" charset="0"/>
                <a:cs typeface="Calibri"/>
              </a:rPr>
              <a:t>	</a:t>
            </a:r>
            <a:r>
              <a:rPr sz="2200" spc="-5" dirty="0">
                <a:latin typeface="Palatino Linotype" panose="02040502050505030304" pitchFamily="18" charset="0"/>
                <a:cs typeface="Calibri"/>
              </a:rPr>
              <a:t>the</a:t>
            </a:r>
            <a:r>
              <a:rPr sz="2200" dirty="0">
                <a:latin typeface="Palatino Linotype" panose="02040502050505030304" pitchFamily="18" charset="0"/>
                <a:cs typeface="Calibri"/>
              </a:rPr>
              <a:t>	</a:t>
            </a:r>
            <a:r>
              <a:rPr sz="2200" spc="-10" dirty="0">
                <a:latin typeface="Palatino Linotype" panose="02040502050505030304" pitchFamily="18" charset="0"/>
                <a:cs typeface="Calibri"/>
              </a:rPr>
              <a:t>p</a:t>
            </a:r>
            <a:r>
              <a:rPr sz="2200" spc="-20" dirty="0">
                <a:latin typeface="Palatino Linotype" panose="02040502050505030304" pitchFamily="18" charset="0"/>
                <a:cs typeface="Calibri"/>
              </a:rPr>
              <a:t>a</a:t>
            </a:r>
            <a:r>
              <a:rPr sz="2200" spc="-45" dirty="0">
                <a:latin typeface="Palatino Linotype" panose="02040502050505030304" pitchFamily="18" charset="0"/>
                <a:cs typeface="Calibri"/>
              </a:rPr>
              <a:t>t</a:t>
            </a:r>
            <a:r>
              <a:rPr sz="2200" spc="-25" dirty="0">
                <a:latin typeface="Palatino Linotype" panose="02040502050505030304" pitchFamily="18" charset="0"/>
                <a:cs typeface="Calibri"/>
              </a:rPr>
              <a:t>t</a:t>
            </a:r>
            <a:r>
              <a:rPr sz="2200" spc="-5" dirty="0">
                <a:latin typeface="Palatino Linotype" panose="02040502050505030304" pitchFamily="18" charset="0"/>
                <a:cs typeface="Calibri"/>
              </a:rPr>
              <a:t>ern</a:t>
            </a:r>
            <a:r>
              <a:rPr sz="2200" dirty="0">
                <a:latin typeface="Palatino Linotype" panose="02040502050505030304" pitchFamily="18" charset="0"/>
                <a:cs typeface="Calibri"/>
              </a:rPr>
              <a:t>	</a:t>
            </a:r>
            <a:r>
              <a:rPr sz="2200" spc="-5" dirty="0">
                <a:latin typeface="Palatino Linotype" panose="02040502050505030304" pitchFamily="18" charset="0"/>
                <a:cs typeface="Calibri"/>
              </a:rPr>
              <a:t>of  absorption	</a:t>
            </a:r>
            <a:r>
              <a:rPr sz="2200" spc="-20" dirty="0">
                <a:latin typeface="Palatino Linotype" panose="02040502050505030304" pitchFamily="18" charset="0"/>
                <a:cs typeface="Calibri"/>
              </a:rPr>
              <a:t>is</a:t>
            </a:r>
            <a:r>
              <a:rPr lang="en-US" sz="2200" spc="-20" dirty="0">
                <a:latin typeface="Palatino Linotype" panose="02040502050505030304" pitchFamily="18" charset="0"/>
                <a:cs typeface="Calibri"/>
              </a:rPr>
              <a:t> specific in each country due to government control, court majority and legislative procedure  </a:t>
            </a:r>
            <a:endParaRPr sz="2200" dirty="0">
              <a:latin typeface="Palatino Linotype" panose="02040502050505030304" pitchFamily="18" charset="0"/>
              <a:cs typeface="Calibri"/>
            </a:endParaRPr>
          </a:p>
        </p:txBody>
      </p:sp>
      <p:sp>
        <p:nvSpPr>
          <p:cNvPr id="12" name="object 12"/>
          <p:cNvSpPr txBox="1"/>
          <p:nvPr/>
        </p:nvSpPr>
        <p:spPr>
          <a:xfrm>
            <a:off x="7421427" y="4592647"/>
            <a:ext cx="4541973" cy="609206"/>
          </a:xfrm>
          <a:prstGeom prst="rect">
            <a:avLst/>
          </a:prstGeom>
        </p:spPr>
        <p:txBody>
          <a:bodyPr vert="horz" wrap="square" lIns="0" tIns="40005" rIns="0" bIns="0" rtlCol="0">
            <a:spAutoFit/>
          </a:bodyPr>
          <a:lstStyle/>
          <a:p>
            <a:pPr marL="228600" indent="-228600">
              <a:lnSpc>
                <a:spcPts val="2245"/>
              </a:lnSpc>
              <a:spcBef>
                <a:spcPts val="215"/>
              </a:spcBef>
              <a:buFont typeface="Arial MT"/>
              <a:buChar char="•"/>
              <a:tabLst>
                <a:tab pos="228600" algn="l"/>
                <a:tab pos="241935" algn="l"/>
              </a:tabLst>
            </a:pPr>
            <a:r>
              <a:rPr sz="2200" spc="-20" dirty="0">
                <a:latin typeface="Palatino Linotype" panose="02040502050505030304" pitchFamily="18" charset="0"/>
                <a:cs typeface="Calibri"/>
              </a:rPr>
              <a:t>Therefore,</a:t>
            </a:r>
            <a:r>
              <a:rPr sz="2200" spc="35" dirty="0">
                <a:latin typeface="Palatino Linotype" panose="02040502050505030304" pitchFamily="18" charset="0"/>
                <a:cs typeface="Calibri"/>
              </a:rPr>
              <a:t> </a:t>
            </a:r>
            <a:r>
              <a:rPr sz="2200" spc="-5" dirty="0">
                <a:latin typeface="Palatino Linotype" panose="02040502050505030304" pitchFamily="18" charset="0"/>
                <a:cs typeface="Calibri"/>
              </a:rPr>
              <a:t>it</a:t>
            </a:r>
            <a:r>
              <a:rPr sz="2200" spc="50" dirty="0">
                <a:latin typeface="Palatino Linotype" panose="02040502050505030304" pitchFamily="18" charset="0"/>
                <a:cs typeface="Calibri"/>
              </a:rPr>
              <a:t> </a:t>
            </a:r>
            <a:r>
              <a:rPr sz="2200" spc="-15" dirty="0">
                <a:latin typeface="Palatino Linotype" panose="02040502050505030304" pitchFamily="18" charset="0"/>
                <a:cs typeface="Calibri"/>
              </a:rPr>
              <a:t>can</a:t>
            </a:r>
            <a:r>
              <a:rPr sz="2200" spc="35" dirty="0">
                <a:latin typeface="Palatino Linotype" panose="02040502050505030304" pitchFamily="18" charset="0"/>
                <a:cs typeface="Calibri"/>
              </a:rPr>
              <a:t> </a:t>
            </a:r>
            <a:r>
              <a:rPr sz="2200" spc="-5" dirty="0">
                <a:latin typeface="Palatino Linotype" panose="02040502050505030304" pitchFamily="18" charset="0"/>
                <a:cs typeface="Calibri"/>
              </a:rPr>
              <a:t>be</a:t>
            </a:r>
            <a:r>
              <a:rPr sz="2200" spc="40" dirty="0">
                <a:latin typeface="Palatino Linotype" panose="02040502050505030304" pitchFamily="18" charset="0"/>
                <a:cs typeface="Calibri"/>
              </a:rPr>
              <a:t> </a:t>
            </a:r>
            <a:r>
              <a:rPr sz="2200" spc="-10" dirty="0">
                <a:latin typeface="Palatino Linotype" panose="02040502050505030304" pitchFamily="18" charset="0"/>
                <a:cs typeface="Calibri"/>
              </a:rPr>
              <a:t>concluded</a:t>
            </a:r>
            <a:r>
              <a:rPr sz="2200" spc="30" dirty="0">
                <a:latin typeface="Palatino Linotype" panose="02040502050505030304" pitchFamily="18" charset="0"/>
                <a:cs typeface="Calibri"/>
              </a:rPr>
              <a:t> </a:t>
            </a:r>
            <a:r>
              <a:rPr sz="2200" spc="-10" dirty="0">
                <a:latin typeface="Palatino Linotype" panose="02040502050505030304" pitchFamily="18" charset="0"/>
                <a:cs typeface="Calibri"/>
              </a:rPr>
              <a:t>that</a:t>
            </a:r>
            <a:endParaRPr sz="2200" dirty="0">
              <a:latin typeface="Palatino Linotype" panose="02040502050505030304" pitchFamily="18" charset="0"/>
              <a:cs typeface="Calibri"/>
            </a:endParaRPr>
          </a:p>
          <a:p>
            <a:pPr marL="1270" algn="ctr">
              <a:lnSpc>
                <a:spcPts val="2245"/>
              </a:lnSpc>
            </a:pPr>
            <a:r>
              <a:rPr sz="2200" spc="-10" dirty="0">
                <a:latin typeface="Palatino Linotype" panose="02040502050505030304" pitchFamily="18" charset="0"/>
                <a:cs typeface="Calibri"/>
              </a:rPr>
              <a:t>they</a:t>
            </a:r>
            <a:r>
              <a:rPr sz="2200" dirty="0">
                <a:latin typeface="Palatino Linotype" panose="02040502050505030304" pitchFamily="18" charset="0"/>
                <a:cs typeface="Calibri"/>
              </a:rPr>
              <a:t> </a:t>
            </a:r>
            <a:r>
              <a:rPr sz="2200" spc="-10" dirty="0">
                <a:latin typeface="Palatino Linotype" panose="02040502050505030304" pitchFamily="18" charset="0"/>
                <a:cs typeface="Calibri"/>
              </a:rPr>
              <a:t>are</a:t>
            </a:r>
            <a:r>
              <a:rPr sz="2200" spc="-20" dirty="0">
                <a:latin typeface="Palatino Linotype" panose="02040502050505030304" pitchFamily="18" charset="0"/>
                <a:cs typeface="Calibri"/>
              </a:rPr>
              <a:t> </a:t>
            </a:r>
            <a:r>
              <a:rPr sz="2200" spc="-10" dirty="0">
                <a:latin typeface="Palatino Linotype" panose="02040502050505030304" pitchFamily="18" charset="0"/>
                <a:cs typeface="Calibri"/>
              </a:rPr>
              <a:t>conditional</a:t>
            </a:r>
            <a:r>
              <a:rPr sz="2200" spc="-20" dirty="0">
                <a:latin typeface="Palatino Linotype" panose="02040502050505030304" pitchFamily="18" charset="0"/>
                <a:cs typeface="Calibri"/>
              </a:rPr>
              <a:t> veto</a:t>
            </a:r>
            <a:r>
              <a:rPr sz="2200" spc="5" dirty="0">
                <a:latin typeface="Palatino Linotype" panose="02040502050505030304" pitchFamily="18" charset="0"/>
                <a:cs typeface="Calibri"/>
              </a:rPr>
              <a:t> </a:t>
            </a:r>
            <a:r>
              <a:rPr sz="2200" spc="-15" dirty="0">
                <a:latin typeface="Palatino Linotype" panose="02040502050505030304" pitchFamily="18" charset="0"/>
                <a:cs typeface="Calibri"/>
              </a:rPr>
              <a:t>players.</a:t>
            </a:r>
            <a:endParaRPr sz="2200" dirty="0">
              <a:latin typeface="Palatino Linotype" panose="02040502050505030304" pitchFamily="18" charset="0"/>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84352"/>
            <a:ext cx="3655061" cy="566822"/>
          </a:xfrm>
          <a:prstGeom prst="rect">
            <a:avLst/>
          </a:prstGeom>
        </p:spPr>
        <p:txBody>
          <a:bodyPr vert="horz" wrap="square" lIns="0" tIns="12700" rIns="0" bIns="0" rtlCol="0">
            <a:spAutoFit/>
          </a:bodyPr>
          <a:lstStyle/>
          <a:p>
            <a:pPr marL="12700">
              <a:lnSpc>
                <a:spcPct val="100000"/>
              </a:lnSpc>
              <a:spcBef>
                <a:spcPts val="100"/>
              </a:spcBef>
            </a:pPr>
            <a:r>
              <a:rPr b="1" spc="-5" dirty="0">
                <a:latin typeface="Palatino Linotype" panose="02040502050505030304" pitchFamily="18" charset="0"/>
              </a:rPr>
              <a:t>Conclusions</a:t>
            </a:r>
          </a:p>
        </p:txBody>
      </p:sp>
      <p:sp>
        <p:nvSpPr>
          <p:cNvPr id="3" name="object 3"/>
          <p:cNvSpPr txBox="1"/>
          <p:nvPr/>
        </p:nvSpPr>
        <p:spPr>
          <a:xfrm>
            <a:off x="916939" y="1710817"/>
            <a:ext cx="10358120" cy="3094355"/>
          </a:xfrm>
          <a:prstGeom prst="rect">
            <a:avLst/>
          </a:prstGeom>
        </p:spPr>
        <p:txBody>
          <a:bodyPr vert="horz" wrap="square" lIns="0" tIns="104139" rIns="0" bIns="0" rtlCol="0">
            <a:spAutoFit/>
          </a:bodyPr>
          <a:lstStyle/>
          <a:p>
            <a:pPr marL="241300" indent="-228600">
              <a:lnSpc>
                <a:spcPct val="100000"/>
              </a:lnSpc>
              <a:spcBef>
                <a:spcPts val="819"/>
              </a:spcBef>
              <a:buFont typeface="Arial MT"/>
              <a:buChar char="•"/>
              <a:tabLst>
                <a:tab pos="241300" algn="l"/>
              </a:tabLst>
            </a:pPr>
            <a:r>
              <a:rPr sz="2400" spc="-5" dirty="0">
                <a:latin typeface="Palatino Linotype" panose="02040502050505030304" pitchFamily="18" charset="0"/>
                <a:cs typeface="Calibri"/>
              </a:rPr>
              <a:t>Constitutions</a:t>
            </a:r>
            <a:r>
              <a:rPr sz="2400" spc="-50" dirty="0">
                <a:latin typeface="Palatino Linotype" panose="02040502050505030304" pitchFamily="18" charset="0"/>
                <a:cs typeface="Calibri"/>
              </a:rPr>
              <a:t> </a:t>
            </a:r>
            <a:r>
              <a:rPr sz="2400" dirty="0">
                <a:latin typeface="Palatino Linotype" panose="02040502050505030304" pitchFamily="18" charset="0"/>
                <a:cs typeface="Calibri"/>
              </a:rPr>
              <a:t>and</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constitutionalism</a:t>
            </a:r>
            <a:endParaRPr sz="2400" dirty="0">
              <a:latin typeface="Palatino Linotype" panose="02040502050505030304" pitchFamily="18" charset="0"/>
              <a:cs typeface="Calibri"/>
            </a:endParaRPr>
          </a:p>
          <a:p>
            <a:pPr marL="241300" indent="-228600">
              <a:lnSpc>
                <a:spcPct val="100000"/>
              </a:lnSpc>
              <a:spcBef>
                <a:spcPts val="725"/>
              </a:spcBef>
              <a:buFont typeface="Arial MT"/>
              <a:buChar char="•"/>
              <a:tabLst>
                <a:tab pos="241300" algn="l"/>
              </a:tabLst>
            </a:pPr>
            <a:r>
              <a:rPr sz="2400" spc="-45" dirty="0">
                <a:latin typeface="Palatino Linotype" panose="02040502050505030304" pitchFamily="18" charset="0"/>
                <a:cs typeface="Calibri"/>
              </a:rPr>
              <a:t>Two</a:t>
            </a:r>
            <a:r>
              <a:rPr sz="2400" spc="-35" dirty="0">
                <a:latin typeface="Palatino Linotype" panose="02040502050505030304" pitchFamily="18" charset="0"/>
                <a:cs typeface="Calibri"/>
              </a:rPr>
              <a:t> </a:t>
            </a:r>
            <a:r>
              <a:rPr sz="2400" dirty="0">
                <a:latin typeface="Palatino Linotype" panose="02040502050505030304" pitchFamily="18" charset="0"/>
                <a:cs typeface="Calibri"/>
              </a:rPr>
              <a:t>types</a:t>
            </a:r>
            <a:r>
              <a:rPr sz="2400" spc="-20" dirty="0">
                <a:latin typeface="Palatino Linotype" panose="02040502050505030304" pitchFamily="18" charset="0"/>
                <a:cs typeface="Calibri"/>
              </a:rPr>
              <a:t> </a:t>
            </a:r>
            <a:r>
              <a:rPr sz="2400" spc="-5" dirty="0">
                <a:latin typeface="Palatino Linotype" panose="02040502050505030304" pitchFamily="18" charset="0"/>
                <a:cs typeface="Calibri"/>
              </a:rPr>
              <a:t>of</a:t>
            </a:r>
            <a:r>
              <a:rPr sz="2400" spc="-20" dirty="0">
                <a:latin typeface="Palatino Linotype" panose="02040502050505030304" pitchFamily="18" charset="0"/>
                <a:cs typeface="Calibri"/>
              </a:rPr>
              <a:t> </a:t>
            </a:r>
            <a:r>
              <a:rPr sz="2400" spc="-10" dirty="0">
                <a:latin typeface="Palatino Linotype" panose="02040502050505030304" pitchFamily="18" charset="0"/>
                <a:cs typeface="Calibri"/>
              </a:rPr>
              <a:t>review</a:t>
            </a:r>
            <a:endParaRPr sz="2400" dirty="0">
              <a:latin typeface="Palatino Linotype" panose="02040502050505030304" pitchFamily="18" charset="0"/>
              <a:cs typeface="Calibri"/>
            </a:endParaRPr>
          </a:p>
          <a:p>
            <a:pPr marL="241300" indent="-228600">
              <a:lnSpc>
                <a:spcPct val="100000"/>
              </a:lnSpc>
              <a:spcBef>
                <a:spcPts val="710"/>
              </a:spcBef>
              <a:buFont typeface="Arial MT"/>
              <a:buChar char="•"/>
              <a:tabLst>
                <a:tab pos="241300" algn="l"/>
              </a:tabLst>
            </a:pPr>
            <a:r>
              <a:rPr sz="2400" spc="-5" dirty="0">
                <a:latin typeface="Palatino Linotype" panose="02040502050505030304" pitchFamily="18" charset="0"/>
                <a:cs typeface="Calibri"/>
              </a:rPr>
              <a:t>The</a:t>
            </a:r>
            <a:r>
              <a:rPr sz="2400" spc="-30" dirty="0">
                <a:latin typeface="Palatino Linotype" panose="02040502050505030304" pitchFamily="18" charset="0"/>
                <a:cs typeface="Calibri"/>
              </a:rPr>
              <a:t> </a:t>
            </a:r>
            <a:r>
              <a:rPr sz="2400" spc="-5" dirty="0">
                <a:latin typeface="Palatino Linotype" panose="02040502050505030304" pitchFamily="18" charset="0"/>
                <a:cs typeface="Calibri"/>
              </a:rPr>
              <a:t>American</a:t>
            </a:r>
            <a:r>
              <a:rPr sz="2400" spc="-55" dirty="0">
                <a:latin typeface="Palatino Linotype" panose="02040502050505030304" pitchFamily="18" charset="0"/>
                <a:cs typeface="Calibri"/>
              </a:rPr>
              <a:t> </a:t>
            </a:r>
            <a:r>
              <a:rPr sz="2400" dirty="0">
                <a:latin typeface="Palatino Linotype" panose="02040502050505030304" pitchFamily="18" charset="0"/>
                <a:cs typeface="Calibri"/>
              </a:rPr>
              <a:t>model</a:t>
            </a:r>
          </a:p>
          <a:p>
            <a:pPr marL="241300" indent="-228600">
              <a:lnSpc>
                <a:spcPct val="100000"/>
              </a:lnSpc>
              <a:spcBef>
                <a:spcPts val="705"/>
              </a:spcBef>
              <a:buFont typeface="Arial MT"/>
              <a:buChar char="•"/>
              <a:tabLst>
                <a:tab pos="241300" algn="l"/>
              </a:tabLst>
            </a:pPr>
            <a:r>
              <a:rPr sz="2400" spc="-5" dirty="0">
                <a:latin typeface="Palatino Linotype" panose="02040502050505030304" pitchFamily="18" charset="0"/>
                <a:cs typeface="Calibri"/>
              </a:rPr>
              <a:t>The</a:t>
            </a:r>
            <a:r>
              <a:rPr sz="2400" spc="-30" dirty="0">
                <a:latin typeface="Palatino Linotype" panose="02040502050505030304" pitchFamily="18" charset="0"/>
                <a:cs typeface="Calibri"/>
              </a:rPr>
              <a:t> </a:t>
            </a:r>
            <a:r>
              <a:rPr sz="2400" spc="-10" dirty="0">
                <a:latin typeface="Palatino Linotype" panose="02040502050505030304" pitchFamily="18" charset="0"/>
                <a:cs typeface="Calibri"/>
              </a:rPr>
              <a:t>European</a:t>
            </a:r>
            <a:r>
              <a:rPr sz="2400" spc="-35" dirty="0">
                <a:latin typeface="Palatino Linotype" panose="02040502050505030304" pitchFamily="18" charset="0"/>
                <a:cs typeface="Calibri"/>
              </a:rPr>
              <a:t> </a:t>
            </a:r>
            <a:r>
              <a:rPr sz="2400" dirty="0">
                <a:latin typeface="Palatino Linotype" panose="02040502050505030304" pitchFamily="18" charset="0"/>
                <a:cs typeface="Calibri"/>
              </a:rPr>
              <a:t>model</a:t>
            </a:r>
          </a:p>
          <a:p>
            <a:pPr marL="241300" marR="5080" indent="-228600">
              <a:lnSpc>
                <a:spcPts val="2590"/>
              </a:lnSpc>
              <a:spcBef>
                <a:spcPts val="1050"/>
              </a:spcBef>
              <a:buFont typeface="Arial MT"/>
              <a:buChar char="•"/>
              <a:tabLst>
                <a:tab pos="241300" algn="l"/>
                <a:tab pos="1411605" algn="l"/>
                <a:tab pos="1833880" algn="l"/>
                <a:tab pos="3707129" algn="l"/>
                <a:tab pos="4705350" algn="l"/>
                <a:tab pos="5275580" algn="l"/>
                <a:tab pos="6511290" algn="l"/>
                <a:tab pos="6844030" algn="l"/>
                <a:tab pos="7819390" algn="l"/>
                <a:tab pos="8576945" algn="l"/>
                <a:tab pos="9160510" algn="l"/>
                <a:tab pos="10086975" algn="l"/>
              </a:tabLst>
            </a:pPr>
            <a:r>
              <a:rPr sz="2400" spc="-25" dirty="0">
                <a:latin typeface="Palatino Linotype" panose="02040502050505030304" pitchFamily="18" charset="0"/>
                <a:cs typeface="Calibri"/>
              </a:rPr>
              <a:t>S</a:t>
            </a:r>
            <a:r>
              <a:rPr sz="2400" spc="-20" dirty="0">
                <a:latin typeface="Palatino Linotype" panose="02040502050505030304" pitchFamily="18" charset="0"/>
                <a:cs typeface="Calibri"/>
              </a:rPr>
              <a:t>y</a:t>
            </a:r>
            <a:r>
              <a:rPr sz="2400" spc="-40" dirty="0">
                <a:latin typeface="Palatino Linotype" panose="02040502050505030304" pitchFamily="18" charset="0"/>
                <a:cs typeface="Calibri"/>
              </a:rPr>
              <a:t>s</a:t>
            </a:r>
            <a:r>
              <a:rPr sz="2400" spc="-25" dirty="0">
                <a:latin typeface="Palatino Linotype" panose="02040502050505030304" pitchFamily="18" charset="0"/>
                <a:cs typeface="Calibri"/>
              </a:rPr>
              <a:t>t</a:t>
            </a:r>
            <a:r>
              <a:rPr sz="2400" dirty="0">
                <a:latin typeface="Palatino Linotype" panose="02040502050505030304" pitchFamily="18" charset="0"/>
                <a:cs typeface="Calibri"/>
              </a:rPr>
              <a:t>e</a:t>
            </a:r>
            <a:r>
              <a:rPr sz="2400" spc="10" dirty="0">
                <a:latin typeface="Palatino Linotype" panose="02040502050505030304" pitchFamily="18" charset="0"/>
                <a:cs typeface="Calibri"/>
              </a:rPr>
              <a:t>m</a:t>
            </a:r>
            <a:r>
              <a:rPr sz="2400" dirty="0">
                <a:latin typeface="Palatino Linotype" panose="02040502050505030304" pitchFamily="18" charset="0"/>
                <a:cs typeface="Calibri"/>
              </a:rPr>
              <a:t>s	</a:t>
            </a:r>
            <a:r>
              <a:rPr sz="2400" spc="-10" dirty="0">
                <a:latin typeface="Palatino Linotype" panose="02040502050505030304" pitchFamily="18" charset="0"/>
                <a:cs typeface="Calibri"/>
              </a:rPr>
              <a:t>o</a:t>
            </a:r>
            <a:r>
              <a:rPr sz="2400" dirty="0">
                <a:latin typeface="Palatino Linotype" panose="02040502050505030304" pitchFamily="18" charset="0"/>
                <a:cs typeface="Calibri"/>
              </a:rPr>
              <a:t>f	</a:t>
            </a:r>
            <a:r>
              <a:rPr sz="2400" spc="-20" dirty="0">
                <a:latin typeface="Palatino Linotype" panose="02040502050505030304" pitchFamily="18" charset="0"/>
                <a:cs typeface="Calibri"/>
              </a:rPr>
              <a:t>c</a:t>
            </a:r>
            <a:r>
              <a:rPr sz="2400" spc="-5" dirty="0">
                <a:latin typeface="Palatino Linotype" panose="02040502050505030304" pitchFamily="18" charset="0"/>
                <a:cs typeface="Calibri"/>
              </a:rPr>
              <a:t>on</a:t>
            </a:r>
            <a:r>
              <a:rPr sz="2400" spc="-35" dirty="0">
                <a:latin typeface="Palatino Linotype" panose="02040502050505030304" pitchFamily="18" charset="0"/>
                <a:cs typeface="Calibri"/>
              </a:rPr>
              <a:t>s</a:t>
            </a:r>
            <a:r>
              <a:rPr sz="2400" dirty="0">
                <a:latin typeface="Palatino Linotype" panose="02040502050505030304" pitchFamily="18" charset="0"/>
                <a:cs typeface="Calibri"/>
              </a:rPr>
              <a:t>tituti</a:t>
            </a:r>
            <a:r>
              <a:rPr sz="2400" spc="-20" dirty="0">
                <a:latin typeface="Palatino Linotype" panose="02040502050505030304" pitchFamily="18" charset="0"/>
                <a:cs typeface="Calibri"/>
              </a:rPr>
              <a:t>o</a:t>
            </a:r>
            <a:r>
              <a:rPr sz="2400" spc="-5" dirty="0">
                <a:latin typeface="Palatino Linotype" panose="02040502050505030304" pitchFamily="18" charset="0"/>
                <a:cs typeface="Calibri"/>
              </a:rPr>
              <a:t>na</a:t>
            </a:r>
            <a:r>
              <a:rPr sz="2400" dirty="0">
                <a:latin typeface="Palatino Linotype" panose="02040502050505030304" pitchFamily="18" charset="0"/>
                <a:cs typeface="Calibri"/>
              </a:rPr>
              <a:t>l	</a:t>
            </a:r>
            <a:r>
              <a:rPr sz="2400" spc="-35" dirty="0">
                <a:latin typeface="Palatino Linotype" panose="02040502050505030304" pitchFamily="18" charset="0"/>
                <a:cs typeface="Calibri"/>
              </a:rPr>
              <a:t>r</a:t>
            </a:r>
            <a:r>
              <a:rPr sz="2400" dirty="0">
                <a:latin typeface="Palatino Linotype" panose="02040502050505030304" pitchFamily="18" charset="0"/>
                <a:cs typeface="Calibri"/>
              </a:rPr>
              <a:t>e</a:t>
            </a:r>
            <a:r>
              <a:rPr sz="2400" spc="-15" dirty="0">
                <a:latin typeface="Palatino Linotype" panose="02040502050505030304" pitchFamily="18" charset="0"/>
                <a:cs typeface="Calibri"/>
              </a:rPr>
              <a:t>v</a:t>
            </a:r>
            <a:r>
              <a:rPr sz="2400" dirty="0">
                <a:latin typeface="Palatino Linotype" panose="02040502050505030304" pitchFamily="18" charset="0"/>
                <a:cs typeface="Calibri"/>
              </a:rPr>
              <a:t>iew	a</a:t>
            </a:r>
            <a:r>
              <a:rPr sz="2400" spc="-35" dirty="0">
                <a:latin typeface="Palatino Linotype" panose="02040502050505030304" pitchFamily="18" charset="0"/>
                <a:cs typeface="Calibri"/>
              </a:rPr>
              <a:t>r</a:t>
            </a:r>
            <a:r>
              <a:rPr sz="2400" dirty="0">
                <a:latin typeface="Palatino Linotype" panose="02040502050505030304" pitchFamily="18" charset="0"/>
                <a:cs typeface="Calibri"/>
              </a:rPr>
              <a:t>e	</a:t>
            </a:r>
            <a:r>
              <a:rPr sz="2400" spc="-20" dirty="0">
                <a:latin typeface="Palatino Linotype" panose="02040502050505030304" pitchFamily="18" charset="0"/>
                <a:cs typeface="Calibri"/>
              </a:rPr>
              <a:t>e</a:t>
            </a:r>
            <a:r>
              <a:rPr sz="2400" spc="-25" dirty="0">
                <a:latin typeface="Palatino Linotype" panose="02040502050505030304" pitchFamily="18" charset="0"/>
                <a:cs typeface="Calibri"/>
              </a:rPr>
              <a:t>f</a:t>
            </a:r>
            <a:r>
              <a:rPr sz="2400" spc="-65" dirty="0">
                <a:latin typeface="Palatino Linotype" panose="02040502050505030304" pitchFamily="18" charset="0"/>
                <a:cs typeface="Calibri"/>
              </a:rPr>
              <a:t>f</a:t>
            </a:r>
            <a:r>
              <a:rPr sz="2400" dirty="0">
                <a:latin typeface="Palatino Linotype" panose="02040502050505030304" pitchFamily="18" charset="0"/>
                <a:cs typeface="Calibri"/>
              </a:rPr>
              <a:t>e</a:t>
            </a:r>
            <a:r>
              <a:rPr sz="2400" spc="5" dirty="0">
                <a:latin typeface="Palatino Linotype" panose="02040502050505030304" pitchFamily="18" charset="0"/>
                <a:cs typeface="Calibri"/>
              </a:rPr>
              <a:t>c</a:t>
            </a:r>
            <a:r>
              <a:rPr sz="2400" dirty="0">
                <a:latin typeface="Palatino Linotype" panose="02040502050505030304" pitchFamily="18" charset="0"/>
                <a:cs typeface="Calibri"/>
              </a:rPr>
              <a:t>ti</a:t>
            </a:r>
            <a:r>
              <a:rPr sz="2400" spc="-20" dirty="0">
                <a:latin typeface="Palatino Linotype" panose="02040502050505030304" pitchFamily="18" charset="0"/>
                <a:cs typeface="Calibri"/>
              </a:rPr>
              <a:t>v</a:t>
            </a:r>
            <a:r>
              <a:rPr sz="2400" dirty="0">
                <a:latin typeface="Palatino Linotype" panose="02040502050505030304" pitchFamily="18" charset="0"/>
                <a:cs typeface="Calibri"/>
              </a:rPr>
              <a:t>e	if	</a:t>
            </a:r>
            <a:r>
              <a:rPr sz="2400" spc="-5" dirty="0">
                <a:latin typeface="Palatino Linotype" panose="02040502050505030304" pitchFamily="18" charset="0"/>
                <a:cs typeface="Calibri"/>
              </a:rPr>
              <a:t>jud</a:t>
            </a:r>
            <a:r>
              <a:rPr sz="2400" spc="-25" dirty="0">
                <a:latin typeface="Palatino Linotype" panose="02040502050505030304" pitchFamily="18" charset="0"/>
                <a:cs typeface="Calibri"/>
              </a:rPr>
              <a:t>g</a:t>
            </a:r>
            <a:r>
              <a:rPr sz="2400" dirty="0">
                <a:latin typeface="Palatino Linotype" panose="02040502050505030304" pitchFamily="18" charset="0"/>
                <a:cs typeface="Calibri"/>
              </a:rPr>
              <a:t>es	</a:t>
            </a:r>
            <a:r>
              <a:rPr sz="2400" spc="-5" dirty="0">
                <a:latin typeface="Palatino Linotype" panose="02040502050505030304" pitchFamily="18" charset="0"/>
                <a:cs typeface="Calibri"/>
              </a:rPr>
              <a:t>h</a:t>
            </a:r>
            <a:r>
              <a:rPr sz="2400" spc="-35" dirty="0">
                <a:latin typeface="Palatino Linotype" panose="02040502050505030304" pitchFamily="18" charset="0"/>
                <a:cs typeface="Calibri"/>
              </a:rPr>
              <a:t>a</a:t>
            </a:r>
            <a:r>
              <a:rPr sz="2400" spc="-30" dirty="0">
                <a:latin typeface="Palatino Linotype" panose="02040502050505030304" pitchFamily="18" charset="0"/>
                <a:cs typeface="Calibri"/>
              </a:rPr>
              <a:t>v</a:t>
            </a:r>
            <a:r>
              <a:rPr sz="2400" dirty="0">
                <a:latin typeface="Palatino Linotype" panose="02040502050505030304" pitchFamily="18" charset="0"/>
                <a:cs typeface="Calibri"/>
              </a:rPr>
              <a:t>e	the	ability	</a:t>
            </a:r>
            <a:r>
              <a:rPr sz="2400" spc="-25" dirty="0">
                <a:latin typeface="Palatino Linotype" panose="02040502050505030304" pitchFamily="18" charset="0"/>
                <a:cs typeface="Calibri"/>
              </a:rPr>
              <a:t>to  </a:t>
            </a:r>
            <a:r>
              <a:rPr sz="2400" spc="-10" dirty="0">
                <a:latin typeface="Palatino Linotype" panose="02040502050505030304" pitchFamily="18" charset="0"/>
                <a:cs typeface="Calibri"/>
              </a:rPr>
              <a:t>interpret</a:t>
            </a:r>
            <a:r>
              <a:rPr sz="2400" spc="-40" dirty="0">
                <a:latin typeface="Palatino Linotype" panose="02040502050505030304" pitchFamily="18" charset="0"/>
                <a:cs typeface="Calibri"/>
              </a:rPr>
              <a:t> </a:t>
            </a:r>
            <a:r>
              <a:rPr sz="2400" dirty="0">
                <a:latin typeface="Palatino Linotype" panose="02040502050505030304" pitchFamily="18" charset="0"/>
                <a:cs typeface="Calibri"/>
              </a:rPr>
              <a:t>the </a:t>
            </a:r>
            <a:r>
              <a:rPr sz="2400" spc="-5" dirty="0">
                <a:latin typeface="Palatino Linotype" panose="02040502050505030304" pitchFamily="18" charset="0"/>
                <a:cs typeface="Calibri"/>
              </a:rPr>
              <a:t>constitutionality</a:t>
            </a:r>
            <a:endParaRPr sz="2400" dirty="0">
              <a:latin typeface="Palatino Linotype" panose="02040502050505030304" pitchFamily="18" charset="0"/>
              <a:cs typeface="Calibri"/>
            </a:endParaRPr>
          </a:p>
          <a:p>
            <a:pPr marL="241300" indent="-228600">
              <a:lnSpc>
                <a:spcPct val="100000"/>
              </a:lnSpc>
              <a:spcBef>
                <a:spcPts val="670"/>
              </a:spcBef>
              <a:buFont typeface="Arial MT"/>
              <a:buChar char="•"/>
              <a:tabLst>
                <a:tab pos="241300" algn="l"/>
              </a:tabLst>
            </a:pPr>
            <a:r>
              <a:rPr sz="2400" spc="-5" dirty="0">
                <a:latin typeface="Palatino Linotype" panose="02040502050505030304" pitchFamily="18" charset="0"/>
                <a:cs typeface="Calibri"/>
              </a:rPr>
              <a:t>In </a:t>
            </a:r>
            <a:r>
              <a:rPr sz="2400" spc="-15" dirty="0">
                <a:latin typeface="Palatino Linotype" panose="02040502050505030304" pitchFamily="18" charset="0"/>
                <a:cs typeface="Calibri"/>
              </a:rPr>
              <a:t>many</a:t>
            </a:r>
            <a:r>
              <a:rPr sz="2400" spc="-10" dirty="0">
                <a:latin typeface="Palatino Linotype" panose="02040502050505030304" pitchFamily="18" charset="0"/>
                <a:cs typeface="Calibri"/>
              </a:rPr>
              <a:t> </a:t>
            </a:r>
            <a:r>
              <a:rPr sz="2400" spc="-5" dirty="0">
                <a:latin typeface="Palatino Linotype" panose="02040502050505030304" pitchFamily="18" charset="0"/>
                <a:cs typeface="Calibri"/>
              </a:rPr>
              <a:t>places, </a:t>
            </a:r>
            <a:r>
              <a:rPr sz="2400" spc="-10" dirty="0">
                <a:latin typeface="Palatino Linotype" panose="02040502050505030304" pitchFamily="18" charset="0"/>
                <a:cs typeface="Calibri"/>
              </a:rPr>
              <a:t>judges</a:t>
            </a:r>
            <a:r>
              <a:rPr sz="2400" spc="15" dirty="0">
                <a:latin typeface="Palatino Linotype" panose="02040502050505030304" pitchFamily="18" charset="0"/>
                <a:cs typeface="Calibri"/>
              </a:rPr>
              <a:t> </a:t>
            </a:r>
            <a:r>
              <a:rPr sz="2400" spc="-20" dirty="0">
                <a:latin typeface="Palatino Linotype" panose="02040502050505030304" pitchFamily="18" charset="0"/>
                <a:cs typeface="Calibri"/>
              </a:rPr>
              <a:t>have</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become</a:t>
            </a:r>
            <a:r>
              <a:rPr sz="2400" spc="-5" dirty="0">
                <a:latin typeface="Palatino Linotype" panose="02040502050505030304" pitchFamily="18" charset="0"/>
                <a:cs typeface="Calibri"/>
              </a:rPr>
              <a:t> </a:t>
            </a:r>
            <a:r>
              <a:rPr sz="2400" spc="-10" dirty="0">
                <a:latin typeface="Palatino Linotype" panose="02040502050505030304" pitchFamily="18" charset="0"/>
                <a:cs typeface="Calibri"/>
              </a:rPr>
              <a:t>powerful</a:t>
            </a:r>
            <a:r>
              <a:rPr sz="2400" spc="10" dirty="0">
                <a:latin typeface="Palatino Linotype" panose="02040502050505030304" pitchFamily="18" charset="0"/>
                <a:cs typeface="Calibri"/>
              </a:rPr>
              <a:t> </a:t>
            </a:r>
            <a:r>
              <a:rPr sz="2400" spc="-10" dirty="0">
                <a:latin typeface="Palatino Linotype" panose="02040502050505030304" pitchFamily="18" charset="0"/>
                <a:cs typeface="Calibri"/>
              </a:rPr>
              <a:t>policy-makers.</a:t>
            </a:r>
            <a:endParaRPr sz="2400" dirty="0">
              <a:latin typeface="Palatino Linotype" panose="02040502050505030304" pitchFamily="18" charset="0"/>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0"/>
            <a:ext cx="3350261" cy="474489"/>
          </a:xfrm>
          <a:prstGeom prst="rect">
            <a:avLst/>
          </a:prstGeom>
        </p:spPr>
        <p:txBody>
          <a:bodyPr vert="horz" wrap="square" lIns="0" tIns="12700" rIns="0" bIns="0" rtlCol="0">
            <a:spAutoFit/>
          </a:bodyPr>
          <a:lstStyle/>
          <a:p>
            <a:pPr marL="12700">
              <a:lnSpc>
                <a:spcPct val="100000"/>
              </a:lnSpc>
              <a:spcBef>
                <a:spcPts val="100"/>
              </a:spcBef>
            </a:pPr>
            <a:r>
              <a:rPr sz="3000" b="1" spc="-25" dirty="0">
                <a:latin typeface="Palatino Linotype" panose="02040502050505030304" pitchFamily="18" charset="0"/>
              </a:rPr>
              <a:t>References</a:t>
            </a:r>
            <a:endParaRPr sz="3000" b="1" dirty="0">
              <a:latin typeface="Palatino Linotype" panose="02040502050505030304" pitchFamily="18" charset="0"/>
            </a:endParaRPr>
          </a:p>
        </p:txBody>
      </p:sp>
      <p:sp>
        <p:nvSpPr>
          <p:cNvPr id="3" name="object 3"/>
          <p:cNvSpPr txBox="1"/>
          <p:nvPr/>
        </p:nvSpPr>
        <p:spPr>
          <a:xfrm>
            <a:off x="916939" y="1586865"/>
            <a:ext cx="10359390" cy="4512132"/>
          </a:xfrm>
          <a:prstGeom prst="rect">
            <a:avLst/>
          </a:prstGeom>
        </p:spPr>
        <p:txBody>
          <a:bodyPr vert="horz" wrap="square" lIns="0" tIns="26034" rIns="0" bIns="0" rtlCol="0">
            <a:spAutoFit/>
          </a:bodyPr>
          <a:lstStyle/>
          <a:p>
            <a:pPr marL="241300" marR="5080" indent="-228600">
              <a:lnSpc>
                <a:spcPts val="1739"/>
              </a:lnSpc>
              <a:spcBef>
                <a:spcPts val="204"/>
              </a:spcBef>
              <a:buFont typeface="Arial MT"/>
              <a:buChar char="•"/>
              <a:tabLst>
                <a:tab pos="240665" algn="l"/>
                <a:tab pos="241300" algn="l"/>
              </a:tabLst>
            </a:pPr>
            <a:r>
              <a:rPr sz="1500" spc="-10" dirty="0">
                <a:latin typeface="Palatino Linotype" panose="02040502050505030304" pitchFamily="18" charset="0"/>
                <a:cs typeface="Calibri"/>
              </a:rPr>
              <a:t>Brouard,</a:t>
            </a:r>
            <a:r>
              <a:rPr sz="1500" spc="45" dirty="0">
                <a:latin typeface="Palatino Linotype" panose="02040502050505030304" pitchFamily="18" charset="0"/>
                <a:cs typeface="Calibri"/>
              </a:rPr>
              <a:t> </a:t>
            </a:r>
            <a:r>
              <a:rPr sz="1500" spc="-10" dirty="0">
                <a:latin typeface="Palatino Linotype" panose="02040502050505030304" pitchFamily="18" charset="0"/>
                <a:cs typeface="Calibri"/>
              </a:rPr>
              <a:t>Sylvain,</a:t>
            </a:r>
            <a:r>
              <a:rPr sz="1500" spc="45" dirty="0">
                <a:latin typeface="Palatino Linotype" panose="02040502050505030304" pitchFamily="18" charset="0"/>
                <a:cs typeface="Calibri"/>
              </a:rPr>
              <a:t> </a:t>
            </a:r>
            <a:r>
              <a:rPr sz="1500" spc="-5" dirty="0">
                <a:latin typeface="Palatino Linotype" panose="02040502050505030304" pitchFamily="18" charset="0"/>
                <a:cs typeface="Calibri"/>
              </a:rPr>
              <a:t>and</a:t>
            </a:r>
            <a:r>
              <a:rPr sz="1500" spc="50" dirty="0">
                <a:latin typeface="Palatino Linotype" panose="02040502050505030304" pitchFamily="18" charset="0"/>
                <a:cs typeface="Calibri"/>
              </a:rPr>
              <a:t> </a:t>
            </a:r>
            <a:r>
              <a:rPr sz="1500" spc="-10" dirty="0">
                <a:latin typeface="Palatino Linotype" panose="02040502050505030304" pitchFamily="18" charset="0"/>
                <a:cs typeface="Calibri"/>
              </a:rPr>
              <a:t>Christoph</a:t>
            </a:r>
            <a:r>
              <a:rPr sz="1500" spc="60" dirty="0">
                <a:latin typeface="Palatino Linotype" panose="02040502050505030304" pitchFamily="18" charset="0"/>
                <a:cs typeface="Calibri"/>
              </a:rPr>
              <a:t> </a:t>
            </a:r>
            <a:r>
              <a:rPr sz="1500" spc="-5" dirty="0">
                <a:latin typeface="Palatino Linotype" panose="02040502050505030304" pitchFamily="18" charset="0"/>
                <a:cs typeface="Calibri"/>
              </a:rPr>
              <a:t>Hönnige</a:t>
            </a:r>
            <a:r>
              <a:rPr sz="1500" spc="40" dirty="0">
                <a:latin typeface="Palatino Linotype" panose="02040502050505030304" pitchFamily="18" charset="0"/>
                <a:cs typeface="Calibri"/>
              </a:rPr>
              <a:t> </a:t>
            </a:r>
            <a:r>
              <a:rPr sz="1500" spc="-5" dirty="0">
                <a:latin typeface="Palatino Linotype" panose="02040502050505030304" pitchFamily="18" charset="0"/>
                <a:cs typeface="Calibri"/>
              </a:rPr>
              <a:t>(2017).</a:t>
            </a:r>
            <a:r>
              <a:rPr sz="1500" spc="60" dirty="0">
                <a:latin typeface="Palatino Linotype" panose="02040502050505030304" pitchFamily="18" charset="0"/>
                <a:cs typeface="Calibri"/>
              </a:rPr>
              <a:t> </a:t>
            </a:r>
            <a:r>
              <a:rPr sz="1500" spc="-5" dirty="0">
                <a:latin typeface="Palatino Linotype" panose="02040502050505030304" pitchFamily="18" charset="0"/>
                <a:cs typeface="Calibri"/>
              </a:rPr>
              <a:t>Constitutional</a:t>
            </a:r>
            <a:r>
              <a:rPr sz="1500" spc="50" dirty="0">
                <a:latin typeface="Palatino Linotype" panose="02040502050505030304" pitchFamily="18" charset="0"/>
                <a:cs typeface="Calibri"/>
              </a:rPr>
              <a:t> </a:t>
            </a:r>
            <a:r>
              <a:rPr sz="1500" spc="-5" dirty="0">
                <a:latin typeface="Palatino Linotype" panose="02040502050505030304" pitchFamily="18" charset="0"/>
                <a:cs typeface="Calibri"/>
              </a:rPr>
              <a:t>Courts</a:t>
            </a:r>
            <a:r>
              <a:rPr sz="1500" spc="50" dirty="0">
                <a:latin typeface="Palatino Linotype" panose="02040502050505030304" pitchFamily="18" charset="0"/>
                <a:cs typeface="Calibri"/>
              </a:rPr>
              <a:t> </a:t>
            </a:r>
            <a:r>
              <a:rPr sz="1500" spc="-10" dirty="0">
                <a:latin typeface="Palatino Linotype" panose="02040502050505030304" pitchFamily="18" charset="0"/>
                <a:cs typeface="Calibri"/>
              </a:rPr>
              <a:t>as</a:t>
            </a:r>
            <a:r>
              <a:rPr sz="1500" spc="55" dirty="0">
                <a:latin typeface="Palatino Linotype" panose="02040502050505030304" pitchFamily="18" charset="0"/>
                <a:cs typeface="Calibri"/>
              </a:rPr>
              <a:t> </a:t>
            </a:r>
            <a:r>
              <a:rPr sz="1500" spc="-30" dirty="0">
                <a:latin typeface="Palatino Linotype" panose="02040502050505030304" pitchFamily="18" charset="0"/>
                <a:cs typeface="Calibri"/>
              </a:rPr>
              <a:t>Veto</a:t>
            </a:r>
            <a:r>
              <a:rPr sz="1500" spc="35" dirty="0">
                <a:latin typeface="Palatino Linotype" panose="02040502050505030304" pitchFamily="18" charset="0"/>
                <a:cs typeface="Calibri"/>
              </a:rPr>
              <a:t> </a:t>
            </a:r>
            <a:r>
              <a:rPr sz="1500" spc="-10" dirty="0">
                <a:latin typeface="Palatino Linotype" panose="02040502050505030304" pitchFamily="18" charset="0"/>
                <a:cs typeface="Calibri"/>
              </a:rPr>
              <a:t>Players:</a:t>
            </a:r>
            <a:r>
              <a:rPr sz="1500" spc="45" dirty="0">
                <a:latin typeface="Palatino Linotype" panose="02040502050505030304" pitchFamily="18" charset="0"/>
                <a:cs typeface="Calibri"/>
              </a:rPr>
              <a:t> </a:t>
            </a:r>
            <a:r>
              <a:rPr sz="1500" dirty="0">
                <a:latin typeface="Palatino Linotype" panose="02040502050505030304" pitchFamily="18" charset="0"/>
                <a:cs typeface="Calibri"/>
              </a:rPr>
              <a:t>Lessons</a:t>
            </a:r>
            <a:r>
              <a:rPr sz="1500" spc="50" dirty="0">
                <a:latin typeface="Palatino Linotype" panose="02040502050505030304" pitchFamily="18" charset="0"/>
                <a:cs typeface="Calibri"/>
              </a:rPr>
              <a:t> </a:t>
            </a:r>
            <a:r>
              <a:rPr sz="1500" spc="-10" dirty="0">
                <a:latin typeface="Palatino Linotype" panose="02040502050505030304" pitchFamily="18" charset="0"/>
                <a:cs typeface="Calibri"/>
              </a:rPr>
              <a:t>from</a:t>
            </a:r>
            <a:r>
              <a:rPr sz="1500" spc="55" dirty="0">
                <a:latin typeface="Palatino Linotype" panose="02040502050505030304" pitchFamily="18" charset="0"/>
                <a:cs typeface="Calibri"/>
              </a:rPr>
              <a:t> </a:t>
            </a:r>
            <a:r>
              <a:rPr sz="1500" dirty="0">
                <a:latin typeface="Palatino Linotype" panose="02040502050505030304" pitchFamily="18" charset="0"/>
                <a:cs typeface="Calibri"/>
              </a:rPr>
              <a:t>the</a:t>
            </a:r>
            <a:r>
              <a:rPr sz="1500" spc="50" dirty="0">
                <a:latin typeface="Palatino Linotype" panose="02040502050505030304" pitchFamily="18" charset="0"/>
                <a:cs typeface="Calibri"/>
              </a:rPr>
              <a:t> </a:t>
            </a:r>
            <a:r>
              <a:rPr sz="1500" spc="-5" dirty="0">
                <a:latin typeface="Palatino Linotype" panose="02040502050505030304" pitchFamily="18" charset="0"/>
                <a:cs typeface="Calibri"/>
              </a:rPr>
              <a:t>United</a:t>
            </a:r>
            <a:r>
              <a:rPr sz="1500" spc="45" dirty="0">
                <a:latin typeface="Palatino Linotype" panose="02040502050505030304" pitchFamily="18" charset="0"/>
                <a:cs typeface="Calibri"/>
              </a:rPr>
              <a:t> </a:t>
            </a:r>
            <a:r>
              <a:rPr sz="1500" spc="-15" dirty="0">
                <a:latin typeface="Palatino Linotype" panose="02040502050505030304" pitchFamily="18" charset="0"/>
                <a:cs typeface="Calibri"/>
              </a:rPr>
              <a:t>States,</a:t>
            </a:r>
            <a:r>
              <a:rPr sz="1500" spc="50" dirty="0">
                <a:latin typeface="Palatino Linotype" panose="02040502050505030304" pitchFamily="18" charset="0"/>
                <a:cs typeface="Calibri"/>
              </a:rPr>
              <a:t> </a:t>
            </a:r>
            <a:r>
              <a:rPr sz="1500" spc="-10" dirty="0">
                <a:latin typeface="Palatino Linotype" panose="02040502050505030304" pitchFamily="18" charset="0"/>
                <a:cs typeface="Calibri"/>
              </a:rPr>
              <a:t>France</a:t>
            </a:r>
            <a:r>
              <a:rPr sz="1500" spc="50" dirty="0">
                <a:latin typeface="Palatino Linotype" panose="02040502050505030304" pitchFamily="18" charset="0"/>
                <a:cs typeface="Calibri"/>
              </a:rPr>
              <a:t> </a:t>
            </a:r>
            <a:r>
              <a:rPr sz="1500" dirty="0">
                <a:latin typeface="Palatino Linotype" panose="02040502050505030304" pitchFamily="18" charset="0"/>
                <a:cs typeface="Calibri"/>
              </a:rPr>
              <a:t>and </a:t>
            </a:r>
            <a:r>
              <a:rPr sz="1500" spc="-320" dirty="0">
                <a:latin typeface="Palatino Linotype" panose="02040502050505030304" pitchFamily="18" charset="0"/>
                <a:cs typeface="Calibri"/>
              </a:rPr>
              <a:t> </a:t>
            </a:r>
            <a:r>
              <a:rPr sz="1500" spc="-15" dirty="0">
                <a:latin typeface="Palatino Linotype" panose="02040502050505030304" pitchFamily="18" charset="0"/>
                <a:cs typeface="Calibri"/>
              </a:rPr>
              <a:t>Germany.</a:t>
            </a:r>
            <a:r>
              <a:rPr sz="1500" spc="-40" dirty="0">
                <a:latin typeface="Palatino Linotype" panose="02040502050505030304" pitchFamily="18" charset="0"/>
                <a:cs typeface="Calibri"/>
              </a:rPr>
              <a:t> </a:t>
            </a:r>
            <a:r>
              <a:rPr sz="1500" i="1" spc="-5" dirty="0">
                <a:latin typeface="Palatino Linotype" panose="02040502050505030304" pitchFamily="18" charset="0"/>
                <a:cs typeface="Calibri"/>
              </a:rPr>
              <a:t>European</a:t>
            </a:r>
            <a:r>
              <a:rPr sz="1500" i="1" spc="25" dirty="0">
                <a:latin typeface="Palatino Linotype" panose="02040502050505030304" pitchFamily="18" charset="0"/>
                <a:cs typeface="Calibri"/>
              </a:rPr>
              <a:t> </a:t>
            </a:r>
            <a:r>
              <a:rPr sz="1500" i="1" spc="-5" dirty="0">
                <a:latin typeface="Palatino Linotype" panose="02040502050505030304" pitchFamily="18" charset="0"/>
                <a:cs typeface="Calibri"/>
              </a:rPr>
              <a:t>Journal</a:t>
            </a:r>
            <a:r>
              <a:rPr sz="1500" i="1" spc="20" dirty="0">
                <a:latin typeface="Palatino Linotype" panose="02040502050505030304" pitchFamily="18" charset="0"/>
                <a:cs typeface="Calibri"/>
              </a:rPr>
              <a:t> </a:t>
            </a:r>
            <a:r>
              <a:rPr sz="1500" i="1" spc="-5" dirty="0">
                <a:latin typeface="Palatino Linotype" panose="02040502050505030304" pitchFamily="18" charset="0"/>
                <a:cs typeface="Calibri"/>
              </a:rPr>
              <a:t>of</a:t>
            </a:r>
            <a:r>
              <a:rPr sz="1500" i="1" spc="5" dirty="0">
                <a:latin typeface="Palatino Linotype" panose="02040502050505030304" pitchFamily="18" charset="0"/>
                <a:cs typeface="Calibri"/>
              </a:rPr>
              <a:t> </a:t>
            </a:r>
            <a:r>
              <a:rPr sz="1500" i="1" spc="-5" dirty="0">
                <a:latin typeface="Palatino Linotype" panose="02040502050505030304" pitchFamily="18" charset="0"/>
                <a:cs typeface="Calibri"/>
              </a:rPr>
              <a:t>Political</a:t>
            </a:r>
            <a:r>
              <a:rPr sz="1500" i="1" spc="10" dirty="0">
                <a:latin typeface="Palatino Linotype" panose="02040502050505030304" pitchFamily="18" charset="0"/>
                <a:cs typeface="Calibri"/>
              </a:rPr>
              <a:t> </a:t>
            </a:r>
            <a:r>
              <a:rPr sz="1500" i="1" spc="-5" dirty="0">
                <a:latin typeface="Palatino Linotype" panose="02040502050505030304" pitchFamily="18" charset="0"/>
                <a:cs typeface="Calibri"/>
              </a:rPr>
              <a:t>Research</a:t>
            </a:r>
            <a:r>
              <a:rPr sz="1500" i="1" spc="-20" dirty="0">
                <a:latin typeface="Palatino Linotype" panose="02040502050505030304" pitchFamily="18" charset="0"/>
                <a:cs typeface="Calibri"/>
              </a:rPr>
              <a:t> </a:t>
            </a:r>
            <a:r>
              <a:rPr sz="1500" spc="-5" dirty="0">
                <a:latin typeface="Palatino Linotype" panose="02040502050505030304" pitchFamily="18" charset="0"/>
                <a:cs typeface="Calibri"/>
              </a:rPr>
              <a:t>56(3):</a:t>
            </a:r>
            <a:r>
              <a:rPr sz="1500" spc="15" dirty="0">
                <a:latin typeface="Palatino Linotype" panose="02040502050505030304" pitchFamily="18" charset="0"/>
                <a:cs typeface="Calibri"/>
              </a:rPr>
              <a:t> </a:t>
            </a:r>
            <a:r>
              <a:rPr sz="1500" spc="-5" dirty="0">
                <a:latin typeface="Palatino Linotype" panose="02040502050505030304" pitchFamily="18" charset="0"/>
                <a:cs typeface="Calibri"/>
              </a:rPr>
              <a:t>529-552.</a:t>
            </a:r>
            <a:endParaRPr sz="1500" dirty="0">
              <a:latin typeface="Palatino Linotype" panose="02040502050505030304" pitchFamily="18" charset="0"/>
              <a:cs typeface="Calibri"/>
            </a:endParaRPr>
          </a:p>
          <a:p>
            <a:pPr>
              <a:lnSpc>
                <a:spcPct val="100000"/>
              </a:lnSpc>
              <a:spcBef>
                <a:spcPts val="45"/>
              </a:spcBef>
              <a:buChar char="•"/>
            </a:pPr>
            <a:endParaRPr sz="1450" dirty="0">
              <a:latin typeface="Palatino Linotype" panose="02040502050505030304" pitchFamily="18" charset="0"/>
              <a:cs typeface="Calibri"/>
            </a:endParaRPr>
          </a:p>
          <a:p>
            <a:pPr marL="241300" marR="6350" indent="-228600">
              <a:lnSpc>
                <a:spcPts val="1739"/>
              </a:lnSpc>
              <a:buFont typeface="Arial MT"/>
              <a:buChar char="•"/>
              <a:tabLst>
                <a:tab pos="240665" algn="l"/>
                <a:tab pos="241300" algn="l"/>
              </a:tabLst>
            </a:pPr>
            <a:r>
              <a:rPr sz="1500" spc="-15" dirty="0">
                <a:latin typeface="Palatino Linotype" panose="02040502050505030304" pitchFamily="18" charset="0"/>
                <a:cs typeface="Calibri"/>
              </a:rPr>
              <a:t>Gallagher,</a:t>
            </a:r>
            <a:r>
              <a:rPr sz="1500" spc="130" dirty="0">
                <a:latin typeface="Palatino Linotype" panose="02040502050505030304" pitchFamily="18" charset="0"/>
                <a:cs typeface="Calibri"/>
              </a:rPr>
              <a:t> </a:t>
            </a:r>
            <a:r>
              <a:rPr sz="1500" dirty="0">
                <a:latin typeface="Palatino Linotype" panose="02040502050505030304" pitchFamily="18" charset="0"/>
                <a:cs typeface="Calibri"/>
              </a:rPr>
              <a:t>Michael,</a:t>
            </a:r>
            <a:r>
              <a:rPr sz="1500" spc="150" dirty="0">
                <a:latin typeface="Palatino Linotype" panose="02040502050505030304" pitchFamily="18" charset="0"/>
                <a:cs typeface="Calibri"/>
              </a:rPr>
              <a:t> </a:t>
            </a:r>
            <a:r>
              <a:rPr sz="1500" dirty="0">
                <a:latin typeface="Palatino Linotype" panose="02040502050505030304" pitchFamily="18" charset="0"/>
                <a:cs typeface="Calibri"/>
              </a:rPr>
              <a:t>Michael</a:t>
            </a:r>
            <a:r>
              <a:rPr sz="1500" spc="150" dirty="0">
                <a:latin typeface="Palatino Linotype" panose="02040502050505030304" pitchFamily="18" charset="0"/>
                <a:cs typeface="Calibri"/>
              </a:rPr>
              <a:t> </a:t>
            </a:r>
            <a:r>
              <a:rPr sz="1500" spc="-35" dirty="0">
                <a:latin typeface="Palatino Linotype" panose="02040502050505030304" pitchFamily="18" charset="0"/>
                <a:cs typeface="Calibri"/>
              </a:rPr>
              <a:t>Laver,</a:t>
            </a:r>
            <a:r>
              <a:rPr sz="1500" spc="145" dirty="0">
                <a:latin typeface="Palatino Linotype" panose="02040502050505030304" pitchFamily="18" charset="0"/>
                <a:cs typeface="Calibri"/>
              </a:rPr>
              <a:t> </a:t>
            </a:r>
            <a:r>
              <a:rPr sz="1500" dirty="0">
                <a:latin typeface="Palatino Linotype" panose="02040502050505030304" pitchFamily="18" charset="0"/>
                <a:cs typeface="Calibri"/>
              </a:rPr>
              <a:t>and</a:t>
            </a:r>
            <a:r>
              <a:rPr sz="1500" spc="135" dirty="0">
                <a:latin typeface="Palatino Linotype" panose="02040502050505030304" pitchFamily="18" charset="0"/>
                <a:cs typeface="Calibri"/>
              </a:rPr>
              <a:t> </a:t>
            </a:r>
            <a:r>
              <a:rPr sz="1500" spc="-10" dirty="0">
                <a:latin typeface="Palatino Linotype" panose="02040502050505030304" pitchFamily="18" charset="0"/>
                <a:cs typeface="Calibri"/>
              </a:rPr>
              <a:t>Peter</a:t>
            </a:r>
            <a:r>
              <a:rPr sz="1500" spc="145" dirty="0">
                <a:latin typeface="Palatino Linotype" panose="02040502050505030304" pitchFamily="18" charset="0"/>
                <a:cs typeface="Calibri"/>
              </a:rPr>
              <a:t> </a:t>
            </a:r>
            <a:r>
              <a:rPr sz="1500" dirty="0">
                <a:latin typeface="Palatino Linotype" panose="02040502050505030304" pitchFamily="18" charset="0"/>
                <a:cs typeface="Calibri"/>
              </a:rPr>
              <a:t>Mair</a:t>
            </a:r>
            <a:r>
              <a:rPr sz="1500" spc="140" dirty="0">
                <a:latin typeface="Palatino Linotype" panose="02040502050505030304" pitchFamily="18" charset="0"/>
                <a:cs typeface="Calibri"/>
              </a:rPr>
              <a:t> </a:t>
            </a:r>
            <a:r>
              <a:rPr sz="1500" spc="-5" dirty="0">
                <a:latin typeface="Palatino Linotype" panose="02040502050505030304" pitchFamily="18" charset="0"/>
                <a:cs typeface="Calibri"/>
              </a:rPr>
              <a:t>(2011).</a:t>
            </a:r>
            <a:r>
              <a:rPr sz="1500" spc="150" dirty="0">
                <a:latin typeface="Palatino Linotype" panose="02040502050505030304" pitchFamily="18" charset="0"/>
                <a:cs typeface="Calibri"/>
              </a:rPr>
              <a:t> </a:t>
            </a:r>
            <a:r>
              <a:rPr sz="1500" i="1" spc="-10" dirty="0">
                <a:latin typeface="Palatino Linotype" panose="02040502050505030304" pitchFamily="18" charset="0"/>
                <a:cs typeface="Calibri"/>
              </a:rPr>
              <a:t>Representative</a:t>
            </a:r>
            <a:r>
              <a:rPr sz="1500" i="1" spc="150" dirty="0">
                <a:latin typeface="Palatino Linotype" panose="02040502050505030304" pitchFamily="18" charset="0"/>
                <a:cs typeface="Calibri"/>
              </a:rPr>
              <a:t> </a:t>
            </a:r>
            <a:r>
              <a:rPr sz="1500" i="1" spc="-5" dirty="0">
                <a:latin typeface="Palatino Linotype" panose="02040502050505030304" pitchFamily="18" charset="0"/>
                <a:cs typeface="Calibri"/>
              </a:rPr>
              <a:t>government</a:t>
            </a:r>
            <a:r>
              <a:rPr sz="1500" i="1" spc="145" dirty="0">
                <a:latin typeface="Palatino Linotype" panose="02040502050505030304" pitchFamily="18" charset="0"/>
                <a:cs typeface="Calibri"/>
              </a:rPr>
              <a:t> </a:t>
            </a:r>
            <a:r>
              <a:rPr sz="1500" i="1" dirty="0">
                <a:latin typeface="Palatino Linotype" panose="02040502050505030304" pitchFamily="18" charset="0"/>
                <a:cs typeface="Calibri"/>
              </a:rPr>
              <a:t>in</a:t>
            </a:r>
            <a:r>
              <a:rPr sz="1500" i="1" spc="140" dirty="0">
                <a:latin typeface="Palatino Linotype" panose="02040502050505030304" pitchFamily="18" charset="0"/>
                <a:cs typeface="Calibri"/>
              </a:rPr>
              <a:t> </a:t>
            </a:r>
            <a:r>
              <a:rPr sz="1500" i="1" dirty="0">
                <a:latin typeface="Palatino Linotype" panose="02040502050505030304" pitchFamily="18" charset="0"/>
                <a:cs typeface="Calibri"/>
              </a:rPr>
              <a:t>modern</a:t>
            </a:r>
            <a:r>
              <a:rPr sz="1500" i="1" spc="145" dirty="0">
                <a:latin typeface="Palatino Linotype" panose="02040502050505030304" pitchFamily="18" charset="0"/>
                <a:cs typeface="Calibri"/>
              </a:rPr>
              <a:t> </a:t>
            </a:r>
            <a:r>
              <a:rPr sz="1500" i="1" spc="-5" dirty="0">
                <a:latin typeface="Palatino Linotype" panose="02040502050505030304" pitchFamily="18" charset="0"/>
                <a:cs typeface="Calibri"/>
              </a:rPr>
              <a:t>Europe</a:t>
            </a:r>
            <a:r>
              <a:rPr sz="1500" spc="-5" dirty="0">
                <a:latin typeface="Palatino Linotype" panose="02040502050505030304" pitchFamily="18" charset="0"/>
                <a:cs typeface="Calibri"/>
              </a:rPr>
              <a:t>.</a:t>
            </a:r>
            <a:r>
              <a:rPr sz="1500" spc="150" dirty="0">
                <a:latin typeface="Palatino Linotype" panose="02040502050505030304" pitchFamily="18" charset="0"/>
                <a:cs typeface="Calibri"/>
              </a:rPr>
              <a:t> </a:t>
            </a:r>
            <a:r>
              <a:rPr sz="1500" spc="-5" dirty="0">
                <a:latin typeface="Palatino Linotype" panose="02040502050505030304" pitchFamily="18" charset="0"/>
                <a:cs typeface="Calibri"/>
              </a:rPr>
              <a:t>McGraw-Hill.</a:t>
            </a:r>
            <a:r>
              <a:rPr sz="1500" spc="150" dirty="0">
                <a:latin typeface="Palatino Linotype" panose="02040502050505030304" pitchFamily="18" charset="0"/>
                <a:cs typeface="Calibri"/>
              </a:rPr>
              <a:t> </a:t>
            </a:r>
            <a:r>
              <a:rPr sz="1500" spc="-10" dirty="0">
                <a:latin typeface="Palatino Linotype" panose="02040502050505030304" pitchFamily="18" charset="0"/>
                <a:cs typeface="Calibri"/>
              </a:rPr>
              <a:t>Horowitz </a:t>
            </a:r>
            <a:r>
              <a:rPr sz="1500" spc="-325" dirty="0">
                <a:latin typeface="Palatino Linotype" panose="02040502050505030304" pitchFamily="18" charset="0"/>
                <a:cs typeface="Calibri"/>
              </a:rPr>
              <a:t> </a:t>
            </a:r>
            <a:r>
              <a:rPr sz="1500" spc="-5" dirty="0">
                <a:latin typeface="Palatino Linotype" panose="02040502050505030304" pitchFamily="18" charset="0"/>
                <a:cs typeface="Calibri"/>
              </a:rPr>
              <a:t>2006</a:t>
            </a:r>
            <a:endParaRPr sz="1500" dirty="0">
              <a:latin typeface="Palatino Linotype" panose="02040502050505030304" pitchFamily="18" charset="0"/>
              <a:cs typeface="Calibri"/>
            </a:endParaRPr>
          </a:p>
          <a:p>
            <a:pPr>
              <a:lnSpc>
                <a:spcPct val="100000"/>
              </a:lnSpc>
              <a:spcBef>
                <a:spcPts val="55"/>
              </a:spcBef>
              <a:buChar char="•"/>
            </a:pPr>
            <a:endParaRPr sz="1350" dirty="0">
              <a:latin typeface="Palatino Linotype" panose="02040502050505030304" pitchFamily="18" charset="0"/>
              <a:cs typeface="Calibri"/>
            </a:endParaRPr>
          </a:p>
          <a:p>
            <a:pPr marL="241300" indent="-228600">
              <a:lnSpc>
                <a:spcPct val="100000"/>
              </a:lnSpc>
              <a:spcBef>
                <a:spcPts val="5"/>
              </a:spcBef>
              <a:buFont typeface="Arial MT"/>
              <a:buChar char="•"/>
              <a:tabLst>
                <a:tab pos="240665" algn="l"/>
                <a:tab pos="241300" algn="l"/>
              </a:tabLst>
            </a:pPr>
            <a:r>
              <a:rPr sz="1500" spc="-5" dirty="0">
                <a:latin typeface="Palatino Linotype" panose="02040502050505030304" pitchFamily="18" charset="0"/>
                <a:cs typeface="Calibri"/>
              </a:rPr>
              <a:t>Horowitz,</a:t>
            </a:r>
            <a:r>
              <a:rPr sz="1500" spc="-20" dirty="0">
                <a:latin typeface="Palatino Linotype" panose="02040502050505030304" pitchFamily="18" charset="0"/>
                <a:cs typeface="Calibri"/>
              </a:rPr>
              <a:t> </a:t>
            </a:r>
            <a:r>
              <a:rPr sz="1500" spc="-5" dirty="0">
                <a:latin typeface="Palatino Linotype" panose="02040502050505030304" pitchFamily="18" charset="0"/>
                <a:cs typeface="Calibri"/>
              </a:rPr>
              <a:t>Donald (2006).</a:t>
            </a:r>
            <a:r>
              <a:rPr sz="1500" spc="20" dirty="0">
                <a:latin typeface="Palatino Linotype" panose="02040502050505030304" pitchFamily="18" charset="0"/>
                <a:cs typeface="Calibri"/>
              </a:rPr>
              <a:t> </a:t>
            </a:r>
            <a:r>
              <a:rPr sz="1500" spc="-5" dirty="0">
                <a:latin typeface="Palatino Linotype" panose="02040502050505030304" pitchFamily="18" charset="0"/>
                <a:cs typeface="Calibri"/>
              </a:rPr>
              <a:t>Constitutional</a:t>
            </a:r>
            <a:r>
              <a:rPr sz="1500" spc="-20" dirty="0">
                <a:latin typeface="Palatino Linotype" panose="02040502050505030304" pitchFamily="18" charset="0"/>
                <a:cs typeface="Calibri"/>
              </a:rPr>
              <a:t> </a:t>
            </a:r>
            <a:r>
              <a:rPr sz="1500" dirty="0">
                <a:latin typeface="Palatino Linotype" panose="02040502050505030304" pitchFamily="18" charset="0"/>
                <a:cs typeface="Calibri"/>
              </a:rPr>
              <a:t>Courts:</a:t>
            </a:r>
            <a:r>
              <a:rPr sz="1500" spc="-20" dirty="0">
                <a:latin typeface="Palatino Linotype" panose="02040502050505030304" pitchFamily="18" charset="0"/>
                <a:cs typeface="Calibri"/>
              </a:rPr>
              <a:t> </a:t>
            </a:r>
            <a:r>
              <a:rPr sz="1500" dirty="0">
                <a:latin typeface="Palatino Linotype" panose="02040502050505030304" pitchFamily="18" charset="0"/>
                <a:cs typeface="Calibri"/>
              </a:rPr>
              <a:t>A</a:t>
            </a:r>
            <a:r>
              <a:rPr sz="1500" spc="-5" dirty="0">
                <a:latin typeface="Palatino Linotype" panose="02040502050505030304" pitchFamily="18" charset="0"/>
                <a:cs typeface="Calibri"/>
              </a:rPr>
              <a:t> </a:t>
            </a:r>
            <a:r>
              <a:rPr sz="1500" dirty="0">
                <a:latin typeface="Palatino Linotype" panose="02040502050505030304" pitchFamily="18" charset="0"/>
                <a:cs typeface="Calibri"/>
              </a:rPr>
              <a:t>Primer</a:t>
            </a:r>
            <a:r>
              <a:rPr sz="1500" spc="10" dirty="0">
                <a:latin typeface="Palatino Linotype" panose="02040502050505030304" pitchFamily="18" charset="0"/>
                <a:cs typeface="Calibri"/>
              </a:rPr>
              <a:t> </a:t>
            </a:r>
            <a:r>
              <a:rPr sz="1500" spc="-15" dirty="0">
                <a:latin typeface="Palatino Linotype" panose="02040502050505030304" pitchFamily="18" charset="0"/>
                <a:cs typeface="Calibri"/>
              </a:rPr>
              <a:t>for</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Decision</a:t>
            </a:r>
            <a:r>
              <a:rPr sz="1500" spc="20" dirty="0">
                <a:latin typeface="Palatino Linotype" panose="02040502050505030304" pitchFamily="18" charset="0"/>
                <a:cs typeface="Calibri"/>
              </a:rPr>
              <a:t> </a:t>
            </a:r>
            <a:r>
              <a:rPr sz="1500" spc="-10" dirty="0">
                <a:latin typeface="Palatino Linotype" panose="02040502050505030304" pitchFamily="18" charset="0"/>
                <a:cs typeface="Calibri"/>
              </a:rPr>
              <a:t>Makers.</a:t>
            </a:r>
            <a:r>
              <a:rPr sz="1500" spc="5" dirty="0">
                <a:latin typeface="Palatino Linotype" panose="02040502050505030304" pitchFamily="18" charset="0"/>
                <a:cs typeface="Calibri"/>
              </a:rPr>
              <a:t> </a:t>
            </a:r>
            <a:r>
              <a:rPr sz="1500" i="1" spc="-5" dirty="0">
                <a:latin typeface="Palatino Linotype" panose="02040502050505030304" pitchFamily="18" charset="0"/>
                <a:cs typeface="Calibri"/>
              </a:rPr>
              <a:t>Journal</a:t>
            </a:r>
            <a:r>
              <a:rPr sz="1500" i="1" spc="25" dirty="0">
                <a:latin typeface="Palatino Linotype" panose="02040502050505030304" pitchFamily="18" charset="0"/>
                <a:cs typeface="Calibri"/>
              </a:rPr>
              <a:t> </a:t>
            </a:r>
            <a:r>
              <a:rPr sz="1500" i="1" spc="-5" dirty="0">
                <a:latin typeface="Palatino Linotype" panose="02040502050505030304" pitchFamily="18" charset="0"/>
                <a:cs typeface="Calibri"/>
              </a:rPr>
              <a:t>of</a:t>
            </a:r>
            <a:r>
              <a:rPr sz="1500" i="1" spc="15" dirty="0">
                <a:latin typeface="Palatino Linotype" panose="02040502050505030304" pitchFamily="18" charset="0"/>
                <a:cs typeface="Calibri"/>
              </a:rPr>
              <a:t> </a:t>
            </a:r>
            <a:r>
              <a:rPr sz="1500" i="1" spc="-5" dirty="0">
                <a:latin typeface="Palatino Linotype" panose="02040502050505030304" pitchFamily="18" charset="0"/>
                <a:cs typeface="Calibri"/>
              </a:rPr>
              <a:t>Democracy</a:t>
            </a:r>
            <a:r>
              <a:rPr sz="1500" i="1" spc="15" dirty="0">
                <a:latin typeface="Palatino Linotype" panose="02040502050505030304" pitchFamily="18" charset="0"/>
                <a:cs typeface="Calibri"/>
              </a:rPr>
              <a:t> </a:t>
            </a:r>
            <a:r>
              <a:rPr sz="1500" spc="-5" dirty="0">
                <a:latin typeface="Palatino Linotype" panose="02040502050505030304" pitchFamily="18" charset="0"/>
                <a:cs typeface="Calibri"/>
              </a:rPr>
              <a:t>17(4):</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125-136</a:t>
            </a:r>
            <a:endParaRPr sz="1500" dirty="0">
              <a:latin typeface="Palatino Linotype" panose="02040502050505030304" pitchFamily="18" charset="0"/>
              <a:cs typeface="Calibri"/>
            </a:endParaRPr>
          </a:p>
          <a:p>
            <a:pPr>
              <a:lnSpc>
                <a:spcPct val="100000"/>
              </a:lnSpc>
              <a:spcBef>
                <a:spcPts val="5"/>
              </a:spcBef>
              <a:buChar char="•"/>
            </a:pPr>
            <a:endParaRPr sz="1500" dirty="0">
              <a:latin typeface="Palatino Linotype" panose="02040502050505030304" pitchFamily="18" charset="0"/>
              <a:cs typeface="Calibri"/>
            </a:endParaRPr>
          </a:p>
          <a:p>
            <a:pPr marL="241300" marR="5080" indent="-228600">
              <a:lnSpc>
                <a:spcPts val="1750"/>
              </a:lnSpc>
              <a:buFont typeface="Arial MT"/>
              <a:buChar char="•"/>
              <a:tabLst>
                <a:tab pos="240665" algn="l"/>
                <a:tab pos="241300" algn="l"/>
              </a:tabLst>
            </a:pPr>
            <a:r>
              <a:rPr sz="1500" spc="-5" dirty="0">
                <a:solidFill>
                  <a:srgbClr val="212121"/>
                </a:solidFill>
                <a:latin typeface="Palatino Linotype" panose="02040502050505030304" pitchFamily="18" charset="0"/>
                <a:cs typeface="Calibri"/>
              </a:rPr>
              <a:t>Sartori,</a:t>
            </a:r>
            <a:r>
              <a:rPr sz="1500" spc="290" dirty="0">
                <a:solidFill>
                  <a:srgbClr val="212121"/>
                </a:solidFill>
                <a:latin typeface="Palatino Linotype" panose="02040502050505030304" pitchFamily="18" charset="0"/>
                <a:cs typeface="Calibri"/>
              </a:rPr>
              <a:t> </a:t>
            </a:r>
            <a:r>
              <a:rPr sz="1500" spc="-5" dirty="0">
                <a:solidFill>
                  <a:srgbClr val="212121"/>
                </a:solidFill>
                <a:latin typeface="Palatino Linotype" panose="02040502050505030304" pitchFamily="18" charset="0"/>
                <a:cs typeface="Calibri"/>
              </a:rPr>
              <a:t>Giovanni</a:t>
            </a:r>
            <a:r>
              <a:rPr sz="1500" spc="295" dirty="0">
                <a:solidFill>
                  <a:srgbClr val="212121"/>
                </a:solidFill>
                <a:latin typeface="Palatino Linotype" panose="02040502050505030304" pitchFamily="18" charset="0"/>
                <a:cs typeface="Calibri"/>
              </a:rPr>
              <a:t> </a:t>
            </a:r>
            <a:r>
              <a:rPr sz="1500" spc="-5" dirty="0">
                <a:solidFill>
                  <a:srgbClr val="212121"/>
                </a:solidFill>
                <a:latin typeface="Palatino Linotype" panose="02040502050505030304" pitchFamily="18" charset="0"/>
                <a:cs typeface="Calibri"/>
              </a:rPr>
              <a:t>(1994).</a:t>
            </a:r>
            <a:r>
              <a:rPr sz="1500" spc="295" dirty="0">
                <a:solidFill>
                  <a:srgbClr val="212121"/>
                </a:solidFill>
                <a:latin typeface="Palatino Linotype" panose="02040502050505030304" pitchFamily="18" charset="0"/>
                <a:cs typeface="Calibri"/>
              </a:rPr>
              <a:t> </a:t>
            </a:r>
            <a:r>
              <a:rPr sz="1500" spc="-5" dirty="0">
                <a:solidFill>
                  <a:srgbClr val="212121"/>
                </a:solidFill>
                <a:latin typeface="Palatino Linotype" panose="02040502050505030304" pitchFamily="18" charset="0"/>
                <a:cs typeface="Calibri"/>
              </a:rPr>
              <a:t>"Constitutional</a:t>
            </a:r>
            <a:r>
              <a:rPr sz="1500" spc="300" dirty="0">
                <a:solidFill>
                  <a:srgbClr val="212121"/>
                </a:solidFill>
                <a:latin typeface="Palatino Linotype" panose="02040502050505030304" pitchFamily="18" charset="0"/>
                <a:cs typeface="Calibri"/>
              </a:rPr>
              <a:t> </a:t>
            </a:r>
            <a:r>
              <a:rPr sz="1500" spc="-5" dirty="0">
                <a:solidFill>
                  <a:srgbClr val="212121"/>
                </a:solidFill>
                <a:latin typeface="Palatino Linotype" panose="02040502050505030304" pitchFamily="18" charset="0"/>
                <a:cs typeface="Calibri"/>
              </a:rPr>
              <a:t>Engineering."</a:t>
            </a:r>
            <a:r>
              <a:rPr sz="1500" spc="275" dirty="0">
                <a:solidFill>
                  <a:srgbClr val="212121"/>
                </a:solidFill>
                <a:latin typeface="Palatino Linotype" panose="02040502050505030304" pitchFamily="18" charset="0"/>
                <a:cs typeface="Calibri"/>
              </a:rPr>
              <a:t> </a:t>
            </a:r>
            <a:r>
              <a:rPr sz="1500" dirty="0">
                <a:solidFill>
                  <a:srgbClr val="212121"/>
                </a:solidFill>
                <a:latin typeface="Palatino Linotype" panose="02040502050505030304" pitchFamily="18" charset="0"/>
                <a:cs typeface="Calibri"/>
              </a:rPr>
              <a:t>In</a:t>
            </a:r>
            <a:r>
              <a:rPr sz="1500" spc="285" dirty="0">
                <a:solidFill>
                  <a:srgbClr val="212121"/>
                </a:solidFill>
                <a:latin typeface="Palatino Linotype" panose="02040502050505030304" pitchFamily="18" charset="0"/>
                <a:cs typeface="Calibri"/>
              </a:rPr>
              <a:t> </a:t>
            </a:r>
            <a:r>
              <a:rPr sz="1500" i="1" spc="-5" dirty="0">
                <a:latin typeface="Palatino Linotype" panose="02040502050505030304" pitchFamily="18" charset="0"/>
                <a:cs typeface="Calibri"/>
              </a:rPr>
              <a:t>Comparative</a:t>
            </a:r>
            <a:r>
              <a:rPr sz="1500" i="1" spc="285" dirty="0">
                <a:latin typeface="Palatino Linotype" panose="02040502050505030304" pitchFamily="18" charset="0"/>
                <a:cs typeface="Calibri"/>
              </a:rPr>
              <a:t> </a:t>
            </a:r>
            <a:r>
              <a:rPr sz="1500" i="1" spc="-5" dirty="0">
                <a:latin typeface="Palatino Linotype" panose="02040502050505030304" pitchFamily="18" charset="0"/>
                <a:cs typeface="Calibri"/>
              </a:rPr>
              <a:t>Constitutional</a:t>
            </a:r>
            <a:r>
              <a:rPr sz="1500" i="1" spc="300" dirty="0">
                <a:latin typeface="Palatino Linotype" panose="02040502050505030304" pitchFamily="18" charset="0"/>
                <a:cs typeface="Calibri"/>
              </a:rPr>
              <a:t> </a:t>
            </a:r>
            <a:r>
              <a:rPr sz="1500" i="1" spc="-5" dirty="0">
                <a:latin typeface="Palatino Linotype" panose="02040502050505030304" pitchFamily="18" charset="0"/>
                <a:cs typeface="Calibri"/>
              </a:rPr>
              <a:t>Engineering</a:t>
            </a:r>
            <a:r>
              <a:rPr sz="1500" spc="-5" dirty="0">
                <a:latin typeface="Palatino Linotype" panose="02040502050505030304" pitchFamily="18" charset="0"/>
                <a:cs typeface="Calibri"/>
              </a:rPr>
              <a:t>,</a:t>
            </a:r>
            <a:r>
              <a:rPr sz="1500" spc="285" dirty="0">
                <a:latin typeface="Palatino Linotype" panose="02040502050505030304" pitchFamily="18" charset="0"/>
                <a:cs typeface="Calibri"/>
              </a:rPr>
              <a:t> </a:t>
            </a:r>
            <a:r>
              <a:rPr sz="1500" dirty="0">
                <a:latin typeface="Palatino Linotype" panose="02040502050505030304" pitchFamily="18" charset="0"/>
                <a:cs typeface="Calibri"/>
              </a:rPr>
              <a:t>pp.</a:t>
            </a:r>
            <a:r>
              <a:rPr sz="1500" spc="290" dirty="0">
                <a:latin typeface="Palatino Linotype" panose="02040502050505030304" pitchFamily="18" charset="0"/>
                <a:cs typeface="Calibri"/>
              </a:rPr>
              <a:t> </a:t>
            </a:r>
            <a:r>
              <a:rPr sz="1500" spc="-5" dirty="0">
                <a:latin typeface="Palatino Linotype" panose="02040502050505030304" pitchFamily="18" charset="0"/>
                <a:cs typeface="Calibri"/>
              </a:rPr>
              <a:t>197-204.</a:t>
            </a:r>
            <a:r>
              <a:rPr sz="1500" spc="295" dirty="0">
                <a:latin typeface="Palatino Linotype" panose="02040502050505030304" pitchFamily="18" charset="0"/>
                <a:cs typeface="Calibri"/>
              </a:rPr>
              <a:t> </a:t>
            </a:r>
            <a:r>
              <a:rPr sz="1500" spc="-15" dirty="0">
                <a:latin typeface="Palatino Linotype" panose="02040502050505030304" pitchFamily="18" charset="0"/>
                <a:cs typeface="Calibri"/>
              </a:rPr>
              <a:t>Palgrave </a:t>
            </a:r>
            <a:r>
              <a:rPr sz="1500" spc="-325" dirty="0">
                <a:latin typeface="Palatino Linotype" panose="02040502050505030304" pitchFamily="18" charset="0"/>
                <a:cs typeface="Calibri"/>
              </a:rPr>
              <a:t> </a:t>
            </a:r>
            <a:r>
              <a:rPr sz="1500" dirty="0">
                <a:latin typeface="Palatino Linotype" panose="02040502050505030304" pitchFamily="18" charset="0"/>
                <a:cs typeface="Calibri"/>
              </a:rPr>
              <a:t>Macmillan,</a:t>
            </a:r>
            <a:r>
              <a:rPr sz="1500" spc="-25" dirty="0">
                <a:latin typeface="Palatino Linotype" panose="02040502050505030304" pitchFamily="18" charset="0"/>
                <a:cs typeface="Calibri"/>
              </a:rPr>
              <a:t> </a:t>
            </a:r>
            <a:r>
              <a:rPr sz="1500" spc="-5" dirty="0">
                <a:latin typeface="Palatino Linotype" panose="02040502050505030304" pitchFamily="18" charset="0"/>
                <a:cs typeface="Calibri"/>
              </a:rPr>
              <a:t>London.</a:t>
            </a:r>
            <a:endParaRPr sz="1500" dirty="0">
              <a:latin typeface="Palatino Linotype" panose="02040502050505030304" pitchFamily="18" charset="0"/>
              <a:cs typeface="Calibri"/>
            </a:endParaRPr>
          </a:p>
          <a:p>
            <a:pPr>
              <a:lnSpc>
                <a:spcPct val="100000"/>
              </a:lnSpc>
              <a:spcBef>
                <a:spcPts val="45"/>
              </a:spcBef>
              <a:buChar char="•"/>
            </a:pPr>
            <a:endParaRPr sz="1350" dirty="0">
              <a:latin typeface="Palatino Linotype" panose="02040502050505030304" pitchFamily="18" charset="0"/>
              <a:cs typeface="Calibri"/>
            </a:endParaRPr>
          </a:p>
          <a:p>
            <a:pPr marL="241300" indent="-228600">
              <a:lnSpc>
                <a:spcPct val="100000"/>
              </a:lnSpc>
              <a:buFont typeface="Arial MT"/>
              <a:buChar char="•"/>
              <a:tabLst>
                <a:tab pos="240665" algn="l"/>
                <a:tab pos="241300" algn="l"/>
              </a:tabLst>
            </a:pPr>
            <a:r>
              <a:rPr sz="1500" spc="-5" dirty="0">
                <a:latin typeface="Palatino Linotype" panose="02040502050505030304" pitchFamily="18" charset="0"/>
                <a:cs typeface="Calibri"/>
              </a:rPr>
              <a:t>Stone </a:t>
            </a:r>
            <a:r>
              <a:rPr sz="1500" spc="-10" dirty="0">
                <a:latin typeface="Palatino Linotype" panose="02040502050505030304" pitchFamily="18" charset="0"/>
                <a:cs typeface="Calibri"/>
              </a:rPr>
              <a:t>Sweet,</a:t>
            </a:r>
            <a:r>
              <a:rPr sz="1500" spc="25" dirty="0">
                <a:latin typeface="Palatino Linotype" panose="02040502050505030304" pitchFamily="18" charset="0"/>
                <a:cs typeface="Calibri"/>
              </a:rPr>
              <a:t> </a:t>
            </a:r>
            <a:r>
              <a:rPr sz="1500" spc="-5" dirty="0">
                <a:latin typeface="Palatino Linotype" panose="02040502050505030304" pitchFamily="18" charset="0"/>
                <a:cs typeface="Calibri"/>
              </a:rPr>
              <a:t>Alec</a:t>
            </a:r>
            <a:r>
              <a:rPr sz="1500" spc="10" dirty="0">
                <a:latin typeface="Palatino Linotype" panose="02040502050505030304" pitchFamily="18" charset="0"/>
                <a:cs typeface="Calibri"/>
              </a:rPr>
              <a:t> </a:t>
            </a:r>
            <a:r>
              <a:rPr sz="1500" spc="-5" dirty="0">
                <a:latin typeface="Palatino Linotype" panose="02040502050505030304" pitchFamily="18" charset="0"/>
                <a:cs typeface="Calibri"/>
              </a:rPr>
              <a:t>(2000).</a:t>
            </a:r>
            <a:r>
              <a:rPr sz="1500" spc="10" dirty="0">
                <a:latin typeface="Palatino Linotype" panose="02040502050505030304" pitchFamily="18" charset="0"/>
                <a:cs typeface="Calibri"/>
              </a:rPr>
              <a:t> </a:t>
            </a:r>
            <a:r>
              <a:rPr sz="1500" i="1" spc="-5" dirty="0">
                <a:latin typeface="Palatino Linotype" panose="02040502050505030304" pitchFamily="18" charset="0"/>
                <a:cs typeface="Calibri"/>
              </a:rPr>
              <a:t>Governing</a:t>
            </a:r>
            <a:r>
              <a:rPr sz="1500" i="1" spc="25" dirty="0">
                <a:latin typeface="Palatino Linotype" panose="02040502050505030304" pitchFamily="18" charset="0"/>
                <a:cs typeface="Calibri"/>
              </a:rPr>
              <a:t> </a:t>
            </a:r>
            <a:r>
              <a:rPr sz="1500" i="1" spc="-5" dirty="0">
                <a:latin typeface="Palatino Linotype" panose="02040502050505030304" pitchFamily="18" charset="0"/>
                <a:cs typeface="Calibri"/>
              </a:rPr>
              <a:t>with</a:t>
            </a:r>
            <a:r>
              <a:rPr sz="1500" i="1" spc="10" dirty="0">
                <a:latin typeface="Palatino Linotype" panose="02040502050505030304" pitchFamily="18" charset="0"/>
                <a:cs typeface="Calibri"/>
              </a:rPr>
              <a:t> </a:t>
            </a:r>
            <a:r>
              <a:rPr sz="1500" i="1" spc="-5" dirty="0">
                <a:latin typeface="Palatino Linotype" panose="02040502050505030304" pitchFamily="18" charset="0"/>
                <a:cs typeface="Calibri"/>
              </a:rPr>
              <a:t>judges:</a:t>
            </a:r>
            <a:r>
              <a:rPr sz="1500" i="1" spc="20" dirty="0">
                <a:latin typeface="Palatino Linotype" panose="02040502050505030304" pitchFamily="18" charset="0"/>
                <a:cs typeface="Calibri"/>
              </a:rPr>
              <a:t> </a:t>
            </a:r>
            <a:r>
              <a:rPr sz="1500" i="1" spc="-5" dirty="0">
                <a:latin typeface="Palatino Linotype" panose="02040502050505030304" pitchFamily="18" charset="0"/>
                <a:cs typeface="Calibri"/>
              </a:rPr>
              <a:t>constitutional</a:t>
            </a:r>
            <a:r>
              <a:rPr sz="1500" i="1" spc="35" dirty="0">
                <a:latin typeface="Palatino Linotype" panose="02040502050505030304" pitchFamily="18" charset="0"/>
                <a:cs typeface="Calibri"/>
              </a:rPr>
              <a:t> </a:t>
            </a:r>
            <a:r>
              <a:rPr sz="1500" i="1" spc="-5" dirty="0">
                <a:latin typeface="Palatino Linotype" panose="02040502050505030304" pitchFamily="18" charset="0"/>
                <a:cs typeface="Calibri"/>
              </a:rPr>
              <a:t>politics</a:t>
            </a:r>
            <a:r>
              <a:rPr sz="1500" i="1" spc="35" dirty="0">
                <a:latin typeface="Palatino Linotype" panose="02040502050505030304" pitchFamily="18" charset="0"/>
                <a:cs typeface="Calibri"/>
              </a:rPr>
              <a:t> </a:t>
            </a:r>
            <a:r>
              <a:rPr sz="1500" i="1" dirty="0">
                <a:latin typeface="Palatino Linotype" panose="02040502050505030304" pitchFamily="18" charset="0"/>
                <a:cs typeface="Calibri"/>
              </a:rPr>
              <a:t>in</a:t>
            </a:r>
            <a:r>
              <a:rPr sz="1500" i="1" spc="5" dirty="0">
                <a:latin typeface="Palatino Linotype" panose="02040502050505030304" pitchFamily="18" charset="0"/>
                <a:cs typeface="Calibri"/>
              </a:rPr>
              <a:t> </a:t>
            </a:r>
            <a:r>
              <a:rPr sz="1500" i="1" spc="-10" dirty="0">
                <a:latin typeface="Palatino Linotype" panose="02040502050505030304" pitchFamily="18" charset="0"/>
                <a:cs typeface="Calibri"/>
              </a:rPr>
              <a:t>Europe</a:t>
            </a:r>
            <a:r>
              <a:rPr sz="1500" spc="-10" dirty="0">
                <a:latin typeface="Palatino Linotype" panose="02040502050505030304" pitchFamily="18" charset="0"/>
                <a:cs typeface="Calibri"/>
              </a:rPr>
              <a:t>.</a:t>
            </a:r>
            <a:r>
              <a:rPr sz="1500" spc="10" dirty="0">
                <a:latin typeface="Palatino Linotype" panose="02040502050505030304" pitchFamily="18" charset="0"/>
                <a:cs typeface="Calibri"/>
              </a:rPr>
              <a:t> </a:t>
            </a:r>
            <a:r>
              <a:rPr sz="1500" spc="-5" dirty="0">
                <a:latin typeface="Palatino Linotype" panose="02040502050505030304" pitchFamily="18" charset="0"/>
                <a:cs typeface="Calibri"/>
              </a:rPr>
              <a:t>OUP</a:t>
            </a:r>
            <a:r>
              <a:rPr sz="1500" spc="-10" dirty="0">
                <a:latin typeface="Palatino Linotype" panose="02040502050505030304" pitchFamily="18" charset="0"/>
                <a:cs typeface="Calibri"/>
              </a:rPr>
              <a:t> </a:t>
            </a:r>
            <a:r>
              <a:rPr sz="1500" spc="-15" dirty="0">
                <a:latin typeface="Palatino Linotype" panose="02040502050505030304" pitchFamily="18" charset="0"/>
                <a:cs typeface="Calibri"/>
              </a:rPr>
              <a:t>Oxford.</a:t>
            </a:r>
            <a:endParaRPr sz="1500" dirty="0">
              <a:latin typeface="Palatino Linotype" panose="02040502050505030304" pitchFamily="18" charset="0"/>
              <a:cs typeface="Calibri"/>
            </a:endParaRPr>
          </a:p>
          <a:p>
            <a:pPr>
              <a:lnSpc>
                <a:spcPct val="100000"/>
              </a:lnSpc>
              <a:spcBef>
                <a:spcPts val="45"/>
              </a:spcBef>
              <a:buChar char="•"/>
            </a:pPr>
            <a:endParaRPr sz="1400" dirty="0">
              <a:latin typeface="Palatino Linotype" panose="02040502050505030304" pitchFamily="18" charset="0"/>
              <a:cs typeface="Calibri"/>
            </a:endParaRPr>
          </a:p>
          <a:p>
            <a:pPr marL="241300" indent="-228600">
              <a:lnSpc>
                <a:spcPct val="100000"/>
              </a:lnSpc>
              <a:buFont typeface="Arial MT"/>
              <a:buChar char="•"/>
              <a:tabLst>
                <a:tab pos="240665" algn="l"/>
                <a:tab pos="241300" algn="l"/>
              </a:tabLst>
            </a:pPr>
            <a:r>
              <a:rPr sz="1500" spc="-5" dirty="0">
                <a:latin typeface="Palatino Linotype" panose="02040502050505030304" pitchFamily="18" charset="0"/>
                <a:cs typeface="Calibri"/>
              </a:rPr>
              <a:t>Stone</a:t>
            </a:r>
            <a:r>
              <a:rPr sz="1500" spc="-10" dirty="0">
                <a:latin typeface="Palatino Linotype" panose="02040502050505030304" pitchFamily="18" charset="0"/>
                <a:cs typeface="Calibri"/>
              </a:rPr>
              <a:t> Sweet,</a:t>
            </a:r>
            <a:r>
              <a:rPr sz="1500" spc="20" dirty="0">
                <a:latin typeface="Palatino Linotype" panose="02040502050505030304" pitchFamily="18" charset="0"/>
                <a:cs typeface="Calibri"/>
              </a:rPr>
              <a:t> </a:t>
            </a:r>
            <a:r>
              <a:rPr sz="1500" spc="-5" dirty="0">
                <a:latin typeface="Palatino Linotype" panose="02040502050505030304" pitchFamily="18" charset="0"/>
                <a:cs typeface="Calibri"/>
              </a:rPr>
              <a:t>Alec</a:t>
            </a:r>
            <a:r>
              <a:rPr sz="1500" spc="10" dirty="0">
                <a:latin typeface="Palatino Linotype" panose="02040502050505030304" pitchFamily="18" charset="0"/>
                <a:cs typeface="Calibri"/>
              </a:rPr>
              <a:t> </a:t>
            </a:r>
            <a:r>
              <a:rPr sz="1500" spc="-5" dirty="0">
                <a:latin typeface="Palatino Linotype" panose="02040502050505030304" pitchFamily="18" charset="0"/>
                <a:cs typeface="Calibri"/>
              </a:rPr>
              <a:t>(2002).</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Constitutional</a:t>
            </a:r>
            <a:r>
              <a:rPr sz="1500" spc="-25" dirty="0">
                <a:latin typeface="Palatino Linotype" panose="02040502050505030304" pitchFamily="18" charset="0"/>
                <a:cs typeface="Calibri"/>
              </a:rPr>
              <a:t> </a:t>
            </a:r>
            <a:r>
              <a:rPr sz="1500" dirty="0">
                <a:latin typeface="Palatino Linotype" panose="02040502050505030304" pitchFamily="18" charset="0"/>
                <a:cs typeface="Calibri"/>
              </a:rPr>
              <a:t>Courts</a:t>
            </a:r>
            <a:r>
              <a:rPr sz="1500" spc="-10" dirty="0">
                <a:latin typeface="Palatino Linotype" panose="02040502050505030304" pitchFamily="18" charset="0"/>
                <a:cs typeface="Calibri"/>
              </a:rPr>
              <a:t> </a:t>
            </a:r>
            <a:r>
              <a:rPr sz="1500" dirty="0">
                <a:latin typeface="Palatino Linotype" panose="02040502050505030304" pitchFamily="18" charset="0"/>
                <a:cs typeface="Calibri"/>
              </a:rPr>
              <a:t>and</a:t>
            </a:r>
            <a:r>
              <a:rPr sz="1500" spc="-15" dirty="0">
                <a:latin typeface="Palatino Linotype" panose="02040502050505030304" pitchFamily="18" charset="0"/>
                <a:cs typeface="Calibri"/>
              </a:rPr>
              <a:t> </a:t>
            </a:r>
            <a:r>
              <a:rPr sz="1500" spc="-5" dirty="0">
                <a:latin typeface="Palatino Linotype" panose="02040502050505030304" pitchFamily="18" charset="0"/>
                <a:cs typeface="Calibri"/>
              </a:rPr>
              <a:t>Parliamentary</a:t>
            </a:r>
            <a:r>
              <a:rPr sz="1500" dirty="0">
                <a:latin typeface="Palatino Linotype" panose="02040502050505030304" pitchFamily="18" charset="0"/>
                <a:cs typeface="Calibri"/>
              </a:rPr>
              <a:t> </a:t>
            </a:r>
            <a:r>
              <a:rPr sz="1500" spc="-15" dirty="0">
                <a:latin typeface="Palatino Linotype" panose="02040502050505030304" pitchFamily="18" charset="0"/>
                <a:cs typeface="Calibri"/>
              </a:rPr>
              <a:t>Democracy.</a:t>
            </a:r>
            <a:r>
              <a:rPr sz="1500" spc="-50" dirty="0">
                <a:latin typeface="Palatino Linotype" panose="02040502050505030304" pitchFamily="18" charset="0"/>
                <a:cs typeface="Calibri"/>
              </a:rPr>
              <a:t> </a:t>
            </a:r>
            <a:r>
              <a:rPr sz="1500" i="1" spc="-20" dirty="0">
                <a:latin typeface="Palatino Linotype" panose="02040502050505030304" pitchFamily="18" charset="0"/>
                <a:cs typeface="Calibri"/>
              </a:rPr>
              <a:t>West</a:t>
            </a:r>
            <a:r>
              <a:rPr sz="1500" i="1" spc="-15" dirty="0">
                <a:latin typeface="Palatino Linotype" panose="02040502050505030304" pitchFamily="18" charset="0"/>
                <a:cs typeface="Calibri"/>
              </a:rPr>
              <a:t> </a:t>
            </a:r>
            <a:r>
              <a:rPr sz="1500" i="1" spc="-5" dirty="0">
                <a:latin typeface="Palatino Linotype" panose="02040502050505030304" pitchFamily="18" charset="0"/>
                <a:cs typeface="Calibri"/>
              </a:rPr>
              <a:t>European</a:t>
            </a:r>
            <a:r>
              <a:rPr sz="1500" i="1" spc="30" dirty="0">
                <a:latin typeface="Palatino Linotype" panose="02040502050505030304" pitchFamily="18" charset="0"/>
                <a:cs typeface="Calibri"/>
              </a:rPr>
              <a:t> </a:t>
            </a:r>
            <a:r>
              <a:rPr sz="1500" i="1" spc="-5" dirty="0">
                <a:latin typeface="Palatino Linotype" panose="02040502050505030304" pitchFamily="18" charset="0"/>
                <a:cs typeface="Calibri"/>
              </a:rPr>
              <a:t>Politics</a:t>
            </a:r>
            <a:r>
              <a:rPr sz="1500" i="1" spc="10" dirty="0">
                <a:latin typeface="Palatino Linotype" panose="02040502050505030304" pitchFamily="18" charset="0"/>
                <a:cs typeface="Calibri"/>
              </a:rPr>
              <a:t> </a:t>
            </a:r>
            <a:r>
              <a:rPr sz="1500" spc="-5" dirty="0">
                <a:latin typeface="Palatino Linotype" panose="02040502050505030304" pitchFamily="18" charset="0"/>
                <a:cs typeface="Calibri"/>
              </a:rPr>
              <a:t>25(1):</a:t>
            </a:r>
            <a:r>
              <a:rPr sz="1500" dirty="0">
                <a:latin typeface="Palatino Linotype" panose="02040502050505030304" pitchFamily="18" charset="0"/>
                <a:cs typeface="Calibri"/>
              </a:rPr>
              <a:t> </a:t>
            </a:r>
            <a:r>
              <a:rPr sz="1500" spc="-5" dirty="0">
                <a:latin typeface="Palatino Linotype" panose="02040502050505030304" pitchFamily="18" charset="0"/>
                <a:cs typeface="Calibri"/>
              </a:rPr>
              <a:t>77-100</a:t>
            </a:r>
            <a:endParaRPr sz="1500" dirty="0">
              <a:latin typeface="Palatino Linotype" panose="02040502050505030304" pitchFamily="18" charset="0"/>
              <a:cs typeface="Calibri"/>
            </a:endParaRPr>
          </a:p>
          <a:p>
            <a:pPr>
              <a:lnSpc>
                <a:spcPct val="100000"/>
              </a:lnSpc>
              <a:spcBef>
                <a:spcPts val="10"/>
              </a:spcBef>
              <a:buChar char="•"/>
            </a:pPr>
            <a:endParaRPr sz="1500" dirty="0">
              <a:latin typeface="Palatino Linotype" panose="02040502050505030304" pitchFamily="18" charset="0"/>
              <a:cs typeface="Calibri"/>
            </a:endParaRPr>
          </a:p>
          <a:p>
            <a:pPr marL="241300" marR="6350" indent="-228600">
              <a:lnSpc>
                <a:spcPts val="1750"/>
              </a:lnSpc>
              <a:buFont typeface="Arial MT"/>
              <a:buChar char="•"/>
              <a:tabLst>
                <a:tab pos="240665" algn="l"/>
                <a:tab pos="241300" algn="l"/>
              </a:tabLst>
            </a:pPr>
            <a:r>
              <a:rPr sz="1500" spc="-5" dirty="0">
                <a:latin typeface="Palatino Linotype" panose="02040502050505030304" pitchFamily="18" charset="0"/>
                <a:cs typeface="Calibri"/>
              </a:rPr>
              <a:t>Stone</a:t>
            </a:r>
            <a:r>
              <a:rPr sz="1500" dirty="0">
                <a:latin typeface="Palatino Linotype" panose="02040502050505030304" pitchFamily="18" charset="0"/>
                <a:cs typeface="Calibri"/>
              </a:rPr>
              <a:t> </a:t>
            </a:r>
            <a:r>
              <a:rPr sz="1500" spc="-10" dirty="0">
                <a:latin typeface="Palatino Linotype" panose="02040502050505030304" pitchFamily="18" charset="0"/>
                <a:cs typeface="Calibri"/>
              </a:rPr>
              <a:t>Sweet,</a:t>
            </a:r>
            <a:r>
              <a:rPr sz="1500" spc="-5" dirty="0">
                <a:latin typeface="Palatino Linotype" panose="02040502050505030304" pitchFamily="18" charset="0"/>
                <a:cs typeface="Calibri"/>
              </a:rPr>
              <a:t> </a:t>
            </a:r>
            <a:r>
              <a:rPr sz="1500" dirty="0">
                <a:latin typeface="Palatino Linotype" panose="02040502050505030304" pitchFamily="18" charset="0"/>
                <a:cs typeface="Calibri"/>
              </a:rPr>
              <a:t>Alec</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(2007).</a:t>
            </a:r>
            <a:r>
              <a:rPr sz="1500" dirty="0">
                <a:latin typeface="Palatino Linotype" panose="02040502050505030304" pitchFamily="18" charset="0"/>
                <a:cs typeface="Calibri"/>
              </a:rPr>
              <a:t> </a:t>
            </a:r>
            <a:r>
              <a:rPr sz="1500" spc="-5" dirty="0">
                <a:latin typeface="Palatino Linotype" panose="02040502050505030304" pitchFamily="18" charset="0"/>
                <a:cs typeface="Calibri"/>
              </a:rPr>
              <a:t>The</a:t>
            </a:r>
            <a:r>
              <a:rPr sz="1500" dirty="0">
                <a:latin typeface="Palatino Linotype" panose="02040502050505030304" pitchFamily="18" charset="0"/>
                <a:cs typeface="Calibri"/>
              </a:rPr>
              <a:t> </a:t>
            </a:r>
            <a:r>
              <a:rPr sz="1500" spc="-5" dirty="0">
                <a:latin typeface="Palatino Linotype" panose="02040502050505030304" pitchFamily="18" charset="0"/>
                <a:cs typeface="Calibri"/>
              </a:rPr>
              <a:t>politics</a:t>
            </a:r>
            <a:r>
              <a:rPr sz="1500" dirty="0">
                <a:latin typeface="Palatino Linotype" panose="02040502050505030304" pitchFamily="18" charset="0"/>
                <a:cs typeface="Calibri"/>
              </a:rPr>
              <a:t> of</a:t>
            </a:r>
            <a:r>
              <a:rPr sz="1500" spc="335" dirty="0">
                <a:latin typeface="Palatino Linotype" panose="02040502050505030304" pitchFamily="18" charset="0"/>
                <a:cs typeface="Calibri"/>
              </a:rPr>
              <a:t> </a:t>
            </a:r>
            <a:r>
              <a:rPr sz="1500" spc="-5" dirty="0">
                <a:latin typeface="Palatino Linotype" panose="02040502050505030304" pitchFamily="18" charset="0"/>
                <a:cs typeface="Calibri"/>
              </a:rPr>
              <a:t>constitutional</a:t>
            </a:r>
            <a:r>
              <a:rPr sz="1500" spc="330" dirty="0">
                <a:latin typeface="Palatino Linotype" panose="02040502050505030304" pitchFamily="18" charset="0"/>
                <a:cs typeface="Calibri"/>
              </a:rPr>
              <a:t> </a:t>
            </a:r>
            <a:r>
              <a:rPr sz="1500" spc="-10" dirty="0">
                <a:latin typeface="Palatino Linotype" panose="02040502050505030304" pitchFamily="18" charset="0"/>
                <a:cs typeface="Calibri"/>
              </a:rPr>
              <a:t>review</a:t>
            </a:r>
            <a:r>
              <a:rPr sz="1500" spc="320" dirty="0">
                <a:latin typeface="Palatino Linotype" panose="02040502050505030304" pitchFamily="18" charset="0"/>
                <a:cs typeface="Calibri"/>
              </a:rPr>
              <a:t> </a:t>
            </a:r>
            <a:r>
              <a:rPr sz="1500" dirty="0">
                <a:latin typeface="Palatino Linotype" panose="02040502050505030304" pitchFamily="18" charset="0"/>
                <a:cs typeface="Calibri"/>
              </a:rPr>
              <a:t>in</a:t>
            </a:r>
            <a:r>
              <a:rPr sz="1500" spc="340" dirty="0">
                <a:latin typeface="Palatino Linotype" panose="02040502050505030304" pitchFamily="18" charset="0"/>
                <a:cs typeface="Calibri"/>
              </a:rPr>
              <a:t> </a:t>
            </a:r>
            <a:r>
              <a:rPr sz="1500" spc="-10" dirty="0">
                <a:latin typeface="Palatino Linotype" panose="02040502050505030304" pitchFamily="18" charset="0"/>
                <a:cs typeface="Calibri"/>
              </a:rPr>
              <a:t>France</a:t>
            </a:r>
            <a:r>
              <a:rPr sz="1500" spc="320" dirty="0">
                <a:latin typeface="Palatino Linotype" panose="02040502050505030304" pitchFamily="18" charset="0"/>
                <a:cs typeface="Calibri"/>
              </a:rPr>
              <a:t> </a:t>
            </a:r>
            <a:r>
              <a:rPr sz="1500" spc="-5" dirty="0">
                <a:latin typeface="Palatino Linotype" panose="02040502050505030304" pitchFamily="18" charset="0"/>
                <a:cs typeface="Calibri"/>
              </a:rPr>
              <a:t>and</a:t>
            </a:r>
            <a:r>
              <a:rPr sz="1500" spc="325" dirty="0">
                <a:latin typeface="Palatino Linotype" panose="02040502050505030304" pitchFamily="18" charset="0"/>
                <a:cs typeface="Calibri"/>
              </a:rPr>
              <a:t> </a:t>
            </a:r>
            <a:r>
              <a:rPr sz="1500" spc="-10" dirty="0">
                <a:latin typeface="Palatino Linotype" panose="02040502050505030304" pitchFamily="18" charset="0"/>
                <a:cs typeface="Calibri"/>
              </a:rPr>
              <a:t>Europe.</a:t>
            </a:r>
            <a:r>
              <a:rPr sz="1500" spc="320" dirty="0">
                <a:latin typeface="Palatino Linotype" panose="02040502050505030304" pitchFamily="18" charset="0"/>
                <a:cs typeface="Calibri"/>
              </a:rPr>
              <a:t> </a:t>
            </a:r>
            <a:r>
              <a:rPr sz="1500" spc="-10" dirty="0">
                <a:latin typeface="Palatino Linotype" panose="02040502050505030304" pitchFamily="18" charset="0"/>
                <a:cs typeface="Calibri"/>
              </a:rPr>
              <a:t>International</a:t>
            </a:r>
            <a:r>
              <a:rPr sz="1500" spc="320" dirty="0">
                <a:latin typeface="Palatino Linotype" panose="02040502050505030304" pitchFamily="18" charset="0"/>
                <a:cs typeface="Calibri"/>
              </a:rPr>
              <a:t> </a:t>
            </a:r>
            <a:r>
              <a:rPr sz="1500" spc="-5" dirty="0">
                <a:latin typeface="Palatino Linotype" panose="02040502050505030304" pitchFamily="18" charset="0"/>
                <a:cs typeface="Calibri"/>
              </a:rPr>
              <a:t>Journal</a:t>
            </a:r>
            <a:r>
              <a:rPr sz="1500" spc="330" dirty="0">
                <a:latin typeface="Palatino Linotype" panose="02040502050505030304" pitchFamily="18" charset="0"/>
                <a:cs typeface="Calibri"/>
              </a:rPr>
              <a:t> </a:t>
            </a:r>
            <a:r>
              <a:rPr sz="1500" dirty="0">
                <a:latin typeface="Palatino Linotype" panose="02040502050505030304" pitchFamily="18" charset="0"/>
                <a:cs typeface="Calibri"/>
              </a:rPr>
              <a:t>of</a:t>
            </a:r>
            <a:r>
              <a:rPr sz="1500" spc="340" dirty="0">
                <a:latin typeface="Palatino Linotype" panose="02040502050505030304" pitchFamily="18" charset="0"/>
                <a:cs typeface="Calibri"/>
              </a:rPr>
              <a:t> </a:t>
            </a:r>
            <a:r>
              <a:rPr sz="1500" spc="-5" dirty="0">
                <a:latin typeface="Palatino Linotype" panose="02040502050505030304" pitchFamily="18" charset="0"/>
                <a:cs typeface="Calibri"/>
              </a:rPr>
              <a:t>Constitutional </a:t>
            </a:r>
            <a:r>
              <a:rPr sz="1500" spc="-325" dirty="0">
                <a:latin typeface="Palatino Linotype" panose="02040502050505030304" pitchFamily="18" charset="0"/>
                <a:cs typeface="Calibri"/>
              </a:rPr>
              <a:t> </a:t>
            </a:r>
            <a:r>
              <a:rPr sz="1500" spc="-5" dirty="0">
                <a:latin typeface="Palatino Linotype" panose="02040502050505030304" pitchFamily="18" charset="0"/>
                <a:cs typeface="Calibri"/>
              </a:rPr>
              <a:t>Law</a:t>
            </a:r>
            <a:r>
              <a:rPr sz="1500" spc="-30" dirty="0">
                <a:latin typeface="Palatino Linotype" panose="02040502050505030304" pitchFamily="18" charset="0"/>
                <a:cs typeface="Calibri"/>
              </a:rPr>
              <a:t> </a:t>
            </a:r>
            <a:r>
              <a:rPr sz="1500" dirty="0">
                <a:latin typeface="Palatino Linotype" panose="02040502050505030304" pitchFamily="18" charset="0"/>
                <a:cs typeface="Calibri"/>
              </a:rPr>
              <a:t>5.1 :</a:t>
            </a:r>
            <a:r>
              <a:rPr sz="1500" spc="-10" dirty="0">
                <a:latin typeface="Palatino Linotype" panose="02040502050505030304" pitchFamily="18" charset="0"/>
                <a:cs typeface="Calibri"/>
              </a:rPr>
              <a:t> </a:t>
            </a:r>
            <a:r>
              <a:rPr sz="1500" spc="-5" dirty="0">
                <a:latin typeface="Palatino Linotype" panose="02040502050505030304" pitchFamily="18" charset="0"/>
                <a:cs typeface="Calibri"/>
              </a:rPr>
              <a:t>69-92.</a:t>
            </a:r>
            <a:endParaRPr sz="1500" dirty="0">
              <a:latin typeface="Palatino Linotype" panose="02040502050505030304" pitchFamily="18" charset="0"/>
              <a:cs typeface="Calibri"/>
            </a:endParaRPr>
          </a:p>
          <a:p>
            <a:pPr>
              <a:lnSpc>
                <a:spcPct val="100000"/>
              </a:lnSpc>
              <a:spcBef>
                <a:spcPts val="45"/>
              </a:spcBef>
              <a:buChar char="•"/>
            </a:pPr>
            <a:endParaRPr sz="1350" dirty="0">
              <a:latin typeface="Palatino Linotype" panose="02040502050505030304" pitchFamily="18" charset="0"/>
              <a:cs typeface="Calibri"/>
            </a:endParaRPr>
          </a:p>
          <a:p>
            <a:pPr marL="241300" indent="-228600">
              <a:lnSpc>
                <a:spcPct val="100000"/>
              </a:lnSpc>
              <a:buFont typeface="Arial MT"/>
              <a:buChar char="•"/>
              <a:tabLst>
                <a:tab pos="240665" algn="l"/>
                <a:tab pos="241300" algn="l"/>
              </a:tabLst>
            </a:pPr>
            <a:r>
              <a:rPr sz="1500" spc="-5" dirty="0">
                <a:latin typeface="Palatino Linotype" panose="02040502050505030304" pitchFamily="18" charset="0"/>
                <a:cs typeface="Calibri"/>
              </a:rPr>
              <a:t>Stone </a:t>
            </a:r>
            <a:r>
              <a:rPr sz="1500" spc="-10" dirty="0">
                <a:latin typeface="Palatino Linotype" panose="02040502050505030304" pitchFamily="18" charset="0"/>
                <a:cs typeface="Calibri"/>
              </a:rPr>
              <a:t>Sweet,</a:t>
            </a:r>
            <a:r>
              <a:rPr sz="1500" spc="25" dirty="0">
                <a:latin typeface="Palatino Linotype" panose="02040502050505030304" pitchFamily="18" charset="0"/>
                <a:cs typeface="Calibri"/>
              </a:rPr>
              <a:t> </a:t>
            </a:r>
            <a:r>
              <a:rPr sz="1500" spc="-5" dirty="0">
                <a:latin typeface="Palatino Linotype" panose="02040502050505030304" pitchFamily="18" charset="0"/>
                <a:cs typeface="Calibri"/>
              </a:rPr>
              <a:t>Alec</a:t>
            </a:r>
            <a:r>
              <a:rPr sz="1500" spc="15" dirty="0">
                <a:latin typeface="Palatino Linotype" panose="02040502050505030304" pitchFamily="18" charset="0"/>
                <a:cs typeface="Calibri"/>
              </a:rPr>
              <a:t> </a:t>
            </a:r>
            <a:r>
              <a:rPr sz="1500" spc="-5" dirty="0">
                <a:latin typeface="Palatino Linotype" panose="02040502050505030304" pitchFamily="18" charset="0"/>
                <a:cs typeface="Calibri"/>
              </a:rPr>
              <a:t>(2017)</a:t>
            </a:r>
            <a:r>
              <a:rPr sz="1500" spc="15" dirty="0">
                <a:latin typeface="Palatino Linotype" panose="02040502050505030304" pitchFamily="18" charset="0"/>
                <a:cs typeface="Calibri"/>
              </a:rPr>
              <a:t> </a:t>
            </a:r>
            <a:r>
              <a:rPr sz="1500" spc="-5" dirty="0">
                <a:latin typeface="Palatino Linotype" panose="02040502050505030304" pitchFamily="18" charset="0"/>
                <a:cs typeface="Calibri"/>
              </a:rPr>
              <a:t>"Constitutions</a:t>
            </a:r>
            <a:r>
              <a:rPr sz="1500" dirty="0">
                <a:latin typeface="Palatino Linotype" panose="02040502050505030304" pitchFamily="18" charset="0"/>
                <a:cs typeface="Calibri"/>
              </a:rPr>
              <a:t> and</a:t>
            </a:r>
            <a:r>
              <a:rPr sz="1500" spc="-45" dirty="0">
                <a:latin typeface="Palatino Linotype" panose="02040502050505030304" pitchFamily="18" charset="0"/>
                <a:cs typeface="Calibri"/>
              </a:rPr>
              <a:t> </a:t>
            </a:r>
            <a:r>
              <a:rPr sz="1500" dirty="0">
                <a:latin typeface="Palatino Linotype" panose="02040502050505030304" pitchFamily="18" charset="0"/>
                <a:cs typeface="Calibri"/>
              </a:rPr>
              <a:t>judicial</a:t>
            </a:r>
            <a:r>
              <a:rPr sz="1500" spc="10" dirty="0">
                <a:latin typeface="Palatino Linotype" panose="02040502050505030304" pitchFamily="18" charset="0"/>
                <a:cs typeface="Calibri"/>
              </a:rPr>
              <a:t> </a:t>
            </a:r>
            <a:r>
              <a:rPr sz="1500" spc="-25" dirty="0">
                <a:latin typeface="Palatino Linotype" panose="02040502050505030304" pitchFamily="18" charset="0"/>
                <a:cs typeface="Calibri"/>
              </a:rPr>
              <a:t>power."</a:t>
            </a:r>
            <a:r>
              <a:rPr sz="1500" spc="360" dirty="0">
                <a:latin typeface="Palatino Linotype" panose="02040502050505030304" pitchFamily="18" charset="0"/>
                <a:cs typeface="Calibri"/>
              </a:rPr>
              <a:t> </a:t>
            </a:r>
            <a:r>
              <a:rPr sz="1500" dirty="0">
                <a:latin typeface="Palatino Linotype" panose="02040502050505030304" pitchFamily="18" charset="0"/>
                <a:cs typeface="Calibri"/>
              </a:rPr>
              <a:t>In</a:t>
            </a:r>
            <a:r>
              <a:rPr sz="1500" spc="-10" dirty="0">
                <a:latin typeface="Palatino Linotype" panose="02040502050505030304" pitchFamily="18" charset="0"/>
                <a:cs typeface="Calibri"/>
              </a:rPr>
              <a:t> </a:t>
            </a:r>
            <a:r>
              <a:rPr sz="1500" spc="-20" dirty="0">
                <a:latin typeface="Palatino Linotype" panose="02040502050505030304" pitchFamily="18" charset="0"/>
                <a:cs typeface="Calibri"/>
              </a:rPr>
              <a:t>D.</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Caramani</a:t>
            </a:r>
            <a:r>
              <a:rPr sz="1500" spc="-15" dirty="0">
                <a:latin typeface="Palatino Linotype" panose="02040502050505030304" pitchFamily="18" charset="0"/>
                <a:cs typeface="Calibri"/>
              </a:rPr>
              <a:t> </a:t>
            </a:r>
            <a:r>
              <a:rPr sz="1500" spc="-5" dirty="0">
                <a:latin typeface="Palatino Linotype" panose="02040502050505030304" pitchFamily="18" charset="0"/>
                <a:cs typeface="Calibri"/>
              </a:rPr>
              <a:t>(ed.)</a:t>
            </a:r>
            <a:r>
              <a:rPr sz="1500" spc="-25" dirty="0">
                <a:latin typeface="Palatino Linotype" panose="02040502050505030304" pitchFamily="18" charset="0"/>
                <a:cs typeface="Calibri"/>
              </a:rPr>
              <a:t> </a:t>
            </a:r>
            <a:r>
              <a:rPr sz="1500" i="1" spc="-5" dirty="0">
                <a:latin typeface="Palatino Linotype" panose="02040502050505030304" pitchFamily="18" charset="0"/>
                <a:cs typeface="Calibri"/>
              </a:rPr>
              <a:t>Comparative</a:t>
            </a:r>
            <a:r>
              <a:rPr sz="1500" i="1" spc="30" dirty="0">
                <a:latin typeface="Palatino Linotype" panose="02040502050505030304" pitchFamily="18" charset="0"/>
                <a:cs typeface="Calibri"/>
              </a:rPr>
              <a:t> </a:t>
            </a:r>
            <a:r>
              <a:rPr sz="1500" i="1" spc="-5" dirty="0">
                <a:latin typeface="Palatino Linotype" panose="02040502050505030304" pitchFamily="18" charset="0"/>
                <a:cs typeface="Calibri"/>
              </a:rPr>
              <a:t>Politics</a:t>
            </a:r>
            <a:r>
              <a:rPr sz="1500" spc="-5" dirty="0">
                <a:latin typeface="Palatino Linotype" panose="02040502050505030304" pitchFamily="18" charset="0"/>
                <a:cs typeface="Calibri"/>
              </a:rPr>
              <a:t>.</a:t>
            </a:r>
            <a:r>
              <a:rPr sz="1500" dirty="0">
                <a:latin typeface="Palatino Linotype" panose="02040502050505030304" pitchFamily="18" charset="0"/>
                <a:cs typeface="Calibri"/>
              </a:rPr>
              <a:t> </a:t>
            </a:r>
            <a:r>
              <a:rPr sz="1500" spc="-15" dirty="0">
                <a:latin typeface="Palatino Linotype" panose="02040502050505030304" pitchFamily="18" charset="0"/>
                <a:cs typeface="Calibri"/>
              </a:rPr>
              <a:t>Oxford</a:t>
            </a:r>
            <a:r>
              <a:rPr sz="1500" spc="5" dirty="0">
                <a:latin typeface="Palatino Linotype" panose="02040502050505030304" pitchFamily="18" charset="0"/>
                <a:cs typeface="Calibri"/>
              </a:rPr>
              <a:t> </a:t>
            </a:r>
            <a:r>
              <a:rPr sz="1500" spc="-5" dirty="0">
                <a:latin typeface="Palatino Linotype" panose="02040502050505030304" pitchFamily="18" charset="0"/>
                <a:cs typeface="Calibri"/>
              </a:rPr>
              <a:t>University Press.</a:t>
            </a:r>
            <a:endParaRPr sz="1500" dirty="0">
              <a:latin typeface="Palatino Linotype" panose="02040502050505030304" pitchFamily="18" charset="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3158541" cy="566822"/>
          </a:xfrm>
          <a:prstGeom prst="rect">
            <a:avLst/>
          </a:prstGeom>
        </p:spPr>
        <p:txBody>
          <a:bodyPr vert="horz" wrap="square" lIns="0" tIns="12700" rIns="0" bIns="0" rtlCol="0">
            <a:spAutoFit/>
          </a:bodyPr>
          <a:lstStyle/>
          <a:p>
            <a:pPr marL="12700">
              <a:lnSpc>
                <a:spcPct val="100000"/>
              </a:lnSpc>
              <a:spcBef>
                <a:spcPts val="100"/>
              </a:spcBef>
            </a:pPr>
            <a:r>
              <a:rPr b="1" spc="-5" dirty="0">
                <a:latin typeface="Palatino Linotype" panose="02040502050505030304" pitchFamily="18" charset="0"/>
              </a:rPr>
              <a:t>Con</a:t>
            </a:r>
            <a:r>
              <a:rPr b="1" spc="-50" dirty="0">
                <a:latin typeface="Palatino Linotype" panose="02040502050505030304" pitchFamily="18" charset="0"/>
              </a:rPr>
              <a:t>s</a:t>
            </a:r>
            <a:r>
              <a:rPr b="1" dirty="0">
                <a:latin typeface="Palatino Linotype" panose="02040502050505030304" pitchFamily="18" charset="0"/>
              </a:rPr>
              <a:t>titutions</a:t>
            </a:r>
          </a:p>
        </p:txBody>
      </p:sp>
      <p:sp>
        <p:nvSpPr>
          <p:cNvPr id="3" name="object 3"/>
          <p:cNvSpPr txBox="1"/>
          <p:nvPr/>
        </p:nvSpPr>
        <p:spPr>
          <a:xfrm>
            <a:off x="304800" y="1681734"/>
            <a:ext cx="11506199" cy="3161443"/>
          </a:xfrm>
          <a:prstGeom prst="rect">
            <a:avLst/>
          </a:prstGeom>
        </p:spPr>
        <p:txBody>
          <a:bodyPr vert="horz" wrap="square" lIns="0" tIns="12700" rIns="0" bIns="0" rtlCol="0">
            <a:spAutoFit/>
          </a:bodyPr>
          <a:lstStyle/>
          <a:p>
            <a:pPr marL="241300" indent="-228600" algn="just">
              <a:lnSpc>
                <a:spcPts val="2590"/>
              </a:lnSpc>
              <a:spcBef>
                <a:spcPts val="100"/>
              </a:spcBef>
              <a:buFont typeface="Arial MT"/>
              <a:buChar char="•"/>
              <a:tabLst>
                <a:tab pos="241300" algn="l"/>
              </a:tabLst>
            </a:pPr>
            <a:r>
              <a:rPr sz="2000" dirty="0">
                <a:latin typeface="Palatino Linotype" panose="02040502050505030304" pitchFamily="18" charset="0"/>
                <a:cs typeface="Calibri"/>
              </a:rPr>
              <a:t>A</a:t>
            </a:r>
            <a:r>
              <a:rPr sz="2000" spc="395" dirty="0">
                <a:latin typeface="Palatino Linotype" panose="02040502050505030304" pitchFamily="18" charset="0"/>
                <a:cs typeface="Calibri"/>
              </a:rPr>
              <a:t> </a:t>
            </a:r>
            <a:r>
              <a:rPr sz="2000" spc="-5" dirty="0">
                <a:latin typeface="Palatino Linotype" panose="02040502050505030304" pitchFamily="18" charset="0"/>
                <a:cs typeface="Calibri"/>
              </a:rPr>
              <a:t>body</a:t>
            </a:r>
            <a:r>
              <a:rPr sz="2000" spc="390" dirty="0">
                <a:latin typeface="Palatino Linotype" panose="02040502050505030304" pitchFamily="18" charset="0"/>
                <a:cs typeface="Calibri"/>
              </a:rPr>
              <a:t> </a:t>
            </a:r>
            <a:r>
              <a:rPr sz="2000" spc="-5" dirty="0">
                <a:latin typeface="Palatino Linotype" panose="02040502050505030304" pitchFamily="18" charset="0"/>
                <a:cs typeface="Calibri"/>
              </a:rPr>
              <a:t>of</a:t>
            </a:r>
            <a:r>
              <a:rPr sz="2000" spc="390" dirty="0">
                <a:latin typeface="Palatino Linotype" panose="02040502050505030304" pitchFamily="18" charset="0"/>
                <a:cs typeface="Calibri"/>
              </a:rPr>
              <a:t> </a:t>
            </a:r>
            <a:r>
              <a:rPr sz="2000" spc="-10" dirty="0">
                <a:latin typeface="Palatino Linotype" panose="02040502050505030304" pitchFamily="18" charset="0"/>
                <a:cs typeface="Calibri"/>
              </a:rPr>
              <a:t>‘</a:t>
            </a:r>
            <a:r>
              <a:rPr sz="2000" b="1" spc="-10" dirty="0">
                <a:latin typeface="Palatino Linotype" panose="02040502050505030304" pitchFamily="18" charset="0"/>
                <a:cs typeface="Calibri"/>
              </a:rPr>
              <a:t>meta-norms</a:t>
            </a:r>
            <a:r>
              <a:rPr sz="2000" spc="380" dirty="0">
                <a:latin typeface="Palatino Linotype" panose="02040502050505030304" pitchFamily="18" charset="0"/>
                <a:cs typeface="Calibri"/>
              </a:rPr>
              <a:t> </a:t>
            </a:r>
            <a:r>
              <a:rPr sz="2000" spc="-10" dirty="0">
                <a:latin typeface="Palatino Linotype" panose="02040502050505030304" pitchFamily="18" charset="0"/>
                <a:cs typeface="Calibri"/>
              </a:rPr>
              <a:t>that</a:t>
            </a:r>
            <a:r>
              <a:rPr sz="2000" spc="375" dirty="0">
                <a:latin typeface="Palatino Linotype" panose="02040502050505030304" pitchFamily="18" charset="0"/>
                <a:cs typeface="Calibri"/>
              </a:rPr>
              <a:t> </a:t>
            </a:r>
            <a:r>
              <a:rPr sz="2000" spc="-10" dirty="0">
                <a:latin typeface="Palatino Linotype" panose="02040502050505030304" pitchFamily="18" charset="0"/>
                <a:cs typeface="Calibri"/>
              </a:rPr>
              <a:t>governs</a:t>
            </a:r>
            <a:r>
              <a:rPr sz="2000" spc="380" dirty="0">
                <a:latin typeface="Palatino Linotype" panose="02040502050505030304" pitchFamily="18" charset="0"/>
                <a:cs typeface="Calibri"/>
              </a:rPr>
              <a:t> </a:t>
            </a:r>
            <a:r>
              <a:rPr sz="2000" dirty="0">
                <a:latin typeface="Palatino Linotype" panose="02040502050505030304" pitchFamily="18" charset="0"/>
                <a:cs typeface="Calibri"/>
              </a:rPr>
              <a:t>the</a:t>
            </a:r>
            <a:r>
              <a:rPr sz="2000" spc="395" dirty="0">
                <a:latin typeface="Palatino Linotype" panose="02040502050505030304" pitchFamily="18" charset="0"/>
                <a:cs typeface="Calibri"/>
              </a:rPr>
              <a:t> </a:t>
            </a:r>
            <a:r>
              <a:rPr sz="2000" spc="-10" dirty="0">
                <a:latin typeface="Palatino Linotype" panose="02040502050505030304" pitchFamily="18" charset="0"/>
                <a:cs typeface="Calibri"/>
              </a:rPr>
              <a:t>production</a:t>
            </a:r>
            <a:r>
              <a:rPr sz="2000" spc="395" dirty="0">
                <a:latin typeface="Palatino Linotype" panose="02040502050505030304" pitchFamily="18" charset="0"/>
                <a:cs typeface="Calibri"/>
              </a:rPr>
              <a:t> </a:t>
            </a:r>
            <a:r>
              <a:rPr sz="2000" dirty="0">
                <a:latin typeface="Palatino Linotype" panose="02040502050505030304" pitchFamily="18" charset="0"/>
                <a:cs typeface="Calibri"/>
              </a:rPr>
              <a:t>and</a:t>
            </a:r>
            <a:r>
              <a:rPr sz="2000" spc="375" dirty="0">
                <a:latin typeface="Palatino Linotype" panose="02040502050505030304" pitchFamily="18" charset="0"/>
                <a:cs typeface="Calibri"/>
              </a:rPr>
              <a:t> </a:t>
            </a:r>
            <a:r>
              <a:rPr sz="2000" spc="-5" dirty="0">
                <a:latin typeface="Palatino Linotype" panose="02040502050505030304" pitchFamily="18" charset="0"/>
                <a:cs typeface="Calibri"/>
              </a:rPr>
              <a:t>application</a:t>
            </a:r>
            <a:r>
              <a:rPr sz="2000" spc="375" dirty="0">
                <a:latin typeface="Palatino Linotype" panose="02040502050505030304" pitchFamily="18" charset="0"/>
                <a:cs typeface="Calibri"/>
              </a:rPr>
              <a:t> </a:t>
            </a:r>
            <a:r>
              <a:rPr sz="2000" spc="-5" dirty="0">
                <a:latin typeface="Palatino Linotype" panose="02040502050505030304" pitchFamily="18" charset="0"/>
                <a:cs typeface="Calibri"/>
              </a:rPr>
              <a:t>of</a:t>
            </a:r>
            <a:r>
              <a:rPr sz="2000" spc="390" dirty="0">
                <a:latin typeface="Palatino Linotype" panose="02040502050505030304" pitchFamily="18" charset="0"/>
                <a:cs typeface="Calibri"/>
              </a:rPr>
              <a:t> </a:t>
            </a:r>
            <a:r>
              <a:rPr sz="2000" dirty="0">
                <a:latin typeface="Palatino Linotype" panose="02040502050505030304" pitchFamily="18" charset="0"/>
                <a:cs typeface="Calibri"/>
              </a:rPr>
              <a:t>all</a:t>
            </a:r>
            <a:r>
              <a:rPr sz="2000" spc="395" dirty="0">
                <a:latin typeface="Palatino Linotype" panose="02040502050505030304" pitchFamily="18" charset="0"/>
                <a:cs typeface="Calibri"/>
              </a:rPr>
              <a:t> </a:t>
            </a:r>
            <a:r>
              <a:rPr sz="2000" spc="-5" dirty="0">
                <a:latin typeface="Palatino Linotype" panose="02040502050505030304" pitchFamily="18" charset="0"/>
                <a:cs typeface="Calibri"/>
              </a:rPr>
              <a:t>other</a:t>
            </a:r>
            <a:endParaRPr sz="2000" dirty="0">
              <a:latin typeface="Palatino Linotype" panose="02040502050505030304" pitchFamily="18" charset="0"/>
              <a:cs typeface="Calibri"/>
            </a:endParaRPr>
          </a:p>
          <a:p>
            <a:pPr marL="241300" algn="just">
              <a:lnSpc>
                <a:spcPts val="2590"/>
              </a:lnSpc>
            </a:pPr>
            <a:r>
              <a:rPr sz="2000" spc="-5" dirty="0">
                <a:latin typeface="Palatino Linotype" panose="02040502050505030304" pitchFamily="18" charset="0"/>
                <a:cs typeface="Calibri"/>
              </a:rPr>
              <a:t>norms’</a:t>
            </a:r>
            <a:r>
              <a:rPr sz="2000" spc="-30" dirty="0">
                <a:latin typeface="Palatino Linotype" panose="02040502050505030304" pitchFamily="18" charset="0"/>
                <a:cs typeface="Calibri"/>
              </a:rPr>
              <a:t> </a:t>
            </a:r>
            <a:r>
              <a:rPr sz="2000" spc="-10" dirty="0">
                <a:latin typeface="Palatino Linotype" panose="02040502050505030304" pitchFamily="18" charset="0"/>
                <a:cs typeface="Calibri"/>
              </a:rPr>
              <a:t>(Stone Sweet</a:t>
            </a:r>
            <a:r>
              <a:rPr sz="2000" spc="-25" dirty="0">
                <a:latin typeface="Palatino Linotype" panose="02040502050505030304" pitchFamily="18" charset="0"/>
                <a:cs typeface="Calibri"/>
              </a:rPr>
              <a:t> </a:t>
            </a:r>
            <a:r>
              <a:rPr sz="2000" spc="-5" dirty="0">
                <a:latin typeface="Palatino Linotype" panose="02040502050505030304" pitchFamily="18" charset="0"/>
                <a:cs typeface="Calibri"/>
              </a:rPr>
              <a:t>2017:</a:t>
            </a:r>
            <a:r>
              <a:rPr sz="2000" spc="-20" dirty="0">
                <a:latin typeface="Palatino Linotype" panose="02040502050505030304" pitchFamily="18" charset="0"/>
                <a:cs typeface="Calibri"/>
              </a:rPr>
              <a:t> </a:t>
            </a:r>
            <a:r>
              <a:rPr sz="2000" spc="-5" dirty="0">
                <a:latin typeface="Palatino Linotype" panose="02040502050505030304" pitchFamily="18" charset="0"/>
                <a:cs typeface="Calibri"/>
              </a:rPr>
              <a:t>161)</a:t>
            </a:r>
            <a:endParaRPr sz="2000" dirty="0">
              <a:latin typeface="Palatino Linotype" panose="02040502050505030304" pitchFamily="18" charset="0"/>
              <a:cs typeface="Calibri"/>
            </a:endParaRPr>
          </a:p>
          <a:p>
            <a:pPr>
              <a:lnSpc>
                <a:spcPct val="100000"/>
              </a:lnSpc>
              <a:spcBef>
                <a:spcPts val="35"/>
              </a:spcBef>
            </a:pPr>
            <a:endParaRPr sz="2000" dirty="0">
              <a:latin typeface="Palatino Linotype" panose="02040502050505030304" pitchFamily="18" charset="0"/>
              <a:cs typeface="Calibri"/>
            </a:endParaRPr>
          </a:p>
          <a:p>
            <a:pPr marL="241300" marR="5080" indent="-228600" algn="just">
              <a:lnSpc>
                <a:spcPct val="80000"/>
              </a:lnSpc>
              <a:buFont typeface="Arial MT"/>
              <a:buChar char="•"/>
              <a:tabLst>
                <a:tab pos="241300" algn="l"/>
              </a:tabLst>
            </a:pPr>
            <a:r>
              <a:rPr sz="2000" dirty="0">
                <a:latin typeface="Palatino Linotype" panose="02040502050505030304" pitchFamily="18" charset="0"/>
                <a:cs typeface="Calibri"/>
              </a:rPr>
              <a:t>A </a:t>
            </a:r>
            <a:r>
              <a:rPr sz="2000" spc="-10" dirty="0">
                <a:latin typeface="Palatino Linotype" panose="02040502050505030304" pitchFamily="18" charset="0"/>
                <a:cs typeface="Calibri"/>
              </a:rPr>
              <a:t>‘power </a:t>
            </a:r>
            <a:r>
              <a:rPr sz="2000" dirty="0">
                <a:latin typeface="Palatino Linotype" panose="02040502050505030304" pitchFamily="18" charset="0"/>
                <a:cs typeface="Calibri"/>
              </a:rPr>
              <a:t>map </a:t>
            </a:r>
            <a:r>
              <a:rPr sz="2000" spc="-10" dirty="0">
                <a:latin typeface="Palatino Linotype" panose="02040502050505030304" pitchFamily="18" charset="0"/>
                <a:cs typeface="Calibri"/>
              </a:rPr>
              <a:t>containing </a:t>
            </a:r>
            <a:r>
              <a:rPr sz="2000" b="1" dirty="0">
                <a:latin typeface="Palatino Linotype" panose="02040502050505030304" pitchFamily="18" charset="0"/>
                <a:cs typeface="Calibri"/>
              </a:rPr>
              <a:t>a set of </a:t>
            </a:r>
            <a:r>
              <a:rPr sz="2000" b="1" spc="-5" dirty="0">
                <a:latin typeface="Palatino Linotype" panose="02040502050505030304" pitchFamily="18" charset="0"/>
                <a:cs typeface="Calibri"/>
              </a:rPr>
              <a:t>principles </a:t>
            </a:r>
            <a:r>
              <a:rPr sz="2000" b="1" dirty="0">
                <a:latin typeface="Palatino Linotype" panose="02040502050505030304" pitchFamily="18" charset="0"/>
                <a:cs typeface="Calibri"/>
              </a:rPr>
              <a:t>and </a:t>
            </a:r>
            <a:r>
              <a:rPr sz="2000" b="1" spc="-5" dirty="0">
                <a:latin typeface="Palatino Linotype" panose="02040502050505030304" pitchFamily="18" charset="0"/>
                <a:cs typeface="Calibri"/>
              </a:rPr>
              <a:t>rules</a:t>
            </a:r>
            <a:r>
              <a:rPr lang="en-US" sz="2000" b="1" spc="-5" dirty="0">
                <a:latin typeface="Palatino Linotype" panose="02040502050505030304" pitchFamily="18" charset="0"/>
                <a:cs typeface="Calibri"/>
              </a:rPr>
              <a:t>, that </a:t>
            </a:r>
            <a:r>
              <a:rPr sz="2000" spc="-5" dirty="0">
                <a:latin typeface="Palatino Linotype" panose="02040502050505030304" pitchFamily="18" charset="0"/>
                <a:cs typeface="Calibri"/>
              </a:rPr>
              <a:t>outlin</a:t>
            </a:r>
            <a:r>
              <a:rPr lang="en-US" sz="2000" spc="-5" dirty="0">
                <a:latin typeface="Palatino Linotype" panose="02040502050505030304" pitchFamily="18" charset="0"/>
                <a:cs typeface="Calibri"/>
              </a:rPr>
              <a:t>es </a:t>
            </a:r>
            <a:r>
              <a:rPr sz="2000" spc="-5" dirty="0">
                <a:latin typeface="Palatino Linotype" panose="02040502050505030304" pitchFamily="18" charset="0"/>
                <a:cs typeface="Calibri"/>
              </a:rPr>
              <a:t>the </a:t>
            </a:r>
            <a:r>
              <a:rPr sz="2000" dirty="0">
                <a:latin typeface="Palatino Linotype" panose="02040502050505030304" pitchFamily="18" charset="0"/>
                <a:cs typeface="Calibri"/>
              </a:rPr>
              <a:t> </a:t>
            </a:r>
            <a:r>
              <a:rPr sz="2000" spc="-10" dirty="0">
                <a:latin typeface="Palatino Linotype" panose="02040502050505030304" pitchFamily="18" charset="0"/>
                <a:cs typeface="Calibri"/>
              </a:rPr>
              <a:t>structure </a:t>
            </a:r>
            <a:r>
              <a:rPr sz="2000" dirty="0">
                <a:latin typeface="Palatino Linotype" panose="02040502050505030304" pitchFamily="18" charset="0"/>
                <a:cs typeface="Calibri"/>
              </a:rPr>
              <a:t>and </a:t>
            </a:r>
            <a:r>
              <a:rPr sz="2000" spc="-15" dirty="0">
                <a:latin typeface="Palatino Linotype" panose="02040502050505030304" pitchFamily="18" charset="0"/>
                <a:cs typeface="Calibri"/>
              </a:rPr>
              <a:t>powers </a:t>
            </a:r>
            <a:r>
              <a:rPr sz="2000" spc="-5" dirty="0">
                <a:latin typeface="Palatino Linotype" panose="02040502050505030304" pitchFamily="18" charset="0"/>
                <a:cs typeface="Calibri"/>
              </a:rPr>
              <a:t>of </a:t>
            </a:r>
            <a:r>
              <a:rPr sz="2000" dirty="0">
                <a:latin typeface="Palatino Linotype" panose="02040502050505030304" pitchFamily="18" charset="0"/>
                <a:cs typeface="Calibri"/>
              </a:rPr>
              <a:t>a </a:t>
            </a:r>
            <a:r>
              <a:rPr sz="2000" spc="-25" dirty="0">
                <a:latin typeface="Palatino Linotype" panose="02040502050505030304" pitchFamily="18" charset="0"/>
                <a:cs typeface="Calibri"/>
              </a:rPr>
              <a:t>system </a:t>
            </a:r>
            <a:r>
              <a:rPr sz="2000" spc="-5" dirty="0">
                <a:latin typeface="Palatino Linotype" panose="02040502050505030304" pitchFamily="18" charset="0"/>
                <a:cs typeface="Calibri"/>
              </a:rPr>
              <a:t>of </a:t>
            </a:r>
            <a:r>
              <a:rPr sz="2000" spc="-10" dirty="0">
                <a:latin typeface="Palatino Linotype" panose="02040502050505030304" pitchFamily="18" charset="0"/>
                <a:cs typeface="Calibri"/>
              </a:rPr>
              <a:t>government, </a:t>
            </a:r>
            <a:r>
              <a:rPr sz="2000" spc="-5" dirty="0">
                <a:latin typeface="Palatino Linotype" panose="02040502050505030304" pitchFamily="18" charset="0"/>
                <a:cs typeface="Calibri"/>
              </a:rPr>
              <a:t>describing </a:t>
            </a:r>
            <a:r>
              <a:rPr sz="2000" dirty="0">
                <a:latin typeface="Palatino Linotype" panose="02040502050505030304" pitchFamily="18" charset="0"/>
                <a:cs typeface="Calibri"/>
              </a:rPr>
              <a:t>its </a:t>
            </a:r>
            <a:r>
              <a:rPr sz="2000" spc="-10" dirty="0">
                <a:latin typeface="Palatino Linotype" panose="02040502050505030304" pitchFamily="18" charset="0"/>
                <a:cs typeface="Calibri"/>
              </a:rPr>
              <a:t>institutions </a:t>
            </a:r>
            <a:r>
              <a:rPr sz="2000" dirty="0">
                <a:latin typeface="Palatino Linotype" panose="02040502050505030304" pitchFamily="18" charset="0"/>
                <a:cs typeface="Calibri"/>
              </a:rPr>
              <a:t>and the </a:t>
            </a:r>
            <a:r>
              <a:rPr sz="2000" spc="5" dirty="0">
                <a:latin typeface="Palatino Linotype" panose="02040502050505030304" pitchFamily="18" charset="0"/>
                <a:cs typeface="Calibri"/>
              </a:rPr>
              <a:t> </a:t>
            </a:r>
            <a:r>
              <a:rPr sz="2000" dirty="0">
                <a:latin typeface="Palatino Linotype" panose="02040502050505030304" pitchFamily="18" charset="0"/>
                <a:cs typeface="Calibri"/>
              </a:rPr>
              <a:t>manner in which </a:t>
            </a:r>
            <a:r>
              <a:rPr sz="2000" spc="-5" dirty="0">
                <a:latin typeface="Palatino Linotype" panose="02040502050505030304" pitchFamily="18" charset="0"/>
                <a:cs typeface="Calibri"/>
              </a:rPr>
              <a:t>they </a:t>
            </a:r>
            <a:r>
              <a:rPr sz="2000" spc="-10" dirty="0">
                <a:latin typeface="Palatino Linotype" panose="02040502050505030304" pitchFamily="18" charset="0"/>
                <a:cs typeface="Calibri"/>
              </a:rPr>
              <a:t>work </a:t>
            </a:r>
            <a:r>
              <a:rPr sz="2000" dirty="0">
                <a:latin typeface="Palatino Linotype" panose="02040502050505030304" pitchFamily="18" charset="0"/>
                <a:cs typeface="Calibri"/>
              </a:rPr>
              <a:t>and </a:t>
            </a:r>
            <a:r>
              <a:rPr sz="2000" spc="-15" dirty="0">
                <a:latin typeface="Palatino Linotype" panose="02040502050505030304" pitchFamily="18" charset="0"/>
                <a:cs typeface="Calibri"/>
              </a:rPr>
              <a:t>relate to </a:t>
            </a:r>
            <a:r>
              <a:rPr sz="2000" spc="-5" dirty="0">
                <a:latin typeface="Palatino Linotype" panose="02040502050505030304" pitchFamily="18" charset="0"/>
                <a:cs typeface="Calibri"/>
              </a:rPr>
              <a:t>one </a:t>
            </a:r>
            <a:r>
              <a:rPr sz="2000" spc="-30" dirty="0">
                <a:latin typeface="Palatino Linotype" panose="02040502050505030304" pitchFamily="18" charset="0"/>
                <a:cs typeface="Calibri"/>
              </a:rPr>
              <a:t>another, </a:t>
            </a:r>
            <a:r>
              <a:rPr sz="2000" dirty="0">
                <a:latin typeface="Palatino Linotype" panose="02040502050505030304" pitchFamily="18" charset="0"/>
                <a:cs typeface="Calibri"/>
              </a:rPr>
              <a:t>and </a:t>
            </a:r>
            <a:r>
              <a:rPr sz="2000" spc="-5" dirty="0">
                <a:latin typeface="Palatino Linotype" panose="02040502050505030304" pitchFamily="18" charset="0"/>
                <a:cs typeface="Calibri"/>
              </a:rPr>
              <a:t>typically describing both </a:t>
            </a:r>
            <a:r>
              <a:rPr sz="2000" dirty="0">
                <a:latin typeface="Palatino Linotype" panose="02040502050505030304" pitchFamily="18" charset="0"/>
                <a:cs typeface="Calibri"/>
              </a:rPr>
              <a:t> the </a:t>
            </a:r>
            <a:r>
              <a:rPr sz="2000" spc="-5" dirty="0">
                <a:latin typeface="Palatino Linotype" panose="02040502050505030304" pitchFamily="18" charset="0"/>
                <a:cs typeface="Calibri"/>
              </a:rPr>
              <a:t>limits on </a:t>
            </a:r>
            <a:r>
              <a:rPr sz="2000" spc="-10" dirty="0">
                <a:latin typeface="Palatino Linotype" panose="02040502050505030304" pitchFamily="18" charset="0"/>
                <a:cs typeface="Calibri"/>
              </a:rPr>
              <a:t>governmental power </a:t>
            </a:r>
            <a:r>
              <a:rPr sz="2000" dirty="0">
                <a:latin typeface="Palatino Linotype" panose="02040502050505030304" pitchFamily="18" charset="0"/>
                <a:cs typeface="Calibri"/>
              </a:rPr>
              <a:t>and the </a:t>
            </a:r>
            <a:r>
              <a:rPr sz="2000" spc="-5" dirty="0">
                <a:latin typeface="Palatino Linotype" panose="02040502050505030304" pitchFamily="18" charset="0"/>
                <a:cs typeface="Calibri"/>
              </a:rPr>
              <a:t>rights of </a:t>
            </a:r>
            <a:r>
              <a:rPr sz="2000" spc="-10" dirty="0">
                <a:latin typeface="Palatino Linotype" panose="02040502050505030304" pitchFamily="18" charset="0"/>
                <a:cs typeface="Calibri"/>
              </a:rPr>
              <a:t>citizens’ </a:t>
            </a:r>
            <a:r>
              <a:rPr sz="2000" dirty="0">
                <a:latin typeface="Palatino Linotype" panose="02040502050505030304" pitchFamily="18" charset="0"/>
                <a:cs typeface="Calibri"/>
              </a:rPr>
              <a:t>(Hague, </a:t>
            </a:r>
            <a:r>
              <a:rPr sz="2000" spc="-10" dirty="0">
                <a:latin typeface="Palatino Linotype" panose="02040502050505030304" pitchFamily="18" charset="0"/>
                <a:cs typeface="Calibri"/>
              </a:rPr>
              <a:t>Harrop </a:t>
            </a:r>
            <a:r>
              <a:rPr sz="2000" dirty="0">
                <a:latin typeface="Palatino Linotype" panose="02040502050505030304" pitchFamily="18" charset="0"/>
                <a:cs typeface="Calibri"/>
              </a:rPr>
              <a:t>and </a:t>
            </a:r>
            <a:r>
              <a:rPr sz="2000" spc="5" dirty="0">
                <a:latin typeface="Palatino Linotype" panose="02040502050505030304" pitchFamily="18" charset="0"/>
                <a:cs typeface="Calibri"/>
              </a:rPr>
              <a:t> </a:t>
            </a:r>
            <a:r>
              <a:rPr sz="2000" spc="-5" dirty="0">
                <a:latin typeface="Palatino Linotype" panose="02040502050505030304" pitchFamily="18" charset="0"/>
                <a:cs typeface="Calibri"/>
              </a:rPr>
              <a:t>McCormick</a:t>
            </a:r>
            <a:r>
              <a:rPr sz="2000" spc="-60" dirty="0">
                <a:latin typeface="Palatino Linotype" panose="02040502050505030304" pitchFamily="18" charset="0"/>
                <a:cs typeface="Calibri"/>
              </a:rPr>
              <a:t> </a:t>
            </a:r>
            <a:r>
              <a:rPr sz="2000" spc="-5" dirty="0">
                <a:latin typeface="Palatino Linotype" panose="02040502050505030304" pitchFamily="18" charset="0"/>
                <a:cs typeface="Calibri"/>
              </a:rPr>
              <a:t>2016:</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109)</a:t>
            </a:r>
            <a:endParaRPr sz="2000" dirty="0">
              <a:latin typeface="Palatino Linotype" panose="02040502050505030304" pitchFamily="18" charset="0"/>
              <a:cs typeface="Calibri"/>
            </a:endParaRPr>
          </a:p>
          <a:p>
            <a:pPr>
              <a:lnSpc>
                <a:spcPct val="100000"/>
              </a:lnSpc>
              <a:spcBef>
                <a:spcPts val="60"/>
              </a:spcBef>
              <a:buFont typeface="Arial MT"/>
              <a:buChar char="•"/>
            </a:pPr>
            <a:endParaRPr sz="2000" dirty="0">
              <a:latin typeface="Palatino Linotype" panose="02040502050505030304" pitchFamily="18" charset="0"/>
              <a:cs typeface="Calibri"/>
            </a:endParaRPr>
          </a:p>
          <a:p>
            <a:pPr marL="241300" indent="-228600">
              <a:lnSpc>
                <a:spcPct val="100000"/>
              </a:lnSpc>
              <a:buFont typeface="Arial MT"/>
              <a:buChar char="•"/>
              <a:tabLst>
                <a:tab pos="241300" algn="l"/>
              </a:tabLst>
            </a:pPr>
            <a:r>
              <a:rPr sz="2000" spc="-10" dirty="0">
                <a:latin typeface="Palatino Linotype" panose="02040502050505030304" pitchFamily="18" charset="0"/>
                <a:cs typeface="Calibri"/>
              </a:rPr>
              <a:t>Provisions </a:t>
            </a:r>
            <a:r>
              <a:rPr sz="2000" spc="-5" dirty="0">
                <a:latin typeface="Palatino Linotype" panose="02040502050505030304" pitchFamily="18" charset="0"/>
                <a:cs typeface="Calibri"/>
              </a:rPr>
              <a:t>of</a:t>
            </a:r>
            <a:r>
              <a:rPr sz="2000" dirty="0">
                <a:latin typeface="Palatino Linotype" panose="02040502050505030304" pitchFamily="18" charset="0"/>
                <a:cs typeface="Calibri"/>
              </a:rPr>
              <a:t> a</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frame</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of</a:t>
            </a:r>
            <a:r>
              <a:rPr sz="2000" spc="10" dirty="0">
                <a:latin typeface="Palatino Linotype" panose="02040502050505030304" pitchFamily="18" charset="0"/>
                <a:cs typeface="Calibri"/>
              </a:rPr>
              <a:t> </a:t>
            </a:r>
            <a:r>
              <a:rPr sz="2000" spc="-10" dirty="0">
                <a:latin typeface="Palatino Linotype" panose="02040502050505030304" pitchFamily="18" charset="0"/>
                <a:cs typeface="Calibri"/>
              </a:rPr>
              <a:t>government</a:t>
            </a:r>
            <a:r>
              <a:rPr sz="2000" spc="-15" dirty="0">
                <a:latin typeface="Palatino Linotype" panose="02040502050505030304" pitchFamily="18" charset="0"/>
                <a:cs typeface="Calibri"/>
              </a:rPr>
              <a:t> </a:t>
            </a:r>
            <a:r>
              <a:rPr sz="2000" spc="-10" dirty="0">
                <a:latin typeface="Palatino Linotype" panose="02040502050505030304" pitchFamily="18" charset="0"/>
                <a:cs typeface="Calibri"/>
              </a:rPr>
              <a:t>(Sartori</a:t>
            </a:r>
            <a:r>
              <a:rPr sz="2000" spc="-20" dirty="0">
                <a:latin typeface="Palatino Linotype" panose="02040502050505030304" pitchFamily="18" charset="0"/>
                <a:cs typeface="Calibri"/>
              </a:rPr>
              <a:t> </a:t>
            </a:r>
            <a:r>
              <a:rPr sz="2000" spc="-10" dirty="0">
                <a:latin typeface="Palatino Linotype" panose="02040502050505030304" pitchFamily="18" charset="0"/>
                <a:cs typeface="Calibri"/>
              </a:rPr>
              <a:t>1994:</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198)</a:t>
            </a:r>
            <a:endParaRPr sz="2000" dirty="0">
              <a:latin typeface="Palatino Linotype" panose="02040502050505030304" pitchFamily="18" charset="0"/>
              <a:cs typeface="Calibri"/>
            </a:endParaRPr>
          </a:p>
          <a:p>
            <a:pPr>
              <a:lnSpc>
                <a:spcPct val="100000"/>
              </a:lnSpc>
              <a:spcBef>
                <a:spcPts val="35"/>
              </a:spcBef>
              <a:buFont typeface="Arial MT"/>
              <a:buChar char="•"/>
            </a:pPr>
            <a:endParaRPr sz="2000" dirty="0">
              <a:latin typeface="Palatino Linotype" panose="02040502050505030304" pitchFamily="18" charset="0"/>
              <a:cs typeface="Calibri"/>
            </a:endParaRPr>
          </a:p>
          <a:p>
            <a:pPr marL="241300" marR="6350" indent="-228600" algn="just">
              <a:lnSpc>
                <a:spcPct val="80000"/>
              </a:lnSpc>
              <a:buFont typeface="Arial MT"/>
              <a:buChar char="•"/>
              <a:tabLst>
                <a:tab pos="241300" algn="l"/>
              </a:tabLst>
            </a:pPr>
            <a:r>
              <a:rPr sz="2000" spc="-105" dirty="0">
                <a:latin typeface="Palatino Linotype" panose="02040502050505030304" pitchFamily="18" charset="0"/>
                <a:cs typeface="Calibri"/>
              </a:rPr>
              <a:t>‘A</a:t>
            </a:r>
            <a:r>
              <a:rPr sz="2000" spc="-100" dirty="0">
                <a:latin typeface="Palatino Linotype" panose="02040502050505030304" pitchFamily="18" charset="0"/>
                <a:cs typeface="Calibri"/>
              </a:rPr>
              <a:t> </a:t>
            </a:r>
            <a:r>
              <a:rPr sz="2000" spc="-25" dirty="0">
                <a:latin typeface="Palatino Linotype" panose="02040502050505030304" pitchFamily="18" charset="0"/>
                <a:cs typeface="Calibri"/>
              </a:rPr>
              <a:t>system</a:t>
            </a:r>
            <a:r>
              <a:rPr sz="2000" spc="-20" dirty="0">
                <a:latin typeface="Palatino Linotype" panose="02040502050505030304" pitchFamily="18" charset="0"/>
                <a:cs typeface="Calibri"/>
              </a:rPr>
              <a:t> </a:t>
            </a:r>
            <a:r>
              <a:rPr sz="2000" spc="-10" dirty="0">
                <a:latin typeface="Palatino Linotype" panose="02040502050505030304" pitchFamily="18" charset="0"/>
                <a:cs typeface="Calibri"/>
              </a:rPr>
              <a:t>of</a:t>
            </a:r>
            <a:r>
              <a:rPr sz="2000" spc="-5" dirty="0">
                <a:latin typeface="Palatino Linotype" panose="02040502050505030304" pitchFamily="18" charset="0"/>
                <a:cs typeface="Calibri"/>
              </a:rPr>
              <a:t> </a:t>
            </a:r>
            <a:r>
              <a:rPr sz="2000" spc="-15" dirty="0">
                <a:latin typeface="Palatino Linotype" panose="02040502050505030304" pitchFamily="18" charset="0"/>
                <a:cs typeface="Calibri"/>
              </a:rPr>
              <a:t>effective,</a:t>
            </a:r>
            <a:r>
              <a:rPr sz="2000" spc="-10" dirty="0">
                <a:latin typeface="Palatino Linotype" panose="02040502050505030304" pitchFamily="18" charset="0"/>
                <a:cs typeface="Calibri"/>
              </a:rPr>
              <a:t> regularized </a:t>
            </a:r>
            <a:r>
              <a:rPr sz="2000" spc="-15" dirty="0">
                <a:latin typeface="Palatino Linotype" panose="02040502050505030304" pitchFamily="18" charset="0"/>
                <a:cs typeface="Calibri"/>
              </a:rPr>
              <a:t>restraints</a:t>
            </a:r>
            <a:r>
              <a:rPr sz="2000" spc="-10" dirty="0">
                <a:latin typeface="Palatino Linotype" panose="02040502050505030304" pitchFamily="18" charset="0"/>
                <a:cs typeface="Calibri"/>
              </a:rPr>
              <a:t> upon</a:t>
            </a:r>
            <a:r>
              <a:rPr sz="2000" spc="-5" dirty="0">
                <a:latin typeface="Palatino Linotype" panose="02040502050505030304" pitchFamily="18" charset="0"/>
                <a:cs typeface="Calibri"/>
              </a:rPr>
              <a:t> </a:t>
            </a:r>
            <a:r>
              <a:rPr sz="2000" spc="-10" dirty="0">
                <a:latin typeface="Palatino Linotype" panose="02040502050505030304" pitchFamily="18" charset="0"/>
                <a:cs typeface="Calibri"/>
              </a:rPr>
              <a:t>government</a:t>
            </a:r>
            <a:r>
              <a:rPr sz="2000" spc="-5" dirty="0">
                <a:latin typeface="Palatino Linotype" panose="02040502050505030304" pitchFamily="18" charset="0"/>
                <a:cs typeface="Calibri"/>
              </a:rPr>
              <a:t> action’ (Friedrich </a:t>
            </a:r>
            <a:r>
              <a:rPr sz="2000" dirty="0">
                <a:latin typeface="Palatino Linotype" panose="02040502050505030304" pitchFamily="18" charset="0"/>
                <a:cs typeface="Calibri"/>
              </a:rPr>
              <a:t> </a:t>
            </a:r>
            <a:r>
              <a:rPr sz="2000" spc="-5" dirty="0">
                <a:latin typeface="Palatino Linotype" panose="02040502050505030304" pitchFamily="18" charset="0"/>
                <a:cs typeface="Calibri"/>
              </a:rPr>
              <a:t>1937:</a:t>
            </a:r>
            <a:r>
              <a:rPr sz="2000" spc="-15" dirty="0">
                <a:latin typeface="Palatino Linotype" panose="02040502050505030304" pitchFamily="18" charset="0"/>
                <a:cs typeface="Calibri"/>
              </a:rPr>
              <a:t> </a:t>
            </a:r>
            <a:r>
              <a:rPr sz="2000" spc="-5" dirty="0">
                <a:latin typeface="Palatino Linotype" panose="02040502050505030304" pitchFamily="18" charset="0"/>
                <a:cs typeface="Calibri"/>
              </a:rPr>
              <a:t>104)</a:t>
            </a:r>
            <a:endParaRPr sz="2000" dirty="0">
              <a:latin typeface="Palatino Linotype" panose="02040502050505030304" pitchFamily="18" charset="0"/>
              <a:cs typeface="Calibri"/>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8742257-2F71-4A9F-8B75-1AC693802126}"/>
                  </a:ext>
                </a:extLst>
              </p14:cNvPr>
              <p14:cNvContentPartPr/>
              <p14:nvPr/>
            </p14:nvContentPartPr>
            <p14:xfrm>
              <a:off x="2778175" y="1591186"/>
              <a:ext cx="360" cy="360"/>
            </p14:xfrm>
          </p:contentPart>
        </mc:Choice>
        <mc:Fallback xmlns="">
          <p:pic>
            <p:nvPicPr>
              <p:cNvPr id="7" name="Ink 6">
                <a:extLst>
                  <a:ext uri="{FF2B5EF4-FFF2-40B4-BE49-F238E27FC236}">
                    <a16:creationId xmlns:a16="http://schemas.microsoft.com/office/drawing/2014/main" id="{98742257-2F71-4A9F-8B75-1AC693802126}"/>
                  </a:ext>
                </a:extLst>
              </p:cNvPr>
              <p:cNvPicPr/>
              <p:nvPr/>
            </p:nvPicPr>
            <p:blipFill>
              <a:blip r:embed="rId4"/>
              <a:stretch>
                <a:fillRect/>
              </a:stretch>
            </p:blipFill>
            <p:spPr>
              <a:xfrm>
                <a:off x="2769175" y="15821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E5FBB011-0DB7-4EE5-91EE-FD17ADB7496C}"/>
                  </a:ext>
                </a:extLst>
              </p14:cNvPr>
              <p14:cNvContentPartPr/>
              <p14:nvPr/>
            </p14:nvContentPartPr>
            <p14:xfrm>
              <a:off x="1349822" y="2306947"/>
              <a:ext cx="360" cy="360"/>
            </p14:xfrm>
          </p:contentPart>
        </mc:Choice>
        <mc:Fallback xmlns="">
          <p:pic>
            <p:nvPicPr>
              <p:cNvPr id="14" name="Ink 13">
                <a:extLst>
                  <a:ext uri="{FF2B5EF4-FFF2-40B4-BE49-F238E27FC236}">
                    <a16:creationId xmlns:a16="http://schemas.microsoft.com/office/drawing/2014/main" id="{E5FBB011-0DB7-4EE5-91EE-FD17ADB7496C}"/>
                  </a:ext>
                </a:extLst>
              </p:cNvPr>
              <p:cNvPicPr/>
              <p:nvPr/>
            </p:nvPicPr>
            <p:blipFill>
              <a:blip r:embed="rId6"/>
              <a:stretch>
                <a:fillRect/>
              </a:stretch>
            </p:blipFill>
            <p:spPr>
              <a:xfrm>
                <a:off x="1341182" y="22983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2828F383-3A2E-4236-AB63-6A514718693F}"/>
                  </a:ext>
                </a:extLst>
              </p14:cNvPr>
              <p14:cNvContentPartPr/>
              <p14:nvPr/>
            </p14:nvContentPartPr>
            <p14:xfrm>
              <a:off x="1290062" y="2435107"/>
              <a:ext cx="1800" cy="360"/>
            </p14:xfrm>
          </p:contentPart>
        </mc:Choice>
        <mc:Fallback xmlns="">
          <p:pic>
            <p:nvPicPr>
              <p:cNvPr id="15" name="Ink 14">
                <a:extLst>
                  <a:ext uri="{FF2B5EF4-FFF2-40B4-BE49-F238E27FC236}">
                    <a16:creationId xmlns:a16="http://schemas.microsoft.com/office/drawing/2014/main" id="{2828F383-3A2E-4236-AB63-6A514718693F}"/>
                  </a:ext>
                </a:extLst>
              </p:cNvPr>
              <p:cNvPicPr/>
              <p:nvPr/>
            </p:nvPicPr>
            <p:blipFill>
              <a:blip r:embed="rId6"/>
              <a:stretch>
                <a:fillRect/>
              </a:stretch>
            </p:blipFill>
            <p:spPr>
              <a:xfrm>
                <a:off x="1281422" y="2426467"/>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A90992A1-A023-466A-94CD-18BCB65DE1EF}"/>
                  </a:ext>
                </a:extLst>
              </p14:cNvPr>
              <p14:cNvContentPartPr/>
              <p14:nvPr/>
            </p14:nvContentPartPr>
            <p14:xfrm>
              <a:off x="1324262" y="2597827"/>
              <a:ext cx="360" cy="360"/>
            </p14:xfrm>
          </p:contentPart>
        </mc:Choice>
        <mc:Fallback xmlns="">
          <p:pic>
            <p:nvPicPr>
              <p:cNvPr id="16" name="Ink 15">
                <a:extLst>
                  <a:ext uri="{FF2B5EF4-FFF2-40B4-BE49-F238E27FC236}">
                    <a16:creationId xmlns:a16="http://schemas.microsoft.com/office/drawing/2014/main" id="{A90992A1-A023-466A-94CD-18BCB65DE1EF}"/>
                  </a:ext>
                </a:extLst>
              </p:cNvPr>
              <p:cNvPicPr/>
              <p:nvPr/>
            </p:nvPicPr>
            <p:blipFill>
              <a:blip r:embed="rId6"/>
              <a:stretch>
                <a:fillRect/>
              </a:stretch>
            </p:blipFill>
            <p:spPr>
              <a:xfrm>
                <a:off x="1315622" y="25888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91C59D1-981D-412E-9F1F-1D48CD4AD1D9}"/>
                  </a:ext>
                </a:extLst>
              </p14:cNvPr>
              <p14:cNvContentPartPr/>
              <p14:nvPr/>
            </p14:nvContentPartPr>
            <p14:xfrm>
              <a:off x="1503542" y="2247187"/>
              <a:ext cx="360" cy="360"/>
            </p14:xfrm>
          </p:contentPart>
        </mc:Choice>
        <mc:Fallback xmlns="">
          <p:pic>
            <p:nvPicPr>
              <p:cNvPr id="17" name="Ink 16">
                <a:extLst>
                  <a:ext uri="{FF2B5EF4-FFF2-40B4-BE49-F238E27FC236}">
                    <a16:creationId xmlns:a16="http://schemas.microsoft.com/office/drawing/2014/main" id="{991C59D1-981D-412E-9F1F-1D48CD4AD1D9}"/>
                  </a:ext>
                </a:extLst>
              </p:cNvPr>
              <p:cNvPicPr/>
              <p:nvPr/>
            </p:nvPicPr>
            <p:blipFill>
              <a:blip r:embed="rId6"/>
              <a:stretch>
                <a:fillRect/>
              </a:stretch>
            </p:blipFill>
            <p:spPr>
              <a:xfrm>
                <a:off x="1494902" y="22385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5265B3-23E8-428B-B77D-6511AD35DAB2}"/>
                  </a:ext>
                </a:extLst>
              </p14:cNvPr>
              <p14:cNvContentPartPr/>
              <p14:nvPr/>
            </p14:nvContentPartPr>
            <p14:xfrm>
              <a:off x="4956302" y="2400907"/>
              <a:ext cx="360" cy="360"/>
            </p14:xfrm>
          </p:contentPart>
        </mc:Choice>
        <mc:Fallback xmlns="">
          <p:pic>
            <p:nvPicPr>
              <p:cNvPr id="18" name="Ink 17">
                <a:extLst>
                  <a:ext uri="{FF2B5EF4-FFF2-40B4-BE49-F238E27FC236}">
                    <a16:creationId xmlns:a16="http://schemas.microsoft.com/office/drawing/2014/main" id="{8B5265B3-23E8-428B-B77D-6511AD35DAB2}"/>
                  </a:ext>
                </a:extLst>
              </p:cNvPr>
              <p:cNvPicPr/>
              <p:nvPr/>
            </p:nvPicPr>
            <p:blipFill>
              <a:blip r:embed="rId6"/>
              <a:stretch>
                <a:fillRect/>
              </a:stretch>
            </p:blipFill>
            <p:spPr>
              <a:xfrm>
                <a:off x="4947662" y="2392267"/>
                <a:ext cx="18000" cy="180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84352"/>
            <a:ext cx="7693661" cy="566822"/>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Palatino Linotype" panose="02040502050505030304" pitchFamily="18" charset="0"/>
              </a:rPr>
              <a:t>Character of </a:t>
            </a:r>
            <a:r>
              <a:rPr b="1" spc="-5" dirty="0">
                <a:latin typeface="Palatino Linotype" panose="02040502050505030304" pitchFamily="18" charset="0"/>
              </a:rPr>
              <a:t>Constitutions</a:t>
            </a:r>
          </a:p>
        </p:txBody>
      </p:sp>
      <p:sp>
        <p:nvSpPr>
          <p:cNvPr id="3" name="object 3"/>
          <p:cNvSpPr txBox="1"/>
          <p:nvPr/>
        </p:nvSpPr>
        <p:spPr>
          <a:xfrm>
            <a:off x="304800" y="1752600"/>
            <a:ext cx="11658599" cy="3328540"/>
          </a:xfrm>
          <a:prstGeom prst="rect">
            <a:avLst/>
          </a:prstGeom>
        </p:spPr>
        <p:txBody>
          <a:bodyPr vert="horz" wrap="square" lIns="0" tIns="104775" rIns="0" bIns="0" rtlCol="0">
            <a:spAutoFit/>
          </a:bodyPr>
          <a:lstStyle/>
          <a:p>
            <a:pPr marL="241300" indent="-228600">
              <a:lnSpc>
                <a:spcPct val="100000"/>
              </a:lnSpc>
              <a:spcBef>
                <a:spcPts val="825"/>
              </a:spcBef>
              <a:buFont typeface="Arial MT"/>
              <a:buChar char="•"/>
              <a:tabLst>
                <a:tab pos="241300" algn="l"/>
              </a:tabLst>
            </a:pPr>
            <a:r>
              <a:rPr sz="2800" spc="-10" dirty="0">
                <a:latin typeface="Palatino Linotype" panose="02040502050505030304" pitchFamily="18" charset="0"/>
                <a:cs typeface="Calibri"/>
              </a:rPr>
              <a:t>Most</a:t>
            </a:r>
            <a:r>
              <a:rPr sz="2800" spc="-35" dirty="0">
                <a:latin typeface="Palatino Linotype" panose="02040502050505030304" pitchFamily="18" charset="0"/>
                <a:cs typeface="Calibri"/>
              </a:rPr>
              <a:t> </a:t>
            </a:r>
            <a:r>
              <a:rPr sz="2800" spc="-10" dirty="0">
                <a:latin typeface="Palatino Linotype" panose="02040502050505030304" pitchFamily="18" charset="0"/>
                <a:cs typeface="Calibri"/>
              </a:rPr>
              <a:t>constitutions</a:t>
            </a:r>
            <a:r>
              <a:rPr sz="2800" spc="-15" dirty="0">
                <a:latin typeface="Palatino Linotype" panose="02040502050505030304" pitchFamily="18" charset="0"/>
                <a:cs typeface="Calibri"/>
              </a:rPr>
              <a:t> </a:t>
            </a:r>
            <a:r>
              <a:rPr sz="2800" spc="-5" dirty="0">
                <a:latin typeface="Palatino Linotype" panose="02040502050505030304" pitchFamily="18" charset="0"/>
                <a:cs typeface="Calibri"/>
              </a:rPr>
              <a:t>comprise:</a:t>
            </a:r>
            <a:endParaRPr sz="2800" dirty="0">
              <a:latin typeface="Palatino Linotype" panose="02040502050505030304" pitchFamily="18" charset="0"/>
              <a:cs typeface="Calibri"/>
            </a:endParaRPr>
          </a:p>
          <a:p>
            <a:pPr marL="527050" indent="-514350">
              <a:lnSpc>
                <a:spcPts val="2735"/>
              </a:lnSpc>
              <a:spcBef>
                <a:spcPts val="720"/>
              </a:spcBef>
              <a:buAutoNum type="alphaLcParenR"/>
              <a:tabLst>
                <a:tab pos="241300" algn="l"/>
              </a:tabLst>
            </a:pPr>
            <a:r>
              <a:rPr sz="2800" spc="-5" dirty="0">
                <a:latin typeface="Palatino Linotype" panose="02040502050505030304" pitchFamily="18" charset="0"/>
                <a:cs typeface="Calibri"/>
              </a:rPr>
              <a:t>Preamble:</a:t>
            </a:r>
            <a:r>
              <a:rPr sz="2800" spc="155" dirty="0">
                <a:latin typeface="Palatino Linotype" panose="02040502050505030304" pitchFamily="18" charset="0"/>
                <a:cs typeface="Calibri"/>
              </a:rPr>
              <a:t> </a:t>
            </a:r>
            <a:r>
              <a:rPr sz="2800" dirty="0">
                <a:latin typeface="Palatino Linotype" panose="02040502050505030304" pitchFamily="18" charset="0"/>
                <a:cs typeface="Calibri"/>
              </a:rPr>
              <a:t>a</a:t>
            </a:r>
            <a:r>
              <a:rPr sz="2800" spc="160" dirty="0">
                <a:latin typeface="Palatino Linotype" panose="02040502050505030304" pitchFamily="18" charset="0"/>
                <a:cs typeface="Calibri"/>
              </a:rPr>
              <a:t> </a:t>
            </a:r>
            <a:r>
              <a:rPr sz="2800" spc="-5" dirty="0">
                <a:latin typeface="Palatino Linotype" panose="02040502050505030304" pitchFamily="18" charset="0"/>
                <a:cs typeface="Calibri"/>
              </a:rPr>
              <a:t>stirring</a:t>
            </a:r>
            <a:r>
              <a:rPr sz="2800" spc="170" dirty="0">
                <a:latin typeface="Palatino Linotype" panose="02040502050505030304" pitchFamily="18" charset="0"/>
                <a:cs typeface="Calibri"/>
              </a:rPr>
              <a:t> </a:t>
            </a:r>
            <a:r>
              <a:rPr sz="2800" spc="-10" dirty="0">
                <a:latin typeface="Palatino Linotype" panose="02040502050505030304" pitchFamily="18" charset="0"/>
                <a:cs typeface="Calibri"/>
              </a:rPr>
              <a:t>declaration</a:t>
            </a:r>
            <a:r>
              <a:rPr sz="2800" spc="165" dirty="0">
                <a:latin typeface="Palatino Linotype" panose="02040502050505030304" pitchFamily="18" charset="0"/>
                <a:cs typeface="Calibri"/>
              </a:rPr>
              <a:t> </a:t>
            </a:r>
            <a:r>
              <a:rPr sz="2800" spc="-5" dirty="0">
                <a:latin typeface="Palatino Linotype" panose="02040502050505030304" pitchFamily="18" charset="0"/>
                <a:cs typeface="Calibri"/>
              </a:rPr>
              <a:t>of</a:t>
            </a:r>
            <a:r>
              <a:rPr sz="2800" spc="170" dirty="0">
                <a:latin typeface="Palatino Linotype" panose="02040502050505030304" pitchFamily="18" charset="0"/>
                <a:cs typeface="Calibri"/>
              </a:rPr>
              <a:t> </a:t>
            </a:r>
            <a:r>
              <a:rPr sz="2800" spc="-5" dirty="0">
                <a:latin typeface="Palatino Linotype" panose="02040502050505030304" pitchFamily="18" charset="0"/>
                <a:cs typeface="Calibri"/>
              </a:rPr>
              <a:t>principles</a:t>
            </a:r>
            <a:r>
              <a:rPr sz="2800" spc="170" dirty="0">
                <a:latin typeface="Palatino Linotype" panose="02040502050505030304" pitchFamily="18" charset="0"/>
                <a:cs typeface="Calibri"/>
              </a:rPr>
              <a:t> </a:t>
            </a:r>
            <a:r>
              <a:rPr sz="2800" spc="-5" dirty="0">
                <a:latin typeface="Palatino Linotype" panose="02040502050505030304" pitchFamily="18" charset="0"/>
                <a:cs typeface="Calibri"/>
              </a:rPr>
              <a:t>and,</a:t>
            </a:r>
            <a:r>
              <a:rPr sz="2800" spc="170" dirty="0">
                <a:latin typeface="Palatino Linotype" panose="02040502050505030304" pitchFamily="18" charset="0"/>
                <a:cs typeface="Calibri"/>
              </a:rPr>
              <a:t> </a:t>
            </a:r>
            <a:r>
              <a:rPr sz="2800" spc="-5" dirty="0">
                <a:latin typeface="Palatino Linotype" panose="02040502050505030304" pitchFamily="18" charset="0"/>
                <a:cs typeface="Calibri"/>
              </a:rPr>
              <a:t>sometimes,</a:t>
            </a:r>
            <a:r>
              <a:rPr sz="2800" spc="170" dirty="0">
                <a:latin typeface="Palatino Linotype" panose="02040502050505030304" pitchFamily="18" charset="0"/>
                <a:cs typeface="Calibri"/>
              </a:rPr>
              <a:t> </a:t>
            </a:r>
            <a:r>
              <a:rPr sz="2800" dirty="0">
                <a:latin typeface="Palatino Linotype" panose="02040502050505030304" pitchFamily="18" charset="0"/>
                <a:cs typeface="Calibri"/>
              </a:rPr>
              <a:t>a</a:t>
            </a:r>
            <a:r>
              <a:rPr sz="2800" spc="170" dirty="0">
                <a:latin typeface="Palatino Linotype" panose="02040502050505030304" pitchFamily="18" charset="0"/>
                <a:cs typeface="Calibri"/>
              </a:rPr>
              <a:t> </a:t>
            </a:r>
            <a:r>
              <a:rPr sz="2800" spc="-10" dirty="0">
                <a:latin typeface="Palatino Linotype" panose="02040502050505030304" pitchFamily="18" charset="0"/>
                <a:cs typeface="Calibri"/>
              </a:rPr>
              <a:t>definition</a:t>
            </a:r>
            <a:r>
              <a:rPr sz="2800" spc="170" dirty="0">
                <a:latin typeface="Palatino Linotype" panose="02040502050505030304" pitchFamily="18" charset="0"/>
                <a:cs typeface="Calibri"/>
              </a:rPr>
              <a:t> </a:t>
            </a:r>
            <a:r>
              <a:rPr sz="2800" spc="-5" dirty="0">
                <a:latin typeface="Palatino Linotype" panose="02040502050505030304" pitchFamily="18" charset="0"/>
                <a:cs typeface="Calibri"/>
              </a:rPr>
              <a:t>of</a:t>
            </a:r>
            <a:r>
              <a:rPr sz="2800" spc="165" dirty="0">
                <a:latin typeface="Palatino Linotype" panose="02040502050505030304" pitchFamily="18" charset="0"/>
                <a:cs typeface="Calibri"/>
              </a:rPr>
              <a:t> </a:t>
            </a:r>
            <a:r>
              <a:rPr sz="2800" dirty="0">
                <a:latin typeface="Palatino Linotype" panose="02040502050505030304" pitchFamily="18" charset="0"/>
                <a:cs typeface="Calibri"/>
              </a:rPr>
              <a:t>the</a:t>
            </a:r>
            <a:r>
              <a:rPr lang="en-US" sz="2800" dirty="0">
                <a:latin typeface="Palatino Linotype" panose="02040502050505030304" pitchFamily="18" charset="0"/>
                <a:cs typeface="Calibri"/>
              </a:rPr>
              <a:t> </a:t>
            </a:r>
            <a:r>
              <a:rPr sz="2800" spc="-35" dirty="0">
                <a:latin typeface="Palatino Linotype" panose="02040502050505030304" pitchFamily="18" charset="0"/>
                <a:cs typeface="Calibri"/>
              </a:rPr>
              <a:t>state’s</a:t>
            </a:r>
            <a:r>
              <a:rPr sz="2800" spc="-75" dirty="0">
                <a:latin typeface="Palatino Linotype" panose="02040502050505030304" pitchFamily="18" charset="0"/>
                <a:cs typeface="Calibri"/>
              </a:rPr>
              <a:t> </a:t>
            </a:r>
            <a:r>
              <a:rPr sz="2800" spc="-5" dirty="0">
                <a:latin typeface="Palatino Linotype" panose="02040502050505030304" pitchFamily="18" charset="0"/>
                <a:cs typeface="Calibri"/>
              </a:rPr>
              <a:t>purposes.</a:t>
            </a:r>
            <a:endParaRPr lang="en-US" sz="2800" dirty="0">
              <a:latin typeface="Palatino Linotype" panose="02040502050505030304" pitchFamily="18" charset="0"/>
              <a:cs typeface="Calibri"/>
            </a:endParaRPr>
          </a:p>
          <a:p>
            <a:pPr marL="527050" indent="-514350">
              <a:lnSpc>
                <a:spcPts val="2735"/>
              </a:lnSpc>
              <a:spcBef>
                <a:spcPts val="720"/>
              </a:spcBef>
              <a:buAutoNum type="alphaLcParenR"/>
              <a:tabLst>
                <a:tab pos="241300" algn="l"/>
              </a:tabLst>
            </a:pPr>
            <a:r>
              <a:rPr sz="2800" spc="-10" dirty="0">
                <a:latin typeface="Palatino Linotype" panose="02040502050505030304" pitchFamily="18" charset="0"/>
                <a:cs typeface="Calibri"/>
              </a:rPr>
              <a:t>Organizational</a:t>
            </a:r>
            <a:r>
              <a:rPr sz="2800" spc="-45" dirty="0">
                <a:latin typeface="Palatino Linotype" panose="02040502050505030304" pitchFamily="18" charset="0"/>
                <a:cs typeface="Calibri"/>
              </a:rPr>
              <a:t> </a:t>
            </a:r>
            <a:r>
              <a:rPr sz="2800" spc="-5" dirty="0">
                <a:latin typeface="Palatino Linotype" panose="02040502050505030304" pitchFamily="18" charset="0"/>
                <a:cs typeface="Calibri"/>
              </a:rPr>
              <a:t>section:</a:t>
            </a:r>
            <a:r>
              <a:rPr sz="2800" spc="-10" dirty="0">
                <a:latin typeface="Palatino Linotype" panose="02040502050505030304" pitchFamily="18" charset="0"/>
                <a:cs typeface="Calibri"/>
              </a:rPr>
              <a:t> </a:t>
            </a:r>
            <a:r>
              <a:rPr sz="2800" spc="-5" dirty="0">
                <a:latin typeface="Palatino Linotype" panose="02040502050505030304" pitchFamily="18" charset="0"/>
                <a:cs typeface="Calibri"/>
              </a:rPr>
              <a:t>the</a:t>
            </a:r>
            <a:r>
              <a:rPr sz="2800" spc="-20" dirty="0">
                <a:latin typeface="Palatino Linotype" panose="02040502050505030304" pitchFamily="18" charset="0"/>
                <a:cs typeface="Calibri"/>
              </a:rPr>
              <a:t> </a:t>
            </a:r>
            <a:r>
              <a:rPr sz="2800" spc="-15" dirty="0">
                <a:latin typeface="Palatino Linotype" panose="02040502050505030304" pitchFamily="18" charset="0"/>
                <a:cs typeface="Calibri"/>
              </a:rPr>
              <a:t>powers</a:t>
            </a:r>
            <a:r>
              <a:rPr sz="2800" spc="-10" dirty="0">
                <a:latin typeface="Palatino Linotype" panose="02040502050505030304" pitchFamily="18" charset="0"/>
                <a:cs typeface="Calibri"/>
              </a:rPr>
              <a:t> </a:t>
            </a:r>
            <a:r>
              <a:rPr sz="2800" dirty="0">
                <a:latin typeface="Palatino Linotype" panose="02040502050505030304" pitchFamily="18" charset="0"/>
                <a:cs typeface="Calibri"/>
              </a:rPr>
              <a:t>and</a:t>
            </a:r>
            <a:r>
              <a:rPr sz="2800" spc="-15" dirty="0">
                <a:latin typeface="Palatino Linotype" panose="02040502050505030304" pitchFamily="18" charset="0"/>
                <a:cs typeface="Calibri"/>
              </a:rPr>
              <a:t> </a:t>
            </a:r>
            <a:r>
              <a:rPr sz="2800" spc="-5" dirty="0">
                <a:latin typeface="Palatino Linotype" panose="02040502050505030304" pitchFamily="18" charset="0"/>
                <a:cs typeface="Calibri"/>
              </a:rPr>
              <a:t>structure</a:t>
            </a:r>
            <a:r>
              <a:rPr sz="2800" spc="-30" dirty="0">
                <a:latin typeface="Palatino Linotype" panose="02040502050505030304" pitchFamily="18" charset="0"/>
                <a:cs typeface="Calibri"/>
              </a:rPr>
              <a:t> </a:t>
            </a:r>
            <a:r>
              <a:rPr sz="2800" spc="-5" dirty="0">
                <a:latin typeface="Palatino Linotype" panose="02040502050505030304" pitchFamily="18" charset="0"/>
                <a:cs typeface="Calibri"/>
              </a:rPr>
              <a:t>of</a:t>
            </a:r>
            <a:r>
              <a:rPr sz="2800" spc="5" dirty="0">
                <a:latin typeface="Palatino Linotype" panose="02040502050505030304" pitchFamily="18" charset="0"/>
                <a:cs typeface="Calibri"/>
              </a:rPr>
              <a:t> </a:t>
            </a:r>
            <a:r>
              <a:rPr sz="2800" spc="-10" dirty="0">
                <a:latin typeface="Palatino Linotype" panose="02040502050505030304" pitchFamily="18" charset="0"/>
                <a:cs typeface="Calibri"/>
              </a:rPr>
              <a:t>government</a:t>
            </a:r>
            <a:r>
              <a:rPr sz="2800" spc="-20" dirty="0">
                <a:latin typeface="Palatino Linotype" panose="02040502050505030304" pitchFamily="18" charset="0"/>
                <a:cs typeface="Calibri"/>
              </a:rPr>
              <a:t> </a:t>
            </a:r>
            <a:r>
              <a:rPr sz="2800" spc="-5" dirty="0">
                <a:latin typeface="Palatino Linotype" panose="02040502050505030304" pitchFamily="18" charset="0"/>
                <a:cs typeface="Calibri"/>
              </a:rPr>
              <a:t>institutions.</a:t>
            </a:r>
            <a:endParaRPr lang="en-US" sz="2800" spc="-5" dirty="0">
              <a:latin typeface="Palatino Linotype" panose="02040502050505030304" pitchFamily="18" charset="0"/>
              <a:cs typeface="Calibri"/>
            </a:endParaRPr>
          </a:p>
          <a:p>
            <a:pPr marL="527050" indent="-514350">
              <a:lnSpc>
                <a:spcPts val="2735"/>
              </a:lnSpc>
              <a:spcBef>
                <a:spcPts val="720"/>
              </a:spcBef>
              <a:buAutoNum type="alphaLcParenR"/>
              <a:tabLst>
                <a:tab pos="241300" algn="l"/>
              </a:tabLst>
            </a:pPr>
            <a:r>
              <a:rPr sz="2800" dirty="0">
                <a:latin typeface="Palatino Linotype" panose="02040502050505030304" pitchFamily="18" charset="0"/>
                <a:cs typeface="Calibri"/>
              </a:rPr>
              <a:t>Bill</a:t>
            </a:r>
            <a:r>
              <a:rPr sz="2800" spc="-15" dirty="0">
                <a:latin typeface="Palatino Linotype" panose="02040502050505030304" pitchFamily="18" charset="0"/>
                <a:cs typeface="Calibri"/>
              </a:rPr>
              <a:t> </a:t>
            </a:r>
            <a:r>
              <a:rPr sz="2800" spc="-5" dirty="0">
                <a:latin typeface="Palatino Linotype" panose="02040502050505030304" pitchFamily="18" charset="0"/>
                <a:cs typeface="Calibri"/>
              </a:rPr>
              <a:t>of</a:t>
            </a:r>
            <a:r>
              <a:rPr sz="2800" spc="-10" dirty="0">
                <a:latin typeface="Palatino Linotype" panose="02040502050505030304" pitchFamily="18" charset="0"/>
                <a:cs typeface="Calibri"/>
              </a:rPr>
              <a:t> </a:t>
            </a:r>
            <a:r>
              <a:rPr sz="2800" spc="-5" dirty="0">
                <a:latin typeface="Palatino Linotype" panose="02040502050505030304" pitchFamily="18" charset="0"/>
                <a:cs typeface="Calibri"/>
              </a:rPr>
              <a:t>rights:</a:t>
            </a:r>
            <a:r>
              <a:rPr sz="2800" spc="-10" dirty="0">
                <a:latin typeface="Palatino Linotype" panose="02040502050505030304" pitchFamily="18" charset="0"/>
                <a:cs typeface="Calibri"/>
              </a:rPr>
              <a:t> </a:t>
            </a:r>
            <a:r>
              <a:rPr sz="2800" dirty="0">
                <a:latin typeface="Palatino Linotype" panose="02040502050505030304" pitchFamily="18" charset="0"/>
                <a:cs typeface="Calibri"/>
              </a:rPr>
              <a:t>individual</a:t>
            </a:r>
            <a:r>
              <a:rPr sz="2800" spc="-20" dirty="0">
                <a:latin typeface="Palatino Linotype" panose="02040502050505030304" pitchFamily="18" charset="0"/>
                <a:cs typeface="Calibri"/>
              </a:rPr>
              <a:t> </a:t>
            </a:r>
            <a:r>
              <a:rPr sz="2800" dirty="0">
                <a:latin typeface="Palatino Linotype" panose="02040502050505030304" pitchFamily="18" charset="0"/>
                <a:cs typeface="Calibri"/>
              </a:rPr>
              <a:t>and,</a:t>
            </a:r>
            <a:r>
              <a:rPr sz="2800" spc="-5" dirty="0">
                <a:latin typeface="Palatino Linotype" panose="02040502050505030304" pitchFamily="18" charset="0"/>
                <a:cs typeface="Calibri"/>
              </a:rPr>
              <a:t> </a:t>
            </a:r>
            <a:r>
              <a:rPr sz="2800" spc="-10" dirty="0">
                <a:latin typeface="Palatino Linotype" panose="02040502050505030304" pitchFamily="18" charset="0"/>
                <a:cs typeface="Calibri"/>
              </a:rPr>
              <a:t>often,</a:t>
            </a:r>
            <a:r>
              <a:rPr sz="2800" spc="-5" dirty="0">
                <a:latin typeface="Palatino Linotype" panose="02040502050505030304" pitchFamily="18" charset="0"/>
                <a:cs typeface="Calibri"/>
              </a:rPr>
              <a:t> </a:t>
            </a:r>
            <a:r>
              <a:rPr sz="2800" spc="-10" dirty="0">
                <a:latin typeface="Palatino Linotype" panose="02040502050505030304" pitchFamily="18" charset="0"/>
                <a:cs typeface="Calibri"/>
              </a:rPr>
              <a:t>group</a:t>
            </a:r>
            <a:r>
              <a:rPr sz="2800" spc="-15" dirty="0">
                <a:latin typeface="Palatino Linotype" panose="02040502050505030304" pitchFamily="18" charset="0"/>
                <a:cs typeface="Calibri"/>
              </a:rPr>
              <a:t> </a:t>
            </a:r>
            <a:r>
              <a:rPr sz="2800" spc="-5" dirty="0">
                <a:latin typeface="Palatino Linotype" panose="02040502050505030304" pitchFamily="18" charset="0"/>
                <a:cs typeface="Calibri"/>
              </a:rPr>
              <a:t>rights,</a:t>
            </a:r>
            <a:r>
              <a:rPr sz="2800" spc="-20" dirty="0">
                <a:latin typeface="Palatino Linotype" panose="02040502050505030304" pitchFamily="18" charset="0"/>
                <a:cs typeface="Calibri"/>
              </a:rPr>
              <a:t> </a:t>
            </a:r>
            <a:r>
              <a:rPr sz="2800" dirty="0">
                <a:latin typeface="Palatino Linotype" panose="02040502050505030304" pitchFamily="18" charset="0"/>
                <a:cs typeface="Calibri"/>
              </a:rPr>
              <a:t>including</a:t>
            </a:r>
            <a:r>
              <a:rPr sz="2800" spc="-30" dirty="0">
                <a:latin typeface="Palatino Linotype" panose="02040502050505030304" pitchFamily="18" charset="0"/>
                <a:cs typeface="Calibri"/>
              </a:rPr>
              <a:t> </a:t>
            </a:r>
            <a:r>
              <a:rPr sz="2800" dirty="0">
                <a:latin typeface="Palatino Linotype" panose="02040502050505030304" pitchFamily="18" charset="0"/>
                <a:cs typeface="Calibri"/>
              </a:rPr>
              <a:t>access</a:t>
            </a:r>
            <a:r>
              <a:rPr sz="2800" spc="-15" dirty="0">
                <a:latin typeface="Palatino Linotype" panose="02040502050505030304" pitchFamily="18" charset="0"/>
                <a:cs typeface="Calibri"/>
              </a:rPr>
              <a:t> to </a:t>
            </a:r>
            <a:r>
              <a:rPr sz="2800" spc="-10" dirty="0">
                <a:latin typeface="Palatino Linotype" panose="02040502050505030304" pitchFamily="18" charset="0"/>
                <a:cs typeface="Calibri"/>
              </a:rPr>
              <a:t>legal</a:t>
            </a:r>
            <a:r>
              <a:rPr sz="2800" spc="-20" dirty="0">
                <a:latin typeface="Palatino Linotype" panose="02040502050505030304" pitchFamily="18" charset="0"/>
                <a:cs typeface="Calibri"/>
              </a:rPr>
              <a:t> </a:t>
            </a:r>
            <a:r>
              <a:rPr sz="2800" spc="-10" dirty="0">
                <a:latin typeface="Palatino Linotype" panose="02040502050505030304" pitchFamily="18" charset="0"/>
                <a:cs typeface="Calibri"/>
              </a:rPr>
              <a:t>redress.</a:t>
            </a:r>
            <a:endParaRPr lang="en-US" sz="2800" dirty="0">
              <a:latin typeface="Palatino Linotype" panose="02040502050505030304" pitchFamily="18" charset="0"/>
              <a:cs typeface="Calibri"/>
            </a:endParaRPr>
          </a:p>
          <a:p>
            <a:pPr marL="527050" indent="-514350">
              <a:lnSpc>
                <a:spcPts val="2735"/>
              </a:lnSpc>
              <a:spcBef>
                <a:spcPts val="720"/>
              </a:spcBef>
              <a:buAutoNum type="alphaLcParenR"/>
              <a:tabLst>
                <a:tab pos="241300" algn="l"/>
              </a:tabLst>
            </a:pPr>
            <a:r>
              <a:rPr sz="2800" spc="-10" dirty="0">
                <a:latin typeface="Palatino Linotype" panose="02040502050505030304" pitchFamily="18" charset="0"/>
                <a:cs typeface="Calibri"/>
              </a:rPr>
              <a:t>Procedures </a:t>
            </a:r>
            <a:r>
              <a:rPr sz="2800" spc="-20" dirty="0">
                <a:latin typeface="Palatino Linotype" panose="02040502050505030304" pitchFamily="18" charset="0"/>
                <a:cs typeface="Calibri"/>
              </a:rPr>
              <a:t>for</a:t>
            </a:r>
            <a:r>
              <a:rPr sz="2800" spc="5" dirty="0">
                <a:latin typeface="Palatino Linotype" panose="02040502050505030304" pitchFamily="18" charset="0"/>
                <a:cs typeface="Calibri"/>
              </a:rPr>
              <a:t> </a:t>
            </a:r>
            <a:r>
              <a:rPr sz="2800" spc="-5" dirty="0">
                <a:latin typeface="Palatino Linotype" panose="02040502050505030304" pitchFamily="18" charset="0"/>
                <a:cs typeface="Calibri"/>
              </a:rPr>
              <a:t>amendment:</a:t>
            </a:r>
            <a:r>
              <a:rPr sz="2800" spc="-20" dirty="0">
                <a:latin typeface="Palatino Linotype" panose="02040502050505030304" pitchFamily="18" charset="0"/>
                <a:cs typeface="Calibri"/>
              </a:rPr>
              <a:t> </a:t>
            </a:r>
            <a:r>
              <a:rPr sz="2800" dirty="0">
                <a:latin typeface="Palatino Linotype" panose="02040502050505030304" pitchFamily="18" charset="0"/>
                <a:cs typeface="Calibri"/>
              </a:rPr>
              <a:t>the </a:t>
            </a:r>
            <a:r>
              <a:rPr sz="2800" spc="-15" dirty="0">
                <a:latin typeface="Palatino Linotype" panose="02040502050505030304" pitchFamily="18" charset="0"/>
                <a:cs typeface="Calibri"/>
              </a:rPr>
              <a:t>procedure</a:t>
            </a:r>
            <a:r>
              <a:rPr sz="2800" spc="20" dirty="0">
                <a:latin typeface="Palatino Linotype" panose="02040502050505030304" pitchFamily="18" charset="0"/>
                <a:cs typeface="Calibri"/>
              </a:rPr>
              <a:t> </a:t>
            </a:r>
            <a:r>
              <a:rPr sz="2800" spc="-20" dirty="0">
                <a:latin typeface="Palatino Linotype" panose="02040502050505030304" pitchFamily="18" charset="0"/>
                <a:cs typeface="Calibri"/>
              </a:rPr>
              <a:t>for</a:t>
            </a:r>
            <a:r>
              <a:rPr sz="2800" spc="5" dirty="0">
                <a:latin typeface="Palatino Linotype" panose="02040502050505030304" pitchFamily="18" charset="0"/>
                <a:cs typeface="Calibri"/>
              </a:rPr>
              <a:t> </a:t>
            </a:r>
            <a:r>
              <a:rPr sz="2800" spc="-10" dirty="0">
                <a:latin typeface="Palatino Linotype" panose="02040502050505030304" pitchFamily="18" charset="0"/>
                <a:cs typeface="Calibri"/>
              </a:rPr>
              <a:t>revising</a:t>
            </a:r>
            <a:r>
              <a:rPr sz="2800" spc="5" dirty="0">
                <a:latin typeface="Palatino Linotype" panose="02040502050505030304" pitchFamily="18" charset="0"/>
                <a:cs typeface="Calibri"/>
              </a:rPr>
              <a:t> </a:t>
            </a:r>
            <a:r>
              <a:rPr sz="2800" dirty="0">
                <a:latin typeface="Palatino Linotype" panose="02040502050505030304" pitchFamily="18" charset="0"/>
                <a:cs typeface="Calibri"/>
              </a:rPr>
              <a:t>the </a:t>
            </a:r>
            <a:r>
              <a:rPr sz="2800" spc="-10" dirty="0">
                <a:latin typeface="Palatino Linotype" panose="02040502050505030304" pitchFamily="18" charset="0"/>
                <a:cs typeface="Calibri"/>
              </a:rPr>
              <a:t>constitution</a:t>
            </a:r>
            <a:endParaRPr sz="2800" dirty="0">
              <a:latin typeface="Palatino Linotype" panose="02040502050505030304" pitchFamily="18" charset="0"/>
              <a:cs typeface="Calibri"/>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B1556B-D3EA-4306-AD51-AA6E83AC0C67}"/>
                  </a:ext>
                </a:extLst>
              </p14:cNvPr>
              <p14:cNvContentPartPr/>
              <p14:nvPr/>
            </p14:nvContentPartPr>
            <p14:xfrm>
              <a:off x="589015" y="2522866"/>
              <a:ext cx="360" cy="360"/>
            </p14:xfrm>
          </p:contentPart>
        </mc:Choice>
        <mc:Fallback xmlns="">
          <p:pic>
            <p:nvPicPr>
              <p:cNvPr id="4" name="Ink 3">
                <a:extLst>
                  <a:ext uri="{FF2B5EF4-FFF2-40B4-BE49-F238E27FC236}">
                    <a16:creationId xmlns:a16="http://schemas.microsoft.com/office/drawing/2014/main" id="{26B1556B-D3EA-4306-AD51-AA6E83AC0C67}"/>
                  </a:ext>
                </a:extLst>
              </p:cNvPr>
              <p:cNvPicPr/>
              <p:nvPr/>
            </p:nvPicPr>
            <p:blipFill>
              <a:blip r:embed="rId4"/>
              <a:stretch>
                <a:fillRect/>
              </a:stretch>
            </p:blipFill>
            <p:spPr>
              <a:xfrm>
                <a:off x="580015" y="25142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6A93A25-58A9-485D-9B94-C957F1CAD0E1}"/>
                  </a:ext>
                </a:extLst>
              </p14:cNvPr>
              <p14:cNvContentPartPr/>
              <p14:nvPr/>
            </p14:nvContentPartPr>
            <p14:xfrm>
              <a:off x="571375" y="2558146"/>
              <a:ext cx="360" cy="360"/>
            </p14:xfrm>
          </p:contentPart>
        </mc:Choice>
        <mc:Fallback xmlns="">
          <p:pic>
            <p:nvPicPr>
              <p:cNvPr id="5" name="Ink 4">
                <a:extLst>
                  <a:ext uri="{FF2B5EF4-FFF2-40B4-BE49-F238E27FC236}">
                    <a16:creationId xmlns:a16="http://schemas.microsoft.com/office/drawing/2014/main" id="{A6A93A25-58A9-485D-9B94-C957F1CAD0E1}"/>
                  </a:ext>
                </a:extLst>
              </p:cNvPr>
              <p:cNvPicPr/>
              <p:nvPr/>
            </p:nvPicPr>
            <p:blipFill>
              <a:blip r:embed="rId4"/>
              <a:stretch>
                <a:fillRect/>
              </a:stretch>
            </p:blipFill>
            <p:spPr>
              <a:xfrm>
                <a:off x="562375" y="25495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CECB6F9-51C6-4C69-805A-141509AAF42B}"/>
                  </a:ext>
                </a:extLst>
              </p14:cNvPr>
              <p14:cNvContentPartPr/>
              <p14:nvPr/>
            </p14:nvContentPartPr>
            <p14:xfrm>
              <a:off x="333775" y="448186"/>
              <a:ext cx="360" cy="360"/>
            </p14:xfrm>
          </p:contentPart>
        </mc:Choice>
        <mc:Fallback xmlns="">
          <p:pic>
            <p:nvPicPr>
              <p:cNvPr id="6" name="Ink 5">
                <a:extLst>
                  <a:ext uri="{FF2B5EF4-FFF2-40B4-BE49-F238E27FC236}">
                    <a16:creationId xmlns:a16="http://schemas.microsoft.com/office/drawing/2014/main" id="{8CECB6F9-51C6-4C69-805A-141509AAF42B}"/>
                  </a:ext>
                </a:extLst>
              </p:cNvPr>
              <p:cNvPicPr/>
              <p:nvPr/>
            </p:nvPicPr>
            <p:blipFill>
              <a:blip r:embed="rId7"/>
              <a:stretch>
                <a:fillRect/>
              </a:stretch>
            </p:blipFill>
            <p:spPr>
              <a:xfrm>
                <a:off x="324775" y="4391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FBE3930-8BA3-4CC7-918F-B28ABBF7F165}"/>
                  </a:ext>
                </a:extLst>
              </p14:cNvPr>
              <p14:cNvContentPartPr/>
              <p14:nvPr/>
            </p14:nvContentPartPr>
            <p14:xfrm>
              <a:off x="204175" y="842386"/>
              <a:ext cx="394560" cy="504360"/>
            </p14:xfrm>
          </p:contentPart>
        </mc:Choice>
        <mc:Fallback xmlns="">
          <p:pic>
            <p:nvPicPr>
              <p:cNvPr id="7" name="Ink 6">
                <a:extLst>
                  <a:ext uri="{FF2B5EF4-FFF2-40B4-BE49-F238E27FC236}">
                    <a16:creationId xmlns:a16="http://schemas.microsoft.com/office/drawing/2014/main" id="{BFBE3930-8BA3-4CC7-918F-B28ABBF7F165}"/>
                  </a:ext>
                </a:extLst>
              </p:cNvPr>
              <p:cNvPicPr/>
              <p:nvPr/>
            </p:nvPicPr>
            <p:blipFill>
              <a:blip r:embed="rId9"/>
              <a:stretch>
                <a:fillRect/>
              </a:stretch>
            </p:blipFill>
            <p:spPr>
              <a:xfrm>
                <a:off x="195535" y="833746"/>
                <a:ext cx="4122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C317CFC-3E01-4071-84C2-928A07EA3C85}"/>
                  </a:ext>
                </a:extLst>
              </p14:cNvPr>
              <p14:cNvContentPartPr/>
              <p14:nvPr/>
            </p14:nvContentPartPr>
            <p14:xfrm>
              <a:off x="685495" y="2514226"/>
              <a:ext cx="360" cy="360"/>
            </p14:xfrm>
          </p:contentPart>
        </mc:Choice>
        <mc:Fallback xmlns="">
          <p:pic>
            <p:nvPicPr>
              <p:cNvPr id="8" name="Ink 7">
                <a:extLst>
                  <a:ext uri="{FF2B5EF4-FFF2-40B4-BE49-F238E27FC236}">
                    <a16:creationId xmlns:a16="http://schemas.microsoft.com/office/drawing/2014/main" id="{AC317CFC-3E01-4071-84C2-928A07EA3C85}"/>
                  </a:ext>
                </a:extLst>
              </p:cNvPr>
              <p:cNvPicPr/>
              <p:nvPr/>
            </p:nvPicPr>
            <p:blipFill>
              <a:blip r:embed="rId7"/>
              <a:stretch>
                <a:fillRect/>
              </a:stretch>
            </p:blipFill>
            <p:spPr>
              <a:xfrm>
                <a:off x="676855" y="25055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BF9972F-9691-46E0-A030-376C10F7D32E}"/>
                  </a:ext>
                </a:extLst>
              </p14:cNvPr>
              <p14:cNvContentPartPr/>
              <p14:nvPr/>
            </p14:nvContentPartPr>
            <p14:xfrm>
              <a:off x="589015" y="2558146"/>
              <a:ext cx="360" cy="360"/>
            </p14:xfrm>
          </p:contentPart>
        </mc:Choice>
        <mc:Fallback xmlns="">
          <p:pic>
            <p:nvPicPr>
              <p:cNvPr id="9" name="Ink 8">
                <a:extLst>
                  <a:ext uri="{FF2B5EF4-FFF2-40B4-BE49-F238E27FC236}">
                    <a16:creationId xmlns:a16="http://schemas.microsoft.com/office/drawing/2014/main" id="{4BF9972F-9691-46E0-A030-376C10F7D32E}"/>
                  </a:ext>
                </a:extLst>
              </p:cNvPr>
              <p:cNvPicPr/>
              <p:nvPr/>
            </p:nvPicPr>
            <p:blipFill>
              <a:blip r:embed="rId7"/>
              <a:stretch>
                <a:fillRect/>
              </a:stretch>
            </p:blipFill>
            <p:spPr>
              <a:xfrm>
                <a:off x="580015" y="25495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03B88365-6E95-40FB-9809-603125CB0852}"/>
                  </a:ext>
                </a:extLst>
              </p14:cNvPr>
              <p14:cNvContentPartPr/>
              <p14:nvPr/>
            </p14:nvContentPartPr>
            <p14:xfrm>
              <a:off x="589015" y="2558146"/>
              <a:ext cx="360" cy="360"/>
            </p14:xfrm>
          </p:contentPart>
        </mc:Choice>
        <mc:Fallback xmlns="">
          <p:pic>
            <p:nvPicPr>
              <p:cNvPr id="10" name="Ink 9">
                <a:extLst>
                  <a:ext uri="{FF2B5EF4-FFF2-40B4-BE49-F238E27FC236}">
                    <a16:creationId xmlns:a16="http://schemas.microsoft.com/office/drawing/2014/main" id="{03B88365-6E95-40FB-9809-603125CB0852}"/>
                  </a:ext>
                </a:extLst>
              </p:cNvPr>
              <p:cNvPicPr/>
              <p:nvPr/>
            </p:nvPicPr>
            <p:blipFill>
              <a:blip r:embed="rId7"/>
              <a:stretch>
                <a:fillRect/>
              </a:stretch>
            </p:blipFill>
            <p:spPr>
              <a:xfrm>
                <a:off x="580015" y="25495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4C5165B-BEBE-4091-9B59-1886849056FD}"/>
                  </a:ext>
                </a:extLst>
              </p14:cNvPr>
              <p14:cNvContentPartPr/>
              <p14:nvPr/>
            </p14:nvContentPartPr>
            <p14:xfrm>
              <a:off x="589015" y="2558146"/>
              <a:ext cx="360" cy="360"/>
            </p14:xfrm>
          </p:contentPart>
        </mc:Choice>
        <mc:Fallback xmlns="">
          <p:pic>
            <p:nvPicPr>
              <p:cNvPr id="11" name="Ink 10">
                <a:extLst>
                  <a:ext uri="{FF2B5EF4-FFF2-40B4-BE49-F238E27FC236}">
                    <a16:creationId xmlns:a16="http://schemas.microsoft.com/office/drawing/2014/main" id="{E4C5165B-BEBE-4091-9B59-1886849056FD}"/>
                  </a:ext>
                </a:extLst>
              </p:cNvPr>
              <p:cNvPicPr/>
              <p:nvPr/>
            </p:nvPicPr>
            <p:blipFill>
              <a:blip r:embed="rId7"/>
              <a:stretch>
                <a:fillRect/>
              </a:stretch>
            </p:blipFill>
            <p:spPr>
              <a:xfrm>
                <a:off x="580015" y="25495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176875E-31C0-47A3-A158-22C39394C09F}"/>
                  </a:ext>
                </a:extLst>
              </p14:cNvPr>
              <p14:cNvContentPartPr/>
              <p14:nvPr/>
            </p14:nvContentPartPr>
            <p14:xfrm>
              <a:off x="562375" y="3041626"/>
              <a:ext cx="360" cy="360"/>
            </p14:xfrm>
          </p:contentPart>
        </mc:Choice>
        <mc:Fallback xmlns="">
          <p:pic>
            <p:nvPicPr>
              <p:cNvPr id="12" name="Ink 11">
                <a:extLst>
                  <a:ext uri="{FF2B5EF4-FFF2-40B4-BE49-F238E27FC236}">
                    <a16:creationId xmlns:a16="http://schemas.microsoft.com/office/drawing/2014/main" id="{2176875E-31C0-47A3-A158-22C39394C09F}"/>
                  </a:ext>
                </a:extLst>
              </p:cNvPr>
              <p:cNvPicPr/>
              <p:nvPr/>
            </p:nvPicPr>
            <p:blipFill>
              <a:blip r:embed="rId7"/>
              <a:stretch>
                <a:fillRect/>
              </a:stretch>
            </p:blipFill>
            <p:spPr>
              <a:xfrm>
                <a:off x="553375" y="30329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A91A1286-222C-49D6-B475-53BE8D1C8F3A}"/>
                  </a:ext>
                </a:extLst>
              </p14:cNvPr>
              <p14:cNvContentPartPr/>
              <p14:nvPr/>
            </p14:nvContentPartPr>
            <p14:xfrm>
              <a:off x="527095" y="3762706"/>
              <a:ext cx="360" cy="360"/>
            </p14:xfrm>
          </p:contentPart>
        </mc:Choice>
        <mc:Fallback xmlns="">
          <p:pic>
            <p:nvPicPr>
              <p:cNvPr id="13" name="Ink 12">
                <a:extLst>
                  <a:ext uri="{FF2B5EF4-FFF2-40B4-BE49-F238E27FC236}">
                    <a16:creationId xmlns:a16="http://schemas.microsoft.com/office/drawing/2014/main" id="{A91A1286-222C-49D6-B475-53BE8D1C8F3A}"/>
                  </a:ext>
                </a:extLst>
              </p:cNvPr>
              <p:cNvPicPr/>
              <p:nvPr/>
            </p:nvPicPr>
            <p:blipFill>
              <a:blip r:embed="rId7"/>
              <a:stretch>
                <a:fillRect/>
              </a:stretch>
            </p:blipFill>
            <p:spPr>
              <a:xfrm>
                <a:off x="518095" y="37540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99B124B-4C13-4BD1-862D-BC8802112D9B}"/>
                  </a:ext>
                </a:extLst>
              </p14:cNvPr>
              <p14:cNvContentPartPr/>
              <p14:nvPr/>
            </p14:nvContentPartPr>
            <p14:xfrm>
              <a:off x="1230535" y="3938746"/>
              <a:ext cx="360" cy="360"/>
            </p14:xfrm>
          </p:contentPart>
        </mc:Choice>
        <mc:Fallback xmlns="">
          <p:pic>
            <p:nvPicPr>
              <p:cNvPr id="14" name="Ink 13">
                <a:extLst>
                  <a:ext uri="{FF2B5EF4-FFF2-40B4-BE49-F238E27FC236}">
                    <a16:creationId xmlns:a16="http://schemas.microsoft.com/office/drawing/2014/main" id="{E99B124B-4C13-4BD1-862D-BC8802112D9B}"/>
                  </a:ext>
                </a:extLst>
              </p:cNvPr>
              <p:cNvPicPr/>
              <p:nvPr/>
            </p:nvPicPr>
            <p:blipFill>
              <a:blip r:embed="rId7"/>
              <a:stretch>
                <a:fillRect/>
              </a:stretch>
            </p:blipFill>
            <p:spPr>
              <a:xfrm>
                <a:off x="1221895" y="39297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4F222F0-7B1B-4DCC-9E87-C36BF109BA7F}"/>
                  </a:ext>
                </a:extLst>
              </p14:cNvPr>
              <p14:cNvContentPartPr/>
              <p14:nvPr/>
            </p14:nvContentPartPr>
            <p14:xfrm>
              <a:off x="1327375" y="2232706"/>
              <a:ext cx="360" cy="1800"/>
            </p14:xfrm>
          </p:contentPart>
        </mc:Choice>
        <mc:Fallback xmlns="">
          <p:pic>
            <p:nvPicPr>
              <p:cNvPr id="15" name="Ink 14">
                <a:extLst>
                  <a:ext uri="{FF2B5EF4-FFF2-40B4-BE49-F238E27FC236}">
                    <a16:creationId xmlns:a16="http://schemas.microsoft.com/office/drawing/2014/main" id="{34F222F0-7B1B-4DCC-9E87-C36BF109BA7F}"/>
                  </a:ext>
                </a:extLst>
              </p:cNvPr>
              <p:cNvPicPr/>
              <p:nvPr/>
            </p:nvPicPr>
            <p:blipFill>
              <a:blip r:embed="rId7"/>
              <a:stretch>
                <a:fillRect/>
              </a:stretch>
            </p:blipFill>
            <p:spPr>
              <a:xfrm>
                <a:off x="1318375" y="2224066"/>
                <a:ext cx="18000" cy="194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C0861-A44E-4F20-A19D-39D93E1E7042}"/>
              </a:ext>
            </a:extLst>
          </p:cNvPr>
          <p:cNvSpPr txBox="1"/>
          <p:nvPr/>
        </p:nvSpPr>
        <p:spPr>
          <a:xfrm>
            <a:off x="609600" y="685800"/>
            <a:ext cx="3200400" cy="2246769"/>
          </a:xfrm>
          <a:prstGeom prst="rect">
            <a:avLst/>
          </a:prstGeom>
          <a:noFill/>
        </p:spPr>
        <p:txBody>
          <a:bodyPr wrap="square" rtlCol="0">
            <a:spAutoFit/>
          </a:bodyPr>
          <a:lstStyle/>
          <a:p>
            <a:pPr algn="l"/>
            <a:r>
              <a:rPr lang="en-US" sz="1400" b="1" i="0" dirty="0">
                <a:solidFill>
                  <a:srgbClr val="202122"/>
                </a:solidFill>
                <a:effectLst/>
                <a:latin typeface="Palatino Linotype" panose="02040502050505030304" pitchFamily="18" charset="0"/>
              </a:rPr>
              <a:t>WE, THE PEOPLE OF INDIA</a:t>
            </a:r>
            <a:r>
              <a:rPr lang="en-US" sz="1400" b="0" i="0" dirty="0">
                <a:solidFill>
                  <a:srgbClr val="202122"/>
                </a:solidFill>
                <a:effectLst/>
                <a:latin typeface="Palatino Linotype" panose="02040502050505030304" pitchFamily="18" charset="0"/>
              </a:rPr>
              <a:t>, having solemnly resolved to constitute India into a </a:t>
            </a:r>
            <a:r>
              <a:rPr lang="en-US" sz="1400" b="1" i="0" dirty="0">
                <a:solidFill>
                  <a:srgbClr val="202122"/>
                </a:solidFill>
                <a:effectLst/>
                <a:latin typeface="Palatino Linotype" panose="02040502050505030304" pitchFamily="18" charset="0"/>
              </a:rPr>
              <a:t>SOVEREIGN SOCIALIST SECULAR DEMOCRATIC REPUBLIC</a:t>
            </a:r>
            <a:r>
              <a:rPr lang="en-US" sz="1400" b="0" i="0" dirty="0">
                <a:solidFill>
                  <a:srgbClr val="202122"/>
                </a:solidFill>
                <a:effectLst/>
                <a:latin typeface="Palatino Linotype" panose="02040502050505030304" pitchFamily="18" charset="0"/>
              </a:rPr>
              <a:t> and to secure to all its citizens:</a:t>
            </a:r>
          </a:p>
          <a:p>
            <a:pPr algn="l"/>
            <a:r>
              <a:rPr lang="en-US" sz="1400" b="1" i="0" dirty="0">
                <a:solidFill>
                  <a:srgbClr val="202122"/>
                </a:solidFill>
                <a:effectLst/>
                <a:latin typeface="Palatino Linotype" panose="02040502050505030304" pitchFamily="18" charset="0"/>
              </a:rPr>
              <a:t>JUSTICE</a:t>
            </a:r>
            <a:r>
              <a:rPr lang="en-US" sz="1400" b="0" i="0" dirty="0">
                <a:solidFill>
                  <a:srgbClr val="202122"/>
                </a:solidFill>
                <a:effectLst/>
                <a:latin typeface="Palatino Linotype" panose="02040502050505030304" pitchFamily="18" charset="0"/>
              </a:rPr>
              <a:t>, social, economic and political;</a:t>
            </a:r>
          </a:p>
          <a:p>
            <a:pPr algn="l"/>
            <a:r>
              <a:rPr lang="en-US" sz="1400" b="1" i="0" dirty="0">
                <a:solidFill>
                  <a:srgbClr val="202122"/>
                </a:solidFill>
                <a:effectLst/>
                <a:latin typeface="Palatino Linotype" panose="02040502050505030304" pitchFamily="18" charset="0"/>
              </a:rPr>
              <a:t>LIBERTY</a:t>
            </a:r>
            <a:r>
              <a:rPr lang="en-US" sz="1400" b="0" i="0" dirty="0">
                <a:solidFill>
                  <a:srgbClr val="202122"/>
                </a:solidFill>
                <a:effectLst/>
                <a:latin typeface="Palatino Linotype" panose="02040502050505030304" pitchFamily="18" charset="0"/>
              </a:rPr>
              <a:t> of thought, expression, belief, faith and worship….</a:t>
            </a:r>
          </a:p>
        </p:txBody>
      </p:sp>
      <p:sp>
        <p:nvSpPr>
          <p:cNvPr id="3" name="TextBox 2">
            <a:extLst>
              <a:ext uri="{FF2B5EF4-FFF2-40B4-BE49-F238E27FC236}">
                <a16:creationId xmlns:a16="http://schemas.microsoft.com/office/drawing/2014/main" id="{818B49F7-CA02-48EE-8C90-300082789C83}"/>
              </a:ext>
            </a:extLst>
          </p:cNvPr>
          <p:cNvSpPr txBox="1"/>
          <p:nvPr/>
        </p:nvSpPr>
        <p:spPr>
          <a:xfrm>
            <a:off x="4114800" y="685800"/>
            <a:ext cx="3581400" cy="2554545"/>
          </a:xfrm>
          <a:prstGeom prst="rect">
            <a:avLst/>
          </a:prstGeom>
          <a:noFill/>
        </p:spPr>
        <p:txBody>
          <a:bodyPr wrap="square" rtlCol="0">
            <a:spAutoFit/>
          </a:bodyPr>
          <a:lstStyle/>
          <a:p>
            <a:r>
              <a:rPr lang="en-US" sz="1600" b="1" dirty="0">
                <a:latin typeface="Palatino Linotype" panose="02040502050505030304" pitchFamily="18" charset="0"/>
              </a:rPr>
              <a:t>We, the people of Kenya--</a:t>
            </a:r>
          </a:p>
          <a:p>
            <a:r>
              <a:rPr lang="en-US" sz="1600" dirty="0">
                <a:latin typeface="Palatino Linotype" panose="02040502050505030304" pitchFamily="18" charset="0"/>
              </a:rPr>
              <a:t>ACKNOWLEDGING the supremacy of the Almighty God of all creation:</a:t>
            </a:r>
          </a:p>
          <a:p>
            <a:r>
              <a:rPr lang="en-US" sz="1600" dirty="0">
                <a:latin typeface="Palatino Linotype" panose="02040502050505030304" pitchFamily="18" charset="0"/>
              </a:rPr>
              <a:t>HONOURING those who heroically struggled to bring freedom and justice to our land:</a:t>
            </a:r>
          </a:p>
          <a:p>
            <a:r>
              <a:rPr lang="en-US" sz="1600" dirty="0">
                <a:latin typeface="Palatino Linotype" panose="02040502050505030304" pitchFamily="18" charset="0"/>
              </a:rPr>
              <a:t>PROUD of our ethnic, cultural and religious diversity, and determined to live in peace and unity as one indivisible sovereign nation….</a:t>
            </a:r>
          </a:p>
        </p:txBody>
      </p:sp>
      <p:sp>
        <p:nvSpPr>
          <p:cNvPr id="4" name="TextBox 3">
            <a:extLst>
              <a:ext uri="{FF2B5EF4-FFF2-40B4-BE49-F238E27FC236}">
                <a16:creationId xmlns:a16="http://schemas.microsoft.com/office/drawing/2014/main" id="{48800310-C512-4ED4-AF97-BA4F9ACA298D}"/>
              </a:ext>
            </a:extLst>
          </p:cNvPr>
          <p:cNvSpPr txBox="1"/>
          <p:nvPr/>
        </p:nvSpPr>
        <p:spPr>
          <a:xfrm>
            <a:off x="8153400" y="228600"/>
            <a:ext cx="3657600" cy="3139321"/>
          </a:xfrm>
          <a:prstGeom prst="rect">
            <a:avLst/>
          </a:prstGeom>
          <a:noFill/>
        </p:spPr>
        <p:txBody>
          <a:bodyPr wrap="square" rtlCol="0">
            <a:spAutoFit/>
          </a:bodyPr>
          <a:lstStyle/>
          <a:p>
            <a:r>
              <a:rPr lang="en-US" b="1" dirty="0">
                <a:latin typeface="Palatino Linotype" panose="02040502050505030304" pitchFamily="18" charset="0"/>
              </a:rPr>
              <a:t>We the People of the United States,</a:t>
            </a:r>
            <a:r>
              <a:rPr lang="en-US" dirty="0">
                <a:latin typeface="Palatino Linotype" panose="02040502050505030304" pitchFamily="18" charset="0"/>
              </a:rPr>
              <a:t> in Order to form a more perfect Union, establish Justice, insure domestic Tranquility, provide for the common defense, promote the general Welfare, and secure the Blessings of Liberty to ourselves and our Posterity, do ordain and establish this Constitution for the United States….</a:t>
            </a:r>
            <a:endParaRPr lang="en-GB" dirty="0">
              <a:latin typeface="Palatino Linotype" panose="02040502050505030304" pitchFamily="18" charset="0"/>
            </a:endParaRPr>
          </a:p>
        </p:txBody>
      </p:sp>
      <p:sp>
        <p:nvSpPr>
          <p:cNvPr id="5" name="TextBox 4">
            <a:extLst>
              <a:ext uri="{FF2B5EF4-FFF2-40B4-BE49-F238E27FC236}">
                <a16:creationId xmlns:a16="http://schemas.microsoft.com/office/drawing/2014/main" id="{FFED1D33-33A3-46E2-8841-2B3294F888F8}"/>
              </a:ext>
            </a:extLst>
          </p:cNvPr>
          <p:cNvSpPr txBox="1"/>
          <p:nvPr/>
        </p:nvSpPr>
        <p:spPr>
          <a:xfrm>
            <a:off x="609600" y="3733800"/>
            <a:ext cx="2971800" cy="2862322"/>
          </a:xfrm>
          <a:prstGeom prst="rect">
            <a:avLst/>
          </a:prstGeom>
          <a:noFill/>
        </p:spPr>
        <p:txBody>
          <a:bodyPr wrap="square" rtlCol="0">
            <a:spAutoFit/>
          </a:bodyPr>
          <a:lstStyle/>
          <a:p>
            <a:r>
              <a:rPr lang="en-US" b="1" dirty="0">
                <a:latin typeface="Palatino Linotype" panose="02040502050505030304" pitchFamily="18" charset="0"/>
              </a:rPr>
              <a:t>We, the citizens of Her Majesty's United Kingdom of Great Britain and Northern Ireland</a:t>
            </a:r>
            <a:r>
              <a:rPr lang="en-US" dirty="0">
                <a:latin typeface="Palatino Linotype" panose="02040502050505030304" pitchFamily="18" charset="0"/>
              </a:rPr>
              <a:t>, hereby </a:t>
            </a:r>
            <a:r>
              <a:rPr lang="en-US" dirty="0" err="1">
                <a:latin typeface="Palatino Linotype" panose="02040502050505030304" pitchFamily="18" charset="0"/>
              </a:rPr>
              <a:t>recognise</a:t>
            </a:r>
            <a:r>
              <a:rPr lang="en-US" dirty="0">
                <a:latin typeface="Palatino Linotype" panose="02040502050505030304" pitchFamily="18" charset="0"/>
              </a:rPr>
              <a:t> this as our constitution; We do so in the desire to establish justice, liberty and equality for all citizens of our country</a:t>
            </a:r>
            <a:endParaRPr lang="en-GB" dirty="0">
              <a:latin typeface="Palatino Linotype" panose="02040502050505030304" pitchFamily="18" charset="0"/>
            </a:endParaRPr>
          </a:p>
        </p:txBody>
      </p:sp>
      <p:sp>
        <p:nvSpPr>
          <p:cNvPr id="6" name="TextBox 5">
            <a:extLst>
              <a:ext uri="{FF2B5EF4-FFF2-40B4-BE49-F238E27FC236}">
                <a16:creationId xmlns:a16="http://schemas.microsoft.com/office/drawing/2014/main" id="{D2AB4109-5F31-4AC7-8618-DACD9B3DE527}"/>
              </a:ext>
            </a:extLst>
          </p:cNvPr>
          <p:cNvSpPr txBox="1"/>
          <p:nvPr/>
        </p:nvSpPr>
        <p:spPr>
          <a:xfrm>
            <a:off x="4419600" y="3617656"/>
            <a:ext cx="3581400" cy="2585323"/>
          </a:xfrm>
          <a:prstGeom prst="rect">
            <a:avLst/>
          </a:prstGeom>
          <a:noFill/>
        </p:spPr>
        <p:txBody>
          <a:bodyPr wrap="square" rtlCol="0">
            <a:spAutoFit/>
          </a:bodyPr>
          <a:lstStyle/>
          <a:p>
            <a:r>
              <a:rPr lang="en-US" b="1" dirty="0">
                <a:latin typeface="Palatino Linotype" panose="02040502050505030304" pitchFamily="18" charset="0"/>
              </a:rPr>
              <a:t>In the Name of God, the Merciful, the Compassionate</a:t>
            </a:r>
          </a:p>
          <a:p>
            <a:r>
              <a:rPr lang="en-US" b="1" dirty="0">
                <a:latin typeface="Palatino Linotype" panose="02040502050505030304" pitchFamily="18" charset="0"/>
              </a:rPr>
              <a:t>We, the representatives of the Tunisian people</a:t>
            </a:r>
            <a:r>
              <a:rPr lang="en-US" dirty="0">
                <a:latin typeface="Palatino Linotype" panose="02040502050505030304" pitchFamily="18" charset="0"/>
              </a:rPr>
              <a:t>, members of the National Constituent Assembly,</a:t>
            </a:r>
          </a:p>
          <a:p>
            <a:r>
              <a:rPr lang="en-US" dirty="0">
                <a:latin typeface="Palatino Linotype" panose="02040502050505030304" pitchFamily="18" charset="0"/>
              </a:rPr>
              <a:t>Taking pride in the struggle of our people for independence, to build the state, for freedom from  tyranny…</a:t>
            </a:r>
          </a:p>
        </p:txBody>
      </p:sp>
      <p:sp>
        <p:nvSpPr>
          <p:cNvPr id="7" name="TextBox 6">
            <a:extLst>
              <a:ext uri="{FF2B5EF4-FFF2-40B4-BE49-F238E27FC236}">
                <a16:creationId xmlns:a16="http://schemas.microsoft.com/office/drawing/2014/main" id="{B9C21262-02DE-4606-9F1F-AE1A356CD861}"/>
              </a:ext>
            </a:extLst>
          </p:cNvPr>
          <p:cNvSpPr txBox="1"/>
          <p:nvPr/>
        </p:nvSpPr>
        <p:spPr>
          <a:xfrm>
            <a:off x="515596" y="70246"/>
            <a:ext cx="4495800" cy="584775"/>
          </a:xfrm>
          <a:prstGeom prst="rect">
            <a:avLst/>
          </a:prstGeom>
          <a:noFill/>
        </p:spPr>
        <p:txBody>
          <a:bodyPr wrap="square" rtlCol="0">
            <a:spAutoFit/>
          </a:bodyPr>
          <a:lstStyle/>
          <a:p>
            <a:r>
              <a:rPr lang="en-GB" sz="3200" b="1" dirty="0">
                <a:latin typeface="Palatino Linotype" panose="02040502050505030304" pitchFamily="18" charset="0"/>
              </a:rPr>
              <a:t>Preambles</a:t>
            </a:r>
            <a:r>
              <a:rPr lang="en-GB" dirty="0"/>
              <a:t> </a:t>
            </a:r>
          </a:p>
        </p:txBody>
      </p:sp>
      <p:sp>
        <p:nvSpPr>
          <p:cNvPr id="8" name="TextBox 7">
            <a:extLst>
              <a:ext uri="{FF2B5EF4-FFF2-40B4-BE49-F238E27FC236}">
                <a16:creationId xmlns:a16="http://schemas.microsoft.com/office/drawing/2014/main" id="{B291D626-F0D3-4C9A-97C7-AE6F56959A8D}"/>
              </a:ext>
            </a:extLst>
          </p:cNvPr>
          <p:cNvSpPr txBox="1"/>
          <p:nvPr/>
        </p:nvSpPr>
        <p:spPr>
          <a:xfrm>
            <a:off x="8305800" y="3711388"/>
            <a:ext cx="3352800" cy="2585323"/>
          </a:xfrm>
          <a:prstGeom prst="rect">
            <a:avLst/>
          </a:prstGeom>
          <a:noFill/>
        </p:spPr>
        <p:txBody>
          <a:bodyPr wrap="square" rtlCol="0">
            <a:spAutoFit/>
          </a:bodyPr>
          <a:lstStyle/>
          <a:p>
            <a:r>
              <a:rPr lang="en-US" b="1" dirty="0">
                <a:latin typeface="Palatino Linotype" panose="02040502050505030304" pitchFamily="18" charset="0"/>
              </a:rPr>
              <a:t>The Democratic Constituent Congress invoking Almighty God, obeying the mandate</a:t>
            </a:r>
          </a:p>
          <a:p>
            <a:r>
              <a:rPr lang="en-US" b="1" dirty="0">
                <a:latin typeface="Palatino Linotype" panose="02040502050505030304" pitchFamily="18" charset="0"/>
              </a:rPr>
              <a:t>of the Peruvian people</a:t>
            </a:r>
            <a:r>
              <a:rPr lang="en-US" dirty="0">
                <a:latin typeface="Palatino Linotype" panose="02040502050505030304" pitchFamily="18" charset="0"/>
              </a:rPr>
              <a:t>, and remembering the sacrifice of all the preceding</a:t>
            </a:r>
          </a:p>
          <a:p>
            <a:r>
              <a:rPr lang="en-US" dirty="0">
                <a:latin typeface="Palatino Linotype" panose="02040502050505030304" pitchFamily="18" charset="0"/>
              </a:rPr>
              <a:t>generations of our land, has resolved to enact the following Constitution….</a:t>
            </a:r>
            <a:endParaRPr lang="en-GB" dirty="0">
              <a:latin typeface="Palatino Linotype" panose="02040502050505030304" pitchFamily="18" charset="0"/>
            </a:endParaRPr>
          </a:p>
        </p:txBody>
      </p:sp>
    </p:spTree>
    <p:extLst>
      <p:ext uri="{BB962C8B-B14F-4D97-AF65-F5344CB8AC3E}">
        <p14:creationId xmlns:p14="http://schemas.microsoft.com/office/powerpoint/2010/main" val="24465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84352"/>
            <a:ext cx="5864861" cy="566822"/>
          </a:xfrm>
          <a:prstGeom prst="rect">
            <a:avLst/>
          </a:prstGeom>
        </p:spPr>
        <p:txBody>
          <a:bodyPr vert="horz" wrap="square" lIns="0" tIns="12700" rIns="0" bIns="0" rtlCol="0">
            <a:spAutoFit/>
          </a:bodyPr>
          <a:lstStyle/>
          <a:p>
            <a:pPr marL="12700">
              <a:lnSpc>
                <a:spcPct val="100000"/>
              </a:lnSpc>
              <a:spcBef>
                <a:spcPts val="100"/>
              </a:spcBef>
            </a:pPr>
            <a:r>
              <a:rPr b="1" spc="-5" dirty="0">
                <a:latin typeface="Palatino Linotype" panose="02040502050505030304" pitchFamily="18" charset="0"/>
              </a:rPr>
              <a:t>Codified</a:t>
            </a:r>
            <a:r>
              <a:rPr b="1" spc="-15" dirty="0">
                <a:latin typeface="Palatino Linotype" panose="02040502050505030304" pitchFamily="18" charset="0"/>
              </a:rPr>
              <a:t> </a:t>
            </a:r>
            <a:r>
              <a:rPr b="1" spc="-10" dirty="0">
                <a:latin typeface="Palatino Linotype" panose="02040502050505030304" pitchFamily="18" charset="0"/>
              </a:rPr>
              <a:t>vs</a:t>
            </a:r>
            <a:r>
              <a:rPr b="1" spc="-25" dirty="0">
                <a:latin typeface="Palatino Linotype" panose="02040502050505030304" pitchFamily="18" charset="0"/>
              </a:rPr>
              <a:t> </a:t>
            </a:r>
            <a:r>
              <a:rPr b="1" spc="-10" dirty="0">
                <a:latin typeface="Palatino Linotype" panose="02040502050505030304" pitchFamily="18" charset="0"/>
              </a:rPr>
              <a:t>uncodified</a:t>
            </a:r>
          </a:p>
        </p:txBody>
      </p:sp>
      <p:sp>
        <p:nvSpPr>
          <p:cNvPr id="3" name="object 3"/>
          <p:cNvSpPr txBox="1"/>
          <p:nvPr/>
        </p:nvSpPr>
        <p:spPr>
          <a:xfrm>
            <a:off x="304800" y="1710817"/>
            <a:ext cx="11582399" cy="4065214"/>
          </a:xfrm>
          <a:prstGeom prst="rect">
            <a:avLst/>
          </a:prstGeom>
        </p:spPr>
        <p:txBody>
          <a:bodyPr vert="horz" wrap="square" lIns="0" tIns="104139" rIns="0" bIns="0" rtlCol="0">
            <a:spAutoFit/>
          </a:bodyPr>
          <a:lstStyle/>
          <a:p>
            <a:pPr marL="12700">
              <a:lnSpc>
                <a:spcPct val="100000"/>
              </a:lnSpc>
              <a:spcBef>
                <a:spcPts val="819"/>
              </a:spcBef>
              <a:tabLst>
                <a:tab pos="241300" algn="l"/>
              </a:tabLst>
            </a:pPr>
            <a:r>
              <a:rPr lang="en-GB" sz="2800" spc="-5" dirty="0">
                <a:latin typeface="Palatino Linotype" panose="02040502050505030304" pitchFamily="18" charset="0"/>
                <a:cs typeface="Calibri"/>
              </a:rPr>
              <a:t>A </a:t>
            </a:r>
            <a:r>
              <a:rPr sz="2800" spc="-10" dirty="0">
                <a:latin typeface="Palatino Linotype" panose="02040502050505030304" pitchFamily="18" charset="0"/>
                <a:cs typeface="Calibri"/>
              </a:rPr>
              <a:t>constitution</a:t>
            </a:r>
            <a:r>
              <a:rPr lang="en-GB" sz="2800" spc="-10" dirty="0">
                <a:latin typeface="Palatino Linotype" panose="02040502050505030304" pitchFamily="18" charset="0"/>
                <a:cs typeface="Calibri"/>
              </a:rPr>
              <a:t> is codified if: </a:t>
            </a:r>
            <a:endParaRPr lang="en-US" sz="2800" spc="-10" dirty="0">
              <a:latin typeface="Palatino Linotype" panose="02040502050505030304" pitchFamily="18" charset="0"/>
              <a:cs typeface="Calibri"/>
            </a:endParaRPr>
          </a:p>
          <a:p>
            <a:pPr marL="527050" indent="-514350">
              <a:lnSpc>
                <a:spcPct val="100000"/>
              </a:lnSpc>
              <a:spcBef>
                <a:spcPts val="819"/>
              </a:spcBef>
              <a:buAutoNum type="alphaLcParenR"/>
              <a:tabLst>
                <a:tab pos="241300" algn="l"/>
              </a:tabLst>
            </a:pPr>
            <a:r>
              <a:rPr lang="en-GB" sz="2800" spc="-10" dirty="0">
                <a:latin typeface="Palatino Linotype" panose="02040502050505030304" pitchFamily="18" charset="0"/>
                <a:cs typeface="Calibri"/>
              </a:rPr>
              <a:t>It is set out in a single </a:t>
            </a:r>
            <a:r>
              <a:rPr sz="2800" spc="-5" dirty="0">
                <a:latin typeface="Palatino Linotype" panose="02040502050505030304" pitchFamily="18" charset="0"/>
                <a:cs typeface="Calibri"/>
              </a:rPr>
              <a:t>document.</a:t>
            </a:r>
            <a:endParaRPr lang="en-US" sz="2800" spc="-5" dirty="0">
              <a:latin typeface="Palatino Linotype" panose="02040502050505030304" pitchFamily="18" charset="0"/>
              <a:cs typeface="Calibri"/>
            </a:endParaRPr>
          </a:p>
          <a:p>
            <a:pPr marL="527050" indent="-514350">
              <a:lnSpc>
                <a:spcPct val="100000"/>
              </a:lnSpc>
              <a:spcBef>
                <a:spcPts val="819"/>
              </a:spcBef>
              <a:buAutoNum type="alphaLcParenR"/>
              <a:tabLst>
                <a:tab pos="241300" algn="l"/>
              </a:tabLst>
            </a:pPr>
            <a:r>
              <a:rPr lang="en-GB" sz="2800" spc="-5" dirty="0">
                <a:latin typeface="Palatino Linotype" panose="02040502050505030304" pitchFamily="18" charset="0"/>
                <a:cs typeface="Calibri"/>
              </a:rPr>
              <a:t>Drawn up at a particular point in time. E.g. USA constitution; written in 1787 and ratified in 1788.</a:t>
            </a:r>
          </a:p>
          <a:p>
            <a:pPr marL="527050" indent="-514350">
              <a:lnSpc>
                <a:spcPct val="100000"/>
              </a:lnSpc>
              <a:spcBef>
                <a:spcPts val="819"/>
              </a:spcBef>
              <a:buAutoNum type="alphaLcParenR"/>
              <a:tabLst>
                <a:tab pos="241300" algn="l"/>
              </a:tabLst>
            </a:pPr>
            <a:r>
              <a:rPr lang="en-GB" sz="2800" spc="-5" dirty="0">
                <a:latin typeface="Palatino Linotype" panose="02040502050505030304" pitchFamily="18" charset="0"/>
                <a:cs typeface="Calibri"/>
              </a:rPr>
              <a:t>Went into force on a given date; USA constitution operational from 1789, Kenyan 2011, Indian 1950, South African 1997. </a:t>
            </a:r>
          </a:p>
          <a:p>
            <a:pPr marL="469900" indent="-457200">
              <a:lnSpc>
                <a:spcPct val="100000"/>
              </a:lnSpc>
              <a:spcBef>
                <a:spcPts val="819"/>
              </a:spcBef>
              <a:buFont typeface="Arial" panose="020B0604020202020204" pitchFamily="34" charset="0"/>
              <a:buChar char="•"/>
              <a:tabLst>
                <a:tab pos="241300" algn="l"/>
              </a:tabLst>
            </a:pPr>
            <a:r>
              <a:rPr lang="en-GB" sz="2800" spc="-5" dirty="0">
                <a:latin typeface="Palatino Linotype" panose="02040502050505030304" pitchFamily="18" charset="0"/>
                <a:cs typeface="Calibri"/>
              </a:rPr>
              <a:t>Formalised: ‘This is how things are done’ </a:t>
            </a:r>
          </a:p>
          <a:p>
            <a:pPr marL="12700">
              <a:lnSpc>
                <a:spcPct val="100000"/>
              </a:lnSpc>
              <a:spcBef>
                <a:spcPts val="819"/>
              </a:spcBef>
              <a:tabLst>
                <a:tab pos="241300" algn="l"/>
              </a:tabLst>
            </a:pPr>
            <a:endParaRPr sz="2800" dirty="0">
              <a:latin typeface="Palatino Linotype" panose="02040502050505030304" pitchFamily="18" charset="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B7F8-68C0-4482-913F-E3D7ED058654}"/>
              </a:ext>
            </a:extLst>
          </p:cNvPr>
          <p:cNvSpPr>
            <a:spLocks noGrp="1"/>
          </p:cNvSpPr>
          <p:nvPr>
            <p:ph type="title"/>
          </p:nvPr>
        </p:nvSpPr>
        <p:spPr>
          <a:xfrm>
            <a:off x="916939" y="0"/>
            <a:ext cx="5407661" cy="553998"/>
          </a:xfrm>
        </p:spPr>
        <p:txBody>
          <a:bodyPr/>
          <a:lstStyle/>
          <a:p>
            <a:r>
              <a:rPr lang="en-GB" sz="3200" b="1" dirty="0">
                <a:latin typeface="Palatino Linotype" panose="02040502050505030304" pitchFamily="18" charset="0"/>
              </a:rPr>
              <a:t>Codified</a:t>
            </a:r>
            <a:r>
              <a:rPr lang="en-GB" dirty="0"/>
              <a:t> </a:t>
            </a:r>
          </a:p>
        </p:txBody>
      </p:sp>
      <p:sp>
        <p:nvSpPr>
          <p:cNvPr id="3" name="Text Placeholder 2">
            <a:extLst>
              <a:ext uri="{FF2B5EF4-FFF2-40B4-BE49-F238E27FC236}">
                <a16:creationId xmlns:a16="http://schemas.microsoft.com/office/drawing/2014/main" id="{58A8FDCF-397E-407F-828A-57DC00F9DA50}"/>
              </a:ext>
            </a:extLst>
          </p:cNvPr>
          <p:cNvSpPr>
            <a:spLocks noGrp="1"/>
          </p:cNvSpPr>
          <p:nvPr>
            <p:ph type="body" idx="1"/>
          </p:nvPr>
        </p:nvSpPr>
        <p:spPr>
          <a:xfrm>
            <a:off x="381000" y="642446"/>
            <a:ext cx="11658600" cy="4431983"/>
          </a:xfrm>
        </p:spPr>
        <p:txBody>
          <a:bodyPr/>
          <a:lstStyle/>
          <a:p>
            <a:pPr marL="342900" indent="-342900">
              <a:buFont typeface="Arial" panose="020B0604020202020204" pitchFamily="34" charset="0"/>
              <a:buChar char="•"/>
            </a:pPr>
            <a:r>
              <a:rPr lang="en-US" dirty="0">
                <a:latin typeface="Palatino Linotype" panose="02040502050505030304" pitchFamily="18" charset="0"/>
              </a:rPr>
              <a:t>Easily consulted and interpreted </a:t>
            </a:r>
          </a:p>
          <a:p>
            <a:pPr marL="342900" indent="-342900">
              <a:buFont typeface="Arial" panose="020B0604020202020204" pitchFamily="34" charset="0"/>
              <a:buChar char="•"/>
            </a:pPr>
            <a:r>
              <a:rPr lang="en-US" dirty="0">
                <a:latin typeface="Palatino Linotype" panose="02040502050505030304" pitchFamily="18" charset="0"/>
              </a:rPr>
              <a:t>Cannot be frivolously tampered with. </a:t>
            </a:r>
          </a:p>
          <a:p>
            <a:pPr marL="342900" indent="-342900">
              <a:buFont typeface="Arial" panose="020B0604020202020204" pitchFamily="34" charset="0"/>
              <a:buChar char="•"/>
            </a:pPr>
            <a:r>
              <a:rPr lang="en-US" dirty="0">
                <a:latin typeface="Palatino Linotype" panose="02040502050505030304" pitchFamily="18" charset="0"/>
              </a:rPr>
              <a:t>It reduces clash of functions of the arms of government. </a:t>
            </a:r>
          </a:p>
          <a:p>
            <a:endParaRPr lang="en-US" dirty="0">
              <a:latin typeface="Palatino Linotype" panose="02040502050505030304" pitchFamily="18" charset="0"/>
            </a:endParaRPr>
          </a:p>
          <a:p>
            <a:r>
              <a:rPr lang="en-US" b="1" dirty="0">
                <a:latin typeface="Palatino Linotype" panose="02040502050505030304" pitchFamily="18" charset="0"/>
              </a:rPr>
              <a:t>Cons </a:t>
            </a:r>
          </a:p>
          <a:p>
            <a:pPr marL="342900" indent="-342900">
              <a:buFont typeface="Arial" panose="020B0604020202020204" pitchFamily="34" charset="0"/>
              <a:buChar char="•"/>
            </a:pPr>
            <a:r>
              <a:rPr lang="en-US" dirty="0">
                <a:latin typeface="Palatino Linotype" panose="02040502050505030304" pitchFamily="18" charset="0"/>
              </a:rPr>
              <a:t>Difficult to amend. </a:t>
            </a:r>
          </a:p>
          <a:p>
            <a:pPr marL="342900" indent="-342900">
              <a:buFont typeface="Arial" panose="020B0604020202020204" pitchFamily="34" charset="0"/>
              <a:buChar char="•"/>
            </a:pPr>
            <a:r>
              <a:rPr lang="en-US" dirty="0">
                <a:latin typeface="Palatino Linotype" panose="02040502050505030304" pitchFamily="18" charset="0"/>
              </a:rPr>
              <a:t>Rigid and inflexible usually demanding super majorities.</a:t>
            </a:r>
          </a:p>
          <a:p>
            <a:pPr marL="342900" indent="-342900">
              <a:buFont typeface="Arial" panose="020B0604020202020204" pitchFamily="34" charset="0"/>
              <a:buChar char="•"/>
            </a:pPr>
            <a:r>
              <a:rPr lang="en-US" dirty="0">
                <a:latin typeface="Palatino Linotype" panose="02040502050505030304" pitchFamily="18" charset="0"/>
              </a:rPr>
              <a:t>Rigidity offers the general benefit of a stable political framework, and benefits rulers by limiting  the damage should political opponents obtain power, because they would face the same barriers  to change.</a:t>
            </a:r>
          </a:p>
          <a:p>
            <a:r>
              <a:rPr lang="en-US" b="1" dirty="0">
                <a:latin typeface="Palatino Linotype" panose="02040502050505030304" pitchFamily="18" charset="0"/>
              </a:rPr>
              <a:t>Least amended</a:t>
            </a:r>
            <a:r>
              <a:rPr lang="en-US" dirty="0">
                <a:latin typeface="Palatino Linotype" panose="02040502050505030304" pitchFamily="18" charset="0"/>
              </a:rPr>
              <a:t>: United States (27 in 226 years).</a:t>
            </a:r>
          </a:p>
          <a:p>
            <a:r>
              <a:rPr lang="en-US" b="1" dirty="0">
                <a:latin typeface="Palatino Linotype" panose="02040502050505030304" pitchFamily="18" charset="0"/>
              </a:rPr>
              <a:t>Most amended</a:t>
            </a:r>
            <a:r>
              <a:rPr lang="en-US" dirty="0">
                <a:latin typeface="Palatino Linotype" panose="02040502050505030304" pitchFamily="18" charset="0"/>
              </a:rPr>
              <a:t>: Mexico (more than 500 changes in just under 100 years). </a:t>
            </a:r>
          </a:p>
          <a:p>
            <a:r>
              <a:rPr lang="en-US" dirty="0">
                <a:latin typeface="Palatino Linotype" panose="02040502050505030304" pitchFamily="18" charset="0"/>
              </a:rPr>
              <a:t> (Hague, Harrop and McCormick 2016: 113)</a:t>
            </a:r>
          </a:p>
          <a:p>
            <a:pPr marL="342900" indent="-342900">
              <a:buFont typeface="Arial" panose="020B0604020202020204" pitchFamily="34" charset="0"/>
              <a:buChar char="•"/>
            </a:pPr>
            <a:endParaRPr lang="en-US" sz="1400" dirty="0">
              <a:latin typeface="Palatino Linotype" panose="02040502050505030304" pitchFamily="18" charset="0"/>
            </a:endParaRPr>
          </a:p>
          <a:p>
            <a:pPr marL="342900" indent="-342900">
              <a:buFont typeface="Arial" panose="020B0604020202020204" pitchFamily="34" charset="0"/>
              <a:buChar char="•"/>
            </a:pPr>
            <a:endParaRPr lang="en-US" sz="1400" dirty="0">
              <a:latin typeface="Palatino Linotype" panose="02040502050505030304" pitchFamily="18" charset="0"/>
            </a:endParaRPr>
          </a:p>
        </p:txBody>
      </p:sp>
    </p:spTree>
    <p:extLst>
      <p:ext uri="{BB962C8B-B14F-4D97-AF65-F5344CB8AC3E}">
        <p14:creationId xmlns:p14="http://schemas.microsoft.com/office/powerpoint/2010/main" val="178064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9458-E9E7-406F-BC9F-F8E6F038C23C}"/>
              </a:ext>
            </a:extLst>
          </p:cNvPr>
          <p:cNvSpPr>
            <a:spLocks noGrp="1"/>
          </p:cNvSpPr>
          <p:nvPr>
            <p:ph type="title"/>
          </p:nvPr>
        </p:nvSpPr>
        <p:spPr>
          <a:xfrm>
            <a:off x="1066800" y="228600"/>
            <a:ext cx="3886200" cy="574675"/>
          </a:xfrm>
        </p:spPr>
        <p:txBody>
          <a:bodyPr/>
          <a:lstStyle/>
          <a:p>
            <a:r>
              <a:rPr lang="en-GB" b="1" dirty="0">
                <a:latin typeface="Palatino Linotype" panose="02040502050505030304" pitchFamily="18" charset="0"/>
              </a:rPr>
              <a:t>Uncodified</a:t>
            </a:r>
            <a:r>
              <a:rPr lang="en-GB" dirty="0"/>
              <a:t> </a:t>
            </a:r>
          </a:p>
        </p:txBody>
      </p:sp>
      <p:sp>
        <p:nvSpPr>
          <p:cNvPr id="3" name="Text Placeholder 2">
            <a:extLst>
              <a:ext uri="{FF2B5EF4-FFF2-40B4-BE49-F238E27FC236}">
                <a16:creationId xmlns:a16="http://schemas.microsoft.com/office/drawing/2014/main" id="{D3F8D29D-2E49-4886-A2FA-07A1158C37CE}"/>
              </a:ext>
            </a:extLst>
          </p:cNvPr>
          <p:cNvSpPr>
            <a:spLocks noGrp="1"/>
          </p:cNvSpPr>
          <p:nvPr>
            <p:ph type="body" idx="1"/>
          </p:nvPr>
        </p:nvSpPr>
        <p:spPr>
          <a:xfrm>
            <a:off x="228600" y="1066800"/>
            <a:ext cx="11734800" cy="6286336"/>
          </a:xfrm>
        </p:spPr>
        <p:txBody>
          <a:bodyPr/>
          <a:lstStyle/>
          <a:p>
            <a:pPr marL="241300" marR="5080" lvl="0" indent="-228600" algn="l" defTabSz="914400" rtl="0" eaLnBrk="1" fontAlgn="auto" latinLnBrk="0" hangingPunct="1">
              <a:lnSpc>
                <a:spcPts val="2590"/>
              </a:lnSpc>
              <a:spcBef>
                <a:spcPts val="1050"/>
              </a:spcBef>
              <a:spcAft>
                <a:spcPts val="0"/>
              </a:spcAft>
              <a:buClrTx/>
              <a:buSzTx/>
              <a:buFont typeface="Arial MT"/>
              <a:buChar char="•"/>
              <a:tabLst>
                <a:tab pos="241300" algn="l"/>
              </a:tabLst>
              <a:defRPr/>
            </a:pP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Uncodified</a:t>
            </a:r>
            <a:r>
              <a:rPr kumimoji="0" lang="en-US" b="0" i="0" u="none" strike="noStrike" kern="1200" cap="none" spc="20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constitution</a:t>
            </a:r>
            <a:r>
              <a:rPr lang="en-US" kern="1200" spc="-10" dirty="0">
                <a:solidFill>
                  <a:prstClr val="black"/>
                </a:solidFill>
                <a:latin typeface="Palatino Linotype" panose="02040502050505030304" pitchFamily="18" charset="0"/>
              </a:rPr>
              <a:t> is</a:t>
            </a:r>
            <a:r>
              <a:rPr kumimoji="0" lang="en-US" b="0" i="0" u="none" strike="noStrike" kern="1200" cap="none" spc="2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spread</a:t>
            </a:r>
            <a:r>
              <a:rPr kumimoji="0" lang="en-US" b="0" i="0" u="none" strike="noStrike" kern="1200" cap="none" spc="2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among</a:t>
            </a:r>
            <a:r>
              <a:rPr kumimoji="0" lang="en-US" b="0" i="0" u="none" strike="noStrike" kern="1200" cap="none" spc="2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a:t>
            </a:r>
            <a:r>
              <a:rPr kumimoji="0" lang="en-US" b="0" i="0" u="none" strike="noStrike" kern="1200" cap="none" spc="2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range</a:t>
            </a:r>
            <a:r>
              <a:rPr kumimoji="0" lang="en-US" b="0" i="0" u="none" strike="noStrike" kern="1200" cap="none" spc="2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of</a:t>
            </a:r>
            <a:r>
              <a:rPr kumimoji="0" lang="en-US" b="0" i="0" u="none" strike="noStrike" kern="1200" cap="none" spc="2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documents</a:t>
            </a:r>
            <a:r>
              <a:rPr kumimoji="0" lang="en-US" b="0" i="0" u="none" strike="noStrike" kern="1200" cap="none" spc="2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and</a:t>
            </a:r>
            <a:r>
              <a:rPr kumimoji="0" lang="en-US" b="0" i="0" u="none" strike="noStrike" kern="1200" cap="none" spc="21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is </a:t>
            </a:r>
            <a:r>
              <a:rPr kumimoji="0" lang="en-US" b="0" i="0" u="none" strike="noStrike" kern="1200" cap="none" spc="-52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influenced</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 by</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tradition</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and</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 practice.</a:t>
            </a:r>
            <a:endParaRPr kumimoji="0" lang="en-US"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12700" marR="0" lvl="0" indent="0" algn="l" defTabSz="914400" rtl="0" eaLnBrk="1" fontAlgn="auto" latinLnBrk="0" hangingPunct="1">
              <a:lnSpc>
                <a:spcPct val="100000"/>
              </a:lnSpc>
              <a:spcBef>
                <a:spcPts val="675"/>
              </a:spcBef>
              <a:spcAft>
                <a:spcPts val="0"/>
              </a:spcAft>
              <a:buClrTx/>
              <a:buSzTx/>
              <a:buFontTx/>
              <a:buNone/>
              <a:tabLst/>
              <a:defRPr/>
            </a:pP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For</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instance:</a:t>
            </a:r>
            <a:r>
              <a:rPr kumimoji="0" lang="en-US" b="0" i="0" u="none" strike="noStrike" kern="1200" cap="none" spc="-3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Britain,</a:t>
            </a:r>
            <a:r>
              <a:rPr kumimoji="0" lang="en-US"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Israel,</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New</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Zealand,</a:t>
            </a:r>
            <a:r>
              <a:rPr kumimoji="0" lang="en-US"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5" normalizeH="0" baseline="0" noProof="0" dirty="0">
                <a:ln>
                  <a:noFill/>
                </a:ln>
                <a:solidFill>
                  <a:prstClr val="black"/>
                </a:solidFill>
                <a:effectLst/>
                <a:uLnTx/>
                <a:uFillTx/>
                <a:latin typeface="Palatino Linotype" panose="02040502050505030304" pitchFamily="18" charset="0"/>
              </a:rPr>
              <a:t>Saudi</a:t>
            </a:r>
            <a:r>
              <a:rPr kumimoji="0" lang="en-US"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b="0" i="0" u="none" strike="noStrike" kern="1200" cap="none" spc="-10" normalizeH="0" baseline="0" noProof="0" dirty="0">
                <a:ln>
                  <a:noFill/>
                </a:ln>
                <a:solidFill>
                  <a:prstClr val="black"/>
                </a:solidFill>
                <a:effectLst/>
                <a:uLnTx/>
                <a:uFillTx/>
                <a:latin typeface="Palatino Linotype" panose="02040502050505030304" pitchFamily="18" charset="0"/>
              </a:rPr>
              <a:t>Arabia.</a:t>
            </a:r>
          </a:p>
          <a:p>
            <a:pPr marL="12700" marR="0" lvl="0" indent="0" algn="l" defTabSz="914400" rtl="0" eaLnBrk="1" fontAlgn="auto" latinLnBrk="0" hangingPunct="1">
              <a:lnSpc>
                <a:spcPct val="100000"/>
              </a:lnSpc>
              <a:spcBef>
                <a:spcPts val="675"/>
              </a:spcBef>
              <a:spcAft>
                <a:spcPts val="0"/>
              </a:spcAft>
              <a:buClrTx/>
              <a:buSzTx/>
              <a:buFontTx/>
              <a:buNone/>
              <a:tabLst/>
              <a:defRPr/>
            </a:pPr>
            <a:endParaRPr lang="en-US" kern="1200" spc="-10" dirty="0">
              <a:solidFill>
                <a:prstClr val="black"/>
              </a:solidFill>
              <a:latin typeface="Palatino Linotype" panose="02040502050505030304" pitchFamily="18" charset="0"/>
            </a:endParaRPr>
          </a:p>
          <a:p>
            <a:pPr marL="12700" marR="0" lvl="0" indent="0" algn="l" defTabSz="914400" rtl="0" eaLnBrk="1" fontAlgn="auto" latinLnBrk="0" hangingPunct="1">
              <a:lnSpc>
                <a:spcPct val="100000"/>
              </a:lnSpc>
              <a:spcBef>
                <a:spcPts val="675"/>
              </a:spcBef>
              <a:spcAft>
                <a:spcPts val="0"/>
              </a:spcAft>
              <a:buClrTx/>
              <a:buSzTx/>
              <a:buFontTx/>
              <a:buNone/>
              <a:tabLst/>
              <a:defRPr/>
            </a:pPr>
            <a:endParaRPr kumimoji="0" lang="en-US" b="0" i="0" u="none" strike="noStrike" kern="1200" cap="none" spc="-10" normalizeH="0" baseline="0" noProof="0" dirty="0">
              <a:ln>
                <a:noFill/>
              </a:ln>
              <a:solidFill>
                <a:prstClr val="black"/>
              </a:solidFill>
              <a:effectLst/>
              <a:uLnTx/>
              <a:uFillTx/>
              <a:latin typeface="Palatino Linotype" panose="02040502050505030304" pitchFamily="18" charset="0"/>
            </a:endParaRPr>
          </a:p>
          <a:p>
            <a:pPr marL="12700" marR="0" lvl="0" indent="0" algn="l" defTabSz="914400" rtl="0" eaLnBrk="1" fontAlgn="auto" latinLnBrk="0" hangingPunct="1">
              <a:lnSpc>
                <a:spcPct val="100000"/>
              </a:lnSpc>
              <a:spcBef>
                <a:spcPts val="675"/>
              </a:spcBef>
              <a:spcAft>
                <a:spcPts val="0"/>
              </a:spcAft>
              <a:buClrTx/>
              <a:buSzTx/>
              <a:buFontTx/>
              <a:buNone/>
              <a:tabLst/>
              <a:defRPr/>
            </a:pPr>
            <a:r>
              <a:rPr lang="en-US" kern="1200" spc="-10" dirty="0">
                <a:solidFill>
                  <a:prstClr val="black"/>
                </a:solidFill>
                <a:latin typeface="Palatino Linotype" panose="02040502050505030304" pitchFamily="18" charset="0"/>
              </a:rPr>
              <a:t>E.g. the U.K. uncodified constitution contains </a:t>
            </a:r>
            <a:endParaRPr kumimoji="0" lang="en-US" b="0" i="0" u="none" strike="noStrike" kern="1200" cap="none" spc="-10" normalizeH="0" baseline="0" noProof="0" dirty="0">
              <a:ln>
                <a:noFill/>
              </a:ln>
              <a:solidFill>
                <a:prstClr val="black"/>
              </a:solidFill>
              <a:effectLst/>
              <a:uLnTx/>
              <a:uFillTx/>
              <a:latin typeface="Palatino Linotype" panose="02040502050505030304" pitchFamily="18" charset="0"/>
            </a:endParaRPr>
          </a:p>
          <a:p>
            <a:pPr algn="l"/>
            <a:r>
              <a:rPr lang="en-US" b="0" i="0" dirty="0">
                <a:solidFill>
                  <a:srgbClr val="3B3B3B"/>
                </a:solidFill>
                <a:effectLst/>
                <a:latin typeface="Palatino Linotype" panose="02040502050505030304" pitchFamily="18" charset="0"/>
              </a:rPr>
              <a:t> </a:t>
            </a:r>
            <a:r>
              <a:rPr lang="en-US" kern="1200" spc="-10" dirty="0" err="1">
                <a:solidFill>
                  <a:prstClr val="black"/>
                </a:solidFill>
                <a:latin typeface="Palatino Linotype" panose="02040502050505030304" pitchFamily="18" charset="0"/>
              </a:rPr>
              <a:t>i</a:t>
            </a:r>
            <a:r>
              <a:rPr lang="en-US" kern="1200" spc="-5" dirty="0">
                <a:solidFill>
                  <a:prstClr val="black"/>
                </a:solidFill>
                <a:latin typeface="Palatino Linotype" panose="02040502050505030304" pitchFamily="18" charset="0"/>
              </a:rPr>
              <a:t>) Conventions such as the office of Prime Minister</a:t>
            </a:r>
          </a:p>
          <a:p>
            <a:pPr algn="l"/>
            <a:r>
              <a:rPr lang="en-US" kern="1200" spc="-5" dirty="0">
                <a:solidFill>
                  <a:prstClr val="black"/>
                </a:solidFill>
                <a:latin typeface="Palatino Linotype" panose="02040502050505030304" pitchFamily="18" charset="0"/>
              </a:rPr>
              <a:t>ii) Treaties</a:t>
            </a:r>
          </a:p>
          <a:p>
            <a:pPr algn="l"/>
            <a:r>
              <a:rPr lang="en-US" kern="1200" spc="-5" dirty="0">
                <a:solidFill>
                  <a:prstClr val="black"/>
                </a:solidFill>
                <a:latin typeface="Palatino Linotype" panose="02040502050505030304" pitchFamily="18" charset="0"/>
              </a:rPr>
              <a:t>iii) Precedents i.e. case law</a:t>
            </a:r>
          </a:p>
          <a:p>
            <a:pPr algn="l"/>
            <a:r>
              <a:rPr lang="en-US" kern="1200" spc="-5" dirty="0">
                <a:solidFill>
                  <a:prstClr val="black"/>
                </a:solidFill>
                <a:latin typeface="Palatino Linotype" panose="02040502050505030304" pitchFamily="18" charset="0"/>
              </a:rPr>
              <a:t>(iv) Institutions such as the House of Commons</a:t>
            </a:r>
          </a:p>
          <a:p>
            <a:pPr algn="l"/>
            <a:r>
              <a:rPr lang="en-US" kern="1200" spc="-5" dirty="0">
                <a:solidFill>
                  <a:prstClr val="black"/>
                </a:solidFill>
                <a:latin typeface="Palatino Linotype" panose="02040502050505030304" pitchFamily="18" charset="0"/>
              </a:rPr>
              <a:t>iv) Acts of Parliament, for instance, the European Communities Act 1972; and</a:t>
            </a:r>
          </a:p>
          <a:p>
            <a:pPr algn="l"/>
            <a:r>
              <a:rPr lang="en-US" kern="1200" spc="-5" dirty="0">
                <a:solidFill>
                  <a:prstClr val="black"/>
                </a:solidFill>
                <a:latin typeface="Palatino Linotype" panose="02040502050505030304" pitchFamily="18" charset="0"/>
              </a:rPr>
              <a:t>v) Fundamental principles</a:t>
            </a:r>
            <a:r>
              <a:rPr lang="en-US" b="0" i="0" dirty="0">
                <a:solidFill>
                  <a:srgbClr val="3B3B3B"/>
                </a:solidFill>
                <a:effectLst/>
                <a:latin typeface="Palatino Linotype" panose="02040502050505030304" pitchFamily="18" charset="0"/>
              </a:rPr>
              <a:t>.</a:t>
            </a:r>
          </a:p>
          <a:p>
            <a:pPr algn="l"/>
            <a:endParaRPr lang="en-US" dirty="0">
              <a:solidFill>
                <a:srgbClr val="3B3B3B"/>
              </a:solidFill>
              <a:latin typeface="Palatino Linotype" panose="02040502050505030304" pitchFamily="18" charset="0"/>
            </a:endParaRPr>
          </a:p>
          <a:p>
            <a:pPr algn="l"/>
            <a:endParaRPr lang="en-US" b="0" i="0" dirty="0">
              <a:solidFill>
                <a:srgbClr val="3B3B3B"/>
              </a:solidFill>
              <a:effectLst/>
              <a:latin typeface="Palatino Linotype" panose="02040502050505030304" pitchFamily="18" charset="0"/>
            </a:endParaRPr>
          </a:p>
          <a:p>
            <a:pPr marL="457200" indent="-457200" algn="l">
              <a:buFont typeface="Arial" panose="020B0604020202020204" pitchFamily="34" charset="0"/>
              <a:buChar char="•"/>
            </a:pPr>
            <a:r>
              <a:rPr lang="en-US" kern="1200" spc="-5" dirty="0">
                <a:solidFill>
                  <a:prstClr val="black"/>
                </a:solidFill>
                <a:latin typeface="Palatino Linotype" panose="02040502050505030304" pitchFamily="18" charset="0"/>
              </a:rPr>
              <a:t>Tradition and informal rules: ‘This is how we do things’ </a:t>
            </a:r>
          </a:p>
          <a:p>
            <a:pPr marL="12700" marR="0" lvl="0" indent="0" algn="l" defTabSz="914400" rtl="0" eaLnBrk="1" fontAlgn="auto" latinLnBrk="0" hangingPunct="1">
              <a:lnSpc>
                <a:spcPct val="100000"/>
              </a:lnSpc>
              <a:spcBef>
                <a:spcPts val="675"/>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Palatino Linotype" panose="02040502050505030304" pitchFamily="18" charset="0"/>
            </a:endParaRPr>
          </a:p>
          <a:p>
            <a:endParaRPr lang="en-GB"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D6820E-3BE8-47DE-8DF5-32F82844492D}"/>
                  </a:ext>
                </a:extLst>
              </p14:cNvPr>
              <p14:cNvContentPartPr/>
              <p14:nvPr/>
            </p14:nvContentPartPr>
            <p14:xfrm>
              <a:off x="1606142" y="2939467"/>
              <a:ext cx="360" cy="360"/>
            </p14:xfrm>
          </p:contentPart>
        </mc:Choice>
        <mc:Fallback xmlns="">
          <p:pic>
            <p:nvPicPr>
              <p:cNvPr id="4" name="Ink 3">
                <a:extLst>
                  <a:ext uri="{FF2B5EF4-FFF2-40B4-BE49-F238E27FC236}">
                    <a16:creationId xmlns:a16="http://schemas.microsoft.com/office/drawing/2014/main" id="{3FD6820E-3BE8-47DE-8DF5-32F82844492D}"/>
                  </a:ext>
                </a:extLst>
              </p:cNvPr>
              <p:cNvPicPr/>
              <p:nvPr/>
            </p:nvPicPr>
            <p:blipFill>
              <a:blip r:embed="rId4"/>
              <a:stretch>
                <a:fillRect/>
              </a:stretch>
            </p:blipFill>
            <p:spPr>
              <a:xfrm>
                <a:off x="1597502" y="2930467"/>
                <a:ext cx="18000" cy="18000"/>
              </a:xfrm>
              <a:prstGeom prst="rect">
                <a:avLst/>
              </a:prstGeom>
            </p:spPr>
          </p:pic>
        </mc:Fallback>
      </mc:AlternateContent>
    </p:spTree>
    <p:extLst>
      <p:ext uri="{BB962C8B-B14F-4D97-AF65-F5344CB8AC3E}">
        <p14:creationId xmlns:p14="http://schemas.microsoft.com/office/powerpoint/2010/main" val="175906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C8E0-834D-4DAF-8437-CB7ACF9AFF9B}"/>
              </a:ext>
            </a:extLst>
          </p:cNvPr>
          <p:cNvSpPr>
            <a:spLocks noGrp="1"/>
          </p:cNvSpPr>
          <p:nvPr>
            <p:ph type="title"/>
          </p:nvPr>
        </p:nvSpPr>
        <p:spPr>
          <a:xfrm>
            <a:off x="304800" y="76200"/>
            <a:ext cx="5712461" cy="553998"/>
          </a:xfrm>
        </p:spPr>
        <p:txBody>
          <a:bodyPr/>
          <a:lstStyle/>
          <a:p>
            <a:r>
              <a:rPr lang="en-GB" b="1" dirty="0">
                <a:latin typeface="Palatino Linotype" panose="02040502050505030304" pitchFamily="18" charset="0"/>
              </a:rPr>
              <a:t>Codified vs uncodified </a:t>
            </a:r>
          </a:p>
        </p:txBody>
      </p:sp>
      <p:sp>
        <p:nvSpPr>
          <p:cNvPr id="3" name="Text Placeholder 2">
            <a:extLst>
              <a:ext uri="{FF2B5EF4-FFF2-40B4-BE49-F238E27FC236}">
                <a16:creationId xmlns:a16="http://schemas.microsoft.com/office/drawing/2014/main" id="{C1B3DA27-E78B-4753-8637-410F734251FC}"/>
              </a:ext>
            </a:extLst>
          </p:cNvPr>
          <p:cNvSpPr>
            <a:spLocks noGrp="1"/>
          </p:cNvSpPr>
          <p:nvPr>
            <p:ph type="body" idx="1"/>
          </p:nvPr>
        </p:nvSpPr>
        <p:spPr>
          <a:xfrm>
            <a:off x="228600" y="914401"/>
            <a:ext cx="11734799" cy="5924699"/>
          </a:xfrm>
        </p:spPr>
        <p:txBody>
          <a:bodyPr/>
          <a:lstStyle/>
          <a:p>
            <a:pPr marL="342900" indent="-342900">
              <a:buFont typeface="Arial" panose="020B0604020202020204" pitchFamily="34" charset="0"/>
              <a:buChar char="•"/>
            </a:pPr>
            <a:r>
              <a:rPr lang="en-US" dirty="0">
                <a:latin typeface="Palatino Linotype" panose="02040502050505030304" pitchFamily="18" charset="0"/>
              </a:rPr>
              <a:t>Uncodified constitutions are dynamic, flexible and more amenable to constitutional reforms. </a:t>
            </a:r>
          </a:p>
          <a:p>
            <a:pPr marL="241300" marR="0" lvl="0" indent="-228600" algn="l" defTabSz="914400" rtl="0" eaLnBrk="1" fontAlgn="auto" latinLnBrk="0" hangingPunct="1">
              <a:lnSpc>
                <a:spcPts val="2280"/>
              </a:lnSpc>
              <a:spcBef>
                <a:spcPts val="760"/>
              </a:spcBef>
              <a:spcAft>
                <a:spcPts val="0"/>
              </a:spcAft>
              <a:buClrTx/>
              <a:buSzTx/>
              <a:buFont typeface="Arial MT"/>
              <a:buChar char="•"/>
              <a:tabLst>
                <a:tab pos="240665" algn="l"/>
                <a:tab pos="241300" algn="l"/>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In the</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 United</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Kingdom</a:t>
            </a:r>
            <a:r>
              <a:rPr kumimoji="0" lang="en-US" sz="2000"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it</a:t>
            </a:r>
            <a:r>
              <a:rPr kumimoji="0" lang="en-US" sz="2000" b="0" i="0" u="none" strike="noStrike" kern="1200" cap="none" spc="1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allowed</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the</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devolution</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of</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significant</a:t>
            </a:r>
            <a:r>
              <a:rPr kumimoji="0" lang="en-US" sz="2000" b="0" i="0" u="none" strike="noStrike" kern="1200" cap="none" spc="2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powers</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to</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Scotland</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and </a:t>
            </a:r>
            <a:r>
              <a:rPr kumimoji="0" lang="en-US" sz="2000" b="0" i="0" u="none" strike="noStrike" kern="1200" cap="none" spc="-15" normalizeH="0" baseline="0" noProof="0" dirty="0">
                <a:ln>
                  <a:noFill/>
                </a:ln>
                <a:solidFill>
                  <a:prstClr val="black"/>
                </a:solidFill>
                <a:effectLst/>
                <a:uLnTx/>
                <a:uFillTx/>
                <a:latin typeface="Palatino Linotype" panose="02040502050505030304" pitchFamily="18" charset="0"/>
              </a:rPr>
              <a:t>Wales</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 in</a:t>
            </a:r>
          </a:p>
          <a:p>
            <a:pPr marL="241300" marR="0" lvl="0" indent="0" algn="l" defTabSz="914400" rtl="0" eaLnBrk="1" fontAlgn="auto" latinLnBrk="0" hangingPunct="1">
              <a:lnSpc>
                <a:spcPts val="228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1999</a:t>
            </a:r>
            <a:r>
              <a:rPr kumimoji="0" lang="en-US" sz="2000" b="0" i="0" u="none" strike="noStrike" kern="1200" cap="none" spc="-4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without</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much</a:t>
            </a:r>
            <a:r>
              <a:rPr kumimoji="0" lang="en-US" sz="2000" b="0" i="0" u="none" strike="noStrike" kern="1200" cap="none" spc="-25"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rPr>
              <a:t>constitutional</a:t>
            </a:r>
            <a:r>
              <a:rPr kumimoji="0" lang="en-US" sz="2000" b="0" i="0" u="none" strike="noStrike" kern="1200" cap="none" spc="-10" normalizeH="0" baseline="0" noProof="0" dirty="0">
                <a:ln>
                  <a:noFill/>
                </a:ln>
                <a:solidFill>
                  <a:prstClr val="black"/>
                </a:solidFill>
                <a:effectLst/>
                <a:uLnTx/>
                <a:uFillTx/>
                <a:latin typeface="Palatino Linotype" panose="02040502050505030304" pitchFamily="18" charset="0"/>
              </a:rPr>
              <a:t> </a:t>
            </a:r>
            <a:r>
              <a:rPr kumimoji="0" lang="en-US" sz="2000" b="0" i="0" u="none" strike="noStrike" kern="1200" cap="none" spc="-5" normalizeH="0" baseline="0" noProof="0" dirty="0">
                <a:ln>
                  <a:noFill/>
                </a:ln>
                <a:solidFill>
                  <a:prstClr val="black"/>
                </a:solidFill>
                <a:effectLst/>
                <a:uLnTx/>
                <a:uFillTx/>
                <a:latin typeface="Palatino Linotype" panose="02040502050505030304" pitchFamily="18" charset="0"/>
              </a:rPr>
              <a:t>fuss.</a:t>
            </a:r>
            <a:endPar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ndParaRPr>
          </a:p>
          <a:p>
            <a:pPr marL="342900" indent="-342900">
              <a:buFont typeface="Arial" panose="020B0604020202020204" pitchFamily="34" charset="0"/>
              <a:buChar char="•"/>
            </a:pPr>
            <a:endParaRPr lang="en-US" dirty="0">
              <a:latin typeface="Palatino Linotype" panose="02040502050505030304" pitchFamily="18" charset="0"/>
            </a:endParaRPr>
          </a:p>
          <a:p>
            <a:pPr marL="342900" indent="-342900">
              <a:buFont typeface="Arial" panose="020B0604020202020204" pitchFamily="34" charset="0"/>
              <a:buChar char="•"/>
            </a:pPr>
            <a:r>
              <a:rPr lang="en-US" dirty="0">
                <a:latin typeface="Palatino Linotype" panose="02040502050505030304" pitchFamily="18" charset="0"/>
              </a:rPr>
              <a:t>The UK constitution often described as a “living constitution” because it evolves and adapts to reflect changing social attitudes such as the Marriage (Same-Sex Couples) Act 2013. </a:t>
            </a:r>
          </a:p>
          <a:p>
            <a:endParaRPr lang="en-US" dirty="0">
              <a:latin typeface="Palatino Linotype" panose="02040502050505030304" pitchFamily="18" charset="0"/>
            </a:endParaRPr>
          </a:p>
          <a:p>
            <a:pPr marL="342900" indent="-342900">
              <a:buFont typeface="Arial" panose="020B0604020202020204" pitchFamily="34" charset="0"/>
              <a:buChar char="•"/>
            </a:pPr>
            <a:r>
              <a:rPr lang="en-US" dirty="0">
                <a:latin typeface="Palatino Linotype" panose="02040502050505030304" pitchFamily="18" charset="0"/>
              </a:rPr>
              <a:t>However, the absence of a written constitution means that the UK does not have a single, written document that has a higher legal status over other laws and rules. </a:t>
            </a:r>
          </a:p>
          <a:p>
            <a:pPr marL="342900" indent="-342900">
              <a:buFont typeface="Arial" panose="020B0604020202020204" pitchFamily="34" charset="0"/>
              <a:buChar char="•"/>
            </a:pPr>
            <a:endParaRPr lang="en-US" dirty="0">
              <a:latin typeface="Palatino Linotype" panose="02040502050505030304" pitchFamily="18" charset="0"/>
            </a:endParaRPr>
          </a:p>
          <a:p>
            <a:pPr marL="342900" indent="-342900">
              <a:buFont typeface="Arial" panose="020B0604020202020204" pitchFamily="34" charset="0"/>
              <a:buChar char="•"/>
            </a:pPr>
            <a:r>
              <a:rPr lang="en-US" dirty="0">
                <a:latin typeface="Palatino Linotype" panose="02040502050505030304" pitchFamily="18" charset="0"/>
              </a:rPr>
              <a:t>The constitution is less accessible, transparent and intelligible. </a:t>
            </a:r>
          </a:p>
          <a:p>
            <a:pPr marL="342900" indent="-342900">
              <a:buFont typeface="Arial" panose="020B0604020202020204" pitchFamily="34" charset="0"/>
              <a:buChar char="•"/>
            </a:pPr>
            <a:endParaRPr lang="en-US" dirty="0">
              <a:latin typeface="Palatino Linotype" panose="02040502050505030304" pitchFamily="18" charset="0"/>
            </a:endParaRPr>
          </a:p>
          <a:p>
            <a:pPr marL="342900" indent="-342900">
              <a:buFont typeface="Arial" panose="020B0604020202020204" pitchFamily="34" charset="0"/>
              <a:buChar char="•"/>
            </a:pPr>
            <a:r>
              <a:rPr lang="en-US" dirty="0">
                <a:latin typeface="Palatino Linotype" panose="02040502050505030304" pitchFamily="18" charset="0"/>
              </a:rPr>
              <a:t>The powers of the executive, legislative and judicial branches are not clearly defined either, which can lead to ambiguity, uncertainty and possible conflict between the three pillars of government. </a:t>
            </a:r>
          </a:p>
          <a:p>
            <a:pPr marL="342900" indent="-342900">
              <a:buFont typeface="Arial" panose="020B0604020202020204" pitchFamily="34" charset="0"/>
              <a:buChar char="•"/>
            </a:pPr>
            <a:endParaRPr lang="en-US" dirty="0">
              <a:latin typeface="Palatino Linotype" panose="02040502050505030304" pitchFamily="18" charset="0"/>
            </a:endParaRPr>
          </a:p>
          <a:p>
            <a:pPr marL="342900" indent="-342900">
              <a:buFont typeface="Arial" panose="020B0604020202020204" pitchFamily="34" charset="0"/>
              <a:buChar char="•"/>
            </a:pPr>
            <a:r>
              <a:rPr lang="en-US" dirty="0">
                <a:latin typeface="Palatino Linotype" panose="02040502050505030304" pitchFamily="18" charset="0"/>
              </a:rPr>
              <a:t>The flexible nature of uncodified constitutions means that they could be subject to multiple interpretations. </a:t>
            </a:r>
            <a:r>
              <a:rPr lang="en-US" dirty="0" err="1">
                <a:latin typeface="Palatino Linotype" panose="02040502050505030304" pitchFamily="18" charset="0"/>
              </a:rPr>
              <a:t>E.g</a:t>
            </a:r>
            <a:r>
              <a:rPr lang="en-US" dirty="0">
                <a:latin typeface="Palatino Linotype" panose="02040502050505030304" pitchFamily="18" charset="0"/>
              </a:rPr>
              <a:t> the opposing interpretations taken by the executive and judiciary regarding the prerogative power to prorogue i.e. suspend Parliament in 2019.</a:t>
            </a:r>
          </a:p>
          <a:p>
            <a:pPr marL="342900" indent="-342900">
              <a:buFont typeface="Arial" panose="020B0604020202020204" pitchFamily="34" charset="0"/>
              <a:buChar char="•"/>
            </a:pPr>
            <a:endParaRPr lang="en-GB" dirty="0">
              <a:latin typeface="Palatino Linotype" panose="02040502050505030304" pitchFamily="18" charset="0"/>
            </a:endParaRPr>
          </a:p>
        </p:txBody>
      </p:sp>
    </p:spTree>
    <p:extLst>
      <p:ext uri="{BB962C8B-B14F-4D97-AF65-F5344CB8AC3E}">
        <p14:creationId xmlns:p14="http://schemas.microsoft.com/office/powerpoint/2010/main" val="1479467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3129</Words>
  <Application>Microsoft Office PowerPoint</Application>
  <PresentationFormat>Widescreen</PresentationFormat>
  <Paragraphs>252</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MT</vt:lpstr>
      <vt:lpstr>Calibri</vt:lpstr>
      <vt:lpstr>Calibri Light</vt:lpstr>
      <vt:lpstr>Palatino Linotype</vt:lpstr>
      <vt:lpstr>Office Theme</vt:lpstr>
      <vt:lpstr>PowerPoint Presentation</vt:lpstr>
      <vt:lpstr>Overview</vt:lpstr>
      <vt:lpstr>Constitutions</vt:lpstr>
      <vt:lpstr>Character of Constitutions</vt:lpstr>
      <vt:lpstr>PowerPoint Presentation</vt:lpstr>
      <vt:lpstr>Codified vs uncodified</vt:lpstr>
      <vt:lpstr>Codified </vt:lpstr>
      <vt:lpstr>Uncodified </vt:lpstr>
      <vt:lpstr>Codified vs uncodified </vt:lpstr>
      <vt:lpstr>PowerPoint Presentation</vt:lpstr>
      <vt:lpstr>PowerPoint Presentation</vt:lpstr>
      <vt:lpstr>PowerPoint Presentation</vt:lpstr>
      <vt:lpstr>PowerPoint Presentation</vt:lpstr>
      <vt:lpstr>Courts</vt:lpstr>
      <vt:lpstr>PowerPoint Presentation</vt:lpstr>
      <vt:lpstr>Variations among constitutional courts</vt:lpstr>
      <vt:lpstr>PowerPoint Presentation</vt:lpstr>
      <vt:lpstr>The UK Supreme Court</vt:lpstr>
      <vt:lpstr>Constitutions as incomplete contracts</vt:lpstr>
      <vt:lpstr>Constitutions: Principal and Agent</vt:lpstr>
      <vt:lpstr>Courts as Trustees</vt:lpstr>
      <vt:lpstr>Agency and Trusteeship</vt:lpstr>
      <vt:lpstr>Zone of discretion</vt:lpstr>
      <vt:lpstr>Veto power</vt:lpstr>
      <vt:lpstr>Veto power</vt:lpstr>
      <vt:lpstr>Findings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Constitutions and courts</dc:title>
  <dc:creator>Juverdeanu, Cristina</dc:creator>
  <cp:lastModifiedBy>Ajwang, Fredrick</cp:lastModifiedBy>
  <cp:revision>19</cp:revision>
  <dcterms:created xsi:type="dcterms:W3CDTF">2021-11-04T16:43:42Z</dcterms:created>
  <dcterms:modified xsi:type="dcterms:W3CDTF">2021-11-23T12:58:11Z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2021-11-04T00:00:00Z</vt:filetime>
  </property>
</Properties>
</file>