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80" r:id="rId3"/>
    <p:sldId id="282" r:id="rId4"/>
    <p:sldId id="283" r:id="rId5"/>
    <p:sldId id="284" r:id="rId6"/>
    <p:sldId id="285" r:id="rId7"/>
    <p:sldId id="286" r:id="rId8"/>
    <p:sldId id="287" r:id="rId9"/>
    <p:sldId id="288" r:id="rId10"/>
    <p:sldId id="289" r:id="rId11"/>
    <p:sldId id="290" r:id="rId12"/>
    <p:sldId id="291" r:id="rId13"/>
    <p:sldId id="292"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45"/>
    <p:restoredTop sz="94663"/>
  </p:normalViewPr>
  <p:slideViewPr>
    <p:cSldViewPr snapToGrid="0" snapToObjects="1">
      <p:cViewPr varScale="1">
        <p:scale>
          <a:sx n="53" d="100"/>
          <a:sy n="53" d="100"/>
        </p:scale>
        <p:origin x="168" y="1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1/31/22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1/31/22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1/31/22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1/31/22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1/31/22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1/31/22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avid_Hume"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paulinespiratesandprivateers.blogspot.com/2011_10_01_archive.html"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p:txBody>
          <a:bodyPr/>
          <a:lstStyle/>
          <a:p>
            <a:r>
              <a:rPr lang="en-US" dirty="0"/>
              <a:t>Problems with Consent Theory</a:t>
            </a:r>
          </a:p>
        </p:txBody>
      </p:sp>
      <p:sp>
        <p:nvSpPr>
          <p:cNvPr id="3" name="Subtitle 2">
            <a:extLst>
              <a:ext uri="{FF2B5EF4-FFF2-40B4-BE49-F238E27FC236}">
                <a16:creationId xmlns:a16="http://schemas.microsoft.com/office/drawing/2014/main" id="{22453019-5E50-3D43-8BFE-D5468518F3BB}"/>
              </a:ext>
            </a:extLst>
          </p:cNvPr>
          <p:cNvSpPr>
            <a:spLocks noGrp="1"/>
          </p:cNvSpPr>
          <p:nvPr>
            <p:ph type="subTitle" idx="1"/>
          </p:nvPr>
        </p:nvSpPr>
        <p:spPr/>
        <p:txBody>
          <a:bodyPr>
            <a:normAutofit lnSpcReduction="10000"/>
          </a:bodyPr>
          <a:lstStyle/>
          <a:p>
            <a:r>
              <a:rPr lang="en-US" dirty="0"/>
              <a:t>Introduction to Political Theory</a:t>
            </a:r>
          </a:p>
          <a:p>
            <a:r>
              <a:rPr lang="en-US" dirty="0"/>
              <a:t>Semester 2 Week 3 Lecture</a:t>
            </a:r>
          </a:p>
          <a:p>
            <a:r>
              <a:rPr lang="en-US" dirty="0"/>
              <a:t>Dr. Billy Christmas</a:t>
            </a:r>
          </a:p>
        </p:txBody>
      </p:sp>
    </p:spTree>
    <p:extLst>
      <p:ext uri="{BB962C8B-B14F-4D97-AF65-F5344CB8AC3E}">
        <p14:creationId xmlns:p14="http://schemas.microsoft.com/office/powerpoint/2010/main" val="202243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7B9C4F-55E4-734E-8E98-FB3D178AD8E7}"/>
              </a:ext>
            </a:extLst>
          </p:cNvPr>
          <p:cNvSpPr>
            <a:spLocks noGrp="1"/>
          </p:cNvSpPr>
          <p:nvPr>
            <p:ph type="ctrTitle"/>
          </p:nvPr>
        </p:nvSpPr>
        <p:spPr>
          <a:xfrm>
            <a:off x="372478" y="1419726"/>
            <a:ext cx="11447044" cy="4018547"/>
          </a:xfrm>
        </p:spPr>
        <p:txBody>
          <a:bodyPr>
            <a:normAutofit/>
          </a:bodyPr>
          <a:lstStyle/>
          <a:p>
            <a:pPr algn="l"/>
            <a:r>
              <a:rPr lang="en-GB" b="1" cap="none" dirty="0"/>
              <a:t>Implied Consent</a:t>
            </a:r>
            <a:br>
              <a:rPr lang="en-GB" b="1" cap="none" dirty="0"/>
            </a:br>
            <a:br>
              <a:rPr lang="en-GB" b="1" cap="none" dirty="0"/>
            </a:br>
            <a:r>
              <a:rPr lang="en-GB" cap="none" dirty="0"/>
              <a:t>Consent that is assumed on the basis that it may correlate with other actions</a:t>
            </a:r>
            <a:br>
              <a:rPr lang="en-GB" cap="none" dirty="0"/>
            </a:br>
            <a:br>
              <a:rPr lang="en-GB" cap="none" dirty="0"/>
            </a:br>
            <a:r>
              <a:rPr lang="en-GB" cap="none" dirty="0"/>
              <a:t>Does not mean consent was in fact given</a:t>
            </a:r>
          </a:p>
        </p:txBody>
      </p:sp>
    </p:spTree>
    <p:extLst>
      <p:ext uri="{BB962C8B-B14F-4D97-AF65-F5344CB8AC3E}">
        <p14:creationId xmlns:p14="http://schemas.microsoft.com/office/powerpoint/2010/main" val="363344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7B9C4F-55E4-734E-8E98-FB3D178AD8E7}"/>
              </a:ext>
            </a:extLst>
          </p:cNvPr>
          <p:cNvSpPr>
            <a:spLocks noGrp="1"/>
          </p:cNvSpPr>
          <p:nvPr>
            <p:ph type="ctrTitle"/>
          </p:nvPr>
        </p:nvSpPr>
        <p:spPr>
          <a:xfrm>
            <a:off x="372478" y="1419726"/>
            <a:ext cx="11447044" cy="4018547"/>
          </a:xfrm>
        </p:spPr>
        <p:txBody>
          <a:bodyPr>
            <a:normAutofit/>
          </a:bodyPr>
          <a:lstStyle/>
          <a:p>
            <a:pPr algn="l"/>
            <a:r>
              <a:rPr lang="en-GB" b="1" cap="none" dirty="0"/>
              <a:t>The Boardroom Example</a:t>
            </a:r>
            <a:endParaRPr lang="en-GB" cap="none" dirty="0"/>
          </a:p>
        </p:txBody>
      </p:sp>
    </p:spTree>
    <p:extLst>
      <p:ext uri="{BB962C8B-B14F-4D97-AF65-F5344CB8AC3E}">
        <p14:creationId xmlns:p14="http://schemas.microsoft.com/office/powerpoint/2010/main" val="216996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7B9C4F-55E4-734E-8E98-FB3D178AD8E7}"/>
              </a:ext>
            </a:extLst>
          </p:cNvPr>
          <p:cNvSpPr>
            <a:spLocks noGrp="1"/>
          </p:cNvSpPr>
          <p:nvPr>
            <p:ph type="ctrTitle"/>
          </p:nvPr>
        </p:nvSpPr>
        <p:spPr>
          <a:xfrm>
            <a:off x="372478" y="1840832"/>
            <a:ext cx="11447044" cy="3176336"/>
          </a:xfrm>
        </p:spPr>
        <p:txBody>
          <a:bodyPr>
            <a:normAutofit/>
          </a:bodyPr>
          <a:lstStyle/>
          <a:p>
            <a:pPr algn="l"/>
            <a:r>
              <a:rPr lang="en-GB" b="1" cap="none" dirty="0"/>
              <a:t>Five Conditions of Tacit Consent</a:t>
            </a:r>
            <a:endParaRPr lang="en-GB" cap="none" dirty="0"/>
          </a:p>
        </p:txBody>
      </p:sp>
    </p:spTree>
    <p:extLst>
      <p:ext uri="{BB962C8B-B14F-4D97-AF65-F5344CB8AC3E}">
        <p14:creationId xmlns:p14="http://schemas.microsoft.com/office/powerpoint/2010/main" val="247603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7B9C4F-55E4-734E-8E98-FB3D178AD8E7}"/>
              </a:ext>
            </a:extLst>
          </p:cNvPr>
          <p:cNvSpPr>
            <a:spLocks noGrp="1"/>
          </p:cNvSpPr>
          <p:nvPr>
            <p:ph type="ctrTitle"/>
          </p:nvPr>
        </p:nvSpPr>
        <p:spPr>
          <a:xfrm>
            <a:off x="481262" y="842211"/>
            <a:ext cx="11309685" cy="5269831"/>
          </a:xfrm>
        </p:spPr>
        <p:txBody>
          <a:bodyPr>
            <a:noAutofit/>
          </a:bodyPr>
          <a:lstStyle/>
          <a:p>
            <a:pPr lvl="0" algn="l"/>
            <a:r>
              <a:rPr lang="en-US" sz="2800" cap="none" dirty="0"/>
              <a:t>1. Definite and known moment in which giving dissent is appropriate</a:t>
            </a:r>
            <a:br>
              <a:rPr lang="en-US" sz="2800" cap="none" dirty="0"/>
            </a:br>
            <a:br>
              <a:rPr lang="en-GB" sz="2800" cap="none" dirty="0"/>
            </a:br>
            <a:r>
              <a:rPr lang="en-GB" sz="2800" cap="none" dirty="0"/>
              <a:t>2. D</a:t>
            </a:r>
            <a:r>
              <a:rPr lang="en-US" sz="2800" cap="none" dirty="0" err="1"/>
              <a:t>efinite</a:t>
            </a:r>
            <a:r>
              <a:rPr lang="en-US" sz="2800" cap="none" dirty="0"/>
              <a:t> and known period of reasonable duration</a:t>
            </a:r>
            <a:br>
              <a:rPr lang="en-US" sz="2800" cap="none" dirty="0"/>
            </a:br>
            <a:br>
              <a:rPr lang="en-GB" sz="2800" cap="none" dirty="0"/>
            </a:br>
            <a:r>
              <a:rPr lang="en-GB" sz="2800" cap="none" dirty="0"/>
              <a:t>3. </a:t>
            </a:r>
            <a:r>
              <a:rPr lang="en-US" sz="2800" cap="none" dirty="0"/>
              <a:t>Definite and known point where that period comes to an end</a:t>
            </a:r>
            <a:br>
              <a:rPr lang="en-US" sz="2800" cap="none" dirty="0"/>
            </a:br>
            <a:br>
              <a:rPr lang="en-GB" sz="2800" cap="none" dirty="0"/>
            </a:br>
            <a:r>
              <a:rPr lang="en-GB" sz="2800" cap="none" dirty="0"/>
              <a:t>4. </a:t>
            </a:r>
            <a:r>
              <a:rPr lang="en-US" sz="2800" cap="none" dirty="0"/>
              <a:t>Definite, known, and easy means by which dissent is given</a:t>
            </a:r>
            <a:br>
              <a:rPr lang="en-US" sz="2800" cap="none" dirty="0"/>
            </a:br>
            <a:br>
              <a:rPr lang="en-GB" sz="2800" cap="none" dirty="0"/>
            </a:br>
            <a:r>
              <a:rPr lang="en-GB" sz="2800" cap="none" dirty="0"/>
              <a:t>5. </a:t>
            </a:r>
            <a:r>
              <a:rPr lang="en-US" sz="2800" cap="none" dirty="0"/>
              <a:t>Consequences of dissent cannot be extremely detrimental</a:t>
            </a:r>
            <a:endParaRPr lang="en-GB" sz="2800" cap="none" dirty="0"/>
          </a:p>
        </p:txBody>
      </p:sp>
    </p:spTree>
    <p:extLst>
      <p:ext uri="{BB962C8B-B14F-4D97-AF65-F5344CB8AC3E}">
        <p14:creationId xmlns:p14="http://schemas.microsoft.com/office/powerpoint/2010/main" val="3313855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077383" y="2789659"/>
            <a:ext cx="10037233" cy="1278681"/>
          </a:xfrm>
        </p:spPr>
        <p:txBody>
          <a:bodyPr>
            <a:normAutofit/>
          </a:bodyPr>
          <a:lstStyle/>
          <a:p>
            <a:pPr algn="l"/>
            <a:r>
              <a:rPr lang="en-GB" b="1" cap="none" dirty="0"/>
              <a:t>Thank You!</a:t>
            </a:r>
          </a:p>
        </p:txBody>
      </p:sp>
    </p:spTree>
    <p:extLst>
      <p:ext uri="{BB962C8B-B14F-4D97-AF65-F5344CB8AC3E}">
        <p14:creationId xmlns:p14="http://schemas.microsoft.com/office/powerpoint/2010/main" val="4037494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41248" y="1097280"/>
            <a:ext cx="10277855" cy="4901183"/>
          </a:xfrm>
        </p:spPr>
        <p:txBody>
          <a:bodyPr>
            <a:normAutofit/>
          </a:bodyPr>
          <a:lstStyle/>
          <a:p>
            <a:pPr algn="l"/>
            <a:r>
              <a:rPr lang="en-GB" cap="none" dirty="0"/>
              <a:t>Locke: we tacitly consent to the state through:</a:t>
            </a:r>
            <a:br>
              <a:rPr lang="en-GB" cap="none" dirty="0"/>
            </a:br>
            <a:br>
              <a:rPr lang="en-GB" cap="none" dirty="0"/>
            </a:br>
            <a:r>
              <a:rPr lang="en-GB" cap="none" dirty="0"/>
              <a:t>1. Continued residence within its borders</a:t>
            </a:r>
            <a:br>
              <a:rPr lang="en-GB" cap="none" dirty="0"/>
            </a:br>
            <a:r>
              <a:rPr lang="en-GB" cap="none" dirty="0"/>
              <a:t>2. Benefitting from the legal system it upholds</a:t>
            </a:r>
          </a:p>
        </p:txBody>
      </p:sp>
    </p:spTree>
    <p:extLst>
      <p:ext uri="{BB962C8B-B14F-4D97-AF65-F5344CB8AC3E}">
        <p14:creationId xmlns:p14="http://schemas.microsoft.com/office/powerpoint/2010/main" val="252755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wearing a suit and tie&#10;&#10;Description automatically generated">
            <a:extLst>
              <a:ext uri="{FF2B5EF4-FFF2-40B4-BE49-F238E27FC236}">
                <a16:creationId xmlns:a16="http://schemas.microsoft.com/office/drawing/2014/main" id="{5DC24C0A-5CBC-7B4C-9E36-AD870386E5A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0013" r="2" b="35139"/>
          <a:stretch/>
        </p:blipFill>
        <p:spPr>
          <a:xfrm>
            <a:off x="6089904" y="2968429"/>
            <a:ext cx="6263640" cy="4215384"/>
          </a:xfrm>
          <a:prstGeom prst="rect">
            <a:avLst/>
          </a:prstGeom>
          <a:effectLst>
            <a:softEdge rad="533400"/>
          </a:effectLst>
        </p:spPr>
      </p:pic>
      <p:pic>
        <p:nvPicPr>
          <p:cNvPr id="4" name="Picture 3" descr="A picture containing outdoor, mountain, water, flying&#10;&#10;Description automatically generated">
            <a:extLst>
              <a:ext uri="{FF2B5EF4-FFF2-40B4-BE49-F238E27FC236}">
                <a16:creationId xmlns:a16="http://schemas.microsoft.com/office/drawing/2014/main" id="{2E2D6592-92A0-0542-8410-7A92B6808E03}"/>
              </a:ext>
            </a:extLst>
          </p:cNvPr>
          <p:cNvPicPr>
            <a:picLocks noChangeAspect="1"/>
          </p:cNvPicPr>
          <p:nvPr/>
        </p:nvPicPr>
        <p:blipFill rotWithShape="1">
          <a:blip r:embed="rId4">
            <a:alphaModFix/>
            <a:extLst>
              <a:ext uri="{837473B0-CC2E-450A-ABE3-18F120FF3D39}">
                <a1611:picAttrSrcUrl xmlns:a1611="http://schemas.microsoft.com/office/drawing/2016/11/main" r:id="rId5"/>
              </a:ext>
            </a:extLst>
          </a:blip>
          <a:srcRect t="20068" r="3" b="3"/>
          <a:stretch/>
        </p:blipFill>
        <p:spPr>
          <a:xfrm>
            <a:off x="6089904" y="0"/>
            <a:ext cx="6261330" cy="3932313"/>
          </a:xfrm>
          <a:prstGeom prst="rect">
            <a:avLst/>
          </a:prstGeom>
          <a:effectLst>
            <a:softEdge rad="533400"/>
          </a:effectLst>
        </p:spPr>
      </p:pic>
      <p:sp>
        <p:nvSpPr>
          <p:cNvPr id="7" name="Title 1">
            <a:extLst>
              <a:ext uri="{FF2B5EF4-FFF2-40B4-BE49-F238E27FC236}">
                <a16:creationId xmlns:a16="http://schemas.microsoft.com/office/drawing/2014/main" id="{6E7B9C4F-55E4-734E-8E98-FB3D178AD8E7}"/>
              </a:ext>
            </a:extLst>
          </p:cNvPr>
          <p:cNvSpPr>
            <a:spLocks noGrp="1"/>
          </p:cNvSpPr>
          <p:nvPr>
            <p:ph type="ctrTitle"/>
          </p:nvPr>
        </p:nvSpPr>
        <p:spPr>
          <a:xfrm>
            <a:off x="649705" y="2453608"/>
            <a:ext cx="5077327" cy="1950783"/>
          </a:xfrm>
        </p:spPr>
        <p:txBody>
          <a:bodyPr>
            <a:normAutofit/>
          </a:bodyPr>
          <a:lstStyle/>
          <a:p>
            <a:pPr algn="l"/>
            <a:r>
              <a:rPr lang="en-GB" b="1" cap="none" dirty="0"/>
              <a:t>Hume’s Critique of Locke</a:t>
            </a:r>
          </a:p>
        </p:txBody>
      </p:sp>
    </p:spTree>
    <p:extLst>
      <p:ext uri="{BB962C8B-B14F-4D97-AF65-F5344CB8AC3E}">
        <p14:creationId xmlns:p14="http://schemas.microsoft.com/office/powerpoint/2010/main" val="290279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7B9C4F-55E4-734E-8E98-FB3D178AD8E7}"/>
              </a:ext>
            </a:extLst>
          </p:cNvPr>
          <p:cNvSpPr>
            <a:spLocks noGrp="1"/>
          </p:cNvSpPr>
          <p:nvPr>
            <p:ph type="ctrTitle"/>
          </p:nvPr>
        </p:nvSpPr>
        <p:spPr>
          <a:xfrm>
            <a:off x="814136" y="2453608"/>
            <a:ext cx="10563727" cy="1950783"/>
          </a:xfrm>
        </p:spPr>
        <p:txBody>
          <a:bodyPr>
            <a:normAutofit/>
          </a:bodyPr>
          <a:lstStyle/>
          <a:p>
            <a:pPr algn="l"/>
            <a:r>
              <a:rPr lang="en-GB" b="1" cap="none" dirty="0"/>
              <a:t>Domestic Abuse Analogy</a:t>
            </a:r>
          </a:p>
        </p:txBody>
      </p:sp>
    </p:spTree>
    <p:extLst>
      <p:ext uri="{BB962C8B-B14F-4D97-AF65-F5344CB8AC3E}">
        <p14:creationId xmlns:p14="http://schemas.microsoft.com/office/powerpoint/2010/main" val="49766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7B9C4F-55E4-734E-8E98-FB3D178AD8E7}"/>
              </a:ext>
            </a:extLst>
          </p:cNvPr>
          <p:cNvSpPr>
            <a:spLocks noGrp="1"/>
          </p:cNvSpPr>
          <p:nvPr>
            <p:ph type="ctrTitle"/>
          </p:nvPr>
        </p:nvSpPr>
        <p:spPr>
          <a:xfrm>
            <a:off x="731921" y="1816352"/>
            <a:ext cx="10728158" cy="3225296"/>
          </a:xfrm>
        </p:spPr>
        <p:txBody>
          <a:bodyPr>
            <a:normAutofit/>
          </a:bodyPr>
          <a:lstStyle/>
          <a:p>
            <a:pPr algn="l"/>
            <a:r>
              <a:rPr lang="en-GB" b="1" cap="none" dirty="0"/>
              <a:t>A potential Lockean reply:</a:t>
            </a:r>
            <a:br>
              <a:rPr lang="en-GB" b="1" cap="none" dirty="0"/>
            </a:br>
            <a:br>
              <a:rPr lang="en-GB" b="1" cap="none" dirty="0"/>
            </a:br>
            <a:r>
              <a:rPr lang="en-GB" cap="none" dirty="0"/>
              <a:t>Ongoing residence only authorises good or just government, not unjust or tyrannical states</a:t>
            </a:r>
          </a:p>
        </p:txBody>
      </p:sp>
    </p:spTree>
    <p:extLst>
      <p:ext uri="{BB962C8B-B14F-4D97-AF65-F5344CB8AC3E}">
        <p14:creationId xmlns:p14="http://schemas.microsoft.com/office/powerpoint/2010/main" val="409616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7B9C4F-55E4-734E-8E98-FB3D178AD8E7}"/>
              </a:ext>
            </a:extLst>
          </p:cNvPr>
          <p:cNvSpPr>
            <a:spLocks noGrp="1"/>
          </p:cNvSpPr>
          <p:nvPr>
            <p:ph type="ctrTitle"/>
          </p:nvPr>
        </p:nvSpPr>
        <p:spPr>
          <a:xfrm>
            <a:off x="573505" y="529389"/>
            <a:ext cx="11044989" cy="5799221"/>
          </a:xfrm>
        </p:spPr>
        <p:txBody>
          <a:bodyPr>
            <a:normAutofit/>
          </a:bodyPr>
          <a:lstStyle/>
          <a:p>
            <a:pPr algn="l"/>
            <a:r>
              <a:rPr lang="en-GB" b="1" cap="none" dirty="0"/>
              <a:t>Pitkin’s Critique</a:t>
            </a:r>
            <a:br>
              <a:rPr lang="en-GB" cap="none" dirty="0"/>
            </a:br>
            <a:br>
              <a:rPr lang="en-GB" cap="none" dirty="0"/>
            </a:br>
            <a:r>
              <a:rPr lang="en-GB" cap="none" dirty="0"/>
              <a:t>If you leave a state then it is not authorise with regard to </a:t>
            </a:r>
            <a:r>
              <a:rPr lang="en-GB" i="1" cap="none" dirty="0"/>
              <a:t>you</a:t>
            </a:r>
            <a:br>
              <a:rPr lang="en-GB" i="1" cap="none" dirty="0"/>
            </a:br>
            <a:br>
              <a:rPr lang="en-GB" i="1" cap="none" dirty="0"/>
            </a:br>
            <a:r>
              <a:rPr lang="en-GB" cap="none" dirty="0"/>
              <a:t>If you stay, it is automatically authorised so long as it is just</a:t>
            </a:r>
            <a:br>
              <a:rPr lang="en-GB" cap="none" dirty="0"/>
            </a:br>
            <a:br>
              <a:rPr lang="en-GB" cap="none" dirty="0"/>
            </a:br>
            <a:r>
              <a:rPr lang="en-GB" cap="none" dirty="0">
                <a:sym typeface="Wingdings" pitchFamily="2" charset="2"/>
              </a:rPr>
              <a:t> Where has </a:t>
            </a:r>
            <a:r>
              <a:rPr lang="en-GB" i="1" cap="none" dirty="0">
                <a:sym typeface="Wingdings" pitchFamily="2" charset="2"/>
              </a:rPr>
              <a:t>consent</a:t>
            </a:r>
            <a:r>
              <a:rPr lang="en-GB" cap="none" dirty="0">
                <a:sym typeface="Wingdings" pitchFamily="2" charset="2"/>
              </a:rPr>
              <a:t> gone?</a:t>
            </a:r>
            <a:endParaRPr lang="en-GB" cap="none" dirty="0"/>
          </a:p>
        </p:txBody>
      </p:sp>
    </p:spTree>
    <p:extLst>
      <p:ext uri="{BB962C8B-B14F-4D97-AF65-F5344CB8AC3E}">
        <p14:creationId xmlns:p14="http://schemas.microsoft.com/office/powerpoint/2010/main" val="263196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7B9C4F-55E4-734E-8E98-FB3D178AD8E7}"/>
              </a:ext>
            </a:extLst>
          </p:cNvPr>
          <p:cNvSpPr>
            <a:spLocks noGrp="1"/>
          </p:cNvSpPr>
          <p:nvPr>
            <p:ph type="ctrTitle"/>
          </p:nvPr>
        </p:nvSpPr>
        <p:spPr>
          <a:xfrm>
            <a:off x="573505" y="529389"/>
            <a:ext cx="11044989" cy="5799221"/>
          </a:xfrm>
        </p:spPr>
        <p:txBody>
          <a:bodyPr>
            <a:normAutofit fontScale="90000"/>
          </a:bodyPr>
          <a:lstStyle/>
          <a:p>
            <a:pPr algn="l"/>
            <a:r>
              <a:rPr lang="en-GB" b="1" cap="none" dirty="0"/>
              <a:t>Simmons Partial Defence of Consent Theory</a:t>
            </a:r>
            <a:br>
              <a:rPr lang="en-GB" b="1" cap="none" dirty="0"/>
            </a:br>
            <a:br>
              <a:rPr lang="en-GB" b="1" cap="none" dirty="0"/>
            </a:br>
            <a:r>
              <a:rPr lang="en-GB" cap="none" dirty="0"/>
              <a:t>Consent is </a:t>
            </a:r>
            <a:r>
              <a:rPr lang="en-GB" i="1" cap="none" dirty="0"/>
              <a:t>necessary</a:t>
            </a:r>
            <a:r>
              <a:rPr lang="en-GB" cap="none" dirty="0"/>
              <a:t> but not </a:t>
            </a:r>
            <a:r>
              <a:rPr lang="en-GB" i="1" cap="none" dirty="0"/>
              <a:t>sufficient</a:t>
            </a:r>
            <a:r>
              <a:rPr lang="en-GB" cap="none" dirty="0"/>
              <a:t> for obligation:</a:t>
            </a:r>
            <a:br>
              <a:rPr lang="en-GB" cap="none" dirty="0"/>
            </a:br>
            <a:br>
              <a:rPr lang="en-GB" cap="none" dirty="0"/>
            </a:br>
            <a:r>
              <a:rPr lang="en-GB" cap="none" dirty="0"/>
              <a:t>Consenting to unjust laws does not authorise them</a:t>
            </a:r>
            <a:br>
              <a:rPr lang="en-GB" cap="none" dirty="0"/>
            </a:br>
            <a:br>
              <a:rPr lang="en-GB" cap="none" dirty="0"/>
            </a:br>
            <a:r>
              <a:rPr lang="en-GB" cap="none" dirty="0"/>
              <a:t>Reasonably just laws are only authorised if they are consented to</a:t>
            </a:r>
            <a:br>
              <a:rPr lang="en-GB" cap="none" dirty="0"/>
            </a:br>
            <a:br>
              <a:rPr lang="en-GB" cap="none" dirty="0"/>
            </a:br>
            <a:r>
              <a:rPr lang="en-GB" cap="none" dirty="0">
                <a:sym typeface="Wingdings" pitchFamily="2" charset="2"/>
              </a:rPr>
              <a:t> </a:t>
            </a:r>
            <a:r>
              <a:rPr lang="en-GB" i="1" cap="none" dirty="0">
                <a:sym typeface="Wingdings" pitchFamily="2" charset="2"/>
              </a:rPr>
              <a:t>Ongoing residence without territory does not constitute tacit consent</a:t>
            </a:r>
            <a:endParaRPr lang="en-GB" cap="none" dirty="0"/>
          </a:p>
        </p:txBody>
      </p:sp>
    </p:spTree>
    <p:extLst>
      <p:ext uri="{BB962C8B-B14F-4D97-AF65-F5344CB8AC3E}">
        <p14:creationId xmlns:p14="http://schemas.microsoft.com/office/powerpoint/2010/main" val="12694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7B9C4F-55E4-734E-8E98-FB3D178AD8E7}"/>
              </a:ext>
            </a:extLst>
          </p:cNvPr>
          <p:cNvSpPr>
            <a:spLocks noGrp="1"/>
          </p:cNvSpPr>
          <p:nvPr>
            <p:ph type="ctrTitle"/>
          </p:nvPr>
        </p:nvSpPr>
        <p:spPr>
          <a:xfrm>
            <a:off x="551447" y="2093495"/>
            <a:ext cx="11089105" cy="2671010"/>
          </a:xfrm>
        </p:spPr>
        <p:txBody>
          <a:bodyPr>
            <a:normAutofit/>
          </a:bodyPr>
          <a:lstStyle/>
          <a:p>
            <a:pPr algn="l"/>
            <a:r>
              <a:rPr lang="en-GB" b="1" cap="none" dirty="0"/>
              <a:t>Tacit Consent vs. Implied Consent</a:t>
            </a:r>
            <a:endParaRPr lang="en-GB" cap="none" dirty="0"/>
          </a:p>
        </p:txBody>
      </p:sp>
    </p:spTree>
    <p:extLst>
      <p:ext uri="{BB962C8B-B14F-4D97-AF65-F5344CB8AC3E}">
        <p14:creationId xmlns:p14="http://schemas.microsoft.com/office/powerpoint/2010/main" val="10056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7B9C4F-55E4-734E-8E98-FB3D178AD8E7}"/>
              </a:ext>
            </a:extLst>
          </p:cNvPr>
          <p:cNvSpPr>
            <a:spLocks noGrp="1"/>
          </p:cNvSpPr>
          <p:nvPr>
            <p:ph type="ctrTitle"/>
          </p:nvPr>
        </p:nvSpPr>
        <p:spPr>
          <a:xfrm>
            <a:off x="359945" y="2117558"/>
            <a:ext cx="11472110" cy="2622884"/>
          </a:xfrm>
        </p:spPr>
        <p:txBody>
          <a:bodyPr>
            <a:normAutofit fontScale="90000"/>
          </a:bodyPr>
          <a:lstStyle/>
          <a:p>
            <a:pPr algn="l"/>
            <a:r>
              <a:rPr lang="en-GB" b="1" cap="none" dirty="0"/>
              <a:t>Tacit Consent</a:t>
            </a:r>
            <a:br>
              <a:rPr lang="en-GB" b="1" cap="none" dirty="0"/>
            </a:br>
            <a:br>
              <a:rPr lang="en-GB" b="1" cap="none" dirty="0"/>
            </a:br>
            <a:r>
              <a:rPr lang="en-GB" cap="none" dirty="0"/>
              <a:t>Consent expressed through </a:t>
            </a:r>
            <a:r>
              <a:rPr lang="en-GB" i="1" cap="none" dirty="0"/>
              <a:t>inaction</a:t>
            </a:r>
            <a:br>
              <a:rPr lang="en-GB" cap="none" dirty="0"/>
            </a:br>
            <a:r>
              <a:rPr lang="en-GB" cap="none" dirty="0"/>
              <a:t>Given through </a:t>
            </a:r>
            <a:r>
              <a:rPr lang="en-GB" i="1" cap="none" dirty="0"/>
              <a:t>not dissenting</a:t>
            </a:r>
            <a:r>
              <a:rPr lang="en-GB" cap="none" dirty="0"/>
              <a:t> at appropriate occasion</a:t>
            </a:r>
          </a:p>
        </p:txBody>
      </p:sp>
    </p:spTree>
    <p:extLst>
      <p:ext uri="{BB962C8B-B14F-4D97-AF65-F5344CB8AC3E}">
        <p14:creationId xmlns:p14="http://schemas.microsoft.com/office/powerpoint/2010/main" val="25754198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282</TotalTime>
  <Words>295</Words>
  <Application>Microsoft Macintosh PowerPoint</Application>
  <PresentationFormat>Widescreen</PresentationFormat>
  <Paragraphs>17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Problems with Consent Theory</vt:lpstr>
      <vt:lpstr>Locke: we tacitly consent to the state through:  1. Continued residence within its borders 2. Benefitting from the legal system it upholds</vt:lpstr>
      <vt:lpstr>Hume’s Critique of Locke</vt:lpstr>
      <vt:lpstr>Domestic Abuse Analogy</vt:lpstr>
      <vt:lpstr>A potential Lockean reply:  Ongoing residence only authorises good or just government, not unjust or tyrannical states</vt:lpstr>
      <vt:lpstr>Pitkin’s Critique  If you leave a state then it is not authorise with regard to you  If you stay, it is automatically authorised so long as it is just   Where has consent gone?</vt:lpstr>
      <vt:lpstr>Simmons Partial Defence of Consent Theory  Consent is necessary but not sufficient for obligation:  Consenting to unjust laws does not authorise them  Reasonably just laws are only authorised if they are consented to   Ongoing residence without territory does not constitute tacit consent</vt:lpstr>
      <vt:lpstr>Tacit Consent vs. Implied Consent</vt:lpstr>
      <vt:lpstr>Tacit Consent  Consent expressed through inaction Given through not dissenting at appropriate occasion</vt:lpstr>
      <vt:lpstr>Implied Consent  Consent that is assumed on the basis that it may correlate with other actions  Does not mean consent was in fact given</vt:lpstr>
      <vt:lpstr>The Boardroom Example</vt:lpstr>
      <vt:lpstr>Five Conditions of Tacit Consent</vt:lpstr>
      <vt:lpstr>1. Definite and known moment in which giving dissent is appropriate  2. Definite and known period of reasonable duration  3. Definite and known point where that period comes to an end  4. Definite, known, and easy means by which dissent is given  5. Consequences of dissent cannot be extremely detrimental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Consent Theory</dc:title>
  <dc:creator>Christmas, Billy</dc:creator>
  <cp:lastModifiedBy>Christmas, Billy</cp:lastModifiedBy>
  <cp:revision>35</cp:revision>
  <dcterms:created xsi:type="dcterms:W3CDTF">2021-01-22T08:55:39Z</dcterms:created>
  <dcterms:modified xsi:type="dcterms:W3CDTF">2022-01-31T12:09:54Z</dcterms:modified>
</cp:coreProperties>
</file>