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36"/>
  </p:notesMasterIdLst>
  <p:sldIdLst>
    <p:sldId id="256" r:id="rId2"/>
    <p:sldId id="257" r:id="rId3"/>
    <p:sldId id="288" r:id="rId4"/>
    <p:sldId id="290" r:id="rId5"/>
    <p:sldId id="289" r:id="rId6"/>
    <p:sldId id="291" r:id="rId7"/>
    <p:sldId id="293" r:id="rId8"/>
    <p:sldId id="295" r:id="rId9"/>
    <p:sldId id="294" r:id="rId10"/>
    <p:sldId id="296" r:id="rId11"/>
    <p:sldId id="319" r:id="rId12"/>
    <p:sldId id="298" r:id="rId13"/>
    <p:sldId id="299" r:id="rId14"/>
    <p:sldId id="297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7" r:id="rId30"/>
    <p:sldId id="316" r:id="rId31"/>
    <p:sldId id="318" r:id="rId32"/>
    <p:sldId id="308" r:id="rId33"/>
    <p:sldId id="307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53BAEB-F5B9-2F40-97AF-E82FE65D001A}">
          <p14:sldIdLst>
            <p14:sldId id="256"/>
            <p14:sldId id="257"/>
            <p14:sldId id="288"/>
            <p14:sldId id="290"/>
            <p14:sldId id="289"/>
            <p14:sldId id="291"/>
            <p14:sldId id="293"/>
            <p14:sldId id="295"/>
            <p14:sldId id="294"/>
            <p14:sldId id="296"/>
            <p14:sldId id="319"/>
            <p14:sldId id="298"/>
            <p14:sldId id="299"/>
            <p14:sldId id="297"/>
            <p14:sldId id="300"/>
            <p14:sldId id="301"/>
            <p14:sldId id="302"/>
            <p14:sldId id="303"/>
            <p14:sldId id="304"/>
            <p14:sldId id="305"/>
            <p14:sldId id="306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16"/>
            <p14:sldId id="318"/>
            <p14:sldId id="308"/>
            <p14:sldId id="307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mas, Billy" initials="CB" lastIdx="2" clrIdx="0">
    <p:extLst>
      <p:ext uri="{19B8F6BF-5375-455C-9EA6-DF929625EA0E}">
        <p15:presenceInfo xmlns:p15="http://schemas.microsoft.com/office/powerpoint/2012/main" userId="S::k1809199@kcl.ac.uk::c84e392e-43ec-4624-8400-13e25f5c80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6"/>
    <p:restoredTop sz="80556"/>
  </p:normalViewPr>
  <p:slideViewPr>
    <p:cSldViewPr snapToGrid="0" snapToObjects="1">
      <p:cViewPr varScale="1">
        <p:scale>
          <a:sx n="59" d="100"/>
          <a:sy n="59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E9A4C-51E6-4B38-A076-EB13F5E210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CED58F-3AB7-4303-BDAA-CCE567F37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benefit from government, so it is only fair that we cooperate with it</a:t>
          </a:r>
        </a:p>
      </dgm:t>
    </dgm:pt>
    <dgm:pt modelId="{E4480A5B-470E-4260-AA39-BA6D92AD0562}" type="parTrans" cxnId="{4094E496-280F-4D19-BAEB-6AD57D1803B5}">
      <dgm:prSet/>
      <dgm:spPr/>
      <dgm:t>
        <a:bodyPr/>
        <a:lstStyle/>
        <a:p>
          <a:endParaRPr lang="en-US"/>
        </a:p>
      </dgm:t>
    </dgm:pt>
    <dgm:pt modelId="{C38F9548-CA47-4C83-9CB7-3BF90E8387D9}" type="sibTrans" cxnId="{4094E496-280F-4D19-BAEB-6AD57D1803B5}">
      <dgm:prSet/>
      <dgm:spPr/>
      <dgm:t>
        <a:bodyPr/>
        <a:lstStyle/>
        <a:p>
          <a:endParaRPr lang="en-US"/>
        </a:p>
      </dgm:t>
    </dgm:pt>
    <dgm:pt modelId="{BD44E225-6146-4FC3-939F-9598D3E61A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 it provide a plausible grounds for political authority?</a:t>
          </a:r>
        </a:p>
      </dgm:t>
    </dgm:pt>
    <dgm:pt modelId="{AA42E2F1-FD89-4AEB-B2E4-7CA083691CD2}" type="parTrans" cxnId="{9F668A89-EFD5-46DB-983D-13613E6B54E2}">
      <dgm:prSet/>
      <dgm:spPr/>
      <dgm:t>
        <a:bodyPr/>
        <a:lstStyle/>
        <a:p>
          <a:endParaRPr lang="en-US"/>
        </a:p>
      </dgm:t>
    </dgm:pt>
    <dgm:pt modelId="{C618FEE4-7B8A-45FA-84DC-FF096D6B15DA}" type="sibTrans" cxnId="{9F668A89-EFD5-46DB-983D-13613E6B54E2}">
      <dgm:prSet/>
      <dgm:spPr/>
      <dgm:t>
        <a:bodyPr/>
        <a:lstStyle/>
        <a:p>
          <a:endParaRPr lang="en-US"/>
        </a:p>
      </dgm:t>
    </dgm:pt>
    <dgm:pt modelId="{FFB6A49E-4EC8-4E89-8449-682F63982A27}" type="pres">
      <dgm:prSet presAssocID="{4C2E9A4C-51E6-4B38-A076-EB13F5E21069}" presName="root" presStyleCnt="0">
        <dgm:presLayoutVars>
          <dgm:dir/>
          <dgm:resizeHandles val="exact"/>
        </dgm:presLayoutVars>
      </dgm:prSet>
      <dgm:spPr/>
    </dgm:pt>
    <dgm:pt modelId="{82CE635A-3728-4A6E-A854-843E9E4FE331}" type="pres">
      <dgm:prSet presAssocID="{51CED58F-3AB7-4303-BDAA-CCE567F376E9}" presName="compNode" presStyleCnt="0"/>
      <dgm:spPr/>
    </dgm:pt>
    <dgm:pt modelId="{A4D5DE08-16F8-4F92-9066-BBD647FB7C63}" type="pres">
      <dgm:prSet presAssocID="{51CED58F-3AB7-4303-BDAA-CCE567F376E9}" presName="bgRect" presStyleLbl="bgShp" presStyleIdx="0" presStyleCnt="2"/>
      <dgm:spPr/>
    </dgm:pt>
    <dgm:pt modelId="{EA90FB5A-1610-449F-8B82-162683A5D5C8}" type="pres">
      <dgm:prSet presAssocID="{51CED58F-3AB7-4303-BDAA-CCE567F376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A3E4EE0-B432-4870-816C-8F033817CC0D}" type="pres">
      <dgm:prSet presAssocID="{51CED58F-3AB7-4303-BDAA-CCE567F376E9}" presName="spaceRect" presStyleCnt="0"/>
      <dgm:spPr/>
    </dgm:pt>
    <dgm:pt modelId="{4DA9919E-5804-48EB-B552-CD42C72E5D19}" type="pres">
      <dgm:prSet presAssocID="{51CED58F-3AB7-4303-BDAA-CCE567F376E9}" presName="parTx" presStyleLbl="revTx" presStyleIdx="0" presStyleCnt="2">
        <dgm:presLayoutVars>
          <dgm:chMax val="0"/>
          <dgm:chPref val="0"/>
        </dgm:presLayoutVars>
      </dgm:prSet>
      <dgm:spPr/>
    </dgm:pt>
    <dgm:pt modelId="{4F764E93-45D9-4D90-ABC1-5B60A67779B9}" type="pres">
      <dgm:prSet presAssocID="{C38F9548-CA47-4C83-9CB7-3BF90E8387D9}" presName="sibTrans" presStyleCnt="0"/>
      <dgm:spPr/>
    </dgm:pt>
    <dgm:pt modelId="{FF9DC95F-817C-44DF-B0FD-8E2B6D0B7503}" type="pres">
      <dgm:prSet presAssocID="{BD44E225-6146-4FC3-939F-9598D3E61A1D}" presName="compNode" presStyleCnt="0"/>
      <dgm:spPr/>
    </dgm:pt>
    <dgm:pt modelId="{3A66411C-067C-410F-B204-31CE57B69C49}" type="pres">
      <dgm:prSet presAssocID="{BD44E225-6146-4FC3-939F-9598D3E61A1D}" presName="bgRect" presStyleLbl="bgShp" presStyleIdx="1" presStyleCnt="2"/>
      <dgm:spPr/>
    </dgm:pt>
    <dgm:pt modelId="{842DF1B3-5032-4EF6-B257-BC53581F165A}" type="pres">
      <dgm:prSet presAssocID="{BD44E225-6146-4FC3-939F-9598D3E61A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29DE5CA0-4862-4D9A-891B-FC74E1A845EB}" type="pres">
      <dgm:prSet presAssocID="{BD44E225-6146-4FC3-939F-9598D3E61A1D}" presName="spaceRect" presStyleCnt="0"/>
      <dgm:spPr/>
    </dgm:pt>
    <dgm:pt modelId="{1AEFEAFA-ACD3-4E10-BDD3-C4E0BCFA48F9}" type="pres">
      <dgm:prSet presAssocID="{BD44E225-6146-4FC3-939F-9598D3E61A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4FA1E83-EF94-C64B-B998-B4C935DD7672}" type="presOf" srcId="{4C2E9A4C-51E6-4B38-A076-EB13F5E21069}" destId="{FFB6A49E-4EC8-4E89-8449-682F63982A27}" srcOrd="0" destOrd="0" presId="urn:microsoft.com/office/officeart/2018/2/layout/IconVerticalSolidList"/>
    <dgm:cxn modelId="{9F668A89-EFD5-46DB-983D-13613E6B54E2}" srcId="{4C2E9A4C-51E6-4B38-A076-EB13F5E21069}" destId="{BD44E225-6146-4FC3-939F-9598D3E61A1D}" srcOrd="1" destOrd="0" parTransId="{AA42E2F1-FD89-4AEB-B2E4-7CA083691CD2}" sibTransId="{C618FEE4-7B8A-45FA-84DC-FF096D6B15DA}"/>
    <dgm:cxn modelId="{4094E496-280F-4D19-BAEB-6AD57D1803B5}" srcId="{4C2E9A4C-51E6-4B38-A076-EB13F5E21069}" destId="{51CED58F-3AB7-4303-BDAA-CCE567F376E9}" srcOrd="0" destOrd="0" parTransId="{E4480A5B-470E-4260-AA39-BA6D92AD0562}" sibTransId="{C38F9548-CA47-4C83-9CB7-3BF90E8387D9}"/>
    <dgm:cxn modelId="{9B1CDAB4-D8F5-9F44-92E2-1800FC3A60E5}" type="presOf" srcId="{51CED58F-3AB7-4303-BDAA-CCE567F376E9}" destId="{4DA9919E-5804-48EB-B552-CD42C72E5D19}" srcOrd="0" destOrd="0" presId="urn:microsoft.com/office/officeart/2018/2/layout/IconVerticalSolidList"/>
    <dgm:cxn modelId="{051EEEE5-F984-B14F-841F-B0F589091471}" type="presOf" srcId="{BD44E225-6146-4FC3-939F-9598D3E61A1D}" destId="{1AEFEAFA-ACD3-4E10-BDD3-C4E0BCFA48F9}" srcOrd="0" destOrd="0" presId="urn:microsoft.com/office/officeart/2018/2/layout/IconVerticalSolidList"/>
    <dgm:cxn modelId="{FD07EF2D-D8B8-BF4F-9761-38A533AA7262}" type="presParOf" srcId="{FFB6A49E-4EC8-4E89-8449-682F63982A27}" destId="{82CE635A-3728-4A6E-A854-843E9E4FE331}" srcOrd="0" destOrd="0" presId="urn:microsoft.com/office/officeart/2018/2/layout/IconVerticalSolidList"/>
    <dgm:cxn modelId="{6393E386-0663-DD42-8B89-A60F2DBEA32C}" type="presParOf" srcId="{82CE635A-3728-4A6E-A854-843E9E4FE331}" destId="{A4D5DE08-16F8-4F92-9066-BBD647FB7C63}" srcOrd="0" destOrd="0" presId="urn:microsoft.com/office/officeart/2018/2/layout/IconVerticalSolidList"/>
    <dgm:cxn modelId="{FE39D0FF-D4E4-D048-9FCC-D9BC083B0605}" type="presParOf" srcId="{82CE635A-3728-4A6E-A854-843E9E4FE331}" destId="{EA90FB5A-1610-449F-8B82-162683A5D5C8}" srcOrd="1" destOrd="0" presId="urn:microsoft.com/office/officeart/2018/2/layout/IconVerticalSolidList"/>
    <dgm:cxn modelId="{2F0C1451-4E7C-A94D-8401-D991A16338DC}" type="presParOf" srcId="{82CE635A-3728-4A6E-A854-843E9E4FE331}" destId="{BA3E4EE0-B432-4870-816C-8F033817CC0D}" srcOrd="2" destOrd="0" presId="urn:microsoft.com/office/officeart/2018/2/layout/IconVerticalSolidList"/>
    <dgm:cxn modelId="{D09CC8CE-859E-2A4E-83E5-282316E6A5D4}" type="presParOf" srcId="{82CE635A-3728-4A6E-A854-843E9E4FE331}" destId="{4DA9919E-5804-48EB-B552-CD42C72E5D19}" srcOrd="3" destOrd="0" presId="urn:microsoft.com/office/officeart/2018/2/layout/IconVerticalSolidList"/>
    <dgm:cxn modelId="{94C556D4-B058-1C42-B95B-876A5DBCAD69}" type="presParOf" srcId="{FFB6A49E-4EC8-4E89-8449-682F63982A27}" destId="{4F764E93-45D9-4D90-ABC1-5B60A67779B9}" srcOrd="1" destOrd="0" presId="urn:microsoft.com/office/officeart/2018/2/layout/IconVerticalSolidList"/>
    <dgm:cxn modelId="{B5519A0E-886E-FA49-B8AE-182F488102E4}" type="presParOf" srcId="{FFB6A49E-4EC8-4E89-8449-682F63982A27}" destId="{FF9DC95F-817C-44DF-B0FD-8E2B6D0B7503}" srcOrd="2" destOrd="0" presId="urn:microsoft.com/office/officeart/2018/2/layout/IconVerticalSolidList"/>
    <dgm:cxn modelId="{05B071FC-772C-3349-84E2-B489B12D1E10}" type="presParOf" srcId="{FF9DC95F-817C-44DF-B0FD-8E2B6D0B7503}" destId="{3A66411C-067C-410F-B204-31CE57B69C49}" srcOrd="0" destOrd="0" presId="urn:microsoft.com/office/officeart/2018/2/layout/IconVerticalSolidList"/>
    <dgm:cxn modelId="{831F80C5-05B5-994D-B4F8-8EECC9A8197C}" type="presParOf" srcId="{FF9DC95F-817C-44DF-B0FD-8E2B6D0B7503}" destId="{842DF1B3-5032-4EF6-B257-BC53581F165A}" srcOrd="1" destOrd="0" presId="urn:microsoft.com/office/officeart/2018/2/layout/IconVerticalSolidList"/>
    <dgm:cxn modelId="{90960BDB-82A6-A140-BC6B-C8B09D38237B}" type="presParOf" srcId="{FF9DC95F-817C-44DF-B0FD-8E2B6D0B7503}" destId="{29DE5CA0-4862-4D9A-891B-FC74E1A845EB}" srcOrd="2" destOrd="0" presId="urn:microsoft.com/office/officeart/2018/2/layout/IconVerticalSolidList"/>
    <dgm:cxn modelId="{9C9A13DD-C0B3-0240-8581-A2471A9297B7}" type="presParOf" srcId="{FF9DC95F-817C-44DF-B0FD-8E2B6D0B7503}" destId="{1AEFEAFA-ACD3-4E10-BDD3-C4E0BCFA48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5DE08-16F8-4F92-9066-BBD647FB7C63}">
      <dsp:nvSpPr>
        <dsp:cNvPr id="0" name=""/>
        <dsp:cNvSpPr/>
      </dsp:nvSpPr>
      <dsp:spPr>
        <a:xfrm>
          <a:off x="0" y="707092"/>
          <a:ext cx="11407487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0FB5A-1610-449F-8B82-162683A5D5C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9919E-5804-48EB-B552-CD42C72E5D19}">
      <dsp:nvSpPr>
        <dsp:cNvPr id="0" name=""/>
        <dsp:cNvSpPr/>
      </dsp:nvSpPr>
      <dsp:spPr>
        <a:xfrm>
          <a:off x="1507738" y="707092"/>
          <a:ext cx="989974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benefit from government, so it is only fair that we cooperate with it</a:t>
          </a:r>
        </a:p>
      </dsp:txBody>
      <dsp:txXfrm>
        <a:off x="1507738" y="707092"/>
        <a:ext cx="9899748" cy="1305401"/>
      </dsp:txXfrm>
    </dsp:sp>
    <dsp:sp modelId="{3A66411C-067C-410F-B204-31CE57B69C49}">
      <dsp:nvSpPr>
        <dsp:cNvPr id="0" name=""/>
        <dsp:cNvSpPr/>
      </dsp:nvSpPr>
      <dsp:spPr>
        <a:xfrm>
          <a:off x="0" y="2338844"/>
          <a:ext cx="11407487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DF1B3-5032-4EF6-B257-BC53581F165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FEAFA-ACD3-4E10-BDD3-C4E0BCFA48F9}">
      <dsp:nvSpPr>
        <dsp:cNvPr id="0" name=""/>
        <dsp:cNvSpPr/>
      </dsp:nvSpPr>
      <dsp:spPr>
        <a:xfrm>
          <a:off x="1507738" y="2338844"/>
          <a:ext cx="989974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Does it provide a plausible grounds for political authority?</a:t>
          </a:r>
        </a:p>
      </dsp:txBody>
      <dsp:txXfrm>
        <a:off x="1507738" y="2338844"/>
        <a:ext cx="9899748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1D7DC-DA15-8C4A-9E46-C3DED183E8A0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2D6FB-68BA-0D47-9B36-B0C86A58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2D6FB-68BA-0D47-9B36-B0C86A5825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2D6FB-68BA-0D47-9B36-B0C86A5825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2D6FB-68BA-0D47-9B36-B0C86A5825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2D6FB-68BA-0D47-9B36-B0C86A5825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2D6FB-68BA-0D47-9B36-B0C86A5825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2D6FB-68BA-0D47-9B36-B0C86A5825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2D6FB-68BA-0D47-9B36-B0C86A5825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E6AA-6919-8F48-A03D-BBCE55FF5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01579-1477-2043-BA84-3A0C63979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C66F-1346-8249-A387-8C8EDE77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BB356-11CD-6B4C-8082-9CABFF08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B27E-9735-9448-899F-7CEF59F3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73F0-2F73-2A44-95D8-B13D891B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ADA1D-1E6C-0C4D-911E-B8E232C75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40BE7-18AF-E74D-8D7C-F64C015E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5218-9D88-E44B-9150-2BE4AD84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49FB-69C5-B945-85EB-046FDC46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BD465-C1E7-D242-A8F5-D1E758DC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5D668-A634-B243-89FC-04DAFC4D3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8957-3CEC-E042-B141-90708548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FB5E-68CE-8B42-B337-70D3AF7B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E875-B395-2B4B-9FB2-D431C14F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DCDB-1509-9C4C-B664-B5013799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B1D6-EE28-6B45-9B33-C4FFC3A6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AFA2-9FC4-7148-9916-C56F5132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288C-C933-B74D-A0D2-C44FCDFD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153E-12F0-104F-9F2C-9A8AC869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C69C-7786-5041-9485-8247C405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CF847-C964-F046-A3FA-23DAE390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3D00-AD3E-AF48-A328-4F0710D2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D113-69D6-4742-9257-6EACDB58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5372C-927C-D949-9D56-63C9539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15C4-1D85-D44F-87A7-E15031C2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13CB-6ABC-1C40-B8A8-80B04D8CA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8F840-87FA-244E-BDC2-C3850F3B6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1EEE-D809-D246-A21B-FB0D70E0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DCF1F-9114-A248-AD75-2D539509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3113-055B-824B-82B3-6091276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3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306A-1208-EE43-8A4B-FE96D6B4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2BA5E-58C0-E740-BF91-74C40C92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559AF-9CF0-D841-952A-B793D7109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72664-B2F3-644E-A8DB-EF1EB13B4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C2E5B-3AB6-5E40-8F19-5C9ACC8C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C94A8-C9C1-D345-9060-ADEE2A82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434A3-55B8-5445-83A8-2478063F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BC2AA-2314-8543-ABD4-0312BFA1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1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357A-1E3F-5349-9B7A-E440EC50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00B62-EA3D-B646-B41B-8B0CCDB8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4FDA5-7F8F-FB4C-80A6-F7D68B32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EF041-BA7E-FA43-96DD-C4463C99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2BC82-5B1B-884F-A634-3719133D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4BF60-FDEA-8541-BBC7-8A57B62F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BD7CF-28EA-7C45-AB1C-ACE59FB8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7839-6D16-A14A-B7FE-96934E42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E035-7892-E042-BD7F-16984A97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9F902-D937-C346-9374-DD9F8C14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4451-182E-154D-B049-F2CE15E3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E4005-B66F-EA49-A71A-B97FB40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BF0A7-A585-D74A-8FD8-D0F44021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4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1E60-C117-3E4E-B7D4-0AD74791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14F3B-DF9E-1E43-9CB1-BB905C40E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7893F-0DEB-F048-8C86-79DA0103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492FA-4D44-6945-8116-D2578061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8B101-80EF-AB4C-841A-6070A7C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68445-62A5-2F4B-9320-00CE8F5F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150E-FD5F-F940-A694-7D3C3592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AAE9-7641-4F4D-A6F2-A72C356B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7FDB-F318-114D-BD66-FFAF1770F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5380-1684-0A4E-A7A4-14CC0B057E4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19F1-85C2-654F-99C2-B939D7C27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74A7-4D8C-9E49-A75C-3040E6A7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D003-679F-2D48-826F-68F456C42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pkitten.blogspot.com/2011/11/welcome-to-london-home-of-unified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melkeku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ercyacunhavigil.blogspot.com/2010/11/anarquia-estado-y-utopia-de-robert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ercyacunhavigil.blogspot.com/2010/11/anarquia-estado-y-utopia-de-robert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dherholz/5188583907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gal_positivis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dherholz/5188583907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lindo-taid.net/category/mental-flos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2E84-5D20-FC42-A649-38BBCD5C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783959"/>
            <a:ext cx="5118801" cy="270095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Fair Play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9B8A0-6E05-624C-9944-0AC99764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700" dirty="0"/>
              <a:t>Introduction to Political Theory</a:t>
            </a:r>
          </a:p>
          <a:p>
            <a:pPr algn="l"/>
            <a:r>
              <a:rPr lang="en-US" sz="1700" dirty="0"/>
              <a:t>Dr. Billy Christmas</a:t>
            </a:r>
          </a:p>
          <a:p>
            <a:pPr algn="l"/>
            <a:r>
              <a:rPr lang="en-US" sz="1700" dirty="0"/>
              <a:t>Lecturer in Political Theory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outdoor, building, sitting, clock&#10;&#10;Description automatically generated">
            <a:extLst>
              <a:ext uri="{FF2B5EF4-FFF2-40B4-BE49-F238E27FC236}">
                <a16:creationId xmlns:a16="http://schemas.microsoft.com/office/drawing/2014/main" id="{DF0E55B9-C088-4046-B71A-4E68B8672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613" r="2" b="4170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024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6CB-6763-DA42-A18E-EE2526AC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Non-Excludable Goods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A1A8A7-8F20-6540-AF83-4421882925D0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Does principle of fairness apply?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You did not voluntarily receive the benefits, why should bare costs?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“Limiting argument”: fairness only implies obligation when it comes to excludable goods</a:t>
            </a:r>
          </a:p>
        </p:txBody>
      </p:sp>
    </p:spTree>
    <p:extLst>
      <p:ext uri="{BB962C8B-B14F-4D97-AF65-F5344CB8AC3E}">
        <p14:creationId xmlns:p14="http://schemas.microsoft.com/office/powerpoint/2010/main" val="30440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erd of cattle grazing on a lush green field&#10;&#10;Description automatically generated">
            <a:extLst>
              <a:ext uri="{FF2B5EF4-FFF2-40B4-BE49-F238E27FC236}">
                <a16:creationId xmlns:a16="http://schemas.microsoft.com/office/drawing/2014/main" id="{796EA42A-5C02-C744-8F5F-DA0115D1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438" b="5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7D524-8AAF-784E-9396-5595A7D6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Garret Hardin, “Tragedy of the Commons” </a:t>
            </a:r>
            <a:r>
              <a:rPr lang="en-US" sz="23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Science</a:t>
            </a: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162</a:t>
            </a:r>
            <a:r>
              <a:rPr lang="en-US" sz="23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(1958)</a:t>
            </a:r>
            <a:b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0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6CB-6763-DA42-A18E-EE2526AC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Non-Excludable Goods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A1A8A7-8F20-6540-AF83-4421882925D0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Problem: non-excludable goods are subject to the Tragedy of the Commons/Free-Rider Problem: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Since use is open to everyone, it may be overused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Unless people can be made to contribute, it will be depleted/under-provided</a:t>
            </a:r>
          </a:p>
        </p:txBody>
      </p:sp>
    </p:spTree>
    <p:extLst>
      <p:ext uri="{BB962C8B-B14F-4D97-AF65-F5344CB8AC3E}">
        <p14:creationId xmlns:p14="http://schemas.microsoft.com/office/powerpoint/2010/main" val="19454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6CB-6763-DA42-A18E-EE2526AC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Non-Excludable Goods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A1A8A7-8F20-6540-AF83-4421882925D0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Enforcement of fairness obligations might be </a:t>
            </a:r>
            <a:r>
              <a:rPr lang="en-US" sz="2400" i="1" dirty="0"/>
              <a:t>necessary </a:t>
            </a:r>
            <a:r>
              <a:rPr lang="en-US" sz="2400" dirty="0"/>
              <a:t>for such goods to exist at all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But is this justifiable – is there a real moral obligation to contribute?</a:t>
            </a:r>
          </a:p>
        </p:txBody>
      </p:sp>
    </p:spTree>
    <p:extLst>
      <p:ext uri="{BB962C8B-B14F-4D97-AF65-F5344CB8AC3E}">
        <p14:creationId xmlns:p14="http://schemas.microsoft.com/office/powerpoint/2010/main" val="62818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6C1-A8F9-8342-A16B-AEEE473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Nozick Says “No”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C9AA-65E5-5845-96D6-E871394A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pPr lvl="1"/>
            <a:r>
              <a:rPr lang="en-US" dirty="0"/>
              <a:t>Neighborhood PA system</a:t>
            </a:r>
          </a:p>
          <a:p>
            <a:pPr lvl="1"/>
            <a:r>
              <a:rPr lang="en-US" dirty="0"/>
              <a:t>Neighborhood street sweeping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Fairness does not override the need to get people’s consent before they are forced to cooperate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FFA844C-DE84-7C48-97E8-DD4DC0698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210" r="6709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661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6C1-A8F9-8342-A16B-AEEE473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Nozick Says “No”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C9AA-65E5-5845-96D6-E871394A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“One cannot, whatever one’s purposes, just act so as to give people benefits and then demand (or seize) payment. Nor can a group of persons do this.”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i="1" dirty="0"/>
              <a:t>Anarchy, State, and Utopia</a:t>
            </a:r>
            <a:r>
              <a:rPr lang="en-US" sz="2400" dirty="0"/>
              <a:t>, 1974, p. 95)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Perhaps even more serious when it is not money but actual </a:t>
            </a:r>
            <a:r>
              <a:rPr lang="en-US" sz="2400" dirty="0" err="1"/>
              <a:t>labour</a:t>
            </a:r>
            <a:endParaRPr lang="en-US" sz="2400" dirty="0"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FFA844C-DE84-7C48-97E8-DD4DC0698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210" r="6709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536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9FB63-9EFB-5341-8D4A-9D7EA9C2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Enforceability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C5F9-FAB8-2748-B7B8-B4BFF2AA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Obligation to obey the state is (purportedly) enforceable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One might agree with fair play duties in these cases, but not think they’re enforceable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But the moral obligation would need to be very strong to be</a:t>
            </a:r>
            <a:r>
              <a:rPr lang="en-US" sz="2400" i="1" dirty="0">
                <a:solidFill>
                  <a:srgbClr val="000000"/>
                </a:solidFill>
              </a:rPr>
              <a:t> legitimately enforceable</a:t>
            </a:r>
          </a:p>
        </p:txBody>
      </p:sp>
    </p:spTree>
    <p:extLst>
      <p:ext uri="{BB962C8B-B14F-4D97-AF65-F5344CB8AC3E}">
        <p14:creationId xmlns:p14="http://schemas.microsoft.com/office/powerpoint/2010/main" val="8345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FE5C6-A4D6-5548-B1FC-EE9E2990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Refining the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D38F-BDFA-FF49-B55E-D49C37FD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370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George </a:t>
            </a:r>
            <a:r>
              <a:rPr lang="en-US" dirty="0" err="1">
                <a:solidFill>
                  <a:srgbClr val="000000"/>
                </a:solidFill>
              </a:rPr>
              <a:t>Klosko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Nozick is right with regard to </a:t>
            </a:r>
            <a:r>
              <a:rPr lang="en-US" i="1" dirty="0">
                <a:solidFill>
                  <a:srgbClr val="000000"/>
                </a:solidFill>
              </a:rPr>
              <a:t>those cases</a:t>
            </a:r>
            <a:r>
              <a:rPr lang="en-US" dirty="0">
                <a:solidFill>
                  <a:srgbClr val="000000"/>
                </a:solidFill>
              </a:rPr>
              <a:t>, but those goods are trivial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Where cooperative schemes provide </a:t>
            </a:r>
            <a:r>
              <a:rPr lang="en-US" i="1" dirty="0">
                <a:solidFill>
                  <a:srgbClr val="000000"/>
                </a:solidFill>
              </a:rPr>
              <a:t>significant benefits</a:t>
            </a:r>
            <a:r>
              <a:rPr lang="en-US" dirty="0">
                <a:solidFill>
                  <a:srgbClr val="000000"/>
                </a:solidFill>
              </a:rPr>
              <a:t>, fairness implies obligation</a:t>
            </a:r>
          </a:p>
        </p:txBody>
      </p:sp>
    </p:spTree>
    <p:extLst>
      <p:ext uri="{BB962C8B-B14F-4D97-AF65-F5344CB8AC3E}">
        <p14:creationId xmlns:p14="http://schemas.microsoft.com/office/powerpoint/2010/main" val="18557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FE5C6-A4D6-5548-B1FC-EE9E2990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Refining the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D38F-BDFA-FF49-B55E-D49C37FD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370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George </a:t>
            </a:r>
            <a:r>
              <a:rPr lang="en-US" dirty="0" err="1">
                <a:solidFill>
                  <a:srgbClr val="000000"/>
                </a:solidFill>
              </a:rPr>
              <a:t>Klosko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 non-excludable goods in question must be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Worth the recipients' effort in providing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0000"/>
                </a:solidFill>
              </a:rPr>
              <a:t>Presumptively</a:t>
            </a:r>
            <a:r>
              <a:rPr lang="en-US" dirty="0">
                <a:solidFill>
                  <a:srgbClr val="000000"/>
                </a:solidFill>
              </a:rPr>
              <a:t> beneficial</a:t>
            </a:r>
          </a:p>
        </p:txBody>
      </p:sp>
    </p:spTree>
    <p:extLst>
      <p:ext uri="{BB962C8B-B14F-4D97-AF65-F5344CB8AC3E}">
        <p14:creationId xmlns:p14="http://schemas.microsoft.com/office/powerpoint/2010/main" val="274493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FE5C6-A4D6-5548-B1FC-EE9E2990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Presumptive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D38F-BDFA-FF49-B55E-D49C37FD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3704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Things that you want, whatever else you want</a:t>
            </a:r>
          </a:p>
          <a:p>
            <a:r>
              <a:rPr lang="en-US" dirty="0">
                <a:solidFill>
                  <a:srgbClr val="000000"/>
                </a:solidFill>
              </a:rPr>
              <a:t>Indispensable, multi-purpose goods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 g. freedom; security</a:t>
            </a:r>
          </a:p>
          <a:p>
            <a:r>
              <a:rPr lang="en-US" dirty="0">
                <a:solidFill>
                  <a:srgbClr val="000000"/>
                </a:solidFill>
              </a:rPr>
              <a:t>Rawlsian “primary goods”?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1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251E-DB88-1045-A115-D333642B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Fair Play Theory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08A9F3-8AC0-4E09-8F11-3853148AC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059281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766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318C-4035-1949-AB85-B84FC218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4100"/>
              <a:t>Case One: Security from Imminent Threat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4E19-99F2-7A47-AB23-CD89D6F1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i="1" dirty="0"/>
              <a:t>A</a:t>
            </a:r>
            <a:r>
              <a:rPr lang="en-US" sz="1800" dirty="0"/>
              <a:t> is an inhabitant of </a:t>
            </a:r>
            <a:r>
              <a:rPr lang="en-US" sz="1800" i="1" dirty="0"/>
              <a:t>X</a:t>
            </a:r>
            <a:r>
              <a:rPr lang="en-US" sz="1800" dirty="0"/>
              <a:t>; a small territory surrounded by hostile neighbors intent on massacring the population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X</a:t>
            </a:r>
            <a:r>
              <a:rPr lang="en-US" sz="1800" dirty="0"/>
              <a:t>-</a:t>
            </a:r>
            <a:r>
              <a:rPr lang="en-US" sz="1800" dirty="0" err="1"/>
              <a:t>ites</a:t>
            </a:r>
            <a:r>
              <a:rPr lang="en-US" sz="1800" dirty="0"/>
              <a:t> institute a sophisticated military which is necessary and sufficient for the protection of </a:t>
            </a:r>
            <a:r>
              <a:rPr lang="en-US" sz="1800" i="1" dirty="0"/>
              <a:t>X </a:t>
            </a:r>
            <a:r>
              <a:rPr lang="en-US" sz="1800" dirty="0"/>
              <a:t>from hostile outsiders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institution depends upon every able-bodied </a:t>
            </a:r>
            <a:r>
              <a:rPr lang="en-US" sz="1800" i="1" dirty="0"/>
              <a:t>X</a:t>
            </a:r>
            <a:r>
              <a:rPr lang="en-US" sz="1800" dirty="0"/>
              <a:t>-</a:t>
            </a:r>
            <a:r>
              <a:rPr lang="en-US" sz="1800" dirty="0" err="1"/>
              <a:t>ite</a:t>
            </a:r>
            <a:r>
              <a:rPr lang="en-US" sz="1800" dirty="0"/>
              <a:t> of age spending at least a year doing military service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Klosko</a:t>
            </a:r>
            <a:r>
              <a:rPr lang="en-US" sz="1800" dirty="0"/>
              <a:t>: surely, </a:t>
            </a:r>
            <a:r>
              <a:rPr lang="en-US" sz="1800" i="1" dirty="0"/>
              <a:t>A </a:t>
            </a:r>
            <a:r>
              <a:rPr lang="en-US" sz="1800" dirty="0"/>
              <a:t>has an obligation to undertake the burden of military service</a:t>
            </a:r>
          </a:p>
        </p:txBody>
      </p:sp>
      <p:pic>
        <p:nvPicPr>
          <p:cNvPr id="8" name="Picture 7" descr="A picture containing grass, weapon, outdoor, running&#10;&#10;Description automatically generated">
            <a:extLst>
              <a:ext uri="{FF2B5EF4-FFF2-40B4-BE49-F238E27FC236}">
                <a16:creationId xmlns:a16="http://schemas.microsoft.com/office/drawing/2014/main" id="{96F866B8-A72A-2B4E-AF6A-31B42F822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60" r="1519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87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318C-4035-1949-AB85-B84FC218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Case Two: Pollution Mitigation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0470488-0A2F-4055-9F2B-EBDD2D9B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3"/>
            <a:ext cx="5120113" cy="4113861"/>
          </a:xfrm>
        </p:spPr>
        <p:txBody>
          <a:bodyPr>
            <a:normAutofit/>
          </a:bodyPr>
          <a:lstStyle/>
          <a:p>
            <a:r>
              <a:rPr lang="en-US" sz="2000" dirty="0"/>
              <a:t>B lives is an ecologically isolate territory, </a:t>
            </a:r>
            <a:r>
              <a:rPr lang="en-US" sz="2000" i="1" dirty="0"/>
              <a:t>Y</a:t>
            </a:r>
            <a:r>
              <a:rPr lang="en-US" sz="2000" dirty="0"/>
              <a:t>, which is beset by severe air pollution (it is causing and exacerbating serious lung conditions)</a:t>
            </a:r>
          </a:p>
          <a:p>
            <a:r>
              <a:rPr lang="en-US" sz="2000" i="1" dirty="0"/>
              <a:t>Y</a:t>
            </a:r>
            <a:r>
              <a:rPr lang="en-US" sz="2000" dirty="0"/>
              <a:t>-</a:t>
            </a:r>
            <a:r>
              <a:rPr lang="en-US" sz="2000" dirty="0" err="1"/>
              <a:t>ites</a:t>
            </a:r>
            <a:r>
              <a:rPr lang="en-US" sz="2000" dirty="0"/>
              <a:t> band together to impose reasonable and effective restrictions on pollutants (mainly, the use of cars), and require cars to be altered to make them less polluting</a:t>
            </a:r>
          </a:p>
          <a:p>
            <a:r>
              <a:rPr lang="en-US" sz="2000" dirty="0"/>
              <a:t>These restrictions are costly and inconvenient to B, so she does not want to comply with them</a:t>
            </a:r>
          </a:p>
          <a:p>
            <a:r>
              <a:rPr lang="en-US" sz="2000" dirty="0" err="1"/>
              <a:t>Klosko</a:t>
            </a:r>
            <a:r>
              <a:rPr lang="en-US" sz="2000" dirty="0"/>
              <a:t>: surely, she has an obligation to bear these burdens</a:t>
            </a:r>
          </a:p>
        </p:txBody>
      </p:sp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CFFEEEF9-F872-3647-9AC7-2E53492F5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989" r="1979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87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318C-4035-1949-AB85-B84FC218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Case Three: Human Vivisection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0470488-0A2F-4055-9F2B-EBDD2D9B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A society conducts scientific and medical  experiments on humans</a:t>
            </a:r>
          </a:p>
          <a:p>
            <a:r>
              <a:rPr lang="en-US" sz="1800" dirty="0"/>
              <a:t>The benefits (assume them to be non-excludable), are enormous and presumptive</a:t>
            </a:r>
          </a:p>
          <a:p>
            <a:r>
              <a:rPr lang="en-US" sz="1800" dirty="0"/>
              <a:t>Members of this society are not obliged to participate because the cost is too high (pain, severe illness, death, etc.)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Cost to individual participants must not be greater than the benefits to the individual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5E3C15-42E2-47A5-9AD1-0D9523632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41" r="10317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74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36C4-180E-3A4D-A965-9F6936F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Refinement of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5E9-700C-2545-A9CA-3E0573D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Recall: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Non-excludable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Presumptive benefits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Worth the cost to the individual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Also: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Internal distribution of benefits and burdens within the cooperative endeavor but itself be fair</a:t>
            </a: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</a:rPr>
              <a:t>Fairness cannot oblige you to take part in an internally unfair system</a:t>
            </a:r>
          </a:p>
          <a:p>
            <a:pPr>
              <a:buFont typeface="Wingdings" pitchFamily="2" charset="2"/>
              <a:buChar char="à"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E. g. (1) if there was racial discrimination within the ranks of the military; or (2) rich people were allowed to pollute more than poor</a:t>
            </a:r>
          </a:p>
        </p:txBody>
      </p:sp>
    </p:spTree>
    <p:extLst>
      <p:ext uri="{BB962C8B-B14F-4D97-AF65-F5344CB8AC3E}">
        <p14:creationId xmlns:p14="http://schemas.microsoft.com/office/powerpoint/2010/main" val="10641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36C4-180E-3A4D-A965-9F6936F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Political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5E9-700C-2545-A9CA-3E0573D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Fairness obliges you to contribute to provision of presumptive public goods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000000"/>
                </a:solidFill>
              </a:rPr>
              <a:t>Not </a:t>
            </a:r>
            <a:r>
              <a:rPr lang="en-US" sz="2400" dirty="0">
                <a:solidFill>
                  <a:srgbClr val="000000"/>
                </a:solidFill>
              </a:rPr>
              <a:t>discretionary public goods (goods that only happen to benefit some people)</a:t>
            </a:r>
          </a:p>
          <a:p>
            <a:pPr marL="0" indent="0">
              <a:buNone/>
            </a:pPr>
            <a:endParaRPr lang="en-US" sz="24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Can only ground authority of a minimalist government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Klosko</a:t>
            </a:r>
            <a:r>
              <a:rPr lang="en-US" sz="2400" dirty="0">
                <a:solidFill>
                  <a:srgbClr val="000000"/>
                </a:solidFill>
              </a:rPr>
              <a:t>: actually, it can go further</a:t>
            </a:r>
          </a:p>
        </p:txBody>
      </p:sp>
    </p:spTree>
    <p:extLst>
      <p:ext uri="{BB962C8B-B14F-4D97-AF65-F5344CB8AC3E}">
        <p14:creationId xmlns:p14="http://schemas.microsoft.com/office/powerpoint/2010/main" val="1976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36C4-180E-3A4D-A965-9F6936F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5E9-700C-2545-A9CA-3E0573D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What if provision of a </a:t>
            </a:r>
            <a:r>
              <a:rPr lang="en-US" sz="2400" b="1" dirty="0">
                <a:solidFill>
                  <a:srgbClr val="000000"/>
                </a:solidFill>
              </a:rPr>
              <a:t>discretionary good </a:t>
            </a:r>
            <a:r>
              <a:rPr lang="en-US" sz="2400" dirty="0">
                <a:solidFill>
                  <a:srgbClr val="000000"/>
                </a:solidFill>
              </a:rPr>
              <a:t>is bundled with provision of </a:t>
            </a:r>
            <a:r>
              <a:rPr lang="en-US" sz="2400" b="1" dirty="0">
                <a:solidFill>
                  <a:srgbClr val="000000"/>
                </a:solidFill>
              </a:rPr>
              <a:t>other discretionary goods</a:t>
            </a:r>
            <a:r>
              <a:rPr lang="en-US" sz="2400" dirty="0">
                <a:solidFill>
                  <a:srgbClr val="000000"/>
                </a:solidFill>
              </a:rPr>
              <a:t>, such that everyone benefits?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i="1" dirty="0">
                <a:solidFill>
                  <a:srgbClr val="000000"/>
                </a:solidFill>
              </a:rPr>
              <a:t>overall bundle </a:t>
            </a:r>
            <a:r>
              <a:rPr lang="en-US" sz="2400" dirty="0">
                <a:solidFill>
                  <a:srgbClr val="000000"/>
                </a:solidFill>
              </a:rPr>
              <a:t>is presumptively beneficial 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 obligation?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sym typeface="Wingdings" pitchFamily="2" charset="2"/>
              </a:rPr>
              <a:t>Klosko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: no combination of discretionary goods “adds up” to a presumptive good. Therefore, not strong enough to yield obligation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It is not merely that one benefits, but that one couldn’t do without the benefit, that does the work</a:t>
            </a:r>
          </a:p>
        </p:txBody>
      </p:sp>
    </p:spTree>
    <p:extLst>
      <p:ext uri="{BB962C8B-B14F-4D97-AF65-F5344CB8AC3E}">
        <p14:creationId xmlns:p14="http://schemas.microsoft.com/office/powerpoint/2010/main" val="143798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36C4-180E-3A4D-A965-9F6936F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5E9-700C-2545-A9CA-3E0573D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What if provision of a </a:t>
            </a:r>
            <a:r>
              <a:rPr lang="en-US" sz="2400" b="1" dirty="0">
                <a:solidFill>
                  <a:srgbClr val="000000"/>
                </a:solidFill>
              </a:rPr>
              <a:t>discretionary good </a:t>
            </a:r>
            <a:r>
              <a:rPr lang="en-US" sz="2400" dirty="0">
                <a:solidFill>
                  <a:srgbClr val="000000"/>
                </a:solidFill>
              </a:rPr>
              <a:t>is bundled with provision of a </a:t>
            </a:r>
            <a:r>
              <a:rPr lang="en-US" sz="2400" b="1" dirty="0">
                <a:solidFill>
                  <a:srgbClr val="000000"/>
                </a:solidFill>
              </a:rPr>
              <a:t>presumptive good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Moral difference in creating an obligation vs. maintaining one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Do you </a:t>
            </a:r>
            <a:r>
              <a:rPr lang="en-US" sz="2400" i="1" dirty="0">
                <a:solidFill>
                  <a:srgbClr val="000000"/>
                </a:solidFill>
                <a:sym typeface="Wingdings" pitchFamily="2" charset="2"/>
              </a:rPr>
              <a:t>lose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 your obligation now that a discretionary good is being provided?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Only if it renders</a:t>
            </a:r>
          </a:p>
          <a:p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the distribution of benefits and burdens unfair;</a:t>
            </a:r>
          </a:p>
          <a:p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or makes the presumptive benefit not worth the cost</a:t>
            </a:r>
          </a:p>
        </p:txBody>
      </p:sp>
    </p:spTree>
    <p:extLst>
      <p:ext uri="{BB962C8B-B14F-4D97-AF65-F5344CB8AC3E}">
        <p14:creationId xmlns:p14="http://schemas.microsoft.com/office/powerpoint/2010/main" val="18571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36C4-180E-3A4D-A965-9F6936F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Klosko’s</a:t>
            </a:r>
            <a:r>
              <a:rPr lang="en-US" dirty="0">
                <a:solidFill>
                  <a:srgbClr val="FFFFFF"/>
                </a:solidFill>
              </a:rPr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5E9-700C-2545-A9CA-3E0573D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Only if it renders</a:t>
            </a:r>
          </a:p>
          <a:p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the distribution of benefits and burdens unfair;</a:t>
            </a:r>
          </a:p>
          <a:p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or makes the presumptive benefit not worth the cost</a:t>
            </a:r>
          </a:p>
        </p:txBody>
      </p:sp>
    </p:spTree>
    <p:extLst>
      <p:ext uri="{BB962C8B-B14F-4D97-AF65-F5344CB8AC3E}">
        <p14:creationId xmlns:p14="http://schemas.microsoft.com/office/powerpoint/2010/main" val="13720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36C4-180E-3A4D-A965-9F6936F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Klosko’s</a:t>
            </a:r>
            <a:r>
              <a:rPr lang="en-US" dirty="0">
                <a:solidFill>
                  <a:srgbClr val="FFFFFF"/>
                </a:solidFill>
              </a:rPr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5E9-700C-2545-A9CA-3E0573D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Therefore, you have an obligation to governments </a:t>
            </a:r>
            <a:r>
              <a:rPr lang="en-US" sz="2400" dirty="0" err="1">
                <a:solidFill>
                  <a:srgbClr val="000000"/>
                </a:solidFill>
                <a:sym typeface="Wingdings" pitchFamily="2" charset="2"/>
              </a:rPr>
              <a:t>iff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 they provide at least one presumptive public good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And if it provides discretionary public goods, funded and distributed in a fair way</a:t>
            </a:r>
          </a:p>
        </p:txBody>
      </p:sp>
    </p:spTree>
    <p:extLst>
      <p:ext uri="{BB962C8B-B14F-4D97-AF65-F5344CB8AC3E}">
        <p14:creationId xmlns:p14="http://schemas.microsoft.com/office/powerpoint/2010/main" val="3208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36C4-180E-3A4D-A965-9F6936F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Klosko’s</a:t>
            </a:r>
            <a:r>
              <a:rPr lang="en-US" dirty="0">
                <a:solidFill>
                  <a:srgbClr val="FFFFFF"/>
                </a:solidFill>
              </a:rPr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5E9-700C-2545-A9CA-3E0573D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Provision of private goods would extinguish all authority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Cannot benefit particular persons based on who they are: all goods must be non-excludable</a:t>
            </a:r>
          </a:p>
        </p:txBody>
      </p:sp>
    </p:spTree>
    <p:extLst>
      <p:ext uri="{BB962C8B-B14F-4D97-AF65-F5344CB8AC3E}">
        <p14:creationId xmlns:p14="http://schemas.microsoft.com/office/powerpoint/2010/main" val="35790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6F89-D998-F043-97BB-3E5C4292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The Principle of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FAE1-7B63-1547-B0B2-6884E993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[W]hen a number of persons conduct any joint enterprise according to rules and thus restrict their liberty, those who have submitted to these restrictions when required have a right to a similar submission from those who have benefited by their submissions.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(H. L. A. Hart, “Are There Any Natural Rights?” </a:t>
            </a:r>
            <a:r>
              <a:rPr lang="en-US" sz="2400" i="1" dirty="0"/>
              <a:t>Philosophical Review </a:t>
            </a:r>
            <a:r>
              <a:rPr lang="en-US" sz="2400" dirty="0"/>
              <a:t>64 , 1955)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sunglasses posing for the camera&#10;&#10;Description automatically generated">
            <a:extLst>
              <a:ext uri="{FF2B5EF4-FFF2-40B4-BE49-F238E27FC236}">
                <a16:creationId xmlns:a16="http://schemas.microsoft.com/office/drawing/2014/main" id="{EF2DB0A6-D0F1-5A43-8AC8-62A3F7EB2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787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0180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36C4-180E-3A4D-A965-9F6936F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Rawlsian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5E9-700C-2545-A9CA-3E0573D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Liberty Principle = presumptive public good of secured freedom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Difference Principle = governs fair distribution and funding of discretionary public goods</a:t>
            </a:r>
          </a:p>
        </p:txBody>
      </p:sp>
    </p:spTree>
    <p:extLst>
      <p:ext uri="{BB962C8B-B14F-4D97-AF65-F5344CB8AC3E}">
        <p14:creationId xmlns:p14="http://schemas.microsoft.com/office/powerpoint/2010/main" val="17995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36C4-180E-3A4D-A965-9F6936F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Note on Thought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5E9-700C-2545-A9CA-3E0573D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Abstractions from </a:t>
            </a:r>
            <a:r>
              <a:rPr lang="en-US" sz="2400" i="1" dirty="0">
                <a:solidFill>
                  <a:srgbClr val="000000"/>
                </a:solidFill>
                <a:sym typeface="Wingdings" pitchFamily="2" charset="2"/>
              </a:rPr>
              <a:t>distracting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, </a:t>
            </a:r>
            <a:r>
              <a:rPr lang="en-US" sz="2400" i="1" dirty="0">
                <a:solidFill>
                  <a:srgbClr val="000000"/>
                </a:solidFill>
                <a:sym typeface="Wingdings" pitchFamily="2" charset="2"/>
              </a:rPr>
              <a:t>complicating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, or </a:t>
            </a:r>
            <a:r>
              <a:rPr lang="en-US" sz="2400" i="1" dirty="0">
                <a:solidFill>
                  <a:srgbClr val="000000"/>
                </a:solidFill>
                <a:sym typeface="Wingdings" pitchFamily="2" charset="2"/>
              </a:rPr>
              <a:t>prejudicing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 information that are present in the empirical reality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Prime more trustworthy </a:t>
            </a:r>
            <a:r>
              <a:rPr lang="en-US" sz="2400" i="1" dirty="0">
                <a:solidFill>
                  <a:srgbClr val="000000"/>
                </a:solidFill>
                <a:sym typeface="Wingdings" pitchFamily="2" charset="2"/>
              </a:rPr>
              <a:t>intuitions</a:t>
            </a:r>
          </a:p>
          <a:p>
            <a:pPr marL="0" indent="0">
              <a:buNone/>
            </a:pPr>
            <a:endParaRPr lang="en-US" sz="2400" i="1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Important to identify which intuitions are giving you the conclusion you draw</a:t>
            </a:r>
          </a:p>
        </p:txBody>
      </p:sp>
    </p:spTree>
    <p:extLst>
      <p:ext uri="{BB962C8B-B14F-4D97-AF65-F5344CB8AC3E}">
        <p14:creationId xmlns:p14="http://schemas.microsoft.com/office/powerpoint/2010/main" val="370221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318C-4035-1949-AB85-B84FC218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Case Two: Pollution Mitigation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0470488-0A2F-4055-9F2B-EBDD2D9B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3"/>
            <a:ext cx="5120113" cy="4101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Possible grounds for skepticism: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Intuition is driven by a </a:t>
            </a:r>
            <a:r>
              <a:rPr lang="en-US" sz="2200" i="1" dirty="0"/>
              <a:t>Harm Principle</a:t>
            </a:r>
            <a:r>
              <a:rPr lang="en-US" sz="2200"/>
              <a:t>, not </a:t>
            </a:r>
            <a:r>
              <a:rPr lang="en-US" sz="2200" dirty="0"/>
              <a:t>a duty of </a:t>
            </a:r>
            <a:r>
              <a:rPr lang="en-US" sz="2200" i="1" dirty="0"/>
              <a:t>Fair Play</a:t>
            </a:r>
          </a:p>
          <a:p>
            <a:pPr lvl="1"/>
            <a:r>
              <a:rPr lang="en-US" sz="1700" dirty="0"/>
              <a:t>E. g. J. S. Mill’s liberalism</a:t>
            </a:r>
          </a:p>
          <a:p>
            <a:r>
              <a:rPr lang="en-US" sz="2200" dirty="0"/>
              <a:t>The duty imposed is a </a:t>
            </a:r>
            <a:r>
              <a:rPr lang="en-US" sz="2200" i="1" dirty="0"/>
              <a:t>negative duty</a:t>
            </a:r>
            <a:r>
              <a:rPr lang="en-US" sz="2200" dirty="0"/>
              <a:t> not a </a:t>
            </a:r>
            <a:r>
              <a:rPr lang="en-US" sz="2200" i="1" dirty="0"/>
              <a:t>positive duty</a:t>
            </a:r>
            <a:endParaRPr lang="en-US" sz="2200" dirty="0"/>
          </a:p>
          <a:p>
            <a:r>
              <a:rPr lang="en-US" sz="2200" dirty="0"/>
              <a:t>Tells you not to actively harm others, does not require enforcement of any particular actions</a:t>
            </a:r>
          </a:p>
          <a:p>
            <a:r>
              <a:rPr lang="en-US" sz="2200" dirty="0"/>
              <a:t>Political authority involves positive obligations, not merely negative ones, so not clear that a Harm Principle could ground political authority</a:t>
            </a:r>
          </a:p>
          <a:p>
            <a:endParaRPr lang="en-US" sz="1800" dirty="0"/>
          </a:p>
        </p:txBody>
      </p:sp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CFFEEEF9-F872-3647-9AC7-2E53492F5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989" r="1979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92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318C-4035-1949-AB85-B84FC218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4100"/>
              <a:t>Case One: Security from Imminent Threat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4E19-99F2-7A47-AB23-CD89D6F1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Possible grounds for skepticism: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Intuition is driven by </a:t>
            </a:r>
            <a:r>
              <a:rPr lang="en-US" sz="2400" i="1" dirty="0"/>
              <a:t>Rescue Duty</a:t>
            </a:r>
            <a:r>
              <a:rPr lang="en-US" sz="2400" dirty="0"/>
              <a:t>, not duty of </a:t>
            </a:r>
            <a:r>
              <a:rPr lang="en-US" sz="2400" i="1" dirty="0"/>
              <a:t>Fair Play</a:t>
            </a:r>
          </a:p>
          <a:p>
            <a:pPr lvl="1"/>
            <a:r>
              <a:rPr lang="en-US" sz="2000" dirty="0"/>
              <a:t>E. g. Peter Singer’s </a:t>
            </a:r>
            <a:r>
              <a:rPr lang="en-US" sz="2000" i="1" dirty="0"/>
              <a:t>Drowning Baby Case</a:t>
            </a:r>
            <a:endParaRPr lang="en-US" sz="2000" dirty="0"/>
          </a:p>
          <a:p>
            <a:endParaRPr lang="en-US" sz="2400" i="1" dirty="0"/>
          </a:p>
          <a:p>
            <a:r>
              <a:rPr lang="en-US" sz="2400" dirty="0"/>
              <a:t>Would need to make the case that political authority is necessary to avoid imminent threats to innocent life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 descr="A picture containing grass, weapon, outdoor, running&#10;&#10;Description automatically generated">
            <a:extLst>
              <a:ext uri="{FF2B5EF4-FFF2-40B4-BE49-F238E27FC236}">
                <a16:creationId xmlns:a16="http://schemas.microsoft.com/office/drawing/2014/main" id="{96F866B8-A72A-2B4E-AF6A-31B42F822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60" r="1519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26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F2C8F-6633-0748-9546-55FEED34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Week: Natural Duty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8521-52D2-324D-95E1-67FED87C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1052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6F89-D998-F043-97BB-3E5C4292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The Principle of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FAE1-7B63-1547-B0B2-6884E993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438384" cy="337592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“We are not to gain from the cooperative labors </a:t>
            </a:r>
            <a:r>
              <a:rPr lang="en-US"/>
              <a:t>of others </a:t>
            </a:r>
            <a:r>
              <a:rPr lang="en-US" dirty="0"/>
              <a:t>without doing our fair share.”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(John Rawls, </a:t>
            </a:r>
            <a:r>
              <a:rPr lang="en-US" i="1" dirty="0"/>
              <a:t>A Theory of Justice</a:t>
            </a:r>
            <a:r>
              <a:rPr lang="en-US" dirty="0"/>
              <a:t>, 1971)</a:t>
            </a:r>
            <a:endParaRPr lang="en-US" i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079E0007-6757-F34C-B6D1-DA8AFDA1C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702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CBFCB-A093-5F4B-8891-97922CE1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3F3F"/>
                </a:solidFill>
              </a:rPr>
              <a:t>From Fairness to Political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6863-8BDC-E345-8F7B-A196FAE6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FFFF"/>
                </a:solidFill>
              </a:rPr>
              <a:t>Fairness demands that we cooperate  in endeavors that we benefit from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FFFF"/>
                </a:solidFill>
              </a:rPr>
              <a:t>The obligation is owed to the other cost-bearing cooperators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olidFill>
                  <a:srgbClr val="FFFFFF"/>
                </a:solidFill>
              </a:rPr>
              <a:t>This obligation is cashed out as a duty to obey the state</a:t>
            </a:r>
          </a:p>
          <a:p>
            <a:pPr>
              <a:buFont typeface="Wingdings" pitchFamily="2" charset="2"/>
              <a:buChar char="à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olidFill>
                  <a:srgbClr val="FFFFFF"/>
                </a:solidFill>
              </a:rPr>
              <a:t> The state (or rule of law) itself is regarded as a beneficial endeavor</a:t>
            </a:r>
          </a:p>
        </p:txBody>
      </p:sp>
    </p:spTree>
    <p:extLst>
      <p:ext uri="{BB962C8B-B14F-4D97-AF65-F5344CB8AC3E}">
        <p14:creationId xmlns:p14="http://schemas.microsoft.com/office/powerpoint/2010/main" val="3377018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6CB-6763-DA42-A18E-EE2526AC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25" y="958852"/>
            <a:ext cx="9531350" cy="2514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Excludable Goods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vs. 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Non-Excludable Goods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59B72-0F4C-5845-B4A8-38254BA09497}"/>
              </a:ext>
            </a:extLst>
          </p:cNvPr>
          <p:cNvSpPr txBox="1"/>
          <p:nvPr/>
        </p:nvSpPr>
        <p:spPr>
          <a:xfrm>
            <a:off x="951978" y="4346532"/>
            <a:ext cx="103089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merely about positive externalities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that there are knock-on benefits to others as a side-effect, but that others actually receive the good itself</a:t>
            </a:r>
          </a:p>
        </p:txBody>
      </p:sp>
    </p:spTree>
    <p:extLst>
      <p:ext uri="{BB962C8B-B14F-4D97-AF65-F5344CB8AC3E}">
        <p14:creationId xmlns:p14="http://schemas.microsoft.com/office/powerpoint/2010/main" val="23058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6CB-6763-DA42-A18E-EE2526AC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Excludable Goods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A1A8A7-8F20-6540-AF83-4421882925D0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E. g.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University education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Tube rides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Hotel stays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Dinner at my house</a:t>
            </a:r>
          </a:p>
        </p:txBody>
      </p:sp>
    </p:spTree>
    <p:extLst>
      <p:ext uri="{BB962C8B-B14F-4D97-AF65-F5344CB8AC3E}">
        <p14:creationId xmlns:p14="http://schemas.microsoft.com/office/powerpoint/2010/main" val="34177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6CB-6763-DA42-A18E-EE2526AC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Excludable Goods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A1A8A7-8F20-6540-AF83-4421882925D0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Principle of Fairness Applies Easily to Excludable Goods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Since you can exclude yourself from receipt of benefits, if you don’t want to contribute, you can simply forgo the benefits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Cooperative endeavors become akin to voluntary associations (duty to contribute is almost consent-based)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Voluntary receipt could be construed as voluntary acceptance of burdens of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1502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E56CB-6763-DA42-A18E-EE2526AC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Non-Excludable Goods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A1A8A7-8F20-6540-AF83-4421882925D0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E. g.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National defence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Pollution remediation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Rule of law – most important one!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/>
              <a:t>NOT</a:t>
            </a:r>
            <a:r>
              <a:rPr lang="en-US" sz="2400"/>
              <a:t> infrastructure!</a:t>
            </a:r>
          </a:p>
        </p:txBody>
      </p:sp>
    </p:spTree>
    <p:extLst>
      <p:ext uri="{BB962C8B-B14F-4D97-AF65-F5344CB8AC3E}">
        <p14:creationId xmlns:p14="http://schemas.microsoft.com/office/powerpoint/2010/main" val="168438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1454</Words>
  <Application>Microsoft Macintosh PowerPoint</Application>
  <PresentationFormat>Widescreen</PresentationFormat>
  <Paragraphs>196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Fair Play Theory</vt:lpstr>
      <vt:lpstr>Fair Play Theory</vt:lpstr>
      <vt:lpstr>The Principle of Fairness</vt:lpstr>
      <vt:lpstr>The Principle of Fairness</vt:lpstr>
      <vt:lpstr>From Fairness to Political Authority</vt:lpstr>
      <vt:lpstr>Excludable Goods vs.  Non-Excludable Goods</vt:lpstr>
      <vt:lpstr>Excludable Goods</vt:lpstr>
      <vt:lpstr>Excludable Goods</vt:lpstr>
      <vt:lpstr>Non-Excludable Goods</vt:lpstr>
      <vt:lpstr>Non-Excludable Goods</vt:lpstr>
      <vt:lpstr>Garret Hardin, “Tragedy of the Commons” Science, 162 (1958) </vt:lpstr>
      <vt:lpstr>Non-Excludable Goods</vt:lpstr>
      <vt:lpstr>Non-Excludable Goods</vt:lpstr>
      <vt:lpstr>Nozick Says “No”</vt:lpstr>
      <vt:lpstr>Nozick Says “No”</vt:lpstr>
      <vt:lpstr>Enforceability</vt:lpstr>
      <vt:lpstr>Refining the Principle</vt:lpstr>
      <vt:lpstr>Refining the Principle</vt:lpstr>
      <vt:lpstr>Presumptive Benefits</vt:lpstr>
      <vt:lpstr>Case One: Security from Imminent Threat</vt:lpstr>
      <vt:lpstr>Case Two: Pollution Mitigation</vt:lpstr>
      <vt:lpstr>Case Three: Human Vivisection</vt:lpstr>
      <vt:lpstr>Refinement of Principle</vt:lpstr>
      <vt:lpstr>Political Authority</vt:lpstr>
      <vt:lpstr>Bundling</vt:lpstr>
      <vt:lpstr>Bundling</vt:lpstr>
      <vt:lpstr>Klosko’s Conclusion</vt:lpstr>
      <vt:lpstr>Klosko’s Conclusion</vt:lpstr>
      <vt:lpstr>Klosko’s Conclusion</vt:lpstr>
      <vt:lpstr>Rawlsian Authority</vt:lpstr>
      <vt:lpstr>A Note on Thought Experiments</vt:lpstr>
      <vt:lpstr>Case Two: Pollution Mitigation</vt:lpstr>
      <vt:lpstr>Case One: Security from Imminent Threat</vt:lpstr>
      <vt:lpstr>Next Week: Natural Duty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Authority II: Fairness</dc:title>
  <dc:creator>Christmas, Billy</dc:creator>
  <cp:lastModifiedBy>Christmas, Billy</cp:lastModifiedBy>
  <cp:revision>18</cp:revision>
  <dcterms:created xsi:type="dcterms:W3CDTF">2020-01-27T16:03:59Z</dcterms:created>
  <dcterms:modified xsi:type="dcterms:W3CDTF">2022-02-01T13:22:45Z</dcterms:modified>
</cp:coreProperties>
</file>