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0" r:id="rId3"/>
    <p:sldId id="281" r:id="rId4"/>
    <p:sldId id="282" r:id="rId5"/>
    <p:sldId id="283" r:id="rId6"/>
    <p:sldId id="284" r:id="rId7"/>
    <p:sldId id="285" r:id="rId8"/>
    <p:sldId id="286" r:id="rId9"/>
    <p:sldId id="295" r:id="rId10"/>
    <p:sldId id="288" r:id="rId11"/>
    <p:sldId id="287" r:id="rId12"/>
    <p:sldId id="258" r:id="rId13"/>
    <p:sldId id="290" r:id="rId14"/>
    <p:sldId id="291" r:id="rId15"/>
    <p:sldId id="292" r:id="rId16"/>
    <p:sldId id="293" r:id="rId17"/>
    <p:sldId id="294" r:id="rId18"/>
    <p:sldId id="296" r:id="rId19"/>
    <p:sldId id="297" r:id="rId20"/>
    <p:sldId id="298" r:id="rId21"/>
    <p:sldId id="299" r:id="rId22"/>
    <p:sldId id="300" r:id="rId23"/>
    <p:sldId id="301" r:id="rId24"/>
    <p:sldId id="302" r:id="rId25"/>
    <p:sldId id="303" r:id="rId26"/>
    <p:sldId id="304"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4663"/>
  </p:normalViewPr>
  <p:slideViewPr>
    <p:cSldViewPr snapToGrid="0" snapToObjects="1">
      <p:cViewPr varScale="1">
        <p:scale>
          <a:sx n="76" d="100"/>
          <a:sy n="76" d="100"/>
        </p:scale>
        <p:origin x="200"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3/7/22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3/7/22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3/7/22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3/7/22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robaway.wordpress.com/2015/08/24/philosophers-squared-john-rawl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Immanuel_Kant"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commons.wikimedia.org/wiki/File:Aristotle-Raphael.JPG" TargetMode="Externa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lstStyle/>
          <a:p>
            <a:r>
              <a:rPr lang="en-US" dirty="0"/>
              <a:t>Distributive Justice II</a:t>
            </a:r>
            <a:br>
              <a:rPr lang="en-US" dirty="0"/>
            </a:br>
            <a:r>
              <a:rPr lang="en-US" dirty="0"/>
              <a:t>Liberal-Egalitarianism</a:t>
            </a:r>
          </a:p>
        </p:txBody>
      </p:sp>
      <p:sp>
        <p:nvSpPr>
          <p:cNvPr id="3" name="Subtitle 2">
            <a:extLst>
              <a:ext uri="{FF2B5EF4-FFF2-40B4-BE49-F238E27FC236}">
                <a16:creationId xmlns:a16="http://schemas.microsoft.com/office/drawing/2014/main" id="{22453019-5E50-3D43-8BFE-D5468518F3BB}"/>
              </a:ext>
            </a:extLst>
          </p:cNvPr>
          <p:cNvSpPr>
            <a:spLocks noGrp="1"/>
          </p:cNvSpPr>
          <p:nvPr>
            <p:ph type="subTitle" idx="1"/>
          </p:nvPr>
        </p:nvSpPr>
        <p:spPr/>
        <p:txBody>
          <a:bodyPr>
            <a:normAutofit lnSpcReduction="10000"/>
          </a:bodyPr>
          <a:lstStyle/>
          <a:p>
            <a:r>
              <a:rPr lang="en-US" dirty="0"/>
              <a:t>Introduction to Political Theory</a:t>
            </a:r>
          </a:p>
          <a:p>
            <a:r>
              <a:rPr lang="en-US" dirty="0"/>
              <a:t>Semester 2 </a:t>
            </a:r>
            <a:r>
              <a:rPr lang="en-US"/>
              <a:t>Week 8 </a:t>
            </a:r>
            <a:r>
              <a:rPr lang="en-US" dirty="0"/>
              <a:t>Lecture</a:t>
            </a:r>
          </a:p>
          <a:p>
            <a:r>
              <a:rPr lang="en-US" dirty="0"/>
              <a:t>Dr. Billy Christmas</a:t>
            </a:r>
          </a:p>
        </p:txBody>
      </p:sp>
    </p:spTree>
    <p:extLst>
      <p:ext uri="{BB962C8B-B14F-4D97-AF65-F5344CB8AC3E}">
        <p14:creationId xmlns:p14="http://schemas.microsoft.com/office/powerpoint/2010/main" val="202243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085193" y="1092912"/>
            <a:ext cx="10021614" cy="4672176"/>
          </a:xfrm>
        </p:spPr>
        <p:txBody>
          <a:bodyPr>
            <a:noAutofit/>
          </a:bodyPr>
          <a:lstStyle/>
          <a:p>
            <a:pPr algn="l"/>
            <a:r>
              <a:rPr lang="en-GB" sz="2800" cap="none" dirty="0"/>
              <a:t>In searching for the most favoured description of this situation [the original position] we work from both ends. […] By going back and forth, somethings altering the conditions of the contractual circumstances, at others withdrawing our judgements and conforming them to principle, I assume that eventually we shall find a description of the initial situation that both expresses reasonable conditions and yields principles which match out considered judgements […] (p.18)</a:t>
            </a:r>
          </a:p>
        </p:txBody>
      </p:sp>
    </p:spTree>
    <p:extLst>
      <p:ext uri="{BB962C8B-B14F-4D97-AF65-F5344CB8AC3E}">
        <p14:creationId xmlns:p14="http://schemas.microsoft.com/office/powerpoint/2010/main" val="357698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1">
            <a:extLst>
              <a:ext uri="{FF2B5EF4-FFF2-40B4-BE49-F238E27FC236}">
                <a16:creationId xmlns:a16="http://schemas.microsoft.com/office/drawing/2014/main" id="{F0A2E845-4276-A546-BF18-5137D793EDB5}"/>
              </a:ext>
            </a:extLst>
          </p:cNvPr>
          <p:cNvSpPr>
            <a:spLocks/>
          </p:cNvSpPr>
          <p:nvPr/>
        </p:nvSpPr>
        <p:spPr bwMode="auto">
          <a:xfrm>
            <a:off x="1164088" y="1966953"/>
            <a:ext cx="2681670" cy="1903057"/>
          </a:xfrm>
          <a:custGeom>
            <a:avLst/>
            <a:gdLst>
              <a:gd name="T0" fmla="*/ 153754 w 43200"/>
              <a:gd name="T1" fmla="*/ 443264 h 43200"/>
              <a:gd name="T2" fmla="*/ 70767 w 43200"/>
              <a:gd name="T3" fmla="*/ 429768 h 43200"/>
              <a:gd name="T4" fmla="*/ 226977 w 43200"/>
              <a:gd name="T5" fmla="*/ 590956 h 43200"/>
              <a:gd name="T6" fmla="*/ 190677 w 43200"/>
              <a:gd name="T7" fmla="*/ 597408 h 43200"/>
              <a:gd name="T8" fmla="*/ 539857 w 43200"/>
              <a:gd name="T9" fmla="*/ 661924 h 43200"/>
              <a:gd name="T10" fmla="*/ 517972 w 43200"/>
              <a:gd name="T11" fmla="*/ 632460 h 43200"/>
              <a:gd name="T12" fmla="*/ 944439 w 43200"/>
              <a:gd name="T13" fmla="*/ 588450 h 43200"/>
              <a:gd name="T14" fmla="*/ 935692 w 43200"/>
              <a:gd name="T15" fmla="*/ 620776 h 43200"/>
              <a:gd name="T16" fmla="*/ 1118145 w 43200"/>
              <a:gd name="T17" fmla="*/ 388688 h 43200"/>
              <a:gd name="T18" fmla="*/ 1224655 w 43200"/>
              <a:gd name="T19" fmla="*/ 509524 h 43200"/>
              <a:gd name="T20" fmla="*/ 1369399 w 43200"/>
              <a:gd name="T21" fmla="*/ 259994 h 43200"/>
              <a:gd name="T22" fmla="*/ 1321959 w 43200"/>
              <a:gd name="T23" fmla="*/ 305308 h 43200"/>
              <a:gd name="T24" fmla="*/ 1255583 w 43200"/>
              <a:gd name="T25" fmla="*/ 91880 h 43200"/>
              <a:gd name="T26" fmla="*/ 1258073 w 43200"/>
              <a:gd name="T27" fmla="*/ 113284 h 43200"/>
              <a:gd name="T28" fmla="*/ 952663 w 43200"/>
              <a:gd name="T29" fmla="*/ 66921 h 43200"/>
              <a:gd name="T30" fmla="*/ 976972 w 43200"/>
              <a:gd name="T31" fmla="*/ 39624 h 43200"/>
              <a:gd name="T32" fmla="*/ 725390 w 43200"/>
              <a:gd name="T33" fmla="*/ 79925 h 43200"/>
              <a:gd name="T34" fmla="*/ 737152 w 43200"/>
              <a:gd name="T35" fmla="*/ 56388 h 43200"/>
              <a:gd name="T36" fmla="*/ 458672 w 43200"/>
              <a:gd name="T37" fmla="*/ 87918 h 43200"/>
              <a:gd name="T38" fmla="*/ 501263 w 43200"/>
              <a:gd name="T39" fmla="*/ 110744 h 43200"/>
              <a:gd name="T40" fmla="*/ 135210 w 43200"/>
              <a:gd name="T41" fmla="*/ 267360 h 43200"/>
              <a:gd name="T42" fmla="*/ 127773 w 43200"/>
              <a:gd name="T43" fmla="*/ 24333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itchFamily="2" charset="0"/>
                <a:ea typeface="Calibri" panose="020F0502020204030204" pitchFamily="34" charset="0"/>
                <a:cs typeface="Times New Roman (Body CS)"/>
              </a:rPr>
              <a:t>Intuitions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B2A2149-D5A9-2443-81D7-EC7C584AC8EC}"/>
              </a:ext>
            </a:extLst>
          </p:cNvPr>
          <p:cNvSpPr>
            <a:spLocks noChangeArrowheads="1"/>
          </p:cNvSpPr>
          <p:nvPr/>
        </p:nvSpPr>
        <p:spPr bwMode="auto">
          <a:xfrm>
            <a:off x="8910473" y="1993454"/>
            <a:ext cx="1799568" cy="1720366"/>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itchFamily="2" charset="0"/>
                <a:ea typeface="Calibri" panose="020F0502020204030204" pitchFamily="34" charset="0"/>
                <a:cs typeface="Times New Roman (Body CS)"/>
              </a:rPr>
              <a:t>Principles of Justice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Oval 4">
            <a:extLst>
              <a:ext uri="{FF2B5EF4-FFF2-40B4-BE49-F238E27FC236}">
                <a16:creationId xmlns:a16="http://schemas.microsoft.com/office/drawing/2014/main" id="{468240E1-2DE0-304E-89EE-6E106007E1A0}"/>
              </a:ext>
            </a:extLst>
          </p:cNvPr>
          <p:cNvSpPr>
            <a:spLocks noChangeArrowheads="1"/>
          </p:cNvSpPr>
          <p:nvPr/>
        </p:nvSpPr>
        <p:spPr bwMode="auto">
          <a:xfrm>
            <a:off x="5259800" y="1993454"/>
            <a:ext cx="2065557" cy="1850054"/>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itchFamily="2" charset="0"/>
                <a:ea typeface="Calibri" panose="020F0502020204030204" pitchFamily="34" charset="0"/>
                <a:cs typeface="Times New Roman (Body CS)"/>
              </a:rPr>
              <a:t>Original Position</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C9A79236-644B-4C4F-B0DB-72DB71AA338B}"/>
              </a:ext>
            </a:extLst>
          </p:cNvPr>
          <p:cNvCxnSpPr>
            <a:cxnSpLocks/>
          </p:cNvCxnSpPr>
          <p:nvPr/>
        </p:nvCxnSpPr>
        <p:spPr>
          <a:xfrm>
            <a:off x="4144195" y="2864069"/>
            <a:ext cx="902467" cy="0"/>
          </a:xfrm>
          <a:prstGeom prst="straightConnector1">
            <a:avLst/>
          </a:prstGeom>
          <a:ln w="539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40D2037-F94C-ED4A-90C2-1B6E89253438}"/>
              </a:ext>
            </a:extLst>
          </p:cNvPr>
          <p:cNvCxnSpPr>
            <a:cxnSpLocks/>
          </p:cNvCxnSpPr>
          <p:nvPr/>
        </p:nvCxnSpPr>
        <p:spPr>
          <a:xfrm flipV="1">
            <a:off x="7619954" y="2906416"/>
            <a:ext cx="989461" cy="12065"/>
          </a:xfrm>
          <a:prstGeom prst="straightConnector1">
            <a:avLst/>
          </a:prstGeom>
          <a:ln w="539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7">
            <a:extLst>
              <a:ext uri="{FF2B5EF4-FFF2-40B4-BE49-F238E27FC236}">
                <a16:creationId xmlns:a16="http://schemas.microsoft.com/office/drawing/2014/main" id="{E62D889E-E856-DA4E-A4D3-F99D609C5CB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2">
            <a:extLst>
              <a:ext uri="{FF2B5EF4-FFF2-40B4-BE49-F238E27FC236}">
                <a16:creationId xmlns:a16="http://schemas.microsoft.com/office/drawing/2014/main" id="{882EE128-041D-5945-B5BE-D61596F41A26}"/>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0">
            <a:extLst>
              <a:ext uri="{FF2B5EF4-FFF2-40B4-BE49-F238E27FC236}">
                <a16:creationId xmlns:a16="http://schemas.microsoft.com/office/drawing/2014/main" id="{7B2D1C63-D0DC-7F4C-BEA9-14E7C983F251}"/>
              </a:ext>
            </a:extLst>
          </p:cNvPr>
          <p:cNvSpPr>
            <a:spLocks noGrp="1"/>
          </p:cNvSpPr>
          <p:nvPr>
            <p:ph type="ctrTitle"/>
          </p:nvPr>
        </p:nvSpPr>
        <p:spPr>
          <a:xfrm rot="5400000">
            <a:off x="5407578" y="1675324"/>
            <a:ext cx="1376840" cy="5616029"/>
          </a:xfrm>
          <a:prstGeom prst="curvedLef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Text Box 9">
            <a:extLst>
              <a:ext uri="{FF2B5EF4-FFF2-40B4-BE49-F238E27FC236}">
                <a16:creationId xmlns:a16="http://schemas.microsoft.com/office/drawing/2014/main" id="{53C36E76-8F9A-1A4E-AC89-CF19C2E2F5A0}"/>
              </a:ext>
            </a:extLst>
          </p:cNvPr>
          <p:cNvSpPr txBox="1">
            <a:spLocks noChangeArrowheads="1"/>
          </p:cNvSpPr>
          <p:nvPr/>
        </p:nvSpPr>
        <p:spPr bwMode="auto">
          <a:xfrm>
            <a:off x="5046662" y="4693443"/>
            <a:ext cx="2367402" cy="745113"/>
          </a:xfrm>
          <a:prstGeom prst="rect">
            <a:avLst/>
          </a:prstGeom>
          <a:solidFill>
            <a:srgbClr val="FFFFFF"/>
          </a:solidFill>
          <a:ln w="6350">
            <a:solidFill>
              <a:srgbClr val="000000">
                <a:alpha val="52940"/>
              </a:srgbClr>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pitchFamily="2" charset="0"/>
                <a:ea typeface="Calibri" panose="020F0502020204030204" pitchFamily="34" charset="0"/>
                <a:cs typeface="Times New Roman (Body CS)"/>
              </a:rPr>
              <a:t>If principles are inconsistent with intuitions, OP may have to be revised</a:t>
            </a:r>
            <a:endParaRPr kumimoji="0" lang="en-US" altLang="en-US" sz="4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5792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825488" y="1477855"/>
            <a:ext cx="8541023" cy="3902289"/>
          </a:xfrm>
        </p:spPr>
        <p:txBody>
          <a:bodyPr>
            <a:normAutofit fontScale="90000"/>
          </a:bodyPr>
          <a:lstStyle/>
          <a:p>
            <a:pPr algn="l"/>
            <a:r>
              <a:rPr lang="en-US" b="1" dirty="0"/>
              <a:t>The first Principle</a:t>
            </a:r>
            <a:br>
              <a:rPr lang="en-US" b="1" dirty="0"/>
            </a:br>
            <a:br>
              <a:rPr lang="en-US" b="1" dirty="0"/>
            </a:br>
            <a:r>
              <a:rPr lang="en-US" i="1" cap="none" dirty="0"/>
              <a:t>Maximal equal liberty</a:t>
            </a:r>
            <a:br>
              <a:rPr lang="en-US" cap="none" dirty="0"/>
            </a:br>
            <a:r>
              <a:rPr lang="en-US" cap="none" dirty="0"/>
              <a:t>	</a:t>
            </a:r>
            <a:br>
              <a:rPr lang="en-US" cap="none" dirty="0"/>
            </a:br>
            <a:r>
              <a:rPr lang="en-US" cap="none" dirty="0"/>
              <a:t>Civil rights</a:t>
            </a:r>
            <a:br>
              <a:rPr lang="en-US" cap="none" dirty="0"/>
            </a:br>
            <a:r>
              <a:rPr lang="en-US" cap="none" dirty="0"/>
              <a:t>Political Rights</a:t>
            </a:r>
            <a:br>
              <a:rPr lang="en-US" cap="none" dirty="0"/>
            </a:br>
            <a:r>
              <a:rPr lang="en-US" cap="none" dirty="0"/>
              <a:t>Procedural Rights</a:t>
            </a:r>
            <a:endParaRPr lang="en-US" b="1" dirty="0"/>
          </a:p>
        </p:txBody>
      </p:sp>
    </p:spTree>
    <p:extLst>
      <p:ext uri="{BB962C8B-B14F-4D97-AF65-F5344CB8AC3E}">
        <p14:creationId xmlns:p14="http://schemas.microsoft.com/office/powerpoint/2010/main" val="286664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41307" y="487336"/>
            <a:ext cx="10509386" cy="5883327"/>
          </a:xfrm>
        </p:spPr>
        <p:txBody>
          <a:bodyPr>
            <a:normAutofit fontScale="90000"/>
          </a:bodyPr>
          <a:lstStyle/>
          <a:p>
            <a:pPr algn="l"/>
            <a:r>
              <a:rPr lang="en-US" b="1" dirty="0"/>
              <a:t>The Second Principle</a:t>
            </a:r>
            <a:br>
              <a:rPr lang="en-US" b="1" dirty="0"/>
            </a:br>
            <a:br>
              <a:rPr lang="en-US" b="1" dirty="0"/>
            </a:br>
            <a:r>
              <a:rPr lang="en-US" cap="none" dirty="0"/>
              <a:t>A. The Difference Principle</a:t>
            </a:r>
            <a:br>
              <a:rPr lang="en-US" cap="none" dirty="0"/>
            </a:br>
            <a:br>
              <a:rPr lang="en-US" cap="none" dirty="0"/>
            </a:br>
            <a:r>
              <a:rPr lang="en-US" i="1" cap="none" dirty="0"/>
              <a:t>Socioeconomic inequality is only permissible to the extent that it benefits the worst of in society</a:t>
            </a:r>
            <a:br>
              <a:rPr lang="en-US" cap="none" dirty="0"/>
            </a:br>
            <a:br>
              <a:rPr lang="en-US" cap="none" dirty="0"/>
            </a:br>
            <a:r>
              <a:rPr lang="en-US" cap="none" dirty="0"/>
              <a:t>B. Fair Equality of Opportunity</a:t>
            </a:r>
            <a:br>
              <a:rPr lang="en-US" cap="none" dirty="0"/>
            </a:br>
            <a:br>
              <a:rPr lang="en-US" cap="none" dirty="0"/>
            </a:br>
            <a:r>
              <a:rPr lang="en-US" i="1" cap="none" dirty="0"/>
              <a:t>Such positions of advantage must be subject to equality of opportunity</a:t>
            </a:r>
            <a:endParaRPr lang="en-US" b="1" i="1" dirty="0"/>
          </a:p>
        </p:txBody>
      </p:sp>
    </p:spTree>
    <p:extLst>
      <p:ext uri="{BB962C8B-B14F-4D97-AF65-F5344CB8AC3E}">
        <p14:creationId xmlns:p14="http://schemas.microsoft.com/office/powerpoint/2010/main" val="165724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854063" y="2453428"/>
            <a:ext cx="8690112" cy="1951144"/>
          </a:xfrm>
        </p:spPr>
        <p:txBody>
          <a:bodyPr>
            <a:normAutofit/>
          </a:bodyPr>
          <a:lstStyle/>
          <a:p>
            <a:pPr algn="l"/>
            <a:r>
              <a:rPr lang="en-US" b="1" dirty="0"/>
              <a:t>The difference principle</a:t>
            </a:r>
          </a:p>
        </p:txBody>
      </p:sp>
    </p:spTree>
    <p:extLst>
      <p:ext uri="{BB962C8B-B14F-4D97-AF65-F5344CB8AC3E}">
        <p14:creationId xmlns:p14="http://schemas.microsoft.com/office/powerpoint/2010/main" val="222101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80E2959-2AD5-7446-81C9-6C07956E1AF7}"/>
              </a:ext>
            </a:extLst>
          </p:cNvPr>
          <p:cNvGraphicFramePr>
            <a:graphicFrameLocks noGrp="1"/>
          </p:cNvGraphicFramePr>
          <p:nvPr>
            <p:extLst>
              <p:ext uri="{D42A27DB-BD31-4B8C-83A1-F6EECF244321}">
                <p14:modId xmlns:p14="http://schemas.microsoft.com/office/powerpoint/2010/main" val="1643987633"/>
              </p:ext>
            </p:extLst>
          </p:nvPr>
        </p:nvGraphicFramePr>
        <p:xfrm>
          <a:off x="1259682" y="1539875"/>
          <a:ext cx="9672636" cy="3778250"/>
        </p:xfrm>
        <a:graphic>
          <a:graphicData uri="http://schemas.openxmlformats.org/drawingml/2006/table">
            <a:tbl>
              <a:tblPr firstRow="1" firstCol="1" bandRow="1">
                <a:tableStyleId>{5C22544A-7EE6-4342-B048-85BDC9FD1C3A}</a:tableStyleId>
              </a:tblPr>
              <a:tblGrid>
                <a:gridCol w="2417622">
                  <a:extLst>
                    <a:ext uri="{9D8B030D-6E8A-4147-A177-3AD203B41FA5}">
                      <a16:colId xmlns:a16="http://schemas.microsoft.com/office/drawing/2014/main" val="4253902699"/>
                    </a:ext>
                  </a:extLst>
                </a:gridCol>
                <a:gridCol w="2417622">
                  <a:extLst>
                    <a:ext uri="{9D8B030D-6E8A-4147-A177-3AD203B41FA5}">
                      <a16:colId xmlns:a16="http://schemas.microsoft.com/office/drawing/2014/main" val="3562181275"/>
                    </a:ext>
                  </a:extLst>
                </a:gridCol>
                <a:gridCol w="2418696">
                  <a:extLst>
                    <a:ext uri="{9D8B030D-6E8A-4147-A177-3AD203B41FA5}">
                      <a16:colId xmlns:a16="http://schemas.microsoft.com/office/drawing/2014/main" val="3195595633"/>
                    </a:ext>
                  </a:extLst>
                </a:gridCol>
                <a:gridCol w="2418696">
                  <a:extLst>
                    <a:ext uri="{9D8B030D-6E8A-4147-A177-3AD203B41FA5}">
                      <a16:colId xmlns:a16="http://schemas.microsoft.com/office/drawing/2014/main" val="1696807359"/>
                    </a:ext>
                  </a:extLst>
                </a:gridCol>
              </a:tblGrid>
              <a:tr h="755650">
                <a:tc>
                  <a:txBody>
                    <a:bodyPr/>
                    <a:lstStyle/>
                    <a:p>
                      <a:pPr algn="just">
                        <a:lnSpc>
                          <a:spcPct val="150000"/>
                        </a:lnSpc>
                      </a:pPr>
                      <a:r>
                        <a:rPr lang="en-GB" sz="2400" dirty="0">
                          <a:effectLst/>
                        </a:rPr>
                        <a:t> </a:t>
                      </a:r>
                      <a:endParaRPr lang="en-GB" sz="24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Group A</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Group B</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Group C</a:t>
                      </a:r>
                      <a:endParaRPr lang="en-GB" sz="240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33385484"/>
                  </a:ext>
                </a:extLst>
              </a:tr>
              <a:tr h="755650">
                <a:tc>
                  <a:txBody>
                    <a:bodyPr/>
                    <a:lstStyle/>
                    <a:p>
                      <a:pPr algn="just">
                        <a:lnSpc>
                          <a:spcPct val="150000"/>
                        </a:lnSpc>
                      </a:pPr>
                      <a:r>
                        <a:rPr lang="en-GB" sz="2400">
                          <a:effectLst/>
                        </a:rPr>
                        <a:t>Scheme 1</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20,000</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60,000</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80,000</a:t>
                      </a:r>
                      <a:endParaRPr lang="en-GB" sz="240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112402560"/>
                  </a:ext>
                </a:extLst>
              </a:tr>
              <a:tr h="755650">
                <a:tc>
                  <a:txBody>
                    <a:bodyPr/>
                    <a:lstStyle/>
                    <a:p>
                      <a:pPr algn="just">
                        <a:lnSpc>
                          <a:spcPct val="150000"/>
                        </a:lnSpc>
                      </a:pPr>
                      <a:r>
                        <a:rPr lang="en-GB" sz="2400">
                          <a:effectLst/>
                        </a:rPr>
                        <a:t>Scheme 2</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dirty="0">
                          <a:effectLst/>
                        </a:rPr>
                        <a:t>30,000</a:t>
                      </a:r>
                      <a:endParaRPr lang="en-GB" sz="24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dirty="0">
                          <a:effectLst/>
                        </a:rPr>
                        <a:t>30,000</a:t>
                      </a:r>
                      <a:endParaRPr lang="en-GB" sz="24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dirty="0">
                          <a:effectLst/>
                        </a:rPr>
                        <a:t>30,000</a:t>
                      </a:r>
                      <a:endParaRPr lang="en-GB" sz="2400" dirty="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3109414496"/>
                  </a:ext>
                </a:extLst>
              </a:tr>
              <a:tr h="755650">
                <a:tc>
                  <a:txBody>
                    <a:bodyPr/>
                    <a:lstStyle/>
                    <a:p>
                      <a:pPr algn="just">
                        <a:lnSpc>
                          <a:spcPct val="150000"/>
                        </a:lnSpc>
                      </a:pPr>
                      <a:r>
                        <a:rPr lang="en-GB" sz="2400">
                          <a:effectLst/>
                        </a:rPr>
                        <a:t>Scheme 3</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25,000</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50,000</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a:effectLst/>
                        </a:rPr>
                        <a:t>100,000</a:t>
                      </a:r>
                      <a:endParaRPr lang="en-GB" sz="240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624843181"/>
                  </a:ext>
                </a:extLst>
              </a:tr>
              <a:tr h="755650">
                <a:tc>
                  <a:txBody>
                    <a:bodyPr/>
                    <a:lstStyle/>
                    <a:p>
                      <a:pPr algn="just">
                        <a:lnSpc>
                          <a:spcPct val="150000"/>
                        </a:lnSpc>
                      </a:pPr>
                      <a:r>
                        <a:rPr lang="en-GB" sz="2400">
                          <a:effectLst/>
                        </a:rPr>
                        <a:t>Scheme 4</a:t>
                      </a:r>
                      <a:endParaRPr lang="en-GB" sz="24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dirty="0">
                          <a:effectLst/>
                        </a:rPr>
                        <a:t>40,000</a:t>
                      </a:r>
                      <a:endParaRPr lang="en-GB" sz="24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dirty="0">
                          <a:effectLst/>
                        </a:rPr>
                        <a:t>45,000</a:t>
                      </a:r>
                      <a:endParaRPr lang="en-GB" sz="24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400" dirty="0">
                          <a:effectLst/>
                        </a:rPr>
                        <a:t>90,000</a:t>
                      </a:r>
                      <a:endParaRPr lang="en-GB" sz="2400" dirty="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993743016"/>
                  </a:ext>
                </a:extLst>
              </a:tr>
            </a:tbl>
          </a:graphicData>
        </a:graphic>
      </p:graphicFrame>
    </p:spTree>
    <p:extLst>
      <p:ext uri="{BB962C8B-B14F-4D97-AF65-F5344CB8AC3E}">
        <p14:creationId xmlns:p14="http://schemas.microsoft.com/office/powerpoint/2010/main" val="380015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14350" y="2557462"/>
            <a:ext cx="11358563" cy="1847109"/>
          </a:xfrm>
        </p:spPr>
        <p:txBody>
          <a:bodyPr>
            <a:normAutofit/>
          </a:bodyPr>
          <a:lstStyle/>
          <a:p>
            <a:r>
              <a:rPr lang="en-US" sz="3600" b="1" dirty="0"/>
              <a:t>Challenges to the Difference principle</a:t>
            </a:r>
          </a:p>
        </p:txBody>
      </p:sp>
    </p:spTree>
    <p:extLst>
      <p:ext uri="{BB962C8B-B14F-4D97-AF65-F5344CB8AC3E}">
        <p14:creationId xmlns:p14="http://schemas.microsoft.com/office/powerpoint/2010/main" val="273464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381000" y="1869652"/>
            <a:ext cx="11430000" cy="3118696"/>
          </a:xfrm>
        </p:spPr>
        <p:txBody>
          <a:bodyPr>
            <a:normAutofit/>
          </a:bodyPr>
          <a:lstStyle/>
          <a:p>
            <a:pPr algn="l"/>
            <a:r>
              <a:rPr lang="en-US" sz="3600" cap="none" dirty="0"/>
              <a:t>Would parties in the Original Position really adopt </a:t>
            </a:r>
            <a:r>
              <a:rPr lang="en-US" sz="3600" i="1" cap="none" dirty="0"/>
              <a:t>maximin?</a:t>
            </a:r>
            <a:br>
              <a:rPr lang="en-US" sz="3600" i="1" cap="none" dirty="0"/>
            </a:br>
            <a:br>
              <a:rPr lang="en-US" sz="3600" i="1" cap="none" dirty="0"/>
            </a:br>
            <a:r>
              <a:rPr lang="en-US" sz="3600" cap="none" dirty="0"/>
              <a:t>Would they not opt for </a:t>
            </a:r>
            <a:r>
              <a:rPr lang="en-US" sz="3600" i="1" cap="none" dirty="0"/>
              <a:t>maximum expected utility?</a:t>
            </a:r>
            <a:br>
              <a:rPr lang="en-US" sz="3600" i="1" cap="none" dirty="0"/>
            </a:br>
            <a:endParaRPr lang="en-US" sz="3600" cap="none" dirty="0"/>
          </a:p>
        </p:txBody>
      </p:sp>
    </p:spTree>
    <p:extLst>
      <p:ext uri="{BB962C8B-B14F-4D97-AF65-F5344CB8AC3E}">
        <p14:creationId xmlns:p14="http://schemas.microsoft.com/office/powerpoint/2010/main" val="243266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14059" y="1896625"/>
            <a:ext cx="10563882" cy="3064750"/>
          </a:xfrm>
        </p:spPr>
        <p:txBody>
          <a:bodyPr>
            <a:noAutofit/>
          </a:bodyPr>
          <a:lstStyle/>
          <a:p>
            <a:pPr algn="l"/>
            <a:r>
              <a:rPr lang="en-GB" sz="3200" cap="none" dirty="0"/>
              <a:t>Why not </a:t>
            </a:r>
            <a:r>
              <a:rPr lang="en-GB" sz="3200" i="1" cap="none" dirty="0"/>
              <a:t>equality</a:t>
            </a:r>
            <a:r>
              <a:rPr lang="en-GB" sz="3200" cap="none" dirty="0"/>
              <a:t>?</a:t>
            </a:r>
            <a:br>
              <a:rPr lang="en-GB" sz="3200" cap="none" dirty="0"/>
            </a:br>
            <a:br>
              <a:rPr lang="en-GB" sz="3200" cap="none" dirty="0"/>
            </a:br>
            <a:r>
              <a:rPr lang="en-GB" sz="3200" cap="none" dirty="0"/>
              <a:t>Individuals committed to justice should not need to be incentivised to provide benefits to the worst off</a:t>
            </a:r>
          </a:p>
        </p:txBody>
      </p:sp>
    </p:spTree>
    <p:extLst>
      <p:ext uri="{BB962C8B-B14F-4D97-AF65-F5344CB8AC3E}">
        <p14:creationId xmlns:p14="http://schemas.microsoft.com/office/powerpoint/2010/main" val="111317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14059" y="1896625"/>
            <a:ext cx="10563882" cy="3064750"/>
          </a:xfrm>
        </p:spPr>
        <p:txBody>
          <a:bodyPr>
            <a:noAutofit/>
          </a:bodyPr>
          <a:lstStyle/>
          <a:p>
            <a:pPr algn="l"/>
            <a:r>
              <a:rPr lang="en-GB" sz="3200" cap="none" dirty="0"/>
              <a:t>Is </a:t>
            </a:r>
            <a:r>
              <a:rPr lang="en-GB" sz="3200" i="1" cap="none" dirty="0"/>
              <a:t>any</a:t>
            </a:r>
            <a:r>
              <a:rPr lang="en-GB" sz="3200" cap="none" dirty="0"/>
              <a:t> redistribution compatible with the Liberty Principle?</a:t>
            </a:r>
            <a:br>
              <a:rPr lang="en-GB" sz="3200" cap="none" dirty="0"/>
            </a:br>
            <a:br>
              <a:rPr lang="en-GB" sz="3200" cap="none" dirty="0"/>
            </a:br>
            <a:r>
              <a:rPr lang="en-GB" sz="3200" cap="none" dirty="0"/>
              <a:t>Economic freedom implies the right to buy, sell, contract, and </a:t>
            </a:r>
            <a:r>
              <a:rPr lang="en-GB" sz="3200" i="1" cap="none" dirty="0"/>
              <a:t>accumulate</a:t>
            </a:r>
          </a:p>
        </p:txBody>
      </p:sp>
    </p:spTree>
    <p:extLst>
      <p:ext uri="{BB962C8B-B14F-4D97-AF65-F5344CB8AC3E}">
        <p14:creationId xmlns:p14="http://schemas.microsoft.com/office/powerpoint/2010/main" val="269126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descr="A person wearing glasses&#10;&#10;Description automatically generated with low confidence">
            <a:extLst>
              <a:ext uri="{FF2B5EF4-FFF2-40B4-BE49-F238E27FC236}">
                <a16:creationId xmlns:a16="http://schemas.microsoft.com/office/drawing/2014/main" id="{CF2DF28C-770D-B94C-A6FD-334F0C1695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46566" y="69850"/>
            <a:ext cx="6718300" cy="6718300"/>
          </a:xfrm>
          <a:prstGeom prst="rect">
            <a:avLst/>
          </a:prstGeom>
        </p:spPr>
      </p:pic>
      <p:sp>
        <p:nvSpPr>
          <p:cNvPr id="10" name="TextBox 9">
            <a:extLst>
              <a:ext uri="{FF2B5EF4-FFF2-40B4-BE49-F238E27FC236}">
                <a16:creationId xmlns:a16="http://schemas.microsoft.com/office/drawing/2014/main" id="{24D1F7AF-EB77-4347-8663-53F7B444CA3E}"/>
              </a:ext>
            </a:extLst>
          </p:cNvPr>
          <p:cNvSpPr txBox="1"/>
          <p:nvPr/>
        </p:nvSpPr>
        <p:spPr>
          <a:xfrm>
            <a:off x="585788" y="2504629"/>
            <a:ext cx="4214811" cy="1077218"/>
          </a:xfrm>
          <a:prstGeom prst="rect">
            <a:avLst/>
          </a:prstGeom>
          <a:noFill/>
        </p:spPr>
        <p:txBody>
          <a:bodyPr wrap="square" rtlCol="0">
            <a:spAutoFit/>
          </a:bodyPr>
          <a:lstStyle/>
          <a:p>
            <a:r>
              <a:rPr lang="en-US" sz="3200" dirty="0"/>
              <a:t>JOHN RAWLS</a:t>
            </a:r>
          </a:p>
          <a:p>
            <a:endParaRPr lang="en-US" sz="3200" dirty="0"/>
          </a:p>
          <a:p>
            <a:r>
              <a:rPr lang="en-US" sz="3200" i="1" dirty="0"/>
              <a:t>A THEORY OF JUSTICE</a:t>
            </a:r>
          </a:p>
        </p:txBody>
      </p:sp>
    </p:spTree>
    <p:extLst>
      <p:ext uri="{BB962C8B-B14F-4D97-AF65-F5344CB8AC3E}">
        <p14:creationId xmlns:p14="http://schemas.microsoft.com/office/powerpoint/2010/main" val="4134821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14059" y="1896625"/>
            <a:ext cx="10563882" cy="3064750"/>
          </a:xfrm>
        </p:spPr>
        <p:txBody>
          <a:bodyPr>
            <a:noAutofit/>
          </a:bodyPr>
          <a:lstStyle/>
          <a:p>
            <a:pPr algn="l"/>
            <a:r>
              <a:rPr lang="en-GB" sz="3200" b="1" cap="none" dirty="0"/>
              <a:t>FAIR EQUALITY OF OPPORTUNITY</a:t>
            </a:r>
            <a:endParaRPr lang="en-GB" sz="3200" b="1" i="1" cap="none" dirty="0"/>
          </a:p>
        </p:txBody>
      </p:sp>
    </p:spTree>
    <p:extLst>
      <p:ext uri="{BB962C8B-B14F-4D97-AF65-F5344CB8AC3E}">
        <p14:creationId xmlns:p14="http://schemas.microsoft.com/office/powerpoint/2010/main" val="282369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85824" y="828675"/>
            <a:ext cx="10829925" cy="5329238"/>
          </a:xfrm>
        </p:spPr>
        <p:txBody>
          <a:bodyPr>
            <a:noAutofit/>
          </a:bodyPr>
          <a:lstStyle/>
          <a:p>
            <a:pPr algn="l"/>
            <a:r>
              <a:rPr lang="en-GB" sz="3200" cap="none" dirty="0"/>
              <a:t>Whilst certain positions, offices, occupations may give their holders significant socioeconomic advantages (as per the difference principle) to induce them to positively contribute to society in ways that benefit the worst off</a:t>
            </a:r>
            <a:br>
              <a:rPr lang="en-GB" sz="3200" cap="none" dirty="0"/>
            </a:br>
            <a:br>
              <a:rPr lang="en-GB" sz="3200" cap="none" dirty="0"/>
            </a:br>
            <a:r>
              <a:rPr lang="en-GB" sz="3200" cap="none" dirty="0"/>
              <a:t>Such positions themselves must be equally open to those of equal talent</a:t>
            </a:r>
            <a:br>
              <a:rPr lang="en-GB" sz="3200" cap="none" dirty="0"/>
            </a:br>
            <a:br>
              <a:rPr lang="en-GB" sz="3200" cap="none" dirty="0"/>
            </a:br>
            <a:r>
              <a:rPr lang="en-GB" sz="3200" cap="none" dirty="0"/>
              <a:t>Cannot be assigned on morally arbitrary bases</a:t>
            </a:r>
            <a:endParaRPr lang="en-GB" sz="3200" i="1" cap="none" dirty="0"/>
          </a:p>
        </p:txBody>
      </p:sp>
    </p:spTree>
    <p:extLst>
      <p:ext uri="{BB962C8B-B14F-4D97-AF65-F5344CB8AC3E}">
        <p14:creationId xmlns:p14="http://schemas.microsoft.com/office/powerpoint/2010/main" val="137612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85824" y="828675"/>
            <a:ext cx="10829925" cy="5329238"/>
          </a:xfrm>
        </p:spPr>
        <p:txBody>
          <a:bodyPr>
            <a:noAutofit/>
          </a:bodyPr>
          <a:lstStyle/>
          <a:p>
            <a:pPr algn="l"/>
            <a:r>
              <a:rPr lang="en-GB" sz="3200" b="1" cap="none" dirty="0"/>
              <a:t>Regime Types</a:t>
            </a:r>
            <a:br>
              <a:rPr lang="en-GB" sz="3200" b="1" cap="none" dirty="0"/>
            </a:br>
            <a:br>
              <a:rPr lang="en-GB" sz="3200" b="1" cap="none" dirty="0"/>
            </a:br>
            <a:r>
              <a:rPr lang="en-GB" sz="3200" strike="sngStrike" cap="none" dirty="0"/>
              <a:t>Laissez Faire Capitalism</a:t>
            </a:r>
            <a:br>
              <a:rPr lang="en-GB" sz="3200" strike="sngStrike" cap="none" dirty="0"/>
            </a:br>
            <a:r>
              <a:rPr lang="en-GB" sz="3200" strike="sngStrike" cap="none" dirty="0"/>
              <a:t>Welfare-State Capitalism</a:t>
            </a:r>
            <a:br>
              <a:rPr lang="en-GB" sz="3200" cap="none" dirty="0"/>
            </a:br>
            <a:r>
              <a:rPr lang="en-GB" sz="3200" cap="none" dirty="0"/>
              <a:t>Property-Owning Democracy</a:t>
            </a:r>
            <a:br>
              <a:rPr lang="en-GB" sz="3200" cap="none" dirty="0"/>
            </a:br>
            <a:r>
              <a:rPr lang="en-GB" sz="3200" cap="none" dirty="0"/>
              <a:t>Liberal Socialism</a:t>
            </a:r>
            <a:endParaRPr lang="en-GB" sz="3200" b="1" i="1" cap="none" dirty="0"/>
          </a:p>
        </p:txBody>
      </p:sp>
    </p:spTree>
    <p:extLst>
      <p:ext uri="{BB962C8B-B14F-4D97-AF65-F5344CB8AC3E}">
        <p14:creationId xmlns:p14="http://schemas.microsoft.com/office/powerpoint/2010/main" val="141956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Picture 5" descr="A portrait of a person&#10;&#10;Description automatically generated with medium confidence">
            <a:extLst>
              <a:ext uri="{FF2B5EF4-FFF2-40B4-BE49-F238E27FC236}">
                <a16:creationId xmlns:a16="http://schemas.microsoft.com/office/drawing/2014/main" id="{F924C816-ACF4-8445-B581-21C2B74EA7E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21725"/>
          <a:stretch/>
        </p:blipFill>
        <p:spPr>
          <a:xfrm>
            <a:off x="20" y="-7629"/>
            <a:ext cx="6095979" cy="6865629"/>
          </a:xfrm>
          <a:prstGeom prst="rect">
            <a:avLst/>
          </a:prstGeom>
        </p:spPr>
      </p:pic>
      <p:pic>
        <p:nvPicPr>
          <p:cNvPr id="12" name="Picture 11">
            <a:extLst>
              <a:ext uri="{FF2B5EF4-FFF2-40B4-BE49-F238E27FC236}">
                <a16:creationId xmlns:a16="http://schemas.microsoft.com/office/drawing/2014/main" id="{45FDEF7C-C4AC-1A43-907F-F8CB150CF33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b="20688"/>
          <a:stretch/>
        </p:blipFill>
        <p:spPr>
          <a:xfrm>
            <a:off x="6095999" y="10"/>
            <a:ext cx="6096001" cy="6857990"/>
          </a:xfrm>
          <a:prstGeom prst="rect">
            <a:avLst/>
          </a:prstGeom>
        </p:spPr>
      </p:pic>
      <p:sp>
        <p:nvSpPr>
          <p:cNvPr id="14" name="TextBox 13">
            <a:extLst>
              <a:ext uri="{FF2B5EF4-FFF2-40B4-BE49-F238E27FC236}">
                <a16:creationId xmlns:a16="http://schemas.microsoft.com/office/drawing/2014/main" id="{42E15EAD-011B-A04E-B346-2C37D4C9D4FE}"/>
              </a:ext>
            </a:extLst>
          </p:cNvPr>
          <p:cNvSpPr txBox="1"/>
          <p:nvPr/>
        </p:nvSpPr>
        <p:spPr>
          <a:xfrm>
            <a:off x="2538411" y="3557587"/>
            <a:ext cx="7115175" cy="707886"/>
          </a:xfrm>
          <a:prstGeom prst="rect">
            <a:avLst/>
          </a:prstGeom>
          <a:noFill/>
        </p:spPr>
        <p:txBody>
          <a:bodyPr wrap="square" rtlCol="0">
            <a:spAutoFit/>
          </a:bodyPr>
          <a:lstStyle/>
          <a:p>
            <a:pPr algn="ctr"/>
            <a:r>
              <a:rPr lang="en-US" sz="4000" b="1" dirty="0"/>
              <a:t>UNENCUMBERED SELVES?</a:t>
            </a:r>
          </a:p>
        </p:txBody>
      </p:sp>
    </p:spTree>
    <p:extLst>
      <p:ext uri="{BB962C8B-B14F-4D97-AF65-F5344CB8AC3E}">
        <p14:creationId xmlns:p14="http://schemas.microsoft.com/office/powerpoint/2010/main" val="227731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03126" y="1071336"/>
            <a:ext cx="10785748" cy="4715327"/>
          </a:xfrm>
        </p:spPr>
        <p:txBody>
          <a:bodyPr>
            <a:noAutofit/>
          </a:bodyPr>
          <a:lstStyle/>
          <a:p>
            <a:pPr algn="l"/>
            <a:r>
              <a:rPr lang="en-GB" sz="3600" b="1" cap="none" dirty="0"/>
              <a:t>MICHAEL SANDEL</a:t>
            </a:r>
            <a:br>
              <a:rPr lang="en-GB" sz="3600" b="1" cap="none" dirty="0"/>
            </a:br>
            <a:br>
              <a:rPr lang="en-GB" sz="3600" b="1" cap="none" dirty="0"/>
            </a:br>
            <a:r>
              <a:rPr lang="en-GB" sz="3600" cap="none" dirty="0"/>
              <a:t>Persons are </a:t>
            </a:r>
            <a:r>
              <a:rPr lang="en-GB" sz="3600" i="1" cap="none" dirty="0"/>
              <a:t>constituted </a:t>
            </a:r>
            <a:r>
              <a:rPr lang="en-GB" sz="3600" cap="none" dirty="0"/>
              <a:t>by their shared ends and by their social attachments</a:t>
            </a:r>
            <a:br>
              <a:rPr lang="en-GB" sz="3600" cap="none" dirty="0"/>
            </a:br>
            <a:br>
              <a:rPr lang="en-GB" sz="3600" cap="none" dirty="0"/>
            </a:br>
            <a:r>
              <a:rPr lang="en-GB" sz="3600" cap="none" dirty="0"/>
              <a:t>Individuals </a:t>
            </a:r>
            <a:r>
              <a:rPr lang="en-GB" sz="3600" i="1" cap="none" dirty="0"/>
              <a:t>prior to their ends</a:t>
            </a:r>
            <a:r>
              <a:rPr lang="en-GB" sz="3600" cap="none" dirty="0"/>
              <a:t> and </a:t>
            </a:r>
            <a:r>
              <a:rPr lang="en-GB" sz="3600" i="1" cap="none" dirty="0"/>
              <a:t>mutually disinterested</a:t>
            </a:r>
            <a:r>
              <a:rPr lang="en-GB" sz="3600" cap="none" dirty="0"/>
              <a:t> are not moral agents</a:t>
            </a:r>
            <a:endParaRPr lang="en-GB" sz="3600" i="1" cap="none" dirty="0"/>
          </a:p>
        </p:txBody>
      </p:sp>
    </p:spTree>
    <p:extLst>
      <p:ext uri="{BB962C8B-B14F-4D97-AF65-F5344CB8AC3E}">
        <p14:creationId xmlns:p14="http://schemas.microsoft.com/office/powerpoint/2010/main" val="1766258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 A. Cohen | Princeton University Press">
            <a:extLst>
              <a:ext uri="{FF2B5EF4-FFF2-40B4-BE49-F238E27FC236}">
                <a16:creationId xmlns:a16="http://schemas.microsoft.com/office/drawing/2014/main" id="{DDAF0EF0-AC5E-3D4F-9E20-0EDAB363BE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69" b="295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641A819-0000-4B41-9344-9D16AB702581}"/>
              </a:ext>
            </a:extLst>
          </p:cNvPr>
          <p:cNvSpPr>
            <a:spLocks noGrp="1"/>
          </p:cNvSpPr>
          <p:nvPr>
            <p:ph type="ctrTitle"/>
          </p:nvPr>
        </p:nvSpPr>
        <p:spPr>
          <a:xfrm>
            <a:off x="1524000" y="2593389"/>
            <a:ext cx="9144000" cy="1671227"/>
          </a:xfrm>
          <a:solidFill>
            <a:schemeClr val="bg1">
              <a:alpha val="90000"/>
            </a:schemeClr>
          </a:solidFill>
          <a:ln w="279400" cap="sq" cmpd="thinThick">
            <a:solidFill>
              <a:schemeClr val="bg1">
                <a:alpha val="90000"/>
              </a:schemeClr>
            </a:solidFill>
            <a:miter lim="800000"/>
          </a:ln>
        </p:spPr>
        <p:txBody>
          <a:bodyPr vert="horz" lIns="182880" tIns="182880" rIns="182880" bIns="182880" rtlCol="0" anchor="ctr">
            <a:normAutofit/>
          </a:bodyPr>
          <a:lstStyle/>
          <a:p>
            <a:r>
              <a:rPr lang="en-US" sz="4600" kern="1200" cap="all" spc="200" baseline="0">
                <a:solidFill>
                  <a:schemeClr val="tx1">
                    <a:lumMod val="85000"/>
                    <a:lumOff val="15000"/>
                  </a:schemeClr>
                </a:solidFill>
                <a:latin typeface="+mj-lt"/>
                <a:ea typeface="+mj-ea"/>
                <a:cs typeface="+mj-cs"/>
              </a:rPr>
              <a:t>If you’re an egalitarian, how come you’re so rich?</a:t>
            </a:r>
          </a:p>
        </p:txBody>
      </p:sp>
    </p:spTree>
    <p:extLst>
      <p:ext uri="{BB962C8B-B14F-4D97-AF65-F5344CB8AC3E}">
        <p14:creationId xmlns:p14="http://schemas.microsoft.com/office/powerpoint/2010/main" val="110771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998483" y="627993"/>
            <a:ext cx="10195034" cy="5602014"/>
          </a:xfrm>
        </p:spPr>
        <p:txBody>
          <a:bodyPr>
            <a:noAutofit/>
          </a:bodyPr>
          <a:lstStyle/>
          <a:p>
            <a:pPr algn="l"/>
            <a:r>
              <a:rPr lang="en-GB" sz="4800" cap="none" dirty="0"/>
              <a:t>Does justice govern the </a:t>
            </a:r>
            <a:r>
              <a:rPr lang="en-GB" sz="4800" i="1" cap="none" dirty="0"/>
              <a:t>basic structure </a:t>
            </a:r>
            <a:r>
              <a:rPr lang="en-GB" sz="4800" cap="none" dirty="0"/>
              <a:t>of society?</a:t>
            </a:r>
            <a:br>
              <a:rPr lang="en-GB" sz="4800" cap="none" dirty="0"/>
            </a:br>
            <a:br>
              <a:rPr lang="en-GB" sz="4800" cap="none" dirty="0"/>
            </a:br>
            <a:r>
              <a:rPr lang="en-GB" sz="4800" cap="none" dirty="0"/>
              <a:t>Or is justice a personal </a:t>
            </a:r>
            <a:r>
              <a:rPr lang="en-GB" sz="4800" i="1" cap="none" dirty="0"/>
              <a:t>ethos</a:t>
            </a:r>
            <a:r>
              <a:rPr lang="en-GB" sz="4800" cap="none" dirty="0"/>
              <a:t>?</a:t>
            </a:r>
          </a:p>
        </p:txBody>
      </p:sp>
    </p:spTree>
    <p:extLst>
      <p:ext uri="{BB962C8B-B14F-4D97-AF65-F5344CB8AC3E}">
        <p14:creationId xmlns:p14="http://schemas.microsoft.com/office/powerpoint/2010/main" val="3312403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465114" y="2641386"/>
            <a:ext cx="7261772" cy="1575228"/>
          </a:xfrm>
        </p:spPr>
        <p:txBody>
          <a:bodyPr/>
          <a:lstStyle/>
          <a:p>
            <a:pPr algn="l"/>
            <a:r>
              <a:rPr lang="en-US" b="1" dirty="0"/>
              <a:t>Thank you!</a:t>
            </a:r>
          </a:p>
        </p:txBody>
      </p:sp>
    </p:spTree>
    <p:extLst>
      <p:ext uri="{BB962C8B-B14F-4D97-AF65-F5344CB8AC3E}">
        <p14:creationId xmlns:p14="http://schemas.microsoft.com/office/powerpoint/2010/main" val="243130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13793" y="797472"/>
            <a:ext cx="9564414" cy="5263055"/>
          </a:xfrm>
        </p:spPr>
        <p:txBody>
          <a:bodyPr>
            <a:noAutofit/>
          </a:bodyPr>
          <a:lstStyle/>
          <a:p>
            <a:pPr algn="l"/>
            <a:r>
              <a:rPr lang="en-GB" sz="2800" b="1" cap="none" dirty="0"/>
              <a:t>Utilitarianism</a:t>
            </a:r>
            <a:br>
              <a:rPr lang="en-GB" sz="2800" b="1" cap="none" dirty="0"/>
            </a:br>
            <a:br>
              <a:rPr lang="en-GB" sz="2800" b="1" cap="none" dirty="0"/>
            </a:br>
            <a:r>
              <a:rPr lang="en-GB" sz="2800" i="1" cap="none" dirty="0"/>
              <a:t>The greatest good for the greatest number</a:t>
            </a:r>
            <a:br>
              <a:rPr lang="en-GB" sz="2800" i="1" cap="none" dirty="0"/>
            </a:br>
            <a:br>
              <a:rPr lang="en-GB" sz="2800" i="1" cap="none" dirty="0"/>
            </a:br>
            <a:r>
              <a:rPr lang="en-GB" sz="2800" cap="none" dirty="0"/>
              <a:t>One individual’s welfare can be sacrificed for the </a:t>
            </a:r>
            <a:r>
              <a:rPr lang="en-GB" sz="2800" i="1" cap="none" dirty="0"/>
              <a:t>greater</a:t>
            </a:r>
            <a:r>
              <a:rPr lang="en-GB" sz="2800" cap="none" dirty="0"/>
              <a:t> welfare of others</a:t>
            </a:r>
            <a:br>
              <a:rPr lang="en-GB" sz="2800" b="1" cap="none" dirty="0"/>
            </a:br>
            <a:endParaRPr lang="en-GB" sz="2800" cap="none" dirty="0"/>
          </a:p>
        </p:txBody>
      </p:sp>
    </p:spTree>
    <p:extLst>
      <p:ext uri="{BB962C8B-B14F-4D97-AF65-F5344CB8AC3E}">
        <p14:creationId xmlns:p14="http://schemas.microsoft.com/office/powerpoint/2010/main" val="31044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566041" y="2353660"/>
            <a:ext cx="9059917" cy="2150679"/>
          </a:xfrm>
        </p:spPr>
        <p:txBody>
          <a:bodyPr>
            <a:noAutofit/>
          </a:bodyPr>
          <a:lstStyle/>
          <a:p>
            <a:pPr algn="l"/>
            <a:r>
              <a:rPr lang="en-GB" sz="2800" cap="none" dirty="0"/>
              <a:t>“Utilitarianism does not take seriously the distinction between persons” (p. </a:t>
            </a:r>
            <a:r>
              <a:rPr lang="en-GB" sz="2800" cap="none"/>
              <a:t>24)</a:t>
            </a:r>
            <a:endParaRPr lang="en-GB" sz="2800" cap="none" dirty="0"/>
          </a:p>
        </p:txBody>
      </p:sp>
    </p:spTree>
    <p:extLst>
      <p:ext uri="{BB962C8B-B14F-4D97-AF65-F5344CB8AC3E}">
        <p14:creationId xmlns:p14="http://schemas.microsoft.com/office/powerpoint/2010/main" val="158826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150883" y="1786430"/>
            <a:ext cx="9890234" cy="3285139"/>
          </a:xfrm>
        </p:spPr>
        <p:txBody>
          <a:bodyPr>
            <a:noAutofit/>
          </a:bodyPr>
          <a:lstStyle/>
          <a:p>
            <a:pPr algn="l"/>
            <a:r>
              <a:rPr lang="en-GB" sz="3200" cap="none" dirty="0"/>
              <a:t>So act that you treat humanity, whether in your own person or in the person of any other, always at the same time as an end, never merely as a means. (</a:t>
            </a:r>
            <a:r>
              <a:rPr lang="en-GB" sz="3200" i="1" cap="none" dirty="0"/>
              <a:t>Groundwork for the Metaphysics of Morals</a:t>
            </a:r>
            <a:r>
              <a:rPr lang="en-GB" sz="3200" cap="none" dirty="0"/>
              <a:t>, 1785)</a:t>
            </a:r>
          </a:p>
        </p:txBody>
      </p:sp>
    </p:spTree>
    <p:extLst>
      <p:ext uri="{BB962C8B-B14F-4D97-AF65-F5344CB8AC3E}">
        <p14:creationId xmlns:p14="http://schemas.microsoft.com/office/powerpoint/2010/main" val="202605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150883" y="1786430"/>
            <a:ext cx="9890234" cy="3285139"/>
          </a:xfrm>
        </p:spPr>
        <p:txBody>
          <a:bodyPr>
            <a:noAutofit/>
          </a:bodyPr>
          <a:lstStyle/>
          <a:p>
            <a:pPr algn="l"/>
            <a:r>
              <a:rPr lang="en-GB" sz="3200" b="1" i="1" cap="none" dirty="0"/>
              <a:t>Concept</a:t>
            </a:r>
            <a:r>
              <a:rPr lang="en-GB" sz="3200" b="1" cap="none" dirty="0"/>
              <a:t> of justice</a:t>
            </a:r>
            <a:r>
              <a:rPr lang="en-GB" sz="3200" cap="none" dirty="0"/>
              <a:t>: principles that govern the basic structure of society, understood as a system of cooperation for mutual benefit</a:t>
            </a:r>
            <a:br>
              <a:rPr lang="en-GB" sz="3200" cap="none" dirty="0"/>
            </a:br>
            <a:br>
              <a:rPr lang="en-GB" sz="3200" cap="none" dirty="0"/>
            </a:br>
            <a:r>
              <a:rPr lang="en-GB" sz="3200" b="1" i="1" cap="none" dirty="0"/>
              <a:t>Conception</a:t>
            </a:r>
            <a:r>
              <a:rPr lang="en-GB" sz="3200" cap="none" dirty="0"/>
              <a:t> </a:t>
            </a:r>
            <a:r>
              <a:rPr lang="en-GB" sz="3200" b="1" cap="none" dirty="0"/>
              <a:t>of justice</a:t>
            </a:r>
            <a:r>
              <a:rPr lang="en-GB" sz="3200" cap="none" dirty="0"/>
              <a:t>: fairness</a:t>
            </a:r>
            <a:endParaRPr lang="en-GB" sz="3200" b="1" i="1" cap="none" dirty="0"/>
          </a:p>
        </p:txBody>
      </p:sp>
    </p:spTree>
    <p:extLst>
      <p:ext uri="{BB962C8B-B14F-4D97-AF65-F5344CB8AC3E}">
        <p14:creationId xmlns:p14="http://schemas.microsoft.com/office/powerpoint/2010/main" val="377511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085193" y="1092912"/>
            <a:ext cx="10021614" cy="4672176"/>
          </a:xfrm>
        </p:spPr>
        <p:txBody>
          <a:bodyPr>
            <a:noAutofit/>
          </a:bodyPr>
          <a:lstStyle/>
          <a:p>
            <a:pPr algn="l"/>
            <a:r>
              <a:rPr lang="en-GB" sz="3200" b="1" cap="none" dirty="0"/>
              <a:t>Traditional Social Contract</a:t>
            </a:r>
            <a:br>
              <a:rPr lang="en-GB" sz="3200" b="1" cap="none" dirty="0"/>
            </a:br>
            <a:br>
              <a:rPr lang="en-GB" sz="3200" b="1" cap="none" dirty="0"/>
            </a:br>
            <a:r>
              <a:rPr lang="en-GB" sz="3200" cap="none" dirty="0"/>
              <a:t>Imagines a scenario of real contractors, contracting in the context of </a:t>
            </a:r>
            <a:r>
              <a:rPr lang="en-GB" sz="3200" i="1" cap="none" dirty="0"/>
              <a:t>morally arbitrary </a:t>
            </a:r>
            <a:r>
              <a:rPr lang="en-GB" sz="3200" cap="none" dirty="0"/>
              <a:t>inequalities</a:t>
            </a:r>
            <a:br>
              <a:rPr lang="en-GB" sz="3200" cap="none" dirty="0"/>
            </a:br>
            <a:br>
              <a:rPr lang="en-GB" sz="3200" cap="none" dirty="0"/>
            </a:br>
            <a:r>
              <a:rPr lang="en-GB" sz="3200" cap="none" dirty="0"/>
              <a:t>This yields a mere </a:t>
            </a:r>
            <a:r>
              <a:rPr lang="en-GB" sz="3200" i="1" cap="none" dirty="0"/>
              <a:t>modus vivendi –</a:t>
            </a:r>
            <a:r>
              <a:rPr lang="en-GB" sz="3200" cap="none" dirty="0"/>
              <a:t> it is not a </a:t>
            </a:r>
            <a:r>
              <a:rPr lang="en-GB" sz="3200" i="1" cap="none" dirty="0"/>
              <a:t>fair</a:t>
            </a:r>
            <a:r>
              <a:rPr lang="en-GB" sz="3200" cap="none" dirty="0"/>
              <a:t> system</a:t>
            </a:r>
            <a:endParaRPr lang="en-GB" sz="3200" b="1" cap="none" dirty="0"/>
          </a:p>
        </p:txBody>
      </p:sp>
    </p:spTree>
    <p:extLst>
      <p:ext uri="{BB962C8B-B14F-4D97-AF65-F5344CB8AC3E}">
        <p14:creationId xmlns:p14="http://schemas.microsoft.com/office/powerpoint/2010/main" val="218967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085193" y="1092912"/>
            <a:ext cx="10021614" cy="4672176"/>
          </a:xfrm>
        </p:spPr>
        <p:txBody>
          <a:bodyPr>
            <a:noAutofit/>
          </a:bodyPr>
          <a:lstStyle/>
          <a:p>
            <a:pPr algn="l"/>
            <a:r>
              <a:rPr lang="en-GB" sz="3200" b="1" cap="none" dirty="0"/>
              <a:t>The Original Position</a:t>
            </a:r>
            <a:br>
              <a:rPr lang="en-GB" sz="3200" b="1" cap="none" dirty="0"/>
            </a:br>
            <a:r>
              <a:rPr lang="en-GB" sz="3200" cap="none" dirty="0"/>
              <a:t>Purely theoretical heuristic for ensuring we derive </a:t>
            </a:r>
            <a:r>
              <a:rPr lang="en-GB" sz="3200" i="1" cap="none" dirty="0"/>
              <a:t>fair</a:t>
            </a:r>
            <a:r>
              <a:rPr lang="en-GB" sz="3200" cap="none" dirty="0"/>
              <a:t> principles of justice</a:t>
            </a:r>
            <a:br>
              <a:rPr lang="en-GB" sz="3200" cap="none" dirty="0"/>
            </a:br>
            <a:br>
              <a:rPr lang="en-GB" sz="3200" cap="none" dirty="0"/>
            </a:br>
            <a:r>
              <a:rPr lang="en-GB" sz="3200" b="1" cap="none" dirty="0"/>
              <a:t>The Veil of Ignorance</a:t>
            </a:r>
            <a:br>
              <a:rPr lang="en-GB" sz="3200" b="1" cap="none" dirty="0"/>
            </a:br>
            <a:r>
              <a:rPr lang="en-GB" sz="3200" cap="none" dirty="0"/>
              <a:t>We do not know who we are in society (we only have general social scientific knowledge, and self-interest)</a:t>
            </a:r>
            <a:endParaRPr lang="en-GB" sz="3200" b="1" cap="none" dirty="0"/>
          </a:p>
        </p:txBody>
      </p:sp>
    </p:spTree>
    <p:extLst>
      <p:ext uri="{BB962C8B-B14F-4D97-AF65-F5344CB8AC3E}">
        <p14:creationId xmlns:p14="http://schemas.microsoft.com/office/powerpoint/2010/main" val="124673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807040" y="2468125"/>
            <a:ext cx="8577919" cy="1921750"/>
          </a:xfrm>
        </p:spPr>
        <p:txBody>
          <a:bodyPr>
            <a:noAutofit/>
          </a:bodyPr>
          <a:lstStyle/>
          <a:p>
            <a:pPr algn="l"/>
            <a:r>
              <a:rPr lang="en-GB" sz="4400" b="1" i="1" cap="none" dirty="0"/>
              <a:t>MAXIMIN</a:t>
            </a:r>
          </a:p>
        </p:txBody>
      </p:sp>
    </p:spTree>
    <p:extLst>
      <p:ext uri="{BB962C8B-B14F-4D97-AF65-F5344CB8AC3E}">
        <p14:creationId xmlns:p14="http://schemas.microsoft.com/office/powerpoint/2010/main" val="24004255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464</TotalTime>
  <Words>634</Words>
  <Application>Microsoft Macintosh PowerPoint</Application>
  <PresentationFormat>Widescreen</PresentationFormat>
  <Paragraphs>54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Times</vt:lpstr>
      <vt:lpstr>Parcel</vt:lpstr>
      <vt:lpstr>Distributive Justice II Liberal-Egalitarianism</vt:lpstr>
      <vt:lpstr>PowerPoint Presentation</vt:lpstr>
      <vt:lpstr>Utilitarianism  The greatest good for the greatest number  One individual’s welfare can be sacrificed for the greater welfare of others </vt:lpstr>
      <vt:lpstr>“Utilitarianism does not take seriously the distinction between persons” (p. 24)</vt:lpstr>
      <vt:lpstr>So act that you treat humanity, whether in your own person or in the person of any other, always at the same time as an end, never merely as a means. (Groundwork for the Metaphysics of Morals, 1785)</vt:lpstr>
      <vt:lpstr>Concept of justice: principles that govern the basic structure of society, understood as a system of cooperation for mutual benefit  Conception of justice: fairness</vt:lpstr>
      <vt:lpstr>Traditional Social Contract  Imagines a scenario of real contractors, contracting in the context of morally arbitrary inequalities  This yields a mere modus vivendi – it is not a fair system</vt:lpstr>
      <vt:lpstr>The Original Position Purely theoretical heuristic for ensuring we derive fair principles of justice  The Veil of Ignorance We do not know who we are in society (we only have general social scientific knowledge, and self-interest)</vt:lpstr>
      <vt:lpstr>MAXIMIN</vt:lpstr>
      <vt:lpstr>In searching for the most favoured description of this situation [the original position] we work from both ends. […] By going back and forth, somethings altering the conditions of the contractual circumstances, at others withdrawing our judgements and conforming them to principle, I assume that eventually we shall find a description of the initial situation that both expresses reasonable conditions and yields principles which match out considered judgements […] (p.18)</vt:lpstr>
      <vt:lpstr>PowerPoint Presentation</vt:lpstr>
      <vt:lpstr>The first Principle  Maximal equal liberty   Civil rights Political Rights Procedural Rights</vt:lpstr>
      <vt:lpstr>The Second Principle  A. The Difference Principle  Socioeconomic inequality is only permissible to the extent that it benefits the worst of in society  B. Fair Equality of Opportunity  Such positions of advantage must be subject to equality of opportunity</vt:lpstr>
      <vt:lpstr>The difference principle</vt:lpstr>
      <vt:lpstr>PowerPoint Presentation</vt:lpstr>
      <vt:lpstr>Challenges to the Difference principle</vt:lpstr>
      <vt:lpstr>Would parties in the Original Position really adopt maximin?  Would they not opt for maximum expected utility? </vt:lpstr>
      <vt:lpstr>Why not equality?  Individuals committed to justice should not need to be incentivised to provide benefits to the worst off</vt:lpstr>
      <vt:lpstr>Is any redistribution compatible with the Liberty Principle?  Economic freedom implies the right to buy, sell, contract, and accumulate</vt:lpstr>
      <vt:lpstr>FAIR EQUALITY OF OPPORTUNITY</vt:lpstr>
      <vt:lpstr>Whilst certain positions, offices, occupations may give their holders significant socioeconomic advantages (as per the difference principle) to induce them to positively contribute to society in ways that benefit the worst off  Such positions themselves must be equally open to those of equal talent  Cannot be assigned on morally arbitrary bases</vt:lpstr>
      <vt:lpstr>Regime Types  Laissez Faire Capitalism Welfare-State Capitalism Property-Owning Democracy Liberal Socialism</vt:lpstr>
      <vt:lpstr>PowerPoint Presentation</vt:lpstr>
      <vt:lpstr>MICHAEL SANDEL  Persons are constituted by their shared ends and by their social attachments  Individuals prior to their ends and mutually disinterested are not moral agents</vt:lpstr>
      <vt:lpstr>If you’re an egalitarian, how come you’re so rich?</vt:lpstr>
      <vt:lpstr>Does justice govern the basic structure of society?  Or is justice a personal ethos?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Consent Theory</dc:title>
  <dc:creator>Christmas, Billy</dc:creator>
  <cp:lastModifiedBy>Christmas, Billy</cp:lastModifiedBy>
  <cp:revision>51</cp:revision>
  <dcterms:created xsi:type="dcterms:W3CDTF">2021-01-22T08:55:39Z</dcterms:created>
  <dcterms:modified xsi:type="dcterms:W3CDTF">2022-03-07T12:54:03Z</dcterms:modified>
</cp:coreProperties>
</file>