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490" r:id="rId3"/>
    <p:sldId id="436" r:id="rId4"/>
    <p:sldId id="439" r:id="rId5"/>
    <p:sldId id="437" r:id="rId6"/>
    <p:sldId id="452" r:id="rId7"/>
    <p:sldId id="476" r:id="rId8"/>
    <p:sldId id="477" r:id="rId9"/>
    <p:sldId id="496" r:id="rId10"/>
    <p:sldId id="499" r:id="rId11"/>
    <p:sldId id="442" r:id="rId12"/>
    <p:sldId id="495" r:id="rId13"/>
    <p:sldId id="446" r:id="rId14"/>
    <p:sldId id="449" r:id="rId15"/>
    <p:sldId id="483" r:id="rId16"/>
    <p:sldId id="447" r:id="rId17"/>
    <p:sldId id="454" r:id="rId18"/>
    <p:sldId id="498" r:id="rId19"/>
    <p:sldId id="455" r:id="rId20"/>
    <p:sldId id="451" r:id="rId21"/>
  </p:sldIdLst>
  <p:sldSz cx="9144000" cy="6858000" type="screen4x3"/>
  <p:notesSz cx="6813550" cy="9825038"/>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CC"/>
    <a:srgbClr val="FFCC99"/>
    <a:srgbClr val="0000CC"/>
    <a:srgbClr val="CCFFFF"/>
    <a:srgbClr val="CCFF99"/>
    <a:srgbClr val="9966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59" autoAdjust="0"/>
  </p:normalViewPr>
  <p:slideViewPr>
    <p:cSldViewPr>
      <p:cViewPr varScale="1">
        <p:scale>
          <a:sx n="109" d="100"/>
          <a:sy n="109" d="100"/>
        </p:scale>
        <p:origin x="22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2750" cy="490538"/>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GB"/>
          </a:p>
        </p:txBody>
      </p:sp>
      <p:sp>
        <p:nvSpPr>
          <p:cNvPr id="3" name="Date Placeholder 2"/>
          <p:cNvSpPr>
            <a:spLocks noGrp="1"/>
          </p:cNvSpPr>
          <p:nvPr>
            <p:ph type="dt" idx="1"/>
          </p:nvPr>
        </p:nvSpPr>
        <p:spPr>
          <a:xfrm>
            <a:off x="3859213" y="0"/>
            <a:ext cx="2952750" cy="490538"/>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274C1B41-C8DE-4530-8D33-99E6458DB03D}" type="datetimeFigureOut">
              <a:rPr lang="en-US"/>
              <a:pPr>
                <a:defRPr/>
              </a:pPr>
              <a:t>9/19/2020</a:t>
            </a:fld>
            <a:endParaRPr lang="en-GB"/>
          </a:p>
        </p:txBody>
      </p:sp>
      <p:sp>
        <p:nvSpPr>
          <p:cNvPr id="4" name="Slide Image Placeholder 3"/>
          <p:cNvSpPr>
            <a:spLocks noGrp="1" noRot="1" noChangeAspect="1"/>
          </p:cNvSpPr>
          <p:nvPr>
            <p:ph type="sldImg" idx="2"/>
          </p:nvPr>
        </p:nvSpPr>
        <p:spPr>
          <a:xfrm>
            <a:off x="950913" y="736600"/>
            <a:ext cx="4911725" cy="3684588"/>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1038" y="4665663"/>
            <a:ext cx="5451475" cy="442277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332913"/>
            <a:ext cx="2952750" cy="490537"/>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GB"/>
          </a:p>
        </p:txBody>
      </p:sp>
      <p:sp>
        <p:nvSpPr>
          <p:cNvPr id="7" name="Slide Number Placeholder 6"/>
          <p:cNvSpPr>
            <a:spLocks noGrp="1"/>
          </p:cNvSpPr>
          <p:nvPr>
            <p:ph type="sldNum" sz="quarter" idx="5"/>
          </p:nvPr>
        </p:nvSpPr>
        <p:spPr>
          <a:xfrm>
            <a:off x="3859213" y="9332913"/>
            <a:ext cx="2952750" cy="49053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CC60C06-1608-4AC0-8CB5-17C8AAA110FF}" type="slidenum">
              <a:rPr lang="en-GB" altLang="en-US"/>
              <a:pPr>
                <a:defRPr/>
              </a:pPr>
              <a:t>‹#›</a:t>
            </a:fld>
            <a:endParaRPr lang="en-GB" altLang="en-US"/>
          </a:p>
        </p:txBody>
      </p:sp>
    </p:spTree>
    <p:extLst>
      <p:ext uri="{BB962C8B-B14F-4D97-AF65-F5344CB8AC3E}">
        <p14:creationId xmlns:p14="http://schemas.microsoft.com/office/powerpoint/2010/main" val="19471986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20D900E-6C80-4E5A-89F5-C7DC47845FE6}" type="slidenum">
              <a:rPr lang="en-GB" altLang="en-US" smtClean="0"/>
              <a:pPr/>
              <a:t>3</a:t>
            </a:fld>
            <a:endParaRPr lang="en-GB" altLang="en-US"/>
          </a:p>
        </p:txBody>
      </p:sp>
    </p:spTree>
    <p:extLst>
      <p:ext uri="{BB962C8B-B14F-4D97-AF65-F5344CB8AC3E}">
        <p14:creationId xmlns:p14="http://schemas.microsoft.com/office/powerpoint/2010/main" val="169791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6F9A3343-13F2-40AD-96F0-588A9C3C9CF6}" type="datetimeFigureOut">
              <a:rPr lang="en-US"/>
              <a:pPr>
                <a:defRPr/>
              </a:pPr>
              <a:t>9/19/2020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0159A3F-38D2-4253-9934-57337E390938}" type="slidenum">
              <a:rPr lang="en-GB" altLang="en-US"/>
              <a:pPr>
                <a:defRPr/>
              </a:pPr>
              <a:t>‹#›</a:t>
            </a:fld>
            <a:endParaRPr lang="en-GB" altLang="en-US"/>
          </a:p>
        </p:txBody>
      </p:sp>
    </p:spTree>
    <p:extLst>
      <p:ext uri="{BB962C8B-B14F-4D97-AF65-F5344CB8AC3E}">
        <p14:creationId xmlns:p14="http://schemas.microsoft.com/office/powerpoint/2010/main" val="2954812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C8BFEDF7-366A-4573-8928-3BC91CE48D37}" type="datetimeFigureOut">
              <a:rPr lang="en-US"/>
              <a:pPr>
                <a:defRPr/>
              </a:pPr>
              <a:t>9/19/2020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BF1E8CF2-F552-4B2E-94BE-280EBC4FCBE0}" type="slidenum">
              <a:rPr lang="en-GB" altLang="en-US"/>
              <a:pPr>
                <a:defRPr/>
              </a:pPr>
              <a:t>‹#›</a:t>
            </a:fld>
            <a:endParaRPr lang="en-GB" altLang="en-US"/>
          </a:p>
        </p:txBody>
      </p:sp>
    </p:spTree>
    <p:extLst>
      <p:ext uri="{BB962C8B-B14F-4D97-AF65-F5344CB8AC3E}">
        <p14:creationId xmlns:p14="http://schemas.microsoft.com/office/powerpoint/2010/main" val="83208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039ED335-15E3-4B82-B6B7-40F5CCAC59F9}" type="datetimeFigureOut">
              <a:rPr lang="en-US"/>
              <a:pPr>
                <a:defRPr/>
              </a:pPr>
              <a:t>9/19/2020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B9F5A4E-065E-4990-BA9A-1A54EB21A7B6}" type="slidenum">
              <a:rPr lang="en-GB" altLang="en-US"/>
              <a:pPr>
                <a:defRPr/>
              </a:pPr>
              <a:t>‹#›</a:t>
            </a:fld>
            <a:endParaRPr lang="en-GB" altLang="en-US"/>
          </a:p>
        </p:txBody>
      </p:sp>
    </p:spTree>
    <p:extLst>
      <p:ext uri="{BB962C8B-B14F-4D97-AF65-F5344CB8AC3E}">
        <p14:creationId xmlns:p14="http://schemas.microsoft.com/office/powerpoint/2010/main" val="2085124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endParaRPr lang="en-GB" dirty="0"/>
          </a:p>
        </p:txBody>
      </p:sp>
      <p:sp>
        <p:nvSpPr>
          <p:cNvPr id="3" name="Content Placeholder 2"/>
          <p:cNvSpPr>
            <a:spLocks noGrp="1"/>
          </p:cNvSpPr>
          <p:nvPr>
            <p:ph idx="1"/>
          </p:nvPr>
        </p:nvSpPr>
        <p:spPr>
          <a:xfrm>
            <a:off x="457200" y="1600200"/>
            <a:ext cx="8229600" cy="4900634"/>
          </a:xfrm>
        </p:spPr>
        <p:txBody>
          <a:bodyPr/>
          <a:lstStyle>
            <a:lvl1pPr marL="0" indent="0">
              <a:spcAft>
                <a:spcPts val="400"/>
              </a:spcAft>
              <a:buNone/>
              <a:defRPr/>
            </a:lvl1pPr>
            <a:lvl2pPr marL="449263" indent="0">
              <a:spcAft>
                <a:spcPts val="300"/>
              </a:spcAft>
              <a:buNone/>
              <a:defRPr/>
            </a:lvl2pPr>
            <a:lvl3pPr marL="898525" indent="0">
              <a:spcAft>
                <a:spcPts val="200"/>
              </a:spcAft>
              <a:buNone/>
              <a:defRPr/>
            </a:lvl3pPr>
            <a:lvl4pPr marL="1346200" indent="0">
              <a:spcAft>
                <a:spcPts val="200"/>
              </a:spcAft>
              <a:buNone/>
              <a:defRPr/>
            </a:lvl4pPr>
            <a:lvl5pPr marL="1795463" indent="0">
              <a:spcAft>
                <a:spcPts val="200"/>
              </a:spcAft>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999602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7F86E25-E5B7-4996-A378-5FA0781E4794}" type="datetimeFigureOut">
              <a:rPr lang="en-US"/>
              <a:pPr>
                <a:defRPr/>
              </a:pPr>
              <a:t>9/19/2020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8DF62DB-B321-469A-8DE1-095D32F49182}" type="slidenum">
              <a:rPr lang="en-GB" altLang="en-US"/>
              <a:pPr>
                <a:defRPr/>
              </a:pPr>
              <a:t>‹#›</a:t>
            </a:fld>
            <a:endParaRPr lang="en-GB" altLang="en-US"/>
          </a:p>
        </p:txBody>
      </p:sp>
    </p:spTree>
    <p:extLst>
      <p:ext uri="{BB962C8B-B14F-4D97-AF65-F5344CB8AC3E}">
        <p14:creationId xmlns:p14="http://schemas.microsoft.com/office/powerpoint/2010/main" val="3101572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711548BD-7EBE-4878-9B6A-3F660963FD7B}" type="datetimeFigureOut">
              <a:rPr lang="en-US"/>
              <a:pPr>
                <a:defRPr/>
              </a:pPr>
              <a:t>9/19/2020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C99E43C5-3C0F-4814-AA14-58A50088AE0D}" type="slidenum">
              <a:rPr lang="en-GB" altLang="en-US"/>
              <a:pPr>
                <a:defRPr/>
              </a:pPr>
              <a:t>‹#›</a:t>
            </a:fld>
            <a:endParaRPr lang="en-GB" altLang="en-US"/>
          </a:p>
        </p:txBody>
      </p:sp>
    </p:spTree>
    <p:extLst>
      <p:ext uri="{BB962C8B-B14F-4D97-AF65-F5344CB8AC3E}">
        <p14:creationId xmlns:p14="http://schemas.microsoft.com/office/powerpoint/2010/main" val="2634957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59A2BFDB-6FBB-49D4-93CC-E31F009DC27B}" type="datetimeFigureOut">
              <a:rPr lang="en-US"/>
              <a:pPr>
                <a:defRPr/>
              </a:pPr>
              <a:t>9/19/2020</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0D526349-3ED8-4819-91E5-7B745BB2A4EA}" type="slidenum">
              <a:rPr lang="en-GB" altLang="en-US"/>
              <a:pPr>
                <a:defRPr/>
              </a:pPr>
              <a:t>‹#›</a:t>
            </a:fld>
            <a:endParaRPr lang="en-GB" altLang="en-US"/>
          </a:p>
        </p:txBody>
      </p:sp>
    </p:spTree>
    <p:extLst>
      <p:ext uri="{BB962C8B-B14F-4D97-AF65-F5344CB8AC3E}">
        <p14:creationId xmlns:p14="http://schemas.microsoft.com/office/powerpoint/2010/main" val="715695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AC6C7905-CE17-493C-A7C3-5FF658BF43A2}" type="datetimeFigureOut">
              <a:rPr lang="en-US"/>
              <a:pPr>
                <a:defRPr/>
              </a:pPr>
              <a:t>9/19/2020</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A35668CD-4CB0-4253-8549-57D23FA8E452}" type="slidenum">
              <a:rPr lang="en-GB" altLang="en-US"/>
              <a:pPr>
                <a:defRPr/>
              </a:pPr>
              <a:t>‹#›</a:t>
            </a:fld>
            <a:endParaRPr lang="en-GB" altLang="en-US"/>
          </a:p>
        </p:txBody>
      </p:sp>
    </p:spTree>
    <p:extLst>
      <p:ext uri="{BB962C8B-B14F-4D97-AF65-F5344CB8AC3E}">
        <p14:creationId xmlns:p14="http://schemas.microsoft.com/office/powerpoint/2010/main" val="72742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23DB91C-AD9C-4FE0-B276-5A7BD8DB37FC}" type="datetimeFigureOut">
              <a:rPr lang="en-US"/>
              <a:pPr>
                <a:defRPr/>
              </a:pPr>
              <a:t>9/19/2020</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66C275FD-221C-4366-9121-A4CDC4AAAC6F}" type="slidenum">
              <a:rPr lang="en-GB" altLang="en-US"/>
              <a:pPr>
                <a:defRPr/>
              </a:pPr>
              <a:t>‹#›</a:t>
            </a:fld>
            <a:endParaRPr lang="en-GB" altLang="en-US"/>
          </a:p>
        </p:txBody>
      </p:sp>
    </p:spTree>
    <p:extLst>
      <p:ext uri="{BB962C8B-B14F-4D97-AF65-F5344CB8AC3E}">
        <p14:creationId xmlns:p14="http://schemas.microsoft.com/office/powerpoint/2010/main" val="2703636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5A7A492-6849-4913-8775-A9134222EE2B}" type="datetimeFigureOut">
              <a:rPr lang="en-US"/>
              <a:pPr>
                <a:defRPr/>
              </a:pPr>
              <a:t>9/19/2020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13D945E9-0F31-429E-9B28-BD2C696C048E}" type="slidenum">
              <a:rPr lang="en-GB" altLang="en-US"/>
              <a:pPr>
                <a:defRPr/>
              </a:pPr>
              <a:t>‹#›</a:t>
            </a:fld>
            <a:endParaRPr lang="en-GB" altLang="en-US"/>
          </a:p>
        </p:txBody>
      </p:sp>
    </p:spTree>
    <p:extLst>
      <p:ext uri="{BB962C8B-B14F-4D97-AF65-F5344CB8AC3E}">
        <p14:creationId xmlns:p14="http://schemas.microsoft.com/office/powerpoint/2010/main" val="3606196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9273C24-85CD-4360-98BF-965EBF1BDC5A}" type="datetimeFigureOut">
              <a:rPr lang="en-US"/>
              <a:pPr>
                <a:defRPr/>
              </a:pPr>
              <a:t>9/19/2020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E3B9A6DF-D8D4-4CBF-AF50-FA9EE90CF081}" type="slidenum">
              <a:rPr lang="en-GB" altLang="en-US"/>
              <a:pPr>
                <a:defRPr/>
              </a:pPr>
              <a:t>‹#›</a:t>
            </a:fld>
            <a:endParaRPr lang="en-GB" altLang="en-US"/>
          </a:p>
        </p:txBody>
      </p:sp>
    </p:spTree>
    <p:extLst>
      <p:ext uri="{BB962C8B-B14F-4D97-AF65-F5344CB8AC3E}">
        <p14:creationId xmlns:p14="http://schemas.microsoft.com/office/powerpoint/2010/main" val="140043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4832B1BD-5994-4FC2-94A1-32A80D7DD644}" type="datetimeFigureOut">
              <a:rPr lang="en-US"/>
              <a:pPr>
                <a:defRPr/>
              </a:pPr>
              <a:t>9/19/2020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7C7D2553-61DC-4CEF-B0A6-D274868CA2A3}"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4320" r:id="rId1"/>
    <p:sldLayoutId id="2147484330" r:id="rId2"/>
    <p:sldLayoutId id="2147484321" r:id="rId3"/>
    <p:sldLayoutId id="2147484322" r:id="rId4"/>
    <p:sldLayoutId id="2147484323" r:id="rId5"/>
    <p:sldLayoutId id="2147484324" r:id="rId6"/>
    <p:sldLayoutId id="2147484325" r:id="rId7"/>
    <p:sldLayoutId id="2147484326" r:id="rId8"/>
    <p:sldLayoutId id="2147484327" r:id="rId9"/>
    <p:sldLayoutId id="2147484328" r:id="rId10"/>
    <p:sldLayoutId id="214748432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101975"/>
            <a:ext cx="7772400" cy="1470025"/>
          </a:xfrm>
        </p:spPr>
        <p:txBody>
          <a:bodyPr rtlCol="0">
            <a:normAutofit fontScale="90000"/>
          </a:bodyPr>
          <a:lstStyle/>
          <a:p>
            <a:pPr eaLnBrk="1" fontAlgn="auto" hangingPunct="1">
              <a:spcAft>
                <a:spcPts val="0"/>
              </a:spcAft>
              <a:defRPr/>
            </a:pPr>
            <a:r>
              <a:rPr lang="en-GB" b="1" dirty="0"/>
              <a:t>Fundamentals of</a:t>
            </a:r>
            <a:br>
              <a:rPr lang="en-GB" b="1" dirty="0"/>
            </a:br>
            <a:r>
              <a:rPr lang="en-GB" b="1" dirty="0"/>
              <a:t>Politics Research</a:t>
            </a:r>
            <a:br>
              <a:rPr lang="en-GB" b="1" dirty="0"/>
            </a:br>
            <a:br>
              <a:rPr lang="en-GB" dirty="0"/>
            </a:br>
            <a:r>
              <a:rPr lang="en-GB" sz="3600" dirty="0"/>
              <a:t>Lecture 1 (2020-21)</a:t>
            </a:r>
            <a:br>
              <a:rPr lang="en-GB" sz="3600" b="1" dirty="0"/>
            </a:br>
            <a:br>
              <a:rPr lang="en-GB" b="1" dirty="0"/>
            </a:br>
            <a:r>
              <a:rPr lang="en-GB" b="1" dirty="0"/>
              <a:t>Introduction: studying </a:t>
            </a:r>
            <a:br>
              <a:rPr lang="en-GB" b="1" dirty="0"/>
            </a:br>
            <a:r>
              <a:rPr lang="en-GB" b="1" dirty="0"/>
              <a:t>politics at university</a:t>
            </a:r>
            <a:br>
              <a:rPr lang="en-GB" b="1" dirty="0"/>
            </a:br>
            <a:br>
              <a:rPr lang="en-GB" b="1" dirty="0"/>
            </a:br>
            <a:r>
              <a:rPr lang="en-GB" sz="3600" dirty="0">
                <a:solidFill>
                  <a:prstClr val="black"/>
                </a:solidFill>
              </a:rPr>
              <a:t>Dr Adrian Blau*</a:t>
            </a:r>
            <a:br>
              <a:rPr lang="en-GB" sz="3600" dirty="0">
                <a:solidFill>
                  <a:prstClr val="black"/>
                </a:solidFill>
              </a:rPr>
            </a:br>
            <a:br>
              <a:rPr lang="en-GB" sz="3600" dirty="0">
                <a:solidFill>
                  <a:prstClr val="black"/>
                </a:solidFill>
              </a:rPr>
            </a:br>
            <a:r>
              <a:rPr lang="en-GB" sz="3600" dirty="0">
                <a:solidFill>
                  <a:prstClr val="black"/>
                </a:solidFill>
              </a:rPr>
              <a:t>* My surname rhymes with </a:t>
            </a:r>
            <a:r>
              <a:rPr lang="en-GB" sz="3600">
                <a:solidFill>
                  <a:prstClr val="black"/>
                </a:solidFill>
              </a:rPr>
              <a:t>‘flaw’.</a:t>
            </a:r>
            <a:br>
              <a:rPr lang="en-GB" sz="1800" dirty="0"/>
            </a:br>
            <a:r>
              <a:rPr lang="en-GB" b="1" dirty="0"/>
              <a:t> </a:t>
            </a:r>
            <a:endParaRPr lang="en-GB" dirty="0"/>
          </a:p>
        </p:txBody>
      </p:sp>
      <p:pic>
        <p:nvPicPr>
          <p:cNvPr id="4" name="Picture 3" descr="KCL_UoL_A5_30mm_red">
            <a:extLst>
              <a:ext uri="{FF2B5EF4-FFF2-40B4-BE49-F238E27FC236}">
                <a16:creationId xmlns:a16="http://schemas.microsoft.com/office/drawing/2014/main" id="{C5931D6D-010D-475A-9874-87F861EBF42E}"/>
              </a:ext>
            </a:extLst>
          </p:cNvPr>
          <p:cNvPicPr/>
          <p:nvPr/>
        </p:nvPicPr>
        <p:blipFill>
          <a:blip r:embed="rId2" cstate="print">
            <a:extLst>
              <a:ext uri="{28A0092B-C50C-407E-A947-70E740481C1C}">
                <a14:useLocalDpi xmlns:a14="http://schemas.microsoft.com/office/drawing/2010/main" val="0"/>
              </a:ext>
            </a:extLst>
          </a:blip>
          <a:srcRect b="14844"/>
          <a:stretch>
            <a:fillRect/>
          </a:stretch>
        </p:blipFill>
        <p:spPr bwMode="auto">
          <a:xfrm>
            <a:off x="251520" y="260647"/>
            <a:ext cx="1368152" cy="1097731"/>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FD41-6CC8-44C8-AAED-ED331FE8674D}"/>
              </a:ext>
            </a:extLst>
          </p:cNvPr>
          <p:cNvSpPr>
            <a:spLocks noGrp="1"/>
          </p:cNvSpPr>
          <p:nvPr>
            <p:ph type="title"/>
          </p:nvPr>
        </p:nvSpPr>
        <p:spPr/>
        <p:txBody>
          <a:bodyPr/>
          <a:lstStyle/>
          <a:p>
            <a:r>
              <a:rPr lang="en-GB" dirty="0"/>
              <a:t>Summary so far</a:t>
            </a:r>
          </a:p>
        </p:txBody>
      </p:sp>
      <p:sp>
        <p:nvSpPr>
          <p:cNvPr id="3" name="Content Placeholder 2">
            <a:extLst>
              <a:ext uri="{FF2B5EF4-FFF2-40B4-BE49-F238E27FC236}">
                <a16:creationId xmlns:a16="http://schemas.microsoft.com/office/drawing/2014/main" id="{F4ADC61D-73CC-4EED-9E05-2AAC8A507B32}"/>
              </a:ext>
            </a:extLst>
          </p:cNvPr>
          <p:cNvSpPr>
            <a:spLocks noGrp="1"/>
          </p:cNvSpPr>
          <p:nvPr>
            <p:ph idx="1"/>
          </p:nvPr>
        </p:nvSpPr>
        <p:spPr/>
        <p:txBody>
          <a:bodyPr/>
          <a:lstStyle/>
          <a:p>
            <a:pPr marL="514350" indent="-514350">
              <a:buFont typeface="+mj-lt"/>
              <a:buAutoNum type="arabicParenR"/>
            </a:pPr>
            <a:r>
              <a:rPr lang="en-GB" dirty="0"/>
              <a:t>Look for what’s good and bad in everything you read.</a:t>
            </a:r>
          </a:p>
          <a:p>
            <a:pPr marL="514350" indent="-514350">
              <a:buFont typeface="+mj-lt"/>
              <a:buAutoNum type="arabicParenR"/>
            </a:pPr>
            <a:r>
              <a:rPr lang="en-GB" dirty="0"/>
              <a:t>Don’t be too trusting – it could be a trap!</a:t>
            </a:r>
          </a:p>
          <a:p>
            <a:pPr marL="514350" indent="-514350">
              <a:buFont typeface="+mj-lt"/>
              <a:buAutoNum type="arabicParenR"/>
            </a:pPr>
            <a:r>
              <a:rPr lang="en-GB" dirty="0"/>
              <a:t>Think like a researcher, not just like a student.</a:t>
            </a:r>
          </a:p>
          <a:p>
            <a:endParaRPr lang="en-GB" dirty="0"/>
          </a:p>
        </p:txBody>
      </p:sp>
    </p:spTree>
    <p:extLst>
      <p:ext uri="{BB962C8B-B14F-4D97-AF65-F5344CB8AC3E}">
        <p14:creationId xmlns:p14="http://schemas.microsoft.com/office/powerpoint/2010/main" val="73000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altLang="en-US" dirty="0"/>
              <a:t>4: Think sophisticatedly</a:t>
            </a:r>
          </a:p>
        </p:txBody>
      </p:sp>
      <p:sp>
        <p:nvSpPr>
          <p:cNvPr id="24579" name="Content Placeholder 2"/>
          <p:cNvSpPr>
            <a:spLocks noGrp="1"/>
          </p:cNvSpPr>
          <p:nvPr>
            <p:ph idx="1"/>
          </p:nvPr>
        </p:nvSpPr>
        <p:spPr>
          <a:xfrm>
            <a:off x="457200" y="1600200"/>
            <a:ext cx="8229600" cy="4900613"/>
          </a:xfrm>
        </p:spPr>
        <p:txBody>
          <a:bodyPr/>
          <a:lstStyle/>
          <a:p>
            <a:r>
              <a:rPr lang="en-GB" altLang="en-US" dirty="0"/>
              <a:t>Not necessarily an advantage to have studied politics at school.</a:t>
            </a:r>
          </a:p>
          <a:p>
            <a:r>
              <a:rPr lang="en-GB" altLang="en-US" dirty="0"/>
              <a:t>Before university we mostly learn how to discuss politics from journalists and politicians.</a:t>
            </a:r>
          </a:p>
          <a:p>
            <a:r>
              <a:rPr lang="en-GB" altLang="en-US" dirty="0"/>
              <a:t>Use the language, ideas and </a:t>
            </a:r>
            <a:r>
              <a:rPr lang="en-GB" altLang="en-US" dirty="0" err="1"/>
              <a:t>mindset</a:t>
            </a:r>
            <a:r>
              <a:rPr lang="en-GB" altLang="en-US" dirty="0"/>
              <a:t> of a (good) social scientist or political theorist.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Language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417638"/>
            <a:ext cx="7816062" cy="4900613"/>
          </a:xfrm>
        </p:spPr>
      </p:pic>
    </p:spTree>
    <p:extLst>
      <p:ext uri="{BB962C8B-B14F-4D97-AF65-F5344CB8AC3E}">
        <p14:creationId xmlns:p14="http://schemas.microsoft.com/office/powerpoint/2010/main" val="911915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GB" altLang="en-US" dirty="0"/>
              <a:t>5: Aim high</a:t>
            </a:r>
          </a:p>
        </p:txBody>
      </p:sp>
      <p:sp>
        <p:nvSpPr>
          <p:cNvPr id="28675" name="Content Placeholder 2"/>
          <p:cNvSpPr>
            <a:spLocks noGrp="1"/>
          </p:cNvSpPr>
          <p:nvPr>
            <p:ph idx="1"/>
          </p:nvPr>
        </p:nvSpPr>
        <p:spPr>
          <a:xfrm>
            <a:off x="457200" y="1600200"/>
            <a:ext cx="8229600" cy="4900613"/>
          </a:xfrm>
        </p:spPr>
        <p:txBody>
          <a:bodyPr/>
          <a:lstStyle/>
          <a:p>
            <a:r>
              <a:rPr lang="en-GB" altLang="en-US" dirty="0"/>
              <a:t>Don’t necessarily go for the most obvious answer.</a:t>
            </a:r>
          </a:p>
          <a:p>
            <a:r>
              <a:rPr lang="en-GB" altLang="en-US" dirty="0"/>
              <a:t>What argument will give you a good mark?</a:t>
            </a:r>
          </a:p>
          <a:p>
            <a:r>
              <a:rPr lang="en-GB" altLang="en-US" dirty="0"/>
              <a:t>Aiming high can be risky. If in doubt: check with convenor/TA.</a:t>
            </a:r>
          </a:p>
          <a:p>
            <a:r>
              <a:rPr lang="en-GB" altLang="en-US" dirty="0"/>
              <a:t>Pushing yourself is an incredibly important part of university education.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571500"/>
            <a:ext cx="8229600" cy="1143000"/>
          </a:xfrm>
        </p:spPr>
        <p:txBody>
          <a:bodyPr/>
          <a:lstStyle/>
          <a:p>
            <a:r>
              <a:rPr lang="en-GB" altLang="en-US" dirty="0"/>
              <a:t>6: It’s how hard you think, not just how hard you work.</a:t>
            </a:r>
          </a:p>
        </p:txBody>
      </p:sp>
      <p:sp>
        <p:nvSpPr>
          <p:cNvPr id="29699" name="Content Placeholder 2"/>
          <p:cNvSpPr>
            <a:spLocks noGrp="1"/>
          </p:cNvSpPr>
          <p:nvPr>
            <p:ph idx="1"/>
          </p:nvPr>
        </p:nvSpPr>
        <p:spPr>
          <a:xfrm>
            <a:off x="457200" y="2071688"/>
            <a:ext cx="8229600" cy="4429125"/>
          </a:xfrm>
        </p:spPr>
        <p:txBody>
          <a:bodyPr/>
          <a:lstStyle/>
          <a:p>
            <a:r>
              <a:rPr lang="en-GB" altLang="en-US"/>
              <a:t>Number of hours in the library?</a:t>
            </a:r>
          </a:p>
          <a:p>
            <a:r>
              <a:rPr lang="en-GB" altLang="en-US"/>
              <a:t>Try to get the balance right!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500063"/>
            <a:ext cx="8229600" cy="1143000"/>
          </a:xfrm>
        </p:spPr>
        <p:txBody>
          <a:bodyPr/>
          <a:lstStyle/>
          <a:p>
            <a:r>
              <a:rPr lang="en-GB" altLang="en-US" dirty="0"/>
              <a:t>7: There are no definite answers: the process is key.</a:t>
            </a:r>
          </a:p>
        </p:txBody>
      </p:sp>
      <p:sp>
        <p:nvSpPr>
          <p:cNvPr id="21507" name="Content Placeholder 2"/>
          <p:cNvSpPr>
            <a:spLocks noGrp="1"/>
          </p:cNvSpPr>
          <p:nvPr>
            <p:ph idx="1"/>
          </p:nvPr>
        </p:nvSpPr>
        <p:spPr>
          <a:xfrm>
            <a:off x="457200" y="2000250"/>
            <a:ext cx="8229600" cy="4500563"/>
          </a:xfrm>
        </p:spPr>
        <p:txBody>
          <a:bodyPr/>
          <a:lstStyle/>
          <a:p>
            <a:r>
              <a:rPr lang="en-GB" altLang="en-US"/>
              <a:t>‘I couldn’t see the answer in the books.’</a:t>
            </a:r>
          </a:p>
          <a:p>
            <a:r>
              <a:rPr lang="en-GB" altLang="en-US"/>
              <a:t>Reasoned analysis and justification – how you think your way through a problem.</a:t>
            </a:r>
          </a:p>
          <a:p>
            <a:pPr lvl="1"/>
            <a:r>
              <a:rPr lang="en-GB" altLang="en-US"/>
              <a:t>For essays, we’re more interested in how you argue than what you argue.</a:t>
            </a:r>
          </a:p>
          <a:p>
            <a:r>
              <a:rPr lang="en-GB" altLang="en-US"/>
              <a:t>If you do see an answer, look for or think of a different one.</a:t>
            </a:r>
          </a:p>
          <a:p>
            <a:r>
              <a:rPr lang="en-GB" altLang="en-US"/>
              <a:t>The process is usually </a:t>
            </a:r>
            <a:r>
              <a:rPr lang="en-GB" altLang="en-US" b="1"/>
              <a:t>dialectical</a:t>
            </a:r>
            <a:r>
              <a:rPr lang="en-GB" altLang="en-US"/>
              <a:t>, not one-sided.</a:t>
            </a:r>
          </a:p>
        </p:txBody>
      </p:sp>
    </p:spTree>
    <p:extLst>
      <p:ext uri="{BB962C8B-B14F-4D97-AF65-F5344CB8AC3E}">
        <p14:creationId xmlns:p14="http://schemas.microsoft.com/office/powerpoint/2010/main" val="2608688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69B34202-3F86-48B1-8360-19778321CB0A}"/>
              </a:ext>
            </a:extLst>
          </p:cNvPr>
          <p:cNvSpPr>
            <a:spLocks noGrp="1"/>
          </p:cNvSpPr>
          <p:nvPr>
            <p:ph type="title"/>
          </p:nvPr>
        </p:nvSpPr>
        <p:spPr/>
        <p:txBody>
          <a:bodyPr/>
          <a:lstStyle/>
          <a:p>
            <a:r>
              <a:rPr lang="en-GB" altLang="en-US" dirty="0"/>
              <a:t>8: Learn from criticism</a:t>
            </a:r>
          </a:p>
        </p:txBody>
      </p:sp>
      <p:pic>
        <p:nvPicPr>
          <p:cNvPr id="18435" name="Picture 2" descr="L:\BlauBlog\Goldie excerpt.jpg">
            <a:extLst>
              <a:ext uri="{FF2B5EF4-FFF2-40B4-BE49-F238E27FC236}">
                <a16:creationId xmlns:a16="http://schemas.microsoft.com/office/drawing/2014/main" id="{EBE69A80-C6F0-467E-BF19-9E77B4750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88" y="1571625"/>
            <a:ext cx="8553450" cy="394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5958177B-0BD2-42A5-89CF-C9D6EA1F9F0A}"/>
              </a:ext>
            </a:extLst>
          </p:cNvPr>
          <p:cNvSpPr>
            <a:spLocks noGrp="1"/>
          </p:cNvSpPr>
          <p:nvPr>
            <p:ph type="title"/>
          </p:nvPr>
        </p:nvSpPr>
        <p:spPr/>
        <p:txBody>
          <a:bodyPr/>
          <a:lstStyle/>
          <a:p>
            <a:r>
              <a:rPr lang="en-GB" altLang="en-US" dirty="0"/>
              <a:t>8: Learn from criticism</a:t>
            </a:r>
          </a:p>
        </p:txBody>
      </p:sp>
      <p:sp>
        <p:nvSpPr>
          <p:cNvPr id="28675" name="Content Placeholder 2">
            <a:extLst>
              <a:ext uri="{FF2B5EF4-FFF2-40B4-BE49-F238E27FC236}">
                <a16:creationId xmlns:a16="http://schemas.microsoft.com/office/drawing/2014/main" id="{821AA8D9-5440-4515-8B7E-0B078611FFEF}"/>
              </a:ext>
            </a:extLst>
          </p:cNvPr>
          <p:cNvSpPr>
            <a:spLocks noGrp="1"/>
          </p:cNvSpPr>
          <p:nvPr>
            <p:ph idx="1"/>
          </p:nvPr>
        </p:nvSpPr>
        <p:spPr>
          <a:xfrm>
            <a:off x="457200" y="1600200"/>
            <a:ext cx="8229600" cy="4900613"/>
          </a:xfrm>
        </p:spPr>
        <p:txBody>
          <a:bodyPr/>
          <a:lstStyle/>
          <a:p>
            <a:r>
              <a:rPr lang="en-GB" altLang="en-US"/>
              <a:t>Criticism is the name of the game.</a:t>
            </a:r>
          </a:p>
          <a:p>
            <a:r>
              <a:rPr lang="en-GB" altLang="en-US"/>
              <a:t>Even if you think the criticism is unjustified, think: can I avoid this next time?</a:t>
            </a:r>
          </a:p>
          <a:p>
            <a:r>
              <a:rPr lang="en-GB" altLang="en-US"/>
              <a:t>Four dangerous frames of mind:</a:t>
            </a:r>
          </a:p>
          <a:p>
            <a:pPr marL="963613" lvl="1" indent="-514350">
              <a:buFont typeface="Arial" panose="020B0604020202020204" pitchFamily="34" charset="0"/>
              <a:buAutoNum type="alphaLcParenBoth"/>
            </a:pPr>
            <a:r>
              <a:rPr lang="en-GB" altLang="en-US"/>
              <a:t>‘I don’t really care, I’m happy at this level.’</a:t>
            </a:r>
          </a:p>
          <a:p>
            <a:pPr marL="963613" lvl="1" indent="-514350">
              <a:buFont typeface="Arial" panose="020B0604020202020204" pitchFamily="34" charset="0"/>
              <a:buAutoNum type="alphaLcParenBoth"/>
            </a:pPr>
            <a:r>
              <a:rPr lang="en-GB" altLang="en-US"/>
              <a:t>‘This is my level, I can’t get any better.’</a:t>
            </a:r>
          </a:p>
          <a:p>
            <a:pPr marL="963613" lvl="1" indent="-514350">
              <a:buFont typeface="Arial" panose="020B0604020202020204" pitchFamily="34" charset="0"/>
              <a:buAutoNum type="alphaLcParenBoth"/>
            </a:pPr>
            <a:r>
              <a:rPr lang="en-GB" altLang="en-US"/>
              <a:t>‘They’re wrong.’ Play the game.</a:t>
            </a:r>
          </a:p>
          <a:p>
            <a:pPr marL="963613" lvl="1" indent="-514350">
              <a:buFont typeface="Arial" panose="020B0604020202020204" pitchFamily="34" charset="0"/>
              <a:buAutoNum type="alphaLcParenBoth"/>
            </a:pPr>
            <a:r>
              <a:rPr lang="en-GB" altLang="en-US"/>
              <a:t>Forgetfulness – of praise or criticisms!</a:t>
            </a:r>
          </a:p>
          <a:p>
            <a:endParaRPr lang="en-GB"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C95CB-A2BC-428A-97C3-6D05DAF799FD}"/>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3C1B87F8-FB33-43A8-8246-CE35D8FDE1C6}"/>
              </a:ext>
            </a:extLst>
          </p:cNvPr>
          <p:cNvSpPr>
            <a:spLocks noGrp="1"/>
          </p:cNvSpPr>
          <p:nvPr>
            <p:ph idx="1"/>
          </p:nvPr>
        </p:nvSpPr>
        <p:spPr>
          <a:xfrm>
            <a:off x="457200" y="1600200"/>
            <a:ext cx="8291264" cy="4900634"/>
          </a:xfrm>
        </p:spPr>
        <p:txBody>
          <a:bodyPr/>
          <a:lstStyle/>
          <a:p>
            <a:pPr marL="514350" indent="-514350">
              <a:buFont typeface="+mj-lt"/>
              <a:buAutoNum type="arabicParenR"/>
            </a:pPr>
            <a:r>
              <a:rPr lang="en-GB" sz="2800" dirty="0"/>
              <a:t>Look for what’s good &amp; bad in everything you read.</a:t>
            </a:r>
          </a:p>
          <a:p>
            <a:pPr marL="514350" indent="-514350">
              <a:buFont typeface="+mj-lt"/>
              <a:buAutoNum type="arabicParenR"/>
            </a:pPr>
            <a:r>
              <a:rPr lang="en-GB" sz="2800" dirty="0"/>
              <a:t>Don’t be too trusting – it could be a trap!</a:t>
            </a:r>
          </a:p>
          <a:p>
            <a:pPr marL="514350" indent="-514350">
              <a:buFont typeface="+mj-lt"/>
              <a:buAutoNum type="arabicParenR"/>
            </a:pPr>
            <a:r>
              <a:rPr lang="en-GB" sz="2800" dirty="0"/>
              <a:t>Think like a researcher, not just like a student.</a:t>
            </a:r>
          </a:p>
          <a:p>
            <a:pPr marL="514350" indent="-514350">
              <a:buFont typeface="+mj-lt"/>
              <a:buAutoNum type="arabicParenR"/>
            </a:pPr>
            <a:r>
              <a:rPr lang="en-GB" sz="2800" dirty="0"/>
              <a:t>Think sophisticatedly.</a:t>
            </a:r>
          </a:p>
          <a:p>
            <a:pPr marL="514350" indent="-514350">
              <a:buFont typeface="+mj-lt"/>
              <a:buAutoNum type="arabicParenR"/>
            </a:pPr>
            <a:r>
              <a:rPr lang="en-GB" sz="2800" dirty="0"/>
              <a:t>Aim high.</a:t>
            </a:r>
          </a:p>
          <a:p>
            <a:pPr marL="514350" indent="-514350">
              <a:buFont typeface="+mj-lt"/>
              <a:buAutoNum type="arabicParenR"/>
            </a:pPr>
            <a:r>
              <a:rPr lang="en-GB" sz="2800" dirty="0"/>
              <a:t>It’s how hard you think, not just how hard you work.</a:t>
            </a:r>
          </a:p>
          <a:p>
            <a:pPr marL="514350" indent="-514350">
              <a:buFont typeface="+mj-lt"/>
              <a:buAutoNum type="arabicParenR"/>
            </a:pPr>
            <a:r>
              <a:rPr lang="en-GB" sz="2800" dirty="0"/>
              <a:t>There are no definite answers: the process is key.</a:t>
            </a:r>
          </a:p>
          <a:p>
            <a:pPr marL="514350" indent="-514350">
              <a:buFont typeface="+mj-lt"/>
              <a:buAutoNum type="arabicParenR"/>
            </a:pPr>
            <a:r>
              <a:rPr lang="en-GB" sz="2800" dirty="0"/>
              <a:t>Learn from criticism.</a:t>
            </a:r>
          </a:p>
          <a:p>
            <a:pPr marL="514350" indent="-514350">
              <a:buFont typeface="+mj-lt"/>
              <a:buAutoNum type="arabicParenR"/>
            </a:pPr>
            <a:r>
              <a:rPr lang="en-GB" sz="2800" dirty="0"/>
              <a:t>Never just read out what’s on the screen.</a:t>
            </a:r>
          </a:p>
        </p:txBody>
      </p:sp>
    </p:spTree>
    <p:extLst>
      <p:ext uri="{BB962C8B-B14F-4D97-AF65-F5344CB8AC3E}">
        <p14:creationId xmlns:p14="http://schemas.microsoft.com/office/powerpoint/2010/main" val="245393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GB" altLang="en-US"/>
              <a:t>Conclusion</a:t>
            </a:r>
          </a:p>
        </p:txBody>
      </p:sp>
      <p:sp>
        <p:nvSpPr>
          <p:cNvPr id="30723" name="Content Placeholder 2"/>
          <p:cNvSpPr>
            <a:spLocks noGrp="1"/>
          </p:cNvSpPr>
          <p:nvPr>
            <p:ph idx="1"/>
          </p:nvPr>
        </p:nvSpPr>
        <p:spPr>
          <a:xfrm>
            <a:off x="457200" y="1600200"/>
            <a:ext cx="8229600" cy="4900613"/>
          </a:xfrm>
        </p:spPr>
        <p:txBody>
          <a:bodyPr/>
          <a:lstStyle/>
          <a:p>
            <a:pPr marL="514350" indent="-514350">
              <a:buFont typeface="Arial" panose="020B0604020202020204" pitchFamily="34" charset="0"/>
              <a:buAutoNum type="arabicParenBoth"/>
            </a:pPr>
            <a:r>
              <a:rPr lang="en-GB" altLang="en-US" dirty="0"/>
              <a:t>You are your own educators. </a:t>
            </a:r>
          </a:p>
          <a:p>
            <a:pPr marL="514350" indent="-514350">
              <a:buFont typeface="Arial" panose="020B0604020202020204" pitchFamily="34" charset="0"/>
              <a:buAutoNum type="arabicParenBoth"/>
            </a:pPr>
            <a:r>
              <a:rPr lang="en-GB" altLang="en-US" dirty="0"/>
              <a:t>Develop the mindset – and use the language – of an active, critical, sophisticated researcher.</a:t>
            </a:r>
          </a:p>
          <a:p>
            <a:pPr marL="514350" indent="-514350">
              <a:buFont typeface="Arial" panose="020B0604020202020204" pitchFamily="34" charset="0"/>
              <a:buAutoNum type="arabicParenBoth"/>
            </a:pPr>
            <a:r>
              <a:rPr lang="en-GB" altLang="en-US" dirty="0"/>
              <a:t>It can take time to develop these skills.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Mindset</a:t>
            </a:r>
            <a:r>
              <a:rPr lang="en-GB" dirty="0"/>
              <a:t>: key questions</a:t>
            </a:r>
          </a:p>
        </p:txBody>
      </p:sp>
      <p:sp>
        <p:nvSpPr>
          <p:cNvPr id="3" name="Content Placeholder 2"/>
          <p:cNvSpPr>
            <a:spLocks noGrp="1"/>
          </p:cNvSpPr>
          <p:nvPr>
            <p:ph idx="1"/>
          </p:nvPr>
        </p:nvSpPr>
        <p:spPr/>
        <p:txBody>
          <a:bodyPr/>
          <a:lstStyle/>
          <a:p>
            <a:r>
              <a:rPr lang="en-GB" dirty="0"/>
              <a:t>Do I trust the data? Do I trust these intuitions?</a:t>
            </a:r>
          </a:p>
          <a:p>
            <a:r>
              <a:rPr lang="en-GB" dirty="0"/>
              <a:t>How can I </a:t>
            </a:r>
            <a:r>
              <a:rPr lang="en-GB" i="1" dirty="0"/>
              <a:t>test </a:t>
            </a:r>
            <a:r>
              <a:rPr lang="en-GB" dirty="0"/>
              <a:t>these claims, e.g. objections, counter-examples, or other interpretations?</a:t>
            </a:r>
          </a:p>
          <a:p>
            <a:r>
              <a:rPr lang="en-GB" dirty="0"/>
              <a:t>Am I or these authors trapped by theories?</a:t>
            </a:r>
          </a:p>
          <a:p>
            <a:r>
              <a:rPr lang="en-GB" dirty="0"/>
              <a:t>How confident am I in these findings? How firmly should I present my conclusions? How </a:t>
            </a:r>
            <a:r>
              <a:rPr lang="en-GB" dirty="0" err="1"/>
              <a:t>generalisable</a:t>
            </a:r>
            <a:r>
              <a:rPr lang="en-GB" dirty="0"/>
              <a:t> are these claims?</a:t>
            </a:r>
          </a:p>
          <a:p>
            <a:r>
              <a:rPr lang="en-GB" dirty="0"/>
              <a:t>Are we even asking all the right </a:t>
            </a:r>
            <a:br>
              <a:rPr lang="en-GB" dirty="0"/>
            </a:br>
            <a:r>
              <a:rPr lang="en-GB" dirty="0"/>
              <a:t>questions in the first place?</a:t>
            </a:r>
          </a:p>
        </p:txBody>
      </p:sp>
      <p:sp>
        <p:nvSpPr>
          <p:cNvPr id="4" name="TextBox 3"/>
          <p:cNvSpPr txBox="1"/>
          <p:nvPr/>
        </p:nvSpPr>
        <p:spPr>
          <a:xfrm>
            <a:off x="6444208" y="5373216"/>
            <a:ext cx="1656184" cy="954107"/>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ctr" eaLnBrk="1" hangingPunct="1">
              <a:defRPr/>
            </a:pPr>
            <a:r>
              <a:rPr lang="en-GB" sz="2800" b="1" dirty="0">
                <a:solidFill>
                  <a:schemeClr val="bg1"/>
                </a:solidFill>
                <a:latin typeface="+mj-lt"/>
              </a:rPr>
              <a:t>In essays too!</a:t>
            </a:r>
          </a:p>
        </p:txBody>
      </p:sp>
    </p:spTree>
    <p:extLst>
      <p:ext uri="{BB962C8B-B14F-4D97-AF65-F5344CB8AC3E}">
        <p14:creationId xmlns:p14="http://schemas.microsoft.com/office/powerpoint/2010/main" val="2587199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GB" altLang="en-US"/>
              <a:t>(References)</a:t>
            </a:r>
          </a:p>
        </p:txBody>
      </p:sp>
      <p:sp>
        <p:nvSpPr>
          <p:cNvPr id="31747" name="Content Placeholder 2"/>
          <p:cNvSpPr>
            <a:spLocks noGrp="1"/>
          </p:cNvSpPr>
          <p:nvPr>
            <p:ph idx="1"/>
          </p:nvPr>
        </p:nvSpPr>
        <p:spPr>
          <a:xfrm>
            <a:off x="457200" y="1600200"/>
            <a:ext cx="8229600" cy="4900613"/>
          </a:xfrm>
        </p:spPr>
        <p:txBody>
          <a:bodyPr/>
          <a:lstStyle/>
          <a:p>
            <a:r>
              <a:rPr lang="de-DE" altLang="en-US" sz="2000" dirty="0"/>
              <a:t>Frank, Björn, and Günther Schulze. 2000. </a:t>
            </a:r>
            <a:r>
              <a:rPr lang="en-GB" altLang="en-US" sz="2000" dirty="0"/>
              <a:t>Does economics make citizens corrupt?, </a:t>
            </a:r>
            <a:r>
              <a:rPr lang="en-GB" altLang="en-US" sz="2000" i="1" dirty="0"/>
              <a:t>Journal of Economic </a:t>
            </a:r>
            <a:r>
              <a:rPr lang="en-GB" altLang="en-US" sz="2000" i="1" dirty="0" err="1"/>
              <a:t>Behavior</a:t>
            </a:r>
            <a:r>
              <a:rPr lang="en-GB" altLang="en-US" sz="2000" i="1" dirty="0"/>
              <a:t> &amp; Organization </a:t>
            </a:r>
            <a:r>
              <a:rPr lang="en-GB" altLang="en-US" sz="2000" dirty="0"/>
              <a:t>43:1, 101-13.</a:t>
            </a:r>
          </a:p>
          <a:p>
            <a:r>
              <a:rPr lang="en-GB" altLang="en-US" sz="2000" dirty="0" err="1"/>
              <a:t>Gadamer</a:t>
            </a:r>
            <a:r>
              <a:rPr lang="en-GB" altLang="en-US" sz="2000" dirty="0"/>
              <a:t>, Hans-Georg. 2004. </a:t>
            </a:r>
            <a:r>
              <a:rPr lang="en-GB" altLang="en-US" sz="2000" i="1" dirty="0"/>
              <a:t>Truth and Method</a:t>
            </a:r>
            <a:r>
              <a:rPr lang="en-GB" altLang="en-US" sz="2000" dirty="0"/>
              <a:t>, tr. Joel </a:t>
            </a:r>
            <a:r>
              <a:rPr lang="en-GB" altLang="en-US" sz="2000" dirty="0" err="1"/>
              <a:t>Weinsheimer</a:t>
            </a:r>
            <a:r>
              <a:rPr lang="en-GB" altLang="en-US" sz="2000" dirty="0"/>
              <a:t> and Donald Marshall. 2nd edition. London: Continuum.</a:t>
            </a:r>
          </a:p>
          <a:p>
            <a:r>
              <a:rPr lang="en-GB" altLang="en-US" sz="2000" dirty="0" err="1"/>
              <a:t>Risse</a:t>
            </a:r>
            <a:r>
              <a:rPr lang="en-GB" altLang="en-US" sz="2000" dirty="0"/>
              <a:t>, Thomas.  2000. ‘Let’s Argue!’: Communicative action in world politics. </a:t>
            </a:r>
            <a:r>
              <a:rPr lang="en-GB" altLang="en-US" sz="2000" i="1" dirty="0"/>
              <a:t>International Organization</a:t>
            </a:r>
            <a:r>
              <a:rPr lang="en-GB" altLang="en-US" sz="2000" dirty="0"/>
              <a:t> 54:1, 1-39.</a:t>
            </a:r>
          </a:p>
          <a:p>
            <a:r>
              <a:rPr lang="en-GB" altLang="en-US" sz="2000" dirty="0" err="1"/>
              <a:t>Tsebelis</a:t>
            </a:r>
            <a:r>
              <a:rPr lang="en-GB" altLang="en-US" sz="2000" dirty="0"/>
              <a:t>, George. 1990. </a:t>
            </a:r>
            <a:r>
              <a:rPr lang="en-GB" altLang="en-US" sz="2000" i="1" dirty="0"/>
              <a:t>Nested Games: Rational Choice in Comparative Politics</a:t>
            </a:r>
            <a:r>
              <a:rPr lang="en-GB" altLang="en-US" sz="2000" dirty="0"/>
              <a:t>. Berkeley: University of California Press.</a:t>
            </a:r>
            <a:endParaRPr lang="de-DE"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GB" altLang="en-US"/>
              <a:t>Today</a:t>
            </a:r>
          </a:p>
        </p:txBody>
      </p:sp>
      <p:sp>
        <p:nvSpPr>
          <p:cNvPr id="10243" name="Content Placeholder 2"/>
          <p:cNvSpPr>
            <a:spLocks noGrp="1"/>
          </p:cNvSpPr>
          <p:nvPr>
            <p:ph idx="1"/>
          </p:nvPr>
        </p:nvSpPr>
        <p:spPr>
          <a:xfrm>
            <a:off x="457200" y="1600200"/>
            <a:ext cx="8229600" cy="3829050"/>
          </a:xfrm>
        </p:spPr>
        <p:txBody>
          <a:bodyPr/>
          <a:lstStyle/>
          <a:p>
            <a:r>
              <a:rPr lang="en-GB" altLang="en-US"/>
              <a:t>asdasdasd</a:t>
            </a:r>
          </a:p>
        </p:txBody>
      </p:sp>
      <p:graphicFrame>
        <p:nvGraphicFramePr>
          <p:cNvPr id="4" name="Content Placeholder 3"/>
          <p:cNvGraphicFramePr>
            <a:graphicFrameLocks/>
          </p:cNvGraphicFramePr>
          <p:nvPr>
            <p:extLst>
              <p:ext uri="{D42A27DB-BD31-4B8C-83A1-F6EECF244321}">
                <p14:modId xmlns:p14="http://schemas.microsoft.com/office/powerpoint/2010/main" val="3406568041"/>
              </p:ext>
            </p:extLst>
          </p:nvPr>
        </p:nvGraphicFramePr>
        <p:xfrm>
          <a:off x="457200" y="476250"/>
          <a:ext cx="8362950" cy="5280118"/>
        </p:xfrm>
        <a:graphic>
          <a:graphicData uri="http://schemas.openxmlformats.org/drawingml/2006/table">
            <a:tbl>
              <a:tblPr firstRow="1" bandRow="1">
                <a:tableStyleId>{21E4AEA4-8DFA-4A89-87EB-49C32662AFE0}</a:tableStyleId>
              </a:tblPr>
              <a:tblGrid>
                <a:gridCol w="4546848">
                  <a:extLst>
                    <a:ext uri="{9D8B030D-6E8A-4147-A177-3AD203B41FA5}">
                      <a16:colId xmlns:a16="http://schemas.microsoft.com/office/drawing/2014/main" val="20000"/>
                    </a:ext>
                  </a:extLst>
                </a:gridCol>
                <a:gridCol w="3816102">
                  <a:extLst>
                    <a:ext uri="{9D8B030D-6E8A-4147-A177-3AD203B41FA5}">
                      <a16:colId xmlns:a16="http://schemas.microsoft.com/office/drawing/2014/main" val="20001"/>
                    </a:ext>
                  </a:extLst>
                </a:gridCol>
              </a:tblGrid>
              <a:tr h="10241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0" kern="1200" dirty="0">
                          <a:solidFill>
                            <a:schemeClr val="tx1"/>
                          </a:solidFill>
                          <a:effectLst/>
                        </a:rPr>
                        <a:t>1. Studying politics at university</a:t>
                      </a:r>
                      <a:endParaRPr lang="en-GB" sz="2800" b="0" kern="1200" dirty="0">
                        <a:solidFill>
                          <a:schemeClr val="tx1"/>
                        </a:solidFill>
                        <a:effectLst/>
                        <a:latin typeface="+mn-lt"/>
                        <a:ea typeface="+mn-ea"/>
                        <a:cs typeface="+mn-cs"/>
                      </a:endParaRPr>
                    </a:p>
                  </a:txBody>
                  <a:tcPr marL="91436" marR="91436" marT="45731" marB="45731">
                    <a:solidFill>
                      <a:srgbClr val="FFFFCC"/>
                    </a:solidFill>
                  </a:tcPr>
                </a:tc>
                <a:tc>
                  <a:txBody>
                    <a:bodyPr/>
                    <a:lstStyle/>
                    <a:p>
                      <a:r>
                        <a:rPr lang="en-GB" sz="2800" b="0" dirty="0">
                          <a:solidFill>
                            <a:schemeClr val="tx1"/>
                          </a:solidFill>
                        </a:rPr>
                        <a:t>7. </a:t>
                      </a:r>
                      <a:r>
                        <a:rPr lang="en-GB" sz="2800" b="0" kern="1200" dirty="0">
                          <a:solidFill>
                            <a:schemeClr val="tx1"/>
                          </a:solidFill>
                          <a:effectLst/>
                        </a:rPr>
                        <a:t>Facts and values</a:t>
                      </a:r>
                      <a:endParaRPr lang="en-GB" sz="2800" b="0" dirty="0">
                        <a:solidFill>
                          <a:schemeClr val="tx1"/>
                        </a:solidFill>
                      </a:endParaRPr>
                    </a:p>
                  </a:txBody>
                  <a:tcPr marL="91436" marR="91436" marT="45731" marB="45731">
                    <a:solidFill>
                      <a:srgbClr val="FFFFCC"/>
                    </a:solidFill>
                  </a:tcPr>
                </a:tc>
                <a:extLst>
                  <a:ext uri="{0D108BD9-81ED-4DB2-BD59-A6C34878D82A}">
                    <a16:rowId xmlns:a16="http://schemas.microsoft.com/office/drawing/2014/main" val="10000"/>
                  </a:ext>
                </a:extLst>
              </a:tr>
              <a:tr h="1062192">
                <a:tc>
                  <a:txBody>
                    <a:bodyPr/>
                    <a:lstStyle/>
                    <a:p>
                      <a:r>
                        <a:rPr lang="en-GB" sz="2800" b="0" kern="1200" dirty="0">
                          <a:solidFill>
                            <a:schemeClr val="tx1"/>
                          </a:solidFill>
                          <a:effectLst/>
                        </a:rPr>
                        <a:t>2. Questions</a:t>
                      </a:r>
                      <a:endParaRPr lang="en-GB" sz="2800" b="0" dirty="0">
                        <a:solidFill>
                          <a:schemeClr val="tx1"/>
                        </a:solidFill>
                      </a:endParaRPr>
                    </a:p>
                  </a:txBody>
                  <a:tcPr marL="91436" marR="91436" marT="45731" marB="4573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0" dirty="0">
                          <a:solidFill>
                            <a:schemeClr val="tx1"/>
                          </a:solidFill>
                        </a:rPr>
                        <a:t>8. </a:t>
                      </a:r>
                      <a:r>
                        <a:rPr lang="en-GB" sz="2800" b="0" kern="1200" dirty="0">
                          <a:solidFill>
                            <a:schemeClr val="tx1"/>
                          </a:solidFill>
                          <a:effectLst/>
                        </a:rPr>
                        <a:t>Him and hers</a:t>
                      </a:r>
                      <a:endParaRPr lang="en-GB" sz="2800" b="0" kern="1200" dirty="0">
                        <a:solidFill>
                          <a:schemeClr val="tx1"/>
                        </a:solidFill>
                        <a:effectLst/>
                        <a:latin typeface="+mn-lt"/>
                        <a:ea typeface="+mn-ea"/>
                        <a:cs typeface="+mn-cs"/>
                      </a:endParaRPr>
                    </a:p>
                  </a:txBody>
                  <a:tcPr marL="91436" marR="91436" marT="45731" marB="45731"/>
                </a:tc>
                <a:extLst>
                  <a:ext uri="{0D108BD9-81ED-4DB2-BD59-A6C34878D82A}">
                    <a16:rowId xmlns:a16="http://schemas.microsoft.com/office/drawing/2014/main" val="10001"/>
                  </a:ext>
                </a:extLst>
              </a:tr>
              <a:tr h="651923">
                <a:tc>
                  <a:txBody>
                    <a:bodyPr/>
                    <a:lstStyle/>
                    <a:p>
                      <a:r>
                        <a:rPr lang="en-GB" sz="2800" b="0" dirty="0">
                          <a:solidFill>
                            <a:schemeClr val="tx1"/>
                          </a:solidFill>
                        </a:rPr>
                        <a:t>3. </a:t>
                      </a:r>
                      <a:r>
                        <a:rPr lang="en-GB" sz="2800" b="0" kern="1200" dirty="0">
                          <a:solidFill>
                            <a:schemeClr val="tx1"/>
                          </a:solidFill>
                          <a:effectLst/>
                        </a:rPr>
                        <a:t>Answers</a:t>
                      </a:r>
                      <a:endParaRPr lang="en-GB" sz="2800" b="0" dirty="0">
                        <a:solidFill>
                          <a:schemeClr val="tx1"/>
                        </a:solidFill>
                      </a:endParaRPr>
                    </a:p>
                  </a:txBody>
                  <a:tcPr marL="91436" marR="91436" marT="45731" marB="45731">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0" dirty="0">
                          <a:solidFill>
                            <a:schemeClr val="tx1"/>
                          </a:solidFill>
                        </a:rPr>
                        <a:t>9. </a:t>
                      </a:r>
                      <a:r>
                        <a:rPr lang="en-GB" sz="2800" b="0" kern="1200" dirty="0">
                          <a:solidFill>
                            <a:schemeClr val="tx1"/>
                          </a:solidFill>
                          <a:effectLst/>
                        </a:rPr>
                        <a:t>Subject and object</a:t>
                      </a:r>
                      <a:endParaRPr lang="en-GB" sz="2800" b="0" kern="1200" dirty="0">
                        <a:solidFill>
                          <a:schemeClr val="tx1"/>
                        </a:solidFill>
                        <a:effectLst/>
                        <a:latin typeface="+mn-lt"/>
                        <a:ea typeface="+mn-ea"/>
                        <a:cs typeface="+mn-cs"/>
                      </a:endParaRPr>
                    </a:p>
                  </a:txBody>
                  <a:tcPr marL="91436" marR="91436" marT="45731" marB="45731">
                    <a:solidFill>
                      <a:srgbClr val="FFFFCC"/>
                    </a:solidFill>
                  </a:tcPr>
                </a:tc>
                <a:extLst>
                  <a:ext uri="{0D108BD9-81ED-4DB2-BD59-A6C34878D82A}">
                    <a16:rowId xmlns:a16="http://schemas.microsoft.com/office/drawing/2014/main" val="10002"/>
                  </a:ext>
                </a:extLst>
              </a:tr>
              <a:tr h="651923">
                <a:tc>
                  <a:txBody>
                    <a:bodyPr/>
                    <a:lstStyle/>
                    <a:p>
                      <a:r>
                        <a:rPr lang="en-GB" sz="2800" b="0" dirty="0">
                          <a:solidFill>
                            <a:schemeClr val="tx1"/>
                          </a:solidFill>
                        </a:rPr>
                        <a:t>4. </a:t>
                      </a:r>
                      <a:r>
                        <a:rPr lang="en-GB" sz="2800" b="0" kern="1200" dirty="0">
                          <a:solidFill>
                            <a:schemeClr val="tx1"/>
                          </a:solidFill>
                          <a:effectLst/>
                        </a:rPr>
                        <a:t>A science of politics?</a:t>
                      </a:r>
                      <a:endParaRPr lang="en-GB" sz="2800" b="0" dirty="0">
                        <a:solidFill>
                          <a:schemeClr val="tx1"/>
                        </a:solidFill>
                      </a:endParaRPr>
                    </a:p>
                  </a:txBody>
                  <a:tcPr marL="91436" marR="91436" marT="45731" marB="45731"/>
                </a:tc>
                <a:tc>
                  <a:txBody>
                    <a:bodyPr/>
                    <a:lstStyle/>
                    <a:p>
                      <a:r>
                        <a:rPr lang="en-GB" sz="2800" b="0" dirty="0">
                          <a:solidFill>
                            <a:schemeClr val="tx1"/>
                          </a:solidFill>
                        </a:rPr>
                        <a:t>10. </a:t>
                      </a:r>
                      <a:r>
                        <a:rPr lang="en-GB" sz="2800" b="0" kern="1200" dirty="0">
                          <a:solidFill>
                            <a:schemeClr val="tx1"/>
                          </a:solidFill>
                          <a:effectLst/>
                        </a:rPr>
                        <a:t>Concepts </a:t>
                      </a:r>
                      <a:endParaRPr lang="en-GB" sz="2800" b="0" dirty="0">
                        <a:solidFill>
                          <a:schemeClr val="tx1"/>
                        </a:solidFill>
                      </a:endParaRPr>
                    </a:p>
                  </a:txBody>
                  <a:tcPr marL="91436" marR="91436" marT="45731" marB="45731"/>
                </a:tc>
                <a:extLst>
                  <a:ext uri="{0D108BD9-81ED-4DB2-BD59-A6C34878D82A}">
                    <a16:rowId xmlns:a16="http://schemas.microsoft.com/office/drawing/2014/main" val="10003"/>
                  </a:ext>
                </a:extLst>
              </a:tr>
              <a:tr h="695573">
                <a:tc>
                  <a:txBody>
                    <a:bodyPr/>
                    <a:lstStyle/>
                    <a:p>
                      <a:r>
                        <a:rPr lang="en-GB" sz="2800" b="0" kern="1200" dirty="0">
                          <a:solidFill>
                            <a:schemeClr val="tx1"/>
                          </a:solidFill>
                          <a:effectLst/>
                        </a:rPr>
                        <a:t>5.</a:t>
                      </a:r>
                      <a:r>
                        <a:rPr lang="en-GB" sz="2800" b="0" kern="1200" baseline="0" dirty="0">
                          <a:solidFill>
                            <a:schemeClr val="tx1"/>
                          </a:solidFill>
                          <a:effectLst/>
                        </a:rPr>
                        <a:t> Quantitative and qualitative</a:t>
                      </a:r>
                      <a:endParaRPr lang="en-GB" sz="2800" b="0" dirty="0">
                        <a:solidFill>
                          <a:schemeClr val="tx1"/>
                        </a:solidFill>
                      </a:endParaRPr>
                    </a:p>
                  </a:txBody>
                  <a:tcPr marL="91436" marR="91436" marT="45731" marB="45731">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0" dirty="0">
                          <a:solidFill>
                            <a:schemeClr val="tx1"/>
                          </a:solidFill>
                        </a:rPr>
                        <a:t>11. </a:t>
                      </a:r>
                      <a:r>
                        <a:rPr lang="en-GB" sz="2800" b="0" kern="1200" dirty="0">
                          <a:solidFill>
                            <a:schemeClr val="tx1"/>
                          </a:solidFill>
                          <a:effectLst/>
                        </a:rPr>
                        <a:t>Bullshit</a:t>
                      </a:r>
                      <a:endParaRPr lang="en-GB" sz="2800" b="0" kern="1200" dirty="0">
                        <a:solidFill>
                          <a:schemeClr val="tx1"/>
                        </a:solidFill>
                        <a:effectLst/>
                        <a:latin typeface="+mn-lt"/>
                        <a:ea typeface="+mn-ea"/>
                        <a:cs typeface="+mn-cs"/>
                      </a:endParaRPr>
                    </a:p>
                  </a:txBody>
                  <a:tcPr marL="91436" marR="91436" marT="45731" marB="45731">
                    <a:solidFill>
                      <a:srgbClr val="FFFFCC"/>
                    </a:solidFill>
                  </a:tcPr>
                </a:tc>
                <a:extLst>
                  <a:ext uri="{0D108BD9-81ED-4DB2-BD59-A6C34878D82A}">
                    <a16:rowId xmlns:a16="http://schemas.microsoft.com/office/drawing/2014/main" val="10004"/>
                  </a:ext>
                </a:extLst>
              </a:tr>
              <a:tr h="945010">
                <a:tc>
                  <a:txBody>
                    <a:bodyPr/>
                    <a:lstStyle/>
                    <a:p>
                      <a:r>
                        <a:rPr lang="en-GB" sz="2800" b="0" dirty="0">
                          <a:solidFill>
                            <a:schemeClr val="tx1"/>
                          </a:solidFill>
                        </a:rPr>
                        <a:t>6. </a:t>
                      </a:r>
                      <a:r>
                        <a:rPr lang="en-GB" sz="2800" b="0" i="1" dirty="0">
                          <a:solidFill>
                            <a:schemeClr val="tx1"/>
                          </a:solidFill>
                        </a:rPr>
                        <a:t>Reading week</a:t>
                      </a:r>
                    </a:p>
                  </a:txBody>
                  <a:tcPr marL="91436" marR="91436" marT="45731" marB="45731"/>
                </a:tc>
                <a:tc>
                  <a:txBody>
                    <a:bodyPr/>
                    <a:lstStyle/>
                    <a:p>
                      <a:r>
                        <a:rPr lang="en-GB" sz="2800" b="0" dirty="0">
                          <a:solidFill>
                            <a:schemeClr val="tx1"/>
                          </a:solidFill>
                        </a:rPr>
                        <a:t>12. </a:t>
                      </a:r>
                      <a:r>
                        <a:rPr lang="en-GB" sz="2800" b="0" kern="1200" dirty="0">
                          <a:solidFill>
                            <a:schemeClr val="tx1"/>
                          </a:solidFill>
                          <a:effectLst/>
                        </a:rPr>
                        <a:t>Recap:</a:t>
                      </a:r>
                      <a:r>
                        <a:rPr lang="en-GB" sz="2800" b="0" kern="1200" baseline="0" dirty="0">
                          <a:solidFill>
                            <a:schemeClr val="tx1"/>
                          </a:solidFill>
                          <a:effectLst/>
                        </a:rPr>
                        <a:t> e</a:t>
                      </a:r>
                      <a:r>
                        <a:rPr lang="en-GB" sz="2800" b="0" kern="1200" dirty="0">
                          <a:solidFill>
                            <a:schemeClr val="tx1"/>
                          </a:solidFill>
                          <a:effectLst/>
                        </a:rPr>
                        <a:t>thical scholarship</a:t>
                      </a:r>
                      <a:endParaRPr lang="en-GB" sz="2800" b="0" dirty="0">
                        <a:solidFill>
                          <a:schemeClr val="tx1"/>
                        </a:solidFill>
                      </a:endParaRPr>
                    </a:p>
                  </a:txBody>
                  <a:tcPr marL="91436" marR="91436" marT="45731" marB="45731"/>
                </a:tc>
                <a:extLst>
                  <a:ext uri="{0D108BD9-81ED-4DB2-BD59-A6C34878D82A}">
                    <a16:rowId xmlns:a16="http://schemas.microsoft.com/office/drawing/2014/main" val="10005"/>
                  </a:ext>
                </a:extLst>
              </a:tr>
            </a:tbl>
          </a:graphicData>
        </a:graphic>
      </p:graphicFrame>
      <p:grpSp>
        <p:nvGrpSpPr>
          <p:cNvPr id="14" name="Group 13"/>
          <p:cNvGrpSpPr>
            <a:grpSpLocks/>
          </p:cNvGrpSpPr>
          <p:nvPr/>
        </p:nvGrpSpPr>
        <p:grpSpPr bwMode="auto">
          <a:xfrm>
            <a:off x="342901" y="404813"/>
            <a:ext cx="6441392" cy="6247193"/>
            <a:chOff x="343579" y="404664"/>
            <a:chExt cx="6440488" cy="6247500"/>
          </a:xfrm>
        </p:grpSpPr>
        <p:sp>
          <p:nvSpPr>
            <p:cNvPr id="9" name="Rounded Rectangle 8"/>
            <p:cNvSpPr/>
            <p:nvPr/>
          </p:nvSpPr>
          <p:spPr>
            <a:xfrm>
              <a:off x="343579" y="404664"/>
              <a:ext cx="4156509" cy="11430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10286" name="Group 6"/>
            <p:cNvGrpSpPr>
              <a:grpSpLocks/>
            </p:cNvGrpSpPr>
            <p:nvPr/>
          </p:nvGrpSpPr>
          <p:grpSpPr bwMode="auto">
            <a:xfrm>
              <a:off x="2774605" y="5796459"/>
              <a:ext cx="4009462" cy="855705"/>
              <a:chOff x="2774605" y="5796459"/>
              <a:chExt cx="4009462" cy="855705"/>
            </a:xfrm>
          </p:grpSpPr>
          <p:sp>
            <p:nvSpPr>
              <p:cNvPr id="13" name="Rounded Rectangle 12"/>
              <p:cNvSpPr/>
              <p:nvPr/>
            </p:nvSpPr>
            <p:spPr>
              <a:xfrm>
                <a:off x="2774605" y="5796459"/>
                <a:ext cx="4009462" cy="855705"/>
              </a:xfrm>
              <a:prstGeom prst="roundRect">
                <a:avLst/>
              </a:prstGeom>
              <a:solidFill>
                <a:srgbClr val="FFFF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TextBox 5"/>
              <p:cNvSpPr txBox="1"/>
              <p:nvPr/>
            </p:nvSpPr>
            <p:spPr>
              <a:xfrm>
                <a:off x="2802983" y="5858978"/>
                <a:ext cx="3672959" cy="646145"/>
              </a:xfrm>
              <a:prstGeom prst="rect">
                <a:avLst/>
              </a:prstGeom>
              <a:noFill/>
            </p:spPr>
            <p:txBody>
              <a:bodyPr>
                <a:spAutoFit/>
              </a:bodyPr>
              <a:lstStyle/>
              <a:p>
                <a:pPr algn="ctr">
                  <a:defRPr/>
                </a:pPr>
                <a:r>
                  <a:rPr lang="en-GB" sz="3600" b="1" dirty="0">
                    <a:solidFill>
                      <a:srgbClr val="FF0000"/>
                    </a:solidFill>
                    <a:latin typeface="+mj-lt"/>
                  </a:rPr>
                  <a:t>Overview</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500063"/>
            <a:ext cx="8229600" cy="1143000"/>
          </a:xfrm>
        </p:spPr>
        <p:txBody>
          <a:bodyPr/>
          <a:lstStyle/>
          <a:p>
            <a:r>
              <a:rPr lang="en-GB" altLang="en-US" dirty="0"/>
              <a:t>1: Look for what’s good and bad in everything you read. </a:t>
            </a:r>
          </a:p>
        </p:txBody>
      </p:sp>
      <p:sp>
        <p:nvSpPr>
          <p:cNvPr id="16387" name="Content Placeholder 2"/>
          <p:cNvSpPr>
            <a:spLocks noGrp="1"/>
          </p:cNvSpPr>
          <p:nvPr>
            <p:ph idx="1"/>
          </p:nvPr>
        </p:nvSpPr>
        <p:spPr>
          <a:xfrm>
            <a:off x="457200" y="1928813"/>
            <a:ext cx="8229600" cy="4572000"/>
          </a:xfrm>
        </p:spPr>
        <p:txBody>
          <a:bodyPr/>
          <a:lstStyle/>
          <a:p>
            <a:r>
              <a:rPr lang="en-GB" altLang="en-US"/>
              <a:t>Passive (taking notes), active (evaluating).</a:t>
            </a:r>
          </a:p>
          <a:p>
            <a:r>
              <a:rPr lang="en-GB" altLang="en-US"/>
              <a:t>Am I qualified to criticise Plato? Yes!</a:t>
            </a:r>
          </a:p>
          <a:p>
            <a:r>
              <a:rPr lang="en-GB" altLang="en-US"/>
              <a:t>Am I qualified to criticise professors/‘facts’? Yes!</a:t>
            </a:r>
          </a:p>
          <a:p>
            <a:r>
              <a:rPr lang="en-GB" altLang="en-US"/>
              <a:t>‘Dare to be wise’ (Kant). We will empower you.</a:t>
            </a:r>
          </a:p>
          <a:p>
            <a:r>
              <a:rPr lang="en-GB" altLang="en-US"/>
              <a:t>A balance of arrogance, humility, intelligence, and knowledge. Can take time to get this.</a:t>
            </a:r>
          </a:p>
          <a:p>
            <a:r>
              <a:rPr lang="en-GB" altLang="en-US"/>
              <a:t>We </a:t>
            </a:r>
            <a:r>
              <a:rPr lang="en-GB" altLang="en-US" i="1"/>
              <a:t>expect </a:t>
            </a:r>
            <a:r>
              <a:rPr lang="en-GB" altLang="en-US"/>
              <a:t>you to (politely, intelligently) criticise parts of the literature in essays and exams.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57188" y="428625"/>
            <a:ext cx="8501062" cy="1143000"/>
          </a:xfrm>
        </p:spPr>
        <p:txBody>
          <a:bodyPr/>
          <a:lstStyle/>
          <a:p>
            <a:r>
              <a:rPr lang="en-GB" altLang="en-US" dirty="0"/>
              <a:t>2: Don’t be too trusting – </a:t>
            </a:r>
            <a:br>
              <a:rPr lang="en-GB" altLang="en-US" dirty="0"/>
            </a:br>
            <a:r>
              <a:rPr lang="en-GB" altLang="en-US" dirty="0"/>
              <a:t>it could be a trap!</a:t>
            </a:r>
          </a:p>
        </p:txBody>
      </p:sp>
      <p:sp>
        <p:nvSpPr>
          <p:cNvPr id="6147" name="Content Placeholder 2"/>
          <p:cNvSpPr>
            <a:spLocks noGrp="1"/>
          </p:cNvSpPr>
          <p:nvPr>
            <p:ph idx="1"/>
          </p:nvPr>
        </p:nvSpPr>
        <p:spPr>
          <a:xfrm>
            <a:off x="457200" y="1857375"/>
            <a:ext cx="8229600" cy="4900613"/>
          </a:xfrm>
        </p:spPr>
        <p:txBody>
          <a:bodyPr/>
          <a:lstStyle/>
          <a:p>
            <a:r>
              <a:rPr lang="en-GB" altLang="en-US"/>
              <a:t>Gadamer, </a:t>
            </a:r>
            <a:r>
              <a:rPr lang="en-GB" altLang="en-US" i="1"/>
              <a:t>Truth and Method</a:t>
            </a:r>
            <a:r>
              <a:rPr lang="en-GB" altLang="en-US"/>
              <a:t> (1960).</a:t>
            </a:r>
          </a:p>
          <a:p>
            <a:r>
              <a:rPr lang="en-GB" altLang="en-US"/>
              <a:t>Rational choice theory assumes self-interest (e.g. Risse 2000, 3). </a:t>
            </a:r>
          </a:p>
          <a:p>
            <a:pPr lvl="1"/>
            <a:r>
              <a:rPr lang="en-GB" altLang="en-US"/>
              <a:t>Not necessarily (e.g. Tsebelis 1990, 21).</a:t>
            </a:r>
          </a:p>
          <a:p>
            <a:r>
              <a:rPr lang="en-GB" altLang="en-US" i="1"/>
              <a:t>Everything you read is a claim.</a:t>
            </a:r>
            <a:r>
              <a:rPr lang="en-GB" altLang="en-US"/>
              <a:t> Every claim is questionable, maybe wrong.</a:t>
            </a:r>
          </a:p>
          <a:p>
            <a:r>
              <a:rPr lang="en-GB" altLang="en-US"/>
              <a:t>Read widely. School/university: one/many things.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descr="C:\Users\Home\Documents\Frank &amp; Schulze abstract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39875"/>
            <a:ext cx="9144000" cy="517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itle 1"/>
          <p:cNvSpPr>
            <a:spLocks noGrp="1"/>
          </p:cNvSpPr>
          <p:nvPr>
            <p:ph type="title"/>
          </p:nvPr>
        </p:nvSpPr>
        <p:spPr>
          <a:xfrm>
            <a:off x="457200" y="214313"/>
            <a:ext cx="8229600" cy="1143000"/>
          </a:xfrm>
        </p:spPr>
        <p:txBody>
          <a:bodyPr/>
          <a:lstStyle/>
          <a:p>
            <a:r>
              <a:rPr lang="en-GB" altLang="en-US" dirty="0"/>
              <a:t>3: Think like a researcher, </a:t>
            </a:r>
            <a:br>
              <a:rPr lang="en-GB" altLang="en-US" dirty="0"/>
            </a:br>
            <a:r>
              <a:rPr lang="en-GB" altLang="en-US" dirty="0"/>
              <a:t>not just like a student</a:t>
            </a:r>
          </a:p>
        </p:txBody>
      </p:sp>
      <p:sp>
        <p:nvSpPr>
          <p:cNvPr id="7" name="TextBox 6"/>
          <p:cNvSpPr txBox="1"/>
          <p:nvPr/>
        </p:nvSpPr>
        <p:spPr>
          <a:xfrm>
            <a:off x="5572125" y="6072188"/>
            <a:ext cx="3429000" cy="52387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eaLnBrk="1" hangingPunct="1">
              <a:defRPr/>
            </a:pPr>
            <a:r>
              <a:rPr lang="en-GB" sz="2800" b="1" dirty="0">
                <a:solidFill>
                  <a:srgbClr val="002060"/>
                </a:solidFill>
                <a:latin typeface="+mj-lt"/>
              </a:rPr>
              <a:t>Answers/questions.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altLang="en-US"/>
              <a:t>Writing like a student: example</a:t>
            </a:r>
          </a:p>
        </p:txBody>
      </p:sp>
      <p:sp>
        <p:nvSpPr>
          <p:cNvPr id="19459" name="Content Placeholder 2"/>
          <p:cNvSpPr>
            <a:spLocks noGrp="1"/>
          </p:cNvSpPr>
          <p:nvPr>
            <p:ph idx="1"/>
          </p:nvPr>
        </p:nvSpPr>
        <p:spPr>
          <a:xfrm>
            <a:off x="457200" y="1600200"/>
            <a:ext cx="8229600" cy="4900613"/>
          </a:xfrm>
        </p:spPr>
        <p:txBody>
          <a:bodyPr/>
          <a:lstStyle/>
          <a:p>
            <a:r>
              <a:rPr lang="en-GB" altLang="en-US" dirty="0"/>
              <a:t>‘Frank and Schulze (2000) ran an experiment which shows that economics students are significantly more corrupt than non-economics students. The authors controlled for the possibility that this was because of teaching, and showed that self-selection was the cause.’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50825" y="274638"/>
            <a:ext cx="8642350" cy="1143000"/>
          </a:xfrm>
        </p:spPr>
        <p:txBody>
          <a:bodyPr/>
          <a:lstStyle/>
          <a:p>
            <a:r>
              <a:rPr lang="en-GB" altLang="en-US"/>
              <a:t>Writing like a researcher: example</a:t>
            </a:r>
          </a:p>
        </p:txBody>
      </p:sp>
      <p:sp>
        <p:nvSpPr>
          <p:cNvPr id="20483" name="Content Placeholder 2"/>
          <p:cNvSpPr>
            <a:spLocks noGrp="1"/>
          </p:cNvSpPr>
          <p:nvPr>
            <p:ph idx="1"/>
          </p:nvPr>
        </p:nvSpPr>
        <p:spPr>
          <a:xfrm>
            <a:off x="457200" y="1600200"/>
            <a:ext cx="8229600" cy="4900613"/>
          </a:xfrm>
        </p:spPr>
        <p:txBody>
          <a:bodyPr/>
          <a:lstStyle/>
          <a:p>
            <a:r>
              <a:rPr lang="en-GB" altLang="en-US"/>
              <a:t>‘Frank and Schulze (2000) ran an experiment which suggests that economics students were significantly more corrupt than non-economics students. However, it is not clear how generalisable the experiment is, as it was run only on German students.’</a:t>
            </a:r>
          </a:p>
        </p:txBody>
      </p:sp>
      <p:sp>
        <p:nvSpPr>
          <p:cNvPr id="4" name="TextBox 3"/>
          <p:cNvSpPr txBox="1"/>
          <p:nvPr/>
        </p:nvSpPr>
        <p:spPr>
          <a:xfrm>
            <a:off x="539750" y="4868863"/>
            <a:ext cx="3429000" cy="1385887"/>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ctr" eaLnBrk="1" hangingPunct="1">
              <a:defRPr/>
            </a:pPr>
            <a:r>
              <a:rPr lang="en-GB" sz="2800" b="1" dirty="0">
                <a:solidFill>
                  <a:schemeClr val="accent2">
                    <a:lumMod val="50000"/>
                  </a:schemeClr>
                </a:solidFill>
                <a:latin typeface="+mj-lt"/>
              </a:rPr>
              <a:t>Does not have as much substantive information.</a:t>
            </a:r>
          </a:p>
        </p:txBody>
      </p:sp>
      <p:sp>
        <p:nvSpPr>
          <p:cNvPr id="5" name="TextBox 4"/>
          <p:cNvSpPr txBox="1"/>
          <p:nvPr/>
        </p:nvSpPr>
        <p:spPr>
          <a:xfrm>
            <a:off x="4641850" y="4870450"/>
            <a:ext cx="3429000" cy="1384300"/>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lgn="ctr" eaLnBrk="1" hangingPunct="1">
              <a:defRPr/>
            </a:pPr>
            <a:r>
              <a:rPr lang="en-GB" sz="2800" b="1" dirty="0">
                <a:solidFill>
                  <a:schemeClr val="tx2">
                    <a:lumMod val="75000"/>
                  </a:schemeClr>
                </a:solidFill>
                <a:latin typeface="+mj-lt"/>
              </a:rPr>
              <a:t>You do not need to give </a:t>
            </a:r>
            <a:r>
              <a:rPr lang="en-GB" sz="2800" b="1" i="1" dirty="0">
                <a:solidFill>
                  <a:schemeClr val="tx2">
                    <a:lumMod val="75000"/>
                  </a:schemeClr>
                </a:solidFill>
                <a:latin typeface="+mj-lt"/>
              </a:rPr>
              <a:t>answers</a:t>
            </a:r>
            <a:r>
              <a:rPr lang="en-GB" sz="2800" b="1" dirty="0">
                <a:solidFill>
                  <a:schemeClr val="tx2">
                    <a:lumMod val="75000"/>
                  </a:schemeClr>
                </a:solidFill>
                <a:latin typeface="+mj-lt"/>
              </a:rPr>
              <a:t> to think like a researcher.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75000"/>
              </a:schemeClr>
            </a:gs>
            <a:gs pos="15000">
              <a:schemeClr val="accent1">
                <a:lumMod val="45000"/>
                <a:lumOff val="55000"/>
              </a:schemeClr>
            </a:gs>
            <a:gs pos="82000">
              <a:schemeClr val="accent1">
                <a:lumMod val="45000"/>
                <a:lumOff val="55000"/>
              </a:schemeClr>
            </a:gs>
            <a:gs pos="100000">
              <a:schemeClr val="accent2">
                <a:lumMod val="75000"/>
              </a:schemeClr>
            </a:gs>
          </a:gsLst>
          <a:lin ang="13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B8EA1-47C7-4609-8265-08F852A3797B}"/>
              </a:ext>
            </a:extLst>
          </p:cNvPr>
          <p:cNvSpPr>
            <a:spLocks noGrp="1"/>
          </p:cNvSpPr>
          <p:nvPr>
            <p:ph type="title"/>
          </p:nvPr>
        </p:nvSpPr>
        <p:spPr/>
        <p:txBody>
          <a:bodyPr/>
          <a:lstStyle/>
          <a:p>
            <a:r>
              <a:rPr lang="en-GB" dirty="0"/>
              <a:t>Exercise 1</a:t>
            </a:r>
          </a:p>
        </p:txBody>
      </p:sp>
      <p:sp>
        <p:nvSpPr>
          <p:cNvPr id="3" name="Content Placeholder 2">
            <a:extLst>
              <a:ext uri="{FF2B5EF4-FFF2-40B4-BE49-F238E27FC236}">
                <a16:creationId xmlns:a16="http://schemas.microsoft.com/office/drawing/2014/main" id="{20011AF8-7159-4857-AC35-81E5CDF98028}"/>
              </a:ext>
            </a:extLst>
          </p:cNvPr>
          <p:cNvSpPr>
            <a:spLocks noGrp="1"/>
          </p:cNvSpPr>
          <p:nvPr>
            <p:ph idx="1"/>
          </p:nvPr>
        </p:nvSpPr>
        <p:spPr/>
        <p:txBody>
          <a:bodyPr/>
          <a:lstStyle/>
          <a:p>
            <a:r>
              <a:rPr lang="en-GB" dirty="0"/>
              <a:t>William </a:t>
            </a:r>
            <a:r>
              <a:rPr lang="en-GB" dirty="0" err="1"/>
              <a:t>Niskanen</a:t>
            </a:r>
            <a:r>
              <a:rPr lang="en-GB" dirty="0"/>
              <a:t>, book review of Susan Rose-Ackerman, </a:t>
            </a:r>
            <a:r>
              <a:rPr lang="en-GB" i="1" dirty="0"/>
              <a:t>The Political Economy of Corruption</a:t>
            </a:r>
            <a:r>
              <a:rPr lang="en-GB" dirty="0"/>
              <a:t>:</a:t>
            </a:r>
          </a:p>
          <a:p>
            <a:r>
              <a:rPr lang="en-GB" dirty="0"/>
              <a:t>‘Our ideal should be good government, measured in terms of the shared values of the whole population, not democratic government. … The use of money in politics and the distinction between legal and illegal uses should be judged in terms of the same shared values that are the basis for good government.’</a:t>
            </a:r>
          </a:p>
        </p:txBody>
      </p:sp>
    </p:spTree>
    <p:extLst>
      <p:ext uri="{BB962C8B-B14F-4D97-AF65-F5344CB8AC3E}">
        <p14:creationId xmlns:p14="http://schemas.microsoft.com/office/powerpoint/2010/main" val="469811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13483</TotalTime>
  <Words>1093</Words>
  <Application>Microsoft Office PowerPoint</Application>
  <PresentationFormat>On-screen Show (4:3)</PresentationFormat>
  <Paragraphs>99</Paragraphs>
  <Slides>20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Fundamentals of Politics Research  Lecture 1 (2020-21)  Introduction: studying  politics at university  Dr Adrian Blau*  * My surname rhymes with ‘flaw’.  </vt:lpstr>
      <vt:lpstr>Mindset: key questions</vt:lpstr>
      <vt:lpstr>Today</vt:lpstr>
      <vt:lpstr>1: Look for what’s good and bad in everything you read. </vt:lpstr>
      <vt:lpstr>2: Don’t be too trusting –  it could be a trap!</vt:lpstr>
      <vt:lpstr>3: Think like a researcher,  not just like a student</vt:lpstr>
      <vt:lpstr>Writing like a student: example</vt:lpstr>
      <vt:lpstr>Writing like a researcher: example</vt:lpstr>
      <vt:lpstr>Exercise 1</vt:lpstr>
      <vt:lpstr>Summary so far</vt:lpstr>
      <vt:lpstr>4: Think sophisticatedly</vt:lpstr>
      <vt:lpstr>Language</vt:lpstr>
      <vt:lpstr>5: Aim high</vt:lpstr>
      <vt:lpstr>6: It’s how hard you think, not just how hard you work.</vt:lpstr>
      <vt:lpstr>7: There are no definite answers: the process is key.</vt:lpstr>
      <vt:lpstr>8: Learn from criticism</vt:lpstr>
      <vt:lpstr>8: Learn from criticism</vt:lpstr>
      <vt:lpstr>Summary</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Adrian Blau</dc:creator>
  <cp:lastModifiedBy>Blau, Adrian</cp:lastModifiedBy>
  <cp:revision>1233</cp:revision>
  <dcterms:created xsi:type="dcterms:W3CDTF">2011-09-17T08:01:45Z</dcterms:created>
  <dcterms:modified xsi:type="dcterms:W3CDTF">2020-09-19T08:50:17Z</dcterms:modified>
</cp:coreProperties>
</file>