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424" r:id="rId2"/>
    <p:sldId id="556" r:id="rId3"/>
    <p:sldId id="557" r:id="rId4"/>
    <p:sldId id="530" r:id="rId5"/>
    <p:sldId id="531" r:id="rId6"/>
    <p:sldId id="558" r:id="rId7"/>
    <p:sldId id="559" r:id="rId8"/>
    <p:sldId id="562" r:id="rId9"/>
    <p:sldId id="560" r:id="rId10"/>
    <p:sldId id="563" r:id="rId11"/>
    <p:sldId id="561" r:id="rId12"/>
    <p:sldId id="587" r:id="rId13"/>
    <p:sldId id="598" r:id="rId14"/>
    <p:sldId id="575" r:id="rId15"/>
    <p:sldId id="567" r:id="rId16"/>
    <p:sldId id="568" r:id="rId17"/>
    <p:sldId id="572" r:id="rId18"/>
    <p:sldId id="573" r:id="rId19"/>
    <p:sldId id="574" r:id="rId20"/>
    <p:sldId id="571" r:id="rId21"/>
    <p:sldId id="504" r:id="rId22"/>
    <p:sldId id="570" r:id="rId23"/>
    <p:sldId id="509" r:id="rId24"/>
    <p:sldId id="502" r:id="rId25"/>
    <p:sldId id="522" r:id="rId26"/>
    <p:sldId id="523" r:id="rId27"/>
    <p:sldId id="599" r:id="rId28"/>
    <p:sldId id="600" r:id="rId29"/>
    <p:sldId id="602" r:id="rId30"/>
    <p:sldId id="601" r:id="rId31"/>
    <p:sldId id="603" r:id="rId32"/>
    <p:sldId id="512" r:id="rId33"/>
    <p:sldId id="582" r:id="rId34"/>
    <p:sldId id="576" r:id="rId35"/>
    <p:sldId id="577" r:id="rId36"/>
    <p:sldId id="578" r:id="rId37"/>
    <p:sldId id="579" r:id="rId38"/>
    <p:sldId id="580" r:id="rId39"/>
    <p:sldId id="581" r:id="rId40"/>
    <p:sldId id="529" r:id="rId41"/>
    <p:sldId id="472" r:id="rId42"/>
    <p:sldId id="532" r:id="rId43"/>
    <p:sldId id="586" r:id="rId44"/>
    <p:sldId id="604" r:id="rId45"/>
  </p:sldIdLst>
  <p:sldSz cx="9144000" cy="6858000" type="screen4x3"/>
  <p:notesSz cx="6813550" cy="98250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7207"/>
    <a:srgbClr val="0000FF"/>
    <a:srgbClr val="800000"/>
    <a:srgbClr val="FFCC99"/>
    <a:srgbClr val="CC0000"/>
    <a:srgbClr val="660066"/>
    <a:srgbClr val="DA9896"/>
    <a:srgbClr val="374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59" autoAdjust="0"/>
  </p:normalViewPr>
  <p:slideViewPr>
    <p:cSldViewPr>
      <p:cViewPr varScale="1">
        <p:scale>
          <a:sx n="109" d="100"/>
          <a:sy n="109"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2750" cy="49053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GB"/>
          </a:p>
        </p:txBody>
      </p:sp>
      <p:sp>
        <p:nvSpPr>
          <p:cNvPr id="3" name="Date Placeholder 2"/>
          <p:cNvSpPr>
            <a:spLocks noGrp="1"/>
          </p:cNvSpPr>
          <p:nvPr>
            <p:ph type="dt" idx="1"/>
          </p:nvPr>
        </p:nvSpPr>
        <p:spPr>
          <a:xfrm>
            <a:off x="3859213" y="0"/>
            <a:ext cx="2952750" cy="49053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0351DD26-3374-4205-A685-2D02F5BB2907}" type="datetimeFigureOut">
              <a:rPr lang="en-US"/>
              <a:pPr>
                <a:defRPr/>
              </a:pPr>
              <a:t>11/25/2021</a:t>
            </a:fld>
            <a:endParaRPr lang="en-GB"/>
          </a:p>
        </p:txBody>
      </p:sp>
      <p:sp>
        <p:nvSpPr>
          <p:cNvPr id="4" name="Slide Image Placeholder 3"/>
          <p:cNvSpPr>
            <a:spLocks noGrp="1" noRot="1" noChangeAspect="1"/>
          </p:cNvSpPr>
          <p:nvPr>
            <p:ph type="sldImg" idx="2"/>
          </p:nvPr>
        </p:nvSpPr>
        <p:spPr>
          <a:xfrm>
            <a:off x="952500" y="736600"/>
            <a:ext cx="4910138" cy="368458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1038" y="4665663"/>
            <a:ext cx="5451475" cy="44227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332913"/>
            <a:ext cx="2952750" cy="490537"/>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GB"/>
          </a:p>
        </p:txBody>
      </p:sp>
      <p:sp>
        <p:nvSpPr>
          <p:cNvPr id="7" name="Slide Number Placeholder 6"/>
          <p:cNvSpPr>
            <a:spLocks noGrp="1"/>
          </p:cNvSpPr>
          <p:nvPr>
            <p:ph type="sldNum" sz="quarter" idx="5"/>
          </p:nvPr>
        </p:nvSpPr>
        <p:spPr>
          <a:xfrm>
            <a:off x="3859213" y="9332913"/>
            <a:ext cx="2952750" cy="4905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EF56698-B82B-41C8-95F3-98D2A3D26EC1}" type="slidenum">
              <a:rPr lang="en-GB" altLang="en-US"/>
              <a:pPr>
                <a:defRPr/>
              </a:pPr>
              <a:t>‹#›</a:t>
            </a:fld>
            <a:endParaRPr lang="en-GB" altLang="en-US"/>
          </a:p>
        </p:txBody>
      </p:sp>
    </p:spTree>
    <p:extLst>
      <p:ext uri="{BB962C8B-B14F-4D97-AF65-F5344CB8AC3E}">
        <p14:creationId xmlns:p14="http://schemas.microsoft.com/office/powerpoint/2010/main" val="18720465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57269E6C-F794-4454-9492-41C021092627}" type="datetimeFigureOut">
              <a:rPr lang="en-US"/>
              <a:pPr>
                <a:defRPr/>
              </a:pPr>
              <a:t>11/25/2021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648D36-1E8E-4E35-BAC3-669E383301A6}" type="slidenum">
              <a:rPr lang="en-GB" altLang="en-US"/>
              <a:pPr>
                <a:defRPr/>
              </a:pPr>
              <a:t>‹#›</a:t>
            </a:fld>
            <a:endParaRPr lang="en-GB" altLang="en-US"/>
          </a:p>
        </p:txBody>
      </p:sp>
    </p:spTree>
    <p:extLst>
      <p:ext uri="{BB962C8B-B14F-4D97-AF65-F5344CB8AC3E}">
        <p14:creationId xmlns:p14="http://schemas.microsoft.com/office/powerpoint/2010/main" val="26315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7AB71E54-0D5B-4944-85E4-F2D5B28447EB}" type="datetimeFigureOut">
              <a:rPr lang="en-US"/>
              <a:pPr>
                <a:defRPr/>
              </a:pPr>
              <a:t>11/25/2021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9DF3D3F-1537-405B-A262-2EB539A6A799}" type="slidenum">
              <a:rPr lang="en-GB" altLang="en-US"/>
              <a:pPr>
                <a:defRPr/>
              </a:pPr>
              <a:t>‹#›</a:t>
            </a:fld>
            <a:endParaRPr lang="en-GB" altLang="en-US"/>
          </a:p>
        </p:txBody>
      </p:sp>
    </p:spTree>
    <p:extLst>
      <p:ext uri="{BB962C8B-B14F-4D97-AF65-F5344CB8AC3E}">
        <p14:creationId xmlns:p14="http://schemas.microsoft.com/office/powerpoint/2010/main" val="318539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A7069A4A-F684-400E-81F2-344265755F5B}" type="datetimeFigureOut">
              <a:rPr lang="en-US"/>
              <a:pPr>
                <a:defRPr/>
              </a:pPr>
              <a:t>11/25/2021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F37A899-7A01-4F76-9CA1-9B579544D20F}" type="slidenum">
              <a:rPr lang="en-GB" altLang="en-US"/>
              <a:pPr>
                <a:defRPr/>
              </a:pPr>
              <a:t>‹#›</a:t>
            </a:fld>
            <a:endParaRPr lang="en-GB" altLang="en-US"/>
          </a:p>
        </p:txBody>
      </p:sp>
    </p:spTree>
    <p:extLst>
      <p:ext uri="{BB962C8B-B14F-4D97-AF65-F5344CB8AC3E}">
        <p14:creationId xmlns:p14="http://schemas.microsoft.com/office/powerpoint/2010/main" val="36135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GB" dirty="0"/>
          </a:p>
        </p:txBody>
      </p:sp>
      <p:sp>
        <p:nvSpPr>
          <p:cNvPr id="3" name="Content Placeholder 2"/>
          <p:cNvSpPr>
            <a:spLocks noGrp="1"/>
          </p:cNvSpPr>
          <p:nvPr>
            <p:ph idx="1"/>
          </p:nvPr>
        </p:nvSpPr>
        <p:spPr>
          <a:xfrm>
            <a:off x="457200" y="1600200"/>
            <a:ext cx="8229600" cy="4900634"/>
          </a:xfrm>
        </p:spPr>
        <p:txBody>
          <a:bodyPr/>
          <a:lstStyle>
            <a:lvl1pPr marL="0" indent="0">
              <a:spcAft>
                <a:spcPts val="400"/>
              </a:spcAft>
              <a:buNone/>
              <a:defRPr/>
            </a:lvl1pPr>
            <a:lvl2pPr marL="449263" indent="0">
              <a:spcAft>
                <a:spcPts val="300"/>
              </a:spcAft>
              <a:buNone/>
              <a:defRPr/>
            </a:lvl2pPr>
            <a:lvl3pPr marL="898525" indent="0">
              <a:spcAft>
                <a:spcPts val="200"/>
              </a:spcAft>
              <a:buNone/>
              <a:defRPr/>
            </a:lvl3pPr>
            <a:lvl4pPr marL="1346200" indent="0">
              <a:spcAft>
                <a:spcPts val="200"/>
              </a:spcAft>
              <a:buNone/>
              <a:defRPr/>
            </a:lvl4pPr>
            <a:lvl5pPr marL="1795463" indent="0">
              <a:spcAft>
                <a:spcPts val="200"/>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213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25D1F39-D96C-41C1-BD83-C00EB09622A2}" type="datetimeFigureOut">
              <a:rPr lang="en-US"/>
              <a:pPr>
                <a:defRPr/>
              </a:pPr>
              <a:t>11/25/2021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92C943E-2214-45A4-951B-2773FCABF977}" type="slidenum">
              <a:rPr lang="en-GB" altLang="en-US"/>
              <a:pPr>
                <a:defRPr/>
              </a:pPr>
              <a:t>‹#›</a:t>
            </a:fld>
            <a:endParaRPr lang="en-GB" altLang="en-US"/>
          </a:p>
        </p:txBody>
      </p:sp>
    </p:spTree>
    <p:extLst>
      <p:ext uri="{BB962C8B-B14F-4D97-AF65-F5344CB8AC3E}">
        <p14:creationId xmlns:p14="http://schemas.microsoft.com/office/powerpoint/2010/main" val="198634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8D002B57-7881-4ABE-8212-351739D8385C}" type="datetimeFigureOut">
              <a:rPr lang="en-US"/>
              <a:pPr>
                <a:defRPr/>
              </a:pPr>
              <a:t>11/25/2021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5232269-46E3-4ECF-AAED-DDFD70298AB4}" type="slidenum">
              <a:rPr lang="en-GB" altLang="en-US"/>
              <a:pPr>
                <a:defRPr/>
              </a:pPr>
              <a:t>‹#›</a:t>
            </a:fld>
            <a:endParaRPr lang="en-GB" altLang="en-US"/>
          </a:p>
        </p:txBody>
      </p:sp>
    </p:spTree>
    <p:extLst>
      <p:ext uri="{BB962C8B-B14F-4D97-AF65-F5344CB8AC3E}">
        <p14:creationId xmlns:p14="http://schemas.microsoft.com/office/powerpoint/2010/main" val="314748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6DE00361-E56E-43FE-9CD3-FD43F984BB8D}" type="datetimeFigureOut">
              <a:rPr lang="en-US"/>
              <a:pPr>
                <a:defRPr/>
              </a:pPr>
              <a:t>11/25/2021</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8923BC2B-A8B5-4150-B0E7-6BE47EB85D5A}" type="slidenum">
              <a:rPr lang="en-GB" altLang="en-US"/>
              <a:pPr>
                <a:defRPr/>
              </a:pPr>
              <a:t>‹#›</a:t>
            </a:fld>
            <a:endParaRPr lang="en-GB" altLang="en-US"/>
          </a:p>
        </p:txBody>
      </p:sp>
    </p:spTree>
    <p:extLst>
      <p:ext uri="{BB962C8B-B14F-4D97-AF65-F5344CB8AC3E}">
        <p14:creationId xmlns:p14="http://schemas.microsoft.com/office/powerpoint/2010/main" val="376095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B7A74457-EAE7-462C-B713-A808EEB93941}" type="datetimeFigureOut">
              <a:rPr lang="en-US"/>
              <a:pPr>
                <a:defRPr/>
              </a:pPr>
              <a:t>11/25/2021</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34B0DB9-E992-4837-B33A-075A0B767D59}" type="slidenum">
              <a:rPr lang="en-GB" altLang="en-US"/>
              <a:pPr>
                <a:defRPr/>
              </a:pPr>
              <a:t>‹#›</a:t>
            </a:fld>
            <a:endParaRPr lang="en-GB" altLang="en-US"/>
          </a:p>
        </p:txBody>
      </p:sp>
    </p:spTree>
    <p:extLst>
      <p:ext uri="{BB962C8B-B14F-4D97-AF65-F5344CB8AC3E}">
        <p14:creationId xmlns:p14="http://schemas.microsoft.com/office/powerpoint/2010/main" val="1662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0A7C898-E5EC-444A-BD38-8E0C3E7706AD}" type="datetimeFigureOut">
              <a:rPr lang="en-US"/>
              <a:pPr>
                <a:defRPr/>
              </a:pPr>
              <a:t>11/25/2021</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3FE5CD38-0CE0-4791-84EC-90224D5E8355}" type="slidenum">
              <a:rPr lang="en-GB" altLang="en-US"/>
              <a:pPr>
                <a:defRPr/>
              </a:pPr>
              <a:t>‹#›</a:t>
            </a:fld>
            <a:endParaRPr lang="en-GB" altLang="en-US"/>
          </a:p>
        </p:txBody>
      </p:sp>
    </p:spTree>
    <p:extLst>
      <p:ext uri="{BB962C8B-B14F-4D97-AF65-F5344CB8AC3E}">
        <p14:creationId xmlns:p14="http://schemas.microsoft.com/office/powerpoint/2010/main" val="18754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FFEC2C1-35EA-4945-B3FC-AD225B40C331}" type="datetimeFigureOut">
              <a:rPr lang="en-US"/>
              <a:pPr>
                <a:defRPr/>
              </a:pPr>
              <a:t>11/25/2021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1669E6C-6BC2-4072-81AC-B4655CBB0C13}" type="slidenum">
              <a:rPr lang="en-GB" altLang="en-US"/>
              <a:pPr>
                <a:defRPr/>
              </a:pPr>
              <a:t>‹#›</a:t>
            </a:fld>
            <a:endParaRPr lang="en-GB" altLang="en-US"/>
          </a:p>
        </p:txBody>
      </p:sp>
    </p:spTree>
    <p:extLst>
      <p:ext uri="{BB962C8B-B14F-4D97-AF65-F5344CB8AC3E}">
        <p14:creationId xmlns:p14="http://schemas.microsoft.com/office/powerpoint/2010/main" val="203365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AF0D26C-7ABC-4A68-9041-E03930361B7E}" type="datetimeFigureOut">
              <a:rPr lang="en-US"/>
              <a:pPr>
                <a:defRPr/>
              </a:pPr>
              <a:t>11/25/2021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B5B6848-D1D0-4082-9782-F8AE9C63F41F}" type="slidenum">
              <a:rPr lang="en-GB" altLang="en-US"/>
              <a:pPr>
                <a:defRPr/>
              </a:pPr>
              <a:t>‹#›</a:t>
            </a:fld>
            <a:endParaRPr lang="en-GB" altLang="en-US"/>
          </a:p>
        </p:txBody>
      </p:sp>
    </p:spTree>
    <p:extLst>
      <p:ext uri="{BB962C8B-B14F-4D97-AF65-F5344CB8AC3E}">
        <p14:creationId xmlns:p14="http://schemas.microsoft.com/office/powerpoint/2010/main" val="221492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A72F504-A07F-4D2C-A157-5E7B2CAE2259}" type="datetimeFigureOut">
              <a:rPr lang="en-US"/>
              <a:pPr>
                <a:defRPr/>
              </a:pPr>
              <a:t>11/25/2021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595487B-AFFE-4482-8198-5314A65DC88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432" r:id="rId1"/>
    <p:sldLayoutId id="2147484442" r:id="rId2"/>
    <p:sldLayoutId id="2147484433" r:id="rId3"/>
    <p:sldLayoutId id="2147484434" r:id="rId4"/>
    <p:sldLayoutId id="2147484435" r:id="rId5"/>
    <p:sldLayoutId id="2147484436" r:id="rId6"/>
    <p:sldLayoutId id="2147484437" r:id="rId7"/>
    <p:sldLayoutId id="2147484438" r:id="rId8"/>
    <p:sldLayoutId id="2147484439" r:id="rId9"/>
    <p:sldLayoutId id="2147484440" r:id="rId10"/>
    <p:sldLayoutId id="21474844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google.com/document/d/1yA-qV1Qd8SCmOlmaUZ5F2HVnamsnv9Smea3qRUPSzhM/ed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14625"/>
            <a:ext cx="7772400" cy="1470025"/>
          </a:xfrm>
        </p:spPr>
        <p:txBody>
          <a:bodyPr rtlCol="0">
            <a:normAutofit fontScale="90000"/>
          </a:bodyPr>
          <a:lstStyle/>
          <a:p>
            <a:pPr eaLnBrk="1" fontAlgn="auto" hangingPunct="1">
              <a:spcAft>
                <a:spcPts val="0"/>
              </a:spcAft>
              <a:defRPr/>
            </a:pPr>
            <a:r>
              <a:rPr lang="en-GB" b="1" dirty="0"/>
              <a:t>Fundamentals of </a:t>
            </a:r>
            <a:br>
              <a:rPr lang="en-GB" b="1" dirty="0"/>
            </a:br>
            <a:r>
              <a:rPr lang="en-GB" b="1" dirty="0"/>
              <a:t>Politics Research</a:t>
            </a:r>
            <a:br>
              <a:rPr lang="en-GB" b="1" dirty="0"/>
            </a:br>
            <a:br>
              <a:rPr lang="en-GB" dirty="0"/>
            </a:br>
            <a:r>
              <a:rPr lang="en-GB" dirty="0"/>
              <a:t>Lecture 8 (2021-22)</a:t>
            </a:r>
            <a:br>
              <a:rPr lang="en-GB" b="1" dirty="0"/>
            </a:br>
            <a:br>
              <a:rPr lang="en-GB" b="1" dirty="0"/>
            </a:br>
            <a:r>
              <a:rPr lang="en-GB" b="1" dirty="0"/>
              <a:t>Subject and Object</a:t>
            </a:r>
            <a:br>
              <a:rPr lang="en-GB" dirty="0"/>
            </a:br>
            <a:br>
              <a:rPr lang="en-GB" dirty="0"/>
            </a:br>
            <a:r>
              <a:rPr lang="en-GB" dirty="0"/>
              <a:t>Professor Adrian Blau</a:t>
            </a:r>
          </a:p>
        </p:txBody>
      </p:sp>
      <p:pic>
        <p:nvPicPr>
          <p:cNvPr id="4" name="Picture 3" descr="KCL_UoL_A5_30mm_red">
            <a:extLst>
              <a:ext uri="{FF2B5EF4-FFF2-40B4-BE49-F238E27FC236}">
                <a16:creationId xmlns:a16="http://schemas.microsoft.com/office/drawing/2014/main" id="{E25C458C-B327-4110-B3E2-C454FC5D17FD}"/>
              </a:ext>
            </a:extLst>
          </p:cNvPr>
          <p:cNvPicPr/>
          <p:nvPr/>
        </p:nvPicPr>
        <p:blipFill>
          <a:blip r:embed="rId2" cstate="print">
            <a:extLst>
              <a:ext uri="{28A0092B-C50C-407E-A947-70E740481C1C}">
                <a14:useLocalDpi xmlns:a14="http://schemas.microsoft.com/office/drawing/2010/main" val="0"/>
              </a:ext>
            </a:extLst>
          </a:blip>
          <a:srcRect b="14844"/>
          <a:stretch>
            <a:fillRect/>
          </a:stretch>
        </p:blipFill>
        <p:spPr bwMode="auto">
          <a:xfrm>
            <a:off x="251520" y="260647"/>
            <a:ext cx="1368152" cy="109773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a:t>Ethnographic social </a:t>
            </a:r>
            <a:r>
              <a:rPr lang="en-GB" altLang="en-US" i="1"/>
              <a:t>science</a:t>
            </a:r>
            <a:endParaRPr lang="en-GB" altLang="en-US"/>
          </a:p>
        </p:txBody>
      </p:sp>
      <p:sp>
        <p:nvSpPr>
          <p:cNvPr id="31747" name="Content Placeholder 2"/>
          <p:cNvSpPr>
            <a:spLocks noGrp="1"/>
          </p:cNvSpPr>
          <p:nvPr>
            <p:ph idx="1"/>
          </p:nvPr>
        </p:nvSpPr>
        <p:spPr>
          <a:xfrm>
            <a:off x="457200" y="1600200"/>
            <a:ext cx="8229600" cy="4900613"/>
          </a:xfrm>
        </p:spPr>
        <p:txBody>
          <a:bodyPr/>
          <a:lstStyle/>
          <a:p>
            <a:r>
              <a:rPr lang="en-GB" altLang="en-US" dirty="0"/>
              <a:t>Usually involves </a:t>
            </a:r>
            <a:r>
              <a:rPr lang="en-GB" altLang="en-US" i="1" dirty="0"/>
              <a:t>verstehen</a:t>
            </a:r>
            <a:r>
              <a:rPr lang="en-GB" altLang="en-US" dirty="0"/>
              <a:t>. As with </a:t>
            </a:r>
            <a:r>
              <a:rPr lang="en-GB" altLang="en-US" i="1" dirty="0"/>
              <a:t>verstehen</a:t>
            </a:r>
            <a:r>
              <a:rPr lang="en-GB" altLang="en-US" dirty="0"/>
              <a:t>/</a:t>
            </a:r>
            <a:br>
              <a:rPr lang="en-GB" altLang="en-US" dirty="0"/>
            </a:br>
            <a:r>
              <a:rPr lang="en-GB" altLang="en-US" dirty="0"/>
              <a:t>constructivism, ethnography is not necessarily opposed to a scientific </a:t>
            </a:r>
            <a:r>
              <a:rPr lang="en-GB" altLang="en-US" i="1" dirty="0"/>
              <a:t>methodology</a:t>
            </a:r>
            <a:r>
              <a:rPr lang="en-GB" altLang="en-US" dirty="0"/>
              <a:t>:</a:t>
            </a:r>
          </a:p>
          <a:p>
            <a:pPr marL="906463" lvl="1" indent="-457200">
              <a:buFont typeface="Arial" panose="020B0604020202020204" pitchFamily="34" charset="0"/>
              <a:buChar char="•"/>
            </a:pPr>
            <a:r>
              <a:rPr lang="en-GB" altLang="en-US" dirty="0"/>
              <a:t>comparing rival explanations;</a:t>
            </a:r>
          </a:p>
          <a:p>
            <a:pPr marL="906463" lvl="1" indent="-457200">
              <a:buFont typeface="Arial" panose="020B0604020202020204" pitchFamily="34" charset="0"/>
              <a:buChar char="•"/>
            </a:pPr>
            <a:r>
              <a:rPr lang="en-GB" altLang="en-US" dirty="0"/>
              <a:t>using observable implications to </a:t>
            </a:r>
            <a:br>
              <a:rPr lang="en-GB" altLang="en-US" dirty="0"/>
            </a:br>
            <a:r>
              <a:rPr lang="en-GB" altLang="en-US" dirty="0"/>
              <a:t>test interpretations;</a:t>
            </a:r>
          </a:p>
          <a:p>
            <a:pPr marL="906463" lvl="1" indent="-457200">
              <a:buFont typeface="Arial" panose="020B0604020202020204" pitchFamily="34" charset="0"/>
              <a:buChar char="•"/>
            </a:pPr>
            <a:r>
              <a:rPr lang="en-GB" altLang="en-US" dirty="0"/>
              <a:t>dealing with and reporting uncertainty;</a:t>
            </a:r>
          </a:p>
          <a:p>
            <a:pPr marL="906463" lvl="1" indent="-457200">
              <a:buFont typeface="Arial" panose="020B0604020202020204" pitchFamily="34" charset="0"/>
              <a:buChar char="•"/>
            </a:pPr>
            <a:r>
              <a:rPr lang="en-GB" altLang="en-US" dirty="0"/>
              <a:t>abducing about data;</a:t>
            </a:r>
          </a:p>
          <a:p>
            <a:r>
              <a:rPr lang="en-GB" altLang="en-US" dirty="0"/>
              <a:t>while </a:t>
            </a:r>
            <a:r>
              <a:rPr lang="en-GB" altLang="en-US" i="1" dirty="0"/>
              <a:t>aiming </a:t>
            </a:r>
            <a:r>
              <a:rPr lang="en-GB" altLang="en-US" dirty="0"/>
              <a:t>at finding truth.</a:t>
            </a:r>
          </a:p>
        </p:txBody>
      </p:sp>
      <p:sp>
        <p:nvSpPr>
          <p:cNvPr id="7" name="TextBox 22"/>
          <p:cNvSpPr txBox="1">
            <a:spLocks noChangeArrowheads="1"/>
          </p:cNvSpPr>
          <p:nvPr/>
        </p:nvSpPr>
        <p:spPr bwMode="auto">
          <a:xfrm>
            <a:off x="6732240" y="5373216"/>
            <a:ext cx="2170112" cy="1201737"/>
          </a:xfrm>
          <a:prstGeom prst="rect">
            <a:avLst/>
          </a:prstGeom>
          <a:solidFill>
            <a:srgbClr val="99CCFF"/>
          </a:solidFill>
          <a:ln w="38100">
            <a:solidFill>
              <a:schemeClr val="tx2">
                <a:lumMod val="75000"/>
              </a:schemeClr>
            </a:solidFill>
            <a:miter lim="800000"/>
            <a:headEnd/>
            <a:tailEnd/>
          </a:ln>
        </p:spPr>
        <p:txBody>
          <a:bodyPr>
            <a:spAutoFit/>
          </a:bodyPr>
          <a:lstStyle/>
          <a:p>
            <a:pPr algn="ctr" eaLnBrk="1" hangingPunct="1">
              <a:defRPr/>
            </a:pPr>
            <a:r>
              <a:rPr lang="en-GB" sz="2400" b="1" dirty="0">
                <a:solidFill>
                  <a:schemeClr val="tx2"/>
                </a:solidFill>
                <a:latin typeface="Arial" charset="0"/>
                <a:cs typeface="Arial" charset="0"/>
              </a:rPr>
              <a:t>usually more emphasis on researcher</a:t>
            </a:r>
            <a:endParaRPr lang="en-GB" sz="2400" dirty="0">
              <a:solidFill>
                <a:schemeClr val="tx2"/>
              </a:solidFill>
              <a:latin typeface="Arial" charset="0"/>
              <a:cs typeface="Arial" charset="0"/>
            </a:endParaRPr>
          </a:p>
        </p:txBody>
      </p:sp>
      <p:cxnSp>
        <p:nvCxnSpPr>
          <p:cNvPr id="8" name="Shape 5"/>
          <p:cNvCxnSpPr>
            <a:stCxn id="7" idx="1"/>
          </p:cNvCxnSpPr>
          <p:nvPr/>
        </p:nvCxnSpPr>
        <p:spPr bwMode="auto">
          <a:xfrm rot="10800000">
            <a:off x="4644008" y="5589241"/>
            <a:ext cx="2088232" cy="384845"/>
          </a:xfrm>
          <a:prstGeom prst="curvedConnector3">
            <a:avLst>
              <a:gd name="adj1" fmla="val 50000"/>
            </a:avLst>
          </a:prstGeom>
          <a:ln w="317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altLang="en-US"/>
              <a:t>Reflexivity</a:t>
            </a:r>
          </a:p>
        </p:txBody>
      </p:sp>
      <p:sp>
        <p:nvSpPr>
          <p:cNvPr id="32771" name="Content Placeholder 2"/>
          <p:cNvSpPr>
            <a:spLocks noGrp="1"/>
          </p:cNvSpPr>
          <p:nvPr>
            <p:ph idx="1"/>
          </p:nvPr>
        </p:nvSpPr>
        <p:spPr>
          <a:xfrm>
            <a:off x="457200" y="1600200"/>
            <a:ext cx="8229600" cy="4900613"/>
          </a:xfrm>
        </p:spPr>
        <p:txBody>
          <a:bodyPr/>
          <a:lstStyle/>
          <a:p>
            <a:r>
              <a:rPr lang="en-GB" altLang="en-US"/>
              <a:t>Participation: the observer is also </a:t>
            </a:r>
            <a:r>
              <a:rPr lang="en-GB" altLang="en-US" i="1"/>
              <a:t>part of</a:t>
            </a:r>
            <a:r>
              <a:rPr lang="en-GB" altLang="en-US"/>
              <a:t> what is being studied, not a neutral observer of reality. </a:t>
            </a:r>
          </a:p>
          <a:p>
            <a:pPr lvl="1"/>
            <a:r>
              <a:rPr lang="en-GB" altLang="en-US"/>
              <a:t>Subjects (interviews) vs. participants (ethnog.).</a:t>
            </a:r>
          </a:p>
          <a:p>
            <a:pPr lvl="1"/>
            <a:r>
              <a:rPr lang="en-GB" altLang="en-US"/>
              <a:t>Social scientists recognise this subjectivity more than they used to (e.g. the ‘Hawthorne effect’), but usually give it little (or no) emphasis.</a:t>
            </a:r>
          </a:p>
          <a:p>
            <a:pPr lvl="1"/>
            <a:r>
              <a:rPr lang="en-GB" altLang="en-US"/>
              <a:t>e.g. Punch (1979) became aware that corruption was being hidden; Venkatesh (2008) reflects on how his (Indian) ethnicity affected his research.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altLang="en-US"/>
              <a:t>Ethnography and Trump</a:t>
            </a:r>
          </a:p>
        </p:txBody>
      </p:sp>
      <p:sp>
        <p:nvSpPr>
          <p:cNvPr id="35843" name="Content Placeholder 2"/>
          <p:cNvSpPr>
            <a:spLocks noGrp="1"/>
          </p:cNvSpPr>
          <p:nvPr>
            <p:ph idx="1"/>
          </p:nvPr>
        </p:nvSpPr>
        <p:spPr>
          <a:xfrm>
            <a:off x="457200" y="1600200"/>
            <a:ext cx="8229600" cy="4900613"/>
          </a:xfrm>
        </p:spPr>
        <p:txBody>
          <a:bodyPr/>
          <a:lstStyle/>
          <a:p>
            <a:r>
              <a:rPr lang="en-GB" altLang="en-US" dirty="0"/>
              <a:t>This link (</a:t>
            </a:r>
            <a:r>
              <a:rPr lang="en-GB" altLang="en-US" dirty="0">
                <a:hlinkClick r:id="rId2"/>
              </a:rPr>
              <a:t>here</a:t>
            </a:r>
            <a:r>
              <a:rPr lang="en-GB" altLang="en-US" dirty="0"/>
              <a:t>) apparently gives some useful links of ethnographic research which may help cast light on many of Trump’s supporters.</a:t>
            </a:r>
          </a:p>
          <a:p>
            <a:r>
              <a:rPr lang="en-GB" altLang="en-US" dirty="0"/>
              <a:t>I don’t know how good these studies are, nor am I claiming that ethnographic research is superior to survey-based research on this issue.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501E-8415-4846-8E2C-9014AC47AF2B}"/>
              </a:ext>
            </a:extLst>
          </p:cNvPr>
          <p:cNvSpPr>
            <a:spLocks noGrp="1"/>
          </p:cNvSpPr>
          <p:nvPr>
            <p:ph type="title"/>
          </p:nvPr>
        </p:nvSpPr>
        <p:spPr/>
        <p:txBody>
          <a:bodyPr/>
          <a:lstStyle/>
          <a:p>
            <a:r>
              <a:rPr lang="en-GB" dirty="0"/>
              <a:t>Ethnography – key messages</a:t>
            </a:r>
          </a:p>
        </p:txBody>
      </p:sp>
      <p:sp>
        <p:nvSpPr>
          <p:cNvPr id="3" name="Content Placeholder 2">
            <a:extLst>
              <a:ext uri="{FF2B5EF4-FFF2-40B4-BE49-F238E27FC236}">
                <a16:creationId xmlns:a16="http://schemas.microsoft.com/office/drawing/2014/main" id="{7325F6A7-5D20-43BC-B568-E2012CE80191}"/>
              </a:ext>
            </a:extLst>
          </p:cNvPr>
          <p:cNvSpPr>
            <a:spLocks noGrp="1"/>
          </p:cNvSpPr>
          <p:nvPr>
            <p:ph idx="1"/>
          </p:nvPr>
        </p:nvSpPr>
        <p:spPr/>
        <p:txBody>
          <a:bodyPr/>
          <a:lstStyle/>
          <a:p>
            <a:r>
              <a:rPr lang="en-GB" i="1" dirty="0"/>
              <a:t>Participant</a:t>
            </a:r>
            <a:r>
              <a:rPr lang="en-GB" dirty="0"/>
              <a:t>-observation.</a:t>
            </a:r>
          </a:p>
          <a:p>
            <a:r>
              <a:rPr lang="en-GB" dirty="0"/>
              <a:t>Participating breaks down the subject/object barrier. The researcher is not separate from the researched.</a:t>
            </a:r>
          </a:p>
          <a:p>
            <a:r>
              <a:rPr lang="en-GB" dirty="0"/>
              <a:t>Researchers must be aware of their place in the knowledge-production process.</a:t>
            </a:r>
          </a:p>
          <a:p>
            <a:r>
              <a:rPr lang="en-GB" dirty="0"/>
              <a:t>But this is (usually seen as) in line with, or broadly in line with, ‘scientific’ approaches.</a:t>
            </a:r>
          </a:p>
        </p:txBody>
      </p:sp>
    </p:spTree>
    <p:extLst>
      <p:ext uri="{BB962C8B-B14F-4D97-AF65-F5344CB8AC3E}">
        <p14:creationId xmlns:p14="http://schemas.microsoft.com/office/powerpoint/2010/main" val="159293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altLang="en-US"/>
              <a:t>Poststructuralism</a:t>
            </a:r>
          </a:p>
        </p:txBody>
      </p:sp>
      <p:sp>
        <p:nvSpPr>
          <p:cNvPr id="36867" name="Content Placeholder 2"/>
          <p:cNvSpPr>
            <a:spLocks noGrp="1"/>
          </p:cNvSpPr>
          <p:nvPr>
            <p:ph idx="1"/>
          </p:nvPr>
        </p:nvSpPr>
        <p:spPr>
          <a:xfrm>
            <a:off x="457200" y="1600200"/>
            <a:ext cx="8229600" cy="4900613"/>
          </a:xfrm>
        </p:spPr>
        <p:txBody>
          <a:bodyPr/>
          <a:lstStyle/>
          <a:p>
            <a:r>
              <a:rPr lang="en-GB" altLang="en-US"/>
              <a:t>A very simple account.</a:t>
            </a:r>
          </a:p>
          <a:p>
            <a:r>
              <a:rPr lang="en-GB" altLang="en-US"/>
              <a:t>Overlooks great diversity in poststructuralist approaches.</a:t>
            </a:r>
          </a:p>
          <a:p>
            <a:r>
              <a:rPr lang="en-GB" altLang="en-US"/>
              <a:t>My aim is to open your minds to these ideas, not to give a comprehensive account.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GB" altLang="en-US"/>
              <a:t>Poststructuralism</a:t>
            </a:r>
          </a:p>
        </p:txBody>
      </p:sp>
      <p:sp>
        <p:nvSpPr>
          <p:cNvPr id="37891" name="Content Placeholder 2"/>
          <p:cNvSpPr>
            <a:spLocks noGrp="1"/>
          </p:cNvSpPr>
          <p:nvPr>
            <p:ph idx="1"/>
          </p:nvPr>
        </p:nvSpPr>
        <p:spPr>
          <a:xfrm>
            <a:off x="457200" y="1600200"/>
            <a:ext cx="8229600" cy="4900613"/>
          </a:xfrm>
        </p:spPr>
        <p:txBody>
          <a:bodyPr/>
          <a:lstStyle/>
          <a:p>
            <a:r>
              <a:rPr lang="en-GB" altLang="en-US" dirty="0">
                <a:ea typeface="Calibri" panose="020F0502020204030204" pitchFamily="34" charset="0"/>
                <a:cs typeface="Calibri" panose="020F0502020204030204" pitchFamily="34" charset="0"/>
              </a:rPr>
              <a:t>The researcher’s mind is deeply embedded in the world it studies.</a:t>
            </a:r>
          </a:p>
          <a:p>
            <a:r>
              <a:rPr lang="en-GB" altLang="en-US" dirty="0">
                <a:ea typeface="Calibri" panose="020F0502020204030204" pitchFamily="34" charset="0"/>
                <a:cs typeface="Calibri" panose="020F0502020204030204" pitchFamily="34" charset="0"/>
              </a:rPr>
              <a:t>How we make sense of the world creates or changes the world in important ways – and that is an object worth studying.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altLang="en-US"/>
              <a:t>Ways of knowing: 1</a:t>
            </a:r>
          </a:p>
        </p:txBody>
      </p:sp>
      <p:sp>
        <p:nvSpPr>
          <p:cNvPr id="38915" name="Content Placeholder 2"/>
          <p:cNvSpPr>
            <a:spLocks noGrp="1"/>
          </p:cNvSpPr>
          <p:nvPr>
            <p:ph idx="1"/>
          </p:nvPr>
        </p:nvSpPr>
        <p:spPr>
          <a:xfrm>
            <a:off x="457200" y="1600200"/>
            <a:ext cx="8229600" cy="4900613"/>
          </a:xfrm>
        </p:spPr>
        <p:txBody>
          <a:bodyPr/>
          <a:lstStyle/>
          <a:p>
            <a:r>
              <a:rPr lang="en-GB" altLang="en-US"/>
              <a:t>E.g. a hurricane: act of God (who is to be appeased), or a natural disaster (to be managed and mitigated).</a:t>
            </a:r>
          </a:p>
          <a:p>
            <a:r>
              <a:rPr lang="en-GB" altLang="en-US"/>
              <a:t>Your understanding of a hurricane affects what you see, and how you act. </a:t>
            </a:r>
          </a:p>
          <a:p>
            <a:r>
              <a:rPr lang="en-GB" altLang="en-US"/>
              <a:t>Poststructuralists are less interested in what hurricanes are or what effects they have, more in how </a:t>
            </a:r>
            <a:r>
              <a:rPr lang="en-GB" altLang="en-US" i="1"/>
              <a:t>people</a:t>
            </a:r>
            <a:r>
              <a:rPr lang="en-GB" altLang="en-US"/>
              <a:t> understand hurricanes (and why), and how they act as a result.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altLang="en-US"/>
              <a:t>Ways of knowing: 2</a:t>
            </a:r>
          </a:p>
        </p:txBody>
      </p:sp>
      <p:sp>
        <p:nvSpPr>
          <p:cNvPr id="39939" name="Content Placeholder 2"/>
          <p:cNvSpPr>
            <a:spLocks noGrp="1"/>
          </p:cNvSpPr>
          <p:nvPr>
            <p:ph idx="1"/>
          </p:nvPr>
        </p:nvSpPr>
        <p:spPr>
          <a:xfrm>
            <a:off x="457200" y="1600200"/>
            <a:ext cx="8229600" cy="4900613"/>
          </a:xfrm>
        </p:spPr>
        <p:txBody>
          <a:bodyPr/>
          <a:lstStyle/>
          <a:p>
            <a:r>
              <a:rPr lang="en-GB" altLang="en-US" dirty="0"/>
              <a:t>Social scientists could describe and explain (or even evaluate or make prescriptions about) the number of men and women doing Politics, Political Economy or PPE, or performance varies by gender.</a:t>
            </a:r>
          </a:p>
          <a:p>
            <a:r>
              <a:rPr lang="en-GB" altLang="en-US" dirty="0"/>
              <a:t>Poststructuralists could ask where these categories of ‘man’ and ‘woman’ come from, and – since the categories and associated discourses aren’t necessarily natural or desirable – what power relations support them.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GB" altLang="en-US"/>
              <a:t>Ways of knowing: 3</a:t>
            </a:r>
          </a:p>
        </p:txBody>
      </p:sp>
      <p:sp>
        <p:nvSpPr>
          <p:cNvPr id="40963" name="Content Placeholder 2"/>
          <p:cNvSpPr>
            <a:spLocks noGrp="1"/>
          </p:cNvSpPr>
          <p:nvPr>
            <p:ph idx="1"/>
          </p:nvPr>
        </p:nvSpPr>
        <p:spPr>
          <a:xfrm>
            <a:off x="457200" y="1600200"/>
            <a:ext cx="8229600" cy="4900613"/>
          </a:xfrm>
        </p:spPr>
        <p:txBody>
          <a:bodyPr/>
          <a:lstStyle/>
          <a:p>
            <a:r>
              <a:rPr lang="en-GB" altLang="en-US"/>
              <a:t>Social scientists might ask how democratic the UK is, or why Russia is more corrupt than Ukraine.</a:t>
            </a:r>
          </a:p>
          <a:p>
            <a:r>
              <a:rPr lang="en-GB" altLang="en-US"/>
              <a:t>Poststructuralists might ask why certain notions of democracy or corruption have come to dominate, and what this says about power relations.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GB" altLang="en-US"/>
              <a:t>A constructed world</a:t>
            </a:r>
          </a:p>
        </p:txBody>
      </p:sp>
      <p:sp>
        <p:nvSpPr>
          <p:cNvPr id="41987" name="Content Placeholder 2"/>
          <p:cNvSpPr>
            <a:spLocks noGrp="1"/>
          </p:cNvSpPr>
          <p:nvPr>
            <p:ph idx="1"/>
          </p:nvPr>
        </p:nvSpPr>
        <p:spPr>
          <a:xfrm>
            <a:off x="457200" y="1600200"/>
            <a:ext cx="8229600" cy="4900613"/>
          </a:xfrm>
        </p:spPr>
        <p:txBody>
          <a:bodyPr/>
          <a:lstStyle/>
          <a:p>
            <a:r>
              <a:rPr lang="en-GB" altLang="en-US"/>
              <a:t>Poststructuralists might also ask why we even think about UK, Russia or Ukraine in the first place – since these ‘countries’ only exist because we think they do and act in this way.</a:t>
            </a:r>
          </a:p>
          <a:p>
            <a:r>
              <a:rPr lang="en-GB" altLang="en-US"/>
              <a:t>Our thoughts </a:t>
            </a:r>
            <a:r>
              <a:rPr lang="en-GB" altLang="en-US" i="1"/>
              <a:t>construct</a:t>
            </a:r>
            <a:r>
              <a:rPr lang="en-GB" altLang="en-US"/>
              <a:t> the world. ‘The UK’ does not exist.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a:t>Subject and object</a:t>
            </a:r>
          </a:p>
        </p:txBody>
      </p:sp>
      <p:sp>
        <p:nvSpPr>
          <p:cNvPr id="23555" name="Content Placeholder 2"/>
          <p:cNvSpPr>
            <a:spLocks noGrp="1"/>
          </p:cNvSpPr>
          <p:nvPr>
            <p:ph idx="1"/>
          </p:nvPr>
        </p:nvSpPr>
        <p:spPr>
          <a:xfrm>
            <a:off x="457200" y="1600200"/>
            <a:ext cx="8229600" cy="4900613"/>
          </a:xfrm>
        </p:spPr>
        <p:txBody>
          <a:bodyPr/>
          <a:lstStyle/>
          <a:p>
            <a:r>
              <a:rPr lang="en-GB" altLang="en-US" dirty="0"/>
              <a:t>How many men and women there are on this module, or why women did on average better than men in the formative – or, how ‘man’ and ‘woman’ came to be accepted categories.</a:t>
            </a:r>
          </a:p>
          <a:p>
            <a:r>
              <a:rPr lang="en-GB" altLang="en-US" dirty="0"/>
              <a:t>Corruption: describe, explain, evaluate, prescribe – or, why ‘corruption’ came to be seen in a certain way.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GB" altLang="en-US"/>
              <a:t>Power</a:t>
            </a:r>
          </a:p>
        </p:txBody>
      </p:sp>
      <p:sp>
        <p:nvSpPr>
          <p:cNvPr id="43011" name="Content Placeholder 2"/>
          <p:cNvSpPr>
            <a:spLocks noGrp="1"/>
          </p:cNvSpPr>
          <p:nvPr>
            <p:ph idx="1"/>
          </p:nvPr>
        </p:nvSpPr>
        <p:spPr>
          <a:xfrm>
            <a:off x="457200" y="1600200"/>
            <a:ext cx="8229600" cy="4900613"/>
          </a:xfrm>
        </p:spPr>
        <p:txBody>
          <a:bodyPr/>
          <a:lstStyle/>
          <a:p>
            <a:r>
              <a:rPr lang="en-US" altLang="en-US" dirty="0">
                <a:ea typeface="Calibri" panose="020F0502020204030204" pitchFamily="34" charset="0"/>
                <a:cs typeface="Calibri" panose="020F0502020204030204" pitchFamily="34" charset="0"/>
              </a:rPr>
              <a:t>Poststructuralists assume that the categories and discourses through which we make sense of the world (and therefore produce the world) are functions of power.</a:t>
            </a:r>
          </a:p>
          <a:p>
            <a:r>
              <a:rPr lang="en-US" altLang="en-US" dirty="0">
                <a:ea typeface="Calibri" panose="020F0502020204030204" pitchFamily="34" charset="0"/>
                <a:cs typeface="Calibri" panose="020F0502020204030204" pitchFamily="34" charset="0"/>
              </a:rPr>
              <a:t>They also want to know how these categories and discourses can be challenged.</a:t>
            </a:r>
          </a:p>
          <a:p>
            <a:r>
              <a:rPr lang="en-US" altLang="en-US" dirty="0">
                <a:ea typeface="Calibri" panose="020F0502020204030204" pitchFamily="34" charset="0"/>
                <a:cs typeface="Calibri" panose="020F0502020204030204" pitchFamily="34" charset="0"/>
              </a:rPr>
              <a:t>Again, they reject the idea of researchers as impartial describers of reality (although many pol scientists and theorists also reject this).</a:t>
            </a:r>
          </a:p>
          <a:p>
            <a:endParaRPr lang="en-GB"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GB" altLang="en-US"/>
              <a:t>Historical explanation</a:t>
            </a:r>
          </a:p>
        </p:txBody>
      </p:sp>
      <p:sp>
        <p:nvSpPr>
          <p:cNvPr id="44035" name="Content Placeholder 2"/>
          <p:cNvSpPr>
            <a:spLocks noGrp="1"/>
          </p:cNvSpPr>
          <p:nvPr>
            <p:ph idx="1"/>
          </p:nvPr>
        </p:nvSpPr>
        <p:spPr>
          <a:xfrm>
            <a:off x="457200" y="1600200"/>
            <a:ext cx="8229600" cy="4900613"/>
          </a:xfrm>
        </p:spPr>
        <p:txBody>
          <a:bodyPr/>
          <a:lstStyle/>
          <a:p>
            <a:r>
              <a:rPr lang="en-GB" altLang="en-US" dirty="0"/>
              <a:t>Jackson (2011, 160): ‘seeking to disclose those historical forces and factors shaping the present, a task that they engage in first and foremost by </a:t>
            </a:r>
            <a:r>
              <a:rPr lang="en-GB" altLang="en-US" dirty="0" err="1"/>
              <a:t>analyzing</a:t>
            </a:r>
            <a:r>
              <a:rPr lang="en-GB" altLang="en-US" dirty="0"/>
              <a:t> the ways that those forces and factors are implicated in their own research practice.’ </a:t>
            </a:r>
          </a:p>
          <a:p>
            <a:r>
              <a:rPr lang="en-GB" altLang="en-US" dirty="0"/>
              <a:t>PS’s ‘seek to bring to light an unfolding pattern that culminates in and clarifies the present’. Such scholarship is ‘always historical’.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altLang="en-US"/>
              <a:t>Reflexivity about questions asked</a:t>
            </a:r>
          </a:p>
        </p:txBody>
      </p:sp>
      <p:sp>
        <p:nvSpPr>
          <p:cNvPr id="45059" name="Content Placeholder 2"/>
          <p:cNvSpPr>
            <a:spLocks noGrp="1"/>
          </p:cNvSpPr>
          <p:nvPr>
            <p:ph idx="1"/>
          </p:nvPr>
        </p:nvSpPr>
        <p:spPr>
          <a:xfrm>
            <a:off x="457200" y="1600200"/>
            <a:ext cx="8229600" cy="4900613"/>
          </a:xfrm>
        </p:spPr>
        <p:txBody>
          <a:bodyPr/>
          <a:lstStyle/>
          <a:p>
            <a:r>
              <a:rPr lang="en-GB" altLang="en-US"/>
              <a:t>Social scientists often (but not always) proceed along existing train-tracks.</a:t>
            </a:r>
          </a:p>
          <a:p>
            <a:r>
              <a:rPr lang="en-GB" altLang="en-US"/>
              <a:t>Poststructuralists tend to go cross-country.</a:t>
            </a:r>
          </a:p>
          <a:p>
            <a:r>
              <a:rPr lang="en-GB" altLang="en-US"/>
              <a:t>Poststructuralists are often very critical of how the choice of certain subjects (and exclusion of others) reproduces existing power structures.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a:t>Reflexivity about objects of study</a:t>
            </a:r>
          </a:p>
        </p:txBody>
      </p:sp>
      <p:sp>
        <p:nvSpPr>
          <p:cNvPr id="46083" name="Content Placeholder 2"/>
          <p:cNvSpPr>
            <a:spLocks noGrp="1"/>
          </p:cNvSpPr>
          <p:nvPr>
            <p:ph idx="1"/>
          </p:nvPr>
        </p:nvSpPr>
        <p:spPr>
          <a:xfrm>
            <a:off x="457200" y="1600200"/>
            <a:ext cx="8229600" cy="4900613"/>
          </a:xfrm>
        </p:spPr>
        <p:txBody>
          <a:bodyPr/>
          <a:lstStyle/>
          <a:p>
            <a:r>
              <a:rPr lang="en-GB" altLang="en-US" dirty="0"/>
              <a:t>Focus also on the powerless and marginalised, not just elite actors.</a:t>
            </a:r>
          </a:p>
          <a:p>
            <a:r>
              <a:rPr lang="en-GB" altLang="en-US" dirty="0"/>
              <a:t>Jackson (2011, 185): when feminists and others studied the marginalised in domestic or international society, they try to broaden scholarship beyond ‘interactions of the powerful – a limitation that tacitly privileges the existing order of things.’</a:t>
            </a:r>
          </a:p>
          <a:p>
            <a:r>
              <a:rPr lang="en-GB" altLang="en-US" dirty="0"/>
              <a:t>(Not inherently poststructuralist, surely.)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GB" altLang="en-US"/>
              <a:t>Reflexivity about oneself</a:t>
            </a:r>
          </a:p>
        </p:txBody>
      </p:sp>
      <p:sp>
        <p:nvSpPr>
          <p:cNvPr id="47107" name="Content Placeholder 2"/>
          <p:cNvSpPr>
            <a:spLocks noGrp="1"/>
          </p:cNvSpPr>
          <p:nvPr>
            <p:ph idx="1"/>
          </p:nvPr>
        </p:nvSpPr>
        <p:spPr>
          <a:xfrm>
            <a:off x="457200" y="1600200"/>
            <a:ext cx="8229600" cy="4900613"/>
          </a:xfrm>
        </p:spPr>
        <p:txBody>
          <a:bodyPr/>
          <a:lstStyle/>
          <a:p>
            <a:r>
              <a:rPr lang="en-GB" altLang="en-US" dirty="0"/>
              <a:t>Jackson (2011, 159): ‘a systematic effort to </a:t>
            </a:r>
            <a:r>
              <a:rPr lang="en-GB" altLang="en-US" dirty="0" err="1"/>
              <a:t>analyze</a:t>
            </a:r>
            <a:r>
              <a:rPr lang="en-GB" altLang="en-US" dirty="0"/>
              <a:t> their own role as knowledge-producers and to locate themselves with reference to their broader social contexts will yield knowledge not merely of things experienced, but valid knowledge of the social arrangements that order and give rise to those experiences.’</a:t>
            </a:r>
          </a:p>
          <a:p>
            <a:r>
              <a:rPr lang="en-GB" altLang="en-US" dirty="0"/>
              <a:t>‘knowledge of social arrangements begins not with the world, but with the self’.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altLang="en-US"/>
              <a:t>Jacques Derrida</a:t>
            </a:r>
          </a:p>
        </p:txBody>
      </p:sp>
      <p:sp>
        <p:nvSpPr>
          <p:cNvPr id="48131" name="Content Placeholder 2"/>
          <p:cNvSpPr>
            <a:spLocks noGrp="1"/>
          </p:cNvSpPr>
          <p:nvPr>
            <p:ph idx="1"/>
          </p:nvPr>
        </p:nvSpPr>
        <p:spPr>
          <a:xfrm>
            <a:off x="457200" y="1600200"/>
            <a:ext cx="8229600" cy="4900613"/>
          </a:xfrm>
        </p:spPr>
        <p:txBody>
          <a:bodyPr/>
          <a:lstStyle/>
          <a:p>
            <a:r>
              <a:rPr lang="en-GB" altLang="en-US"/>
              <a:t>Zehfuss (2009, 139): ‘Derrida argues that Western thought is structured by dichotomies, that is, by pairs of concepts that appear to be opposites of each other, such as presence/absence, identity/diﬀerence or speech/writing…. Derrida claims that we conceive the world in terms of such dichotomies and that this is both signiﬁcant and problematic.’</a:t>
            </a:r>
          </a:p>
          <a:p>
            <a:endParaRPr lang="en-GB" altLang="en-US"/>
          </a:p>
        </p:txBody>
      </p:sp>
      <p:pic>
        <p:nvPicPr>
          <p:cNvPr id="48132" name="Picture 2" descr="C:\Users\Home\Documents\lecture notes\more backups\derrida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1750"/>
            <a:ext cx="119062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descr="C:\Users\Home\Documents\lecture notes\more backups\Derridap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39688"/>
            <a:ext cx="14366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altLang="en-US"/>
              <a:t>Deconstruction</a:t>
            </a:r>
          </a:p>
        </p:txBody>
      </p:sp>
      <p:sp>
        <p:nvSpPr>
          <p:cNvPr id="49155" name="Content Placeholder 2"/>
          <p:cNvSpPr>
            <a:spLocks noGrp="1"/>
          </p:cNvSpPr>
          <p:nvPr>
            <p:ph idx="1"/>
          </p:nvPr>
        </p:nvSpPr>
        <p:spPr>
          <a:xfrm>
            <a:off x="457200" y="1600200"/>
            <a:ext cx="8229600" cy="4900613"/>
          </a:xfrm>
        </p:spPr>
        <p:txBody>
          <a:bodyPr/>
          <a:lstStyle/>
          <a:p>
            <a:r>
              <a:rPr lang="en-GB" altLang="en-US"/>
              <a:t>Zehfuss (2009, 139-40): ‘one term is privileged over the other. … Identity is preferred over diﬀerence, presence over absence.’</a:t>
            </a:r>
          </a:p>
          <a:p>
            <a:r>
              <a:rPr lang="en-GB" altLang="en-US"/>
              <a:t>p. 141: </a:t>
            </a:r>
            <a:r>
              <a:rPr lang="en-GB" altLang="en-US" b="1"/>
              <a:t>‘deconstruction’ </a:t>
            </a:r>
            <a:r>
              <a:rPr lang="en-GB" altLang="en-US"/>
              <a:t>involves 	considering how the second term might be preferable to the first one.</a:t>
            </a:r>
          </a:p>
          <a:p>
            <a:r>
              <a:rPr lang="en-GB" altLang="en-US"/>
              <a:t>But this leaves the dichotomy intact, and we must </a:t>
            </a:r>
            <a:r>
              <a:rPr lang="en-GB" altLang="en-US" b="1"/>
              <a:t>‘displace’ </a:t>
            </a:r>
            <a:r>
              <a:rPr lang="en-GB" altLang="en-US"/>
              <a:t>it, by collapsing the dichotomy.</a:t>
            </a:r>
          </a:p>
          <a:p>
            <a:r>
              <a:rPr lang="en-GB" altLang="en-US" b="1">
                <a:solidFill>
                  <a:srgbClr val="800000"/>
                </a:solidFill>
              </a:rPr>
              <a:t>Seminar: </a:t>
            </a:r>
            <a:r>
              <a:rPr lang="en-GB" altLang="en-US">
                <a:solidFill>
                  <a:srgbClr val="800000"/>
                </a:solidFill>
              </a:rPr>
              <a:t>Polzer’s analysis of corruption.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133E-B44C-45F1-81B1-357A976A99C5}"/>
              </a:ext>
            </a:extLst>
          </p:cNvPr>
          <p:cNvSpPr>
            <a:spLocks noGrp="1"/>
          </p:cNvSpPr>
          <p:nvPr>
            <p:ph type="title"/>
          </p:nvPr>
        </p:nvSpPr>
        <p:spPr/>
        <p:txBody>
          <a:bodyPr/>
          <a:lstStyle/>
          <a:p>
            <a:r>
              <a:rPr lang="en-GB" dirty="0"/>
              <a:t>Poststructuralism – key messages</a:t>
            </a:r>
          </a:p>
        </p:txBody>
      </p:sp>
      <p:sp>
        <p:nvSpPr>
          <p:cNvPr id="3" name="Content Placeholder 2">
            <a:extLst>
              <a:ext uri="{FF2B5EF4-FFF2-40B4-BE49-F238E27FC236}">
                <a16:creationId xmlns:a16="http://schemas.microsoft.com/office/drawing/2014/main" id="{E66DF8BD-F407-4FD4-BC00-BB7D9AA49456}"/>
              </a:ext>
            </a:extLst>
          </p:cNvPr>
          <p:cNvSpPr>
            <a:spLocks noGrp="1"/>
          </p:cNvSpPr>
          <p:nvPr>
            <p:ph idx="1"/>
          </p:nvPr>
        </p:nvSpPr>
        <p:spPr/>
        <p:txBody>
          <a:bodyPr/>
          <a:lstStyle/>
          <a:p>
            <a:r>
              <a:rPr lang="en-GB" dirty="0"/>
              <a:t>Categories, discourses and power relations.</a:t>
            </a:r>
          </a:p>
          <a:p>
            <a:r>
              <a:rPr lang="en-GB" dirty="0"/>
              <a:t>Breaks S/O dichotomy even &gt; ethnographers.</a:t>
            </a:r>
          </a:p>
          <a:p>
            <a:r>
              <a:rPr lang="en-GB" dirty="0" err="1"/>
              <a:t>Foucaultian</a:t>
            </a:r>
            <a:r>
              <a:rPr lang="en-GB" dirty="0"/>
              <a:t>, Derridean, and much more.</a:t>
            </a:r>
          </a:p>
          <a:p>
            <a:r>
              <a:rPr lang="en-GB" dirty="0"/>
              <a:t>Very good at asking different questions and offering insightful answers – but not always as different as they suppose to historians, political theorists and philosophers.</a:t>
            </a:r>
          </a:p>
        </p:txBody>
      </p:sp>
    </p:spTree>
    <p:extLst>
      <p:ext uri="{BB962C8B-B14F-4D97-AF65-F5344CB8AC3E}">
        <p14:creationId xmlns:p14="http://schemas.microsoft.com/office/powerpoint/2010/main" val="2062922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F2A0-1663-40F1-AC5D-FD296ABE8B86}"/>
              </a:ext>
            </a:extLst>
          </p:cNvPr>
          <p:cNvSpPr>
            <a:spLocks noGrp="1"/>
          </p:cNvSpPr>
          <p:nvPr>
            <p:ph type="title"/>
          </p:nvPr>
        </p:nvSpPr>
        <p:spPr/>
        <p:txBody>
          <a:bodyPr/>
          <a:lstStyle/>
          <a:p>
            <a:r>
              <a:rPr lang="en-GB" dirty="0"/>
              <a:t>Poststructuralism and the essay</a:t>
            </a:r>
          </a:p>
        </p:txBody>
      </p:sp>
      <p:sp>
        <p:nvSpPr>
          <p:cNvPr id="3" name="Content Placeholder 2">
            <a:extLst>
              <a:ext uri="{FF2B5EF4-FFF2-40B4-BE49-F238E27FC236}">
                <a16:creationId xmlns:a16="http://schemas.microsoft.com/office/drawing/2014/main" id="{0FB634B7-06E5-4D25-BAE3-AFC542068A57}"/>
              </a:ext>
            </a:extLst>
          </p:cNvPr>
          <p:cNvSpPr>
            <a:spLocks noGrp="1"/>
          </p:cNvSpPr>
          <p:nvPr>
            <p:ph idx="1"/>
          </p:nvPr>
        </p:nvSpPr>
        <p:spPr/>
        <p:txBody>
          <a:bodyPr/>
          <a:lstStyle/>
          <a:p>
            <a:r>
              <a:rPr lang="en-GB" i="1" dirty="0"/>
              <a:t>Many</a:t>
            </a:r>
            <a:r>
              <a:rPr lang="en-GB" dirty="0"/>
              <a:t> different ways of approaching the essay.</a:t>
            </a:r>
          </a:p>
          <a:p>
            <a:r>
              <a:rPr lang="en-GB" i="1" dirty="0"/>
              <a:t>Many</a:t>
            </a:r>
            <a:r>
              <a:rPr lang="en-GB" dirty="0"/>
              <a:t> of you will look at non-scientific approaches (of which there are many).</a:t>
            </a:r>
          </a:p>
          <a:p>
            <a:r>
              <a:rPr lang="en-GB" dirty="0"/>
              <a:t>One of these is poststructuralism (of which there are many kinds).</a:t>
            </a:r>
          </a:p>
          <a:p>
            <a:r>
              <a:rPr lang="en-GB" dirty="0"/>
              <a:t>Caulfield and Hill. Jackson. Topic 8 reading list, especially IR theorists who tend to defend poststructuralism partly by attacking science/positivism.</a:t>
            </a:r>
          </a:p>
        </p:txBody>
      </p:sp>
    </p:spTree>
    <p:extLst>
      <p:ext uri="{BB962C8B-B14F-4D97-AF65-F5344CB8AC3E}">
        <p14:creationId xmlns:p14="http://schemas.microsoft.com/office/powerpoint/2010/main" val="601516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F323-719A-4CCB-B098-CAFF8F7451F2}"/>
              </a:ext>
            </a:extLst>
          </p:cNvPr>
          <p:cNvSpPr>
            <a:spLocks noGrp="1"/>
          </p:cNvSpPr>
          <p:nvPr>
            <p:ph type="title"/>
          </p:nvPr>
        </p:nvSpPr>
        <p:spPr/>
        <p:txBody>
          <a:bodyPr/>
          <a:lstStyle/>
          <a:p>
            <a:r>
              <a:rPr lang="en-GB" dirty="0"/>
              <a:t>Constructivism/interpretivism</a:t>
            </a:r>
          </a:p>
        </p:txBody>
      </p:sp>
      <p:sp>
        <p:nvSpPr>
          <p:cNvPr id="3" name="Content Placeholder 2">
            <a:extLst>
              <a:ext uri="{FF2B5EF4-FFF2-40B4-BE49-F238E27FC236}">
                <a16:creationId xmlns:a16="http://schemas.microsoft.com/office/drawing/2014/main" id="{0137122A-318A-4EAB-A6F4-99D644A15F13}"/>
              </a:ext>
            </a:extLst>
          </p:cNvPr>
          <p:cNvSpPr>
            <a:spLocks noGrp="1"/>
          </p:cNvSpPr>
          <p:nvPr>
            <p:ph idx="1"/>
          </p:nvPr>
        </p:nvSpPr>
        <p:spPr/>
        <p:txBody>
          <a:bodyPr/>
          <a:lstStyle/>
          <a:p>
            <a:r>
              <a:rPr lang="en-GB" dirty="0"/>
              <a:t>Gadamer.</a:t>
            </a:r>
          </a:p>
          <a:p>
            <a:r>
              <a:rPr lang="en-GB" dirty="0"/>
              <a:t>Topic 4: </a:t>
            </a:r>
            <a:r>
              <a:rPr lang="en-GB" dirty="0" err="1"/>
              <a:t>Kratochwil</a:t>
            </a:r>
            <a:r>
              <a:rPr lang="en-GB" dirty="0"/>
              <a:t>, </a:t>
            </a:r>
            <a:r>
              <a:rPr lang="en-GB" dirty="0" err="1"/>
              <a:t>Bevir</a:t>
            </a:r>
            <a:r>
              <a:rPr lang="en-GB" dirty="0"/>
              <a:t> and Rhodes.</a:t>
            </a:r>
          </a:p>
          <a:p>
            <a:r>
              <a:rPr lang="en-GB" sz="2800" dirty="0"/>
              <a:t>Some accounts of </a:t>
            </a:r>
            <a:r>
              <a:rPr lang="en-GB" sz="2800" i="1" dirty="0"/>
              <a:t>verstehen</a:t>
            </a:r>
            <a:r>
              <a:rPr lang="en-GB" sz="2800" dirty="0"/>
              <a:t>. See also Brian Fay, ‘</a:t>
            </a:r>
            <a:r>
              <a:rPr lang="en-GB" sz="2800" i="1" dirty="0"/>
              <a:t>Verstehen </a:t>
            </a:r>
            <a:r>
              <a:rPr lang="en-GB" sz="2800" dirty="0"/>
              <a:t>and the reaction against positivism’ in </a:t>
            </a:r>
            <a:r>
              <a:rPr lang="en-GB" sz="2800" i="1" dirty="0"/>
              <a:t>The Routledge Companion to Philosophy of Social Science </a:t>
            </a:r>
            <a:r>
              <a:rPr lang="en-GB" sz="2800" dirty="0"/>
              <a:t>(2017); pp. 232-8 of Daniel Little, </a:t>
            </a:r>
            <a:r>
              <a:rPr lang="en-GB" sz="2800" i="1" dirty="0"/>
              <a:t>Varieties of Social Explanation: An Introduction to the Philosophy of Science </a:t>
            </a:r>
            <a:r>
              <a:rPr lang="en-GB" sz="2800" dirty="0"/>
              <a:t>(1991); and Michael Martin, </a:t>
            </a:r>
            <a:r>
              <a:rPr lang="en-GB" sz="2800" i="1" dirty="0"/>
              <a:t>Verstehen</a:t>
            </a:r>
            <a:r>
              <a:rPr lang="en-GB" sz="2800" dirty="0"/>
              <a:t> (1999). See also </a:t>
            </a:r>
            <a:r>
              <a:rPr lang="en-GB" sz="2800" i="1" dirty="0"/>
              <a:t>Interpretive Social Science: A Reader</a:t>
            </a:r>
            <a:r>
              <a:rPr lang="en-GB" sz="2800" dirty="0"/>
              <a:t>, ed. Paul </a:t>
            </a:r>
            <a:r>
              <a:rPr lang="en-GB" sz="2800" dirty="0" err="1"/>
              <a:t>Rabinow</a:t>
            </a:r>
            <a:r>
              <a:rPr lang="en-GB" sz="2800" dirty="0"/>
              <a:t> and William Sullivan (1979).</a:t>
            </a:r>
          </a:p>
        </p:txBody>
      </p:sp>
    </p:spTree>
    <p:extLst>
      <p:ext uri="{BB962C8B-B14F-4D97-AF65-F5344CB8AC3E}">
        <p14:creationId xmlns:p14="http://schemas.microsoft.com/office/powerpoint/2010/main" val="35973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a:t>Subject and object</a:t>
            </a:r>
          </a:p>
        </p:txBody>
      </p:sp>
      <p:sp>
        <p:nvSpPr>
          <p:cNvPr id="24579" name="Content Placeholder 2"/>
          <p:cNvSpPr>
            <a:spLocks noGrp="1"/>
          </p:cNvSpPr>
          <p:nvPr>
            <p:ph idx="1"/>
          </p:nvPr>
        </p:nvSpPr>
        <p:spPr>
          <a:xfrm>
            <a:off x="457200" y="1600200"/>
            <a:ext cx="8229600" cy="4900613"/>
          </a:xfrm>
        </p:spPr>
        <p:txBody>
          <a:bodyPr/>
          <a:lstStyle/>
          <a:p>
            <a:r>
              <a:rPr lang="en-GB" altLang="en-US"/>
              <a:t>Researchers revealing how the world really is – or, researchers questioning the language and discourses through which the world is understood.</a:t>
            </a:r>
          </a:p>
          <a:p>
            <a:pPr lvl="1"/>
            <a:r>
              <a:rPr lang="en-GB" altLang="en-US"/>
              <a:t>These discourses also construct the world. ‘The UK’ does not exist.</a:t>
            </a:r>
          </a:p>
          <a:p>
            <a:pPr lvl="1"/>
            <a:r>
              <a:rPr lang="en-GB" altLang="en-US"/>
              <a:t>Researchers also construct the world, e.g. if lots of political scientists study ‘democracy’ in ‘the UK’.</a:t>
            </a:r>
          </a:p>
          <a:p>
            <a:pPr lvl="1"/>
            <a:r>
              <a:rPr lang="en-GB" altLang="en-US"/>
              <a:t>Researchers should examine their place in the knowledge-production process.</a:t>
            </a:r>
          </a:p>
          <a:p>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F3E-B613-4007-8C71-39923173160B}"/>
              </a:ext>
            </a:extLst>
          </p:cNvPr>
          <p:cNvSpPr>
            <a:spLocks noGrp="1"/>
          </p:cNvSpPr>
          <p:nvPr>
            <p:ph type="title"/>
          </p:nvPr>
        </p:nvSpPr>
        <p:spPr/>
        <p:txBody>
          <a:bodyPr/>
          <a:lstStyle/>
          <a:p>
            <a:r>
              <a:rPr lang="en-GB" dirty="0"/>
              <a:t>Beware caricatures</a:t>
            </a:r>
          </a:p>
        </p:txBody>
      </p:sp>
      <p:sp>
        <p:nvSpPr>
          <p:cNvPr id="3" name="Content Placeholder 2">
            <a:extLst>
              <a:ext uri="{FF2B5EF4-FFF2-40B4-BE49-F238E27FC236}">
                <a16:creationId xmlns:a16="http://schemas.microsoft.com/office/drawing/2014/main" id="{5EA73534-6BFF-4170-93C4-52F347A42331}"/>
              </a:ext>
            </a:extLst>
          </p:cNvPr>
          <p:cNvSpPr>
            <a:spLocks noGrp="1"/>
          </p:cNvSpPr>
          <p:nvPr>
            <p:ph idx="1"/>
          </p:nvPr>
        </p:nvSpPr>
        <p:spPr/>
        <p:txBody>
          <a:bodyPr/>
          <a:lstStyle/>
          <a:p>
            <a:r>
              <a:rPr lang="en-GB" sz="2800" dirty="0" err="1"/>
              <a:t>Bevir</a:t>
            </a:r>
            <a:r>
              <a:rPr lang="en-GB" sz="2800" dirty="0"/>
              <a:t> and Blakely (2018, 2-3): ‘Naturalists have attempted to revolutionize the social sciences by making them look more like the natural sciences in countless ways; these include: searching for ahistorical causal laws; eliminating values and political engagement from the study of human </a:t>
            </a:r>
            <a:r>
              <a:rPr lang="en-GB" sz="2800" dirty="0" err="1"/>
              <a:t>behavior</a:t>
            </a:r>
            <a:r>
              <a:rPr lang="en-GB" sz="2800" dirty="0"/>
              <a:t>; removing or demoting the role of meanings and purposes in </a:t>
            </a:r>
            <a:r>
              <a:rPr lang="en-GB" sz="2800" dirty="0" err="1"/>
              <a:t>favor</a:t>
            </a:r>
            <a:r>
              <a:rPr lang="en-GB" sz="2800" dirty="0"/>
              <a:t> of synchronic formalism and quantification; and treating social reality as reducible to brute, verifiable facts in need of minimal interpretation.’</a:t>
            </a:r>
          </a:p>
        </p:txBody>
      </p:sp>
    </p:spTree>
    <p:extLst>
      <p:ext uri="{BB962C8B-B14F-4D97-AF65-F5344CB8AC3E}">
        <p14:creationId xmlns:p14="http://schemas.microsoft.com/office/powerpoint/2010/main" val="2592782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1EC1-B294-4813-A98F-9502301EA5EF}"/>
              </a:ext>
            </a:extLst>
          </p:cNvPr>
          <p:cNvSpPr>
            <a:spLocks noGrp="1"/>
          </p:cNvSpPr>
          <p:nvPr>
            <p:ph type="title"/>
          </p:nvPr>
        </p:nvSpPr>
        <p:spPr/>
        <p:txBody>
          <a:bodyPr/>
          <a:lstStyle/>
          <a:p>
            <a:r>
              <a:rPr lang="en-GB" dirty="0"/>
              <a:t>Hugely insightful too!</a:t>
            </a:r>
          </a:p>
        </p:txBody>
      </p:sp>
      <p:sp>
        <p:nvSpPr>
          <p:cNvPr id="3" name="Content Placeholder 2">
            <a:extLst>
              <a:ext uri="{FF2B5EF4-FFF2-40B4-BE49-F238E27FC236}">
                <a16:creationId xmlns:a16="http://schemas.microsoft.com/office/drawing/2014/main" id="{682DD920-4051-4F13-9586-F1E9B9FCFCF8}"/>
              </a:ext>
            </a:extLst>
          </p:cNvPr>
          <p:cNvSpPr>
            <a:spLocks noGrp="1"/>
          </p:cNvSpPr>
          <p:nvPr>
            <p:ph idx="1"/>
          </p:nvPr>
        </p:nvSpPr>
        <p:spPr/>
        <p:txBody>
          <a:bodyPr/>
          <a:lstStyle/>
          <a:p>
            <a:r>
              <a:rPr lang="en-GB" dirty="0"/>
              <a:t>Blakely (2020, xiv-xv): ‘While social scientific authority had largely failed to predict the nature of the world at the beginning of the twenty- first century, it had nevertheless played a key role in creating it. Many of the theories that were unable to predict crisis after crisis were the very theories that helped construct crisis after crisis.’</a:t>
            </a:r>
          </a:p>
          <a:p>
            <a:r>
              <a:rPr lang="en-GB" dirty="0"/>
              <a:t>(On other ways of understanding corruption, see Blau 2018.)</a:t>
            </a:r>
          </a:p>
        </p:txBody>
      </p:sp>
    </p:spTree>
    <p:extLst>
      <p:ext uri="{BB962C8B-B14F-4D97-AF65-F5344CB8AC3E}">
        <p14:creationId xmlns:p14="http://schemas.microsoft.com/office/powerpoint/2010/main" val="3510716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dirty="0" err="1"/>
              <a:t>Bevir</a:t>
            </a:r>
            <a:r>
              <a:rPr lang="en-GB" altLang="en-US" dirty="0"/>
              <a:t> and Rhodes (2004, 130-1)</a:t>
            </a:r>
          </a:p>
        </p:txBody>
      </p:sp>
      <p:sp>
        <p:nvSpPr>
          <p:cNvPr id="31747" name="Content Placeholder 2"/>
          <p:cNvSpPr>
            <a:spLocks noGrp="1"/>
          </p:cNvSpPr>
          <p:nvPr>
            <p:ph idx="1"/>
          </p:nvPr>
        </p:nvSpPr>
        <p:spPr>
          <a:xfrm>
            <a:off x="457200" y="1600200"/>
            <a:ext cx="8229600" cy="4900613"/>
          </a:xfrm>
        </p:spPr>
        <p:txBody>
          <a:bodyPr/>
          <a:lstStyle/>
          <a:p>
            <a:r>
              <a:rPr lang="en-GB" altLang="en-US" sz="2800" dirty="0"/>
              <a:t>‘Interpretive approaches start with the insight that to understand actions, practices and institutions, we need to grasp the relevant meanings, beliefs and preferences of the people involved. … Bentham asked “Is it true?” whereas Coleridge asked “What is the meaning of it?”. For Coleridge “the very fact that any doctrine had been believed by thoughtful men ... was part of the problem to be solved”. We ask, after Coleridge, “what is the meaning of it”, where “it” is British governance.’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GB" altLang="en-US"/>
              <a:t>‘Continental’ political theory</a:t>
            </a:r>
          </a:p>
        </p:txBody>
      </p:sp>
      <p:sp>
        <p:nvSpPr>
          <p:cNvPr id="50179" name="Content Placeholder 2"/>
          <p:cNvSpPr>
            <a:spLocks noGrp="1"/>
          </p:cNvSpPr>
          <p:nvPr>
            <p:ph idx="1"/>
          </p:nvPr>
        </p:nvSpPr>
        <p:spPr>
          <a:xfrm>
            <a:off x="457200" y="1600200"/>
            <a:ext cx="8229600" cy="4900613"/>
          </a:xfrm>
        </p:spPr>
        <p:txBody>
          <a:bodyPr/>
          <a:lstStyle/>
          <a:p>
            <a:r>
              <a:rPr lang="en-GB" altLang="en-US"/>
              <a:t>‘Continental’ vs. ‘Anglo-American’/analytical political theory.</a:t>
            </a:r>
          </a:p>
          <a:p>
            <a:r>
              <a:rPr lang="en-GB" altLang="en-US"/>
              <a:t>Just focus on Richard Rorty.</a:t>
            </a:r>
          </a:p>
          <a:p>
            <a:r>
              <a:rPr lang="en-GB" altLang="en-US"/>
              <a:t>Stephen White, on reading list: many (implicit) similarities with poststructuralism.</a:t>
            </a:r>
          </a:p>
          <a:p>
            <a:r>
              <a:rPr lang="en-GB" altLang="en-US"/>
              <a:t>Won’t be in the exam.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GB" altLang="en-US"/>
              <a:t>Richard Rorty</a:t>
            </a:r>
          </a:p>
        </p:txBody>
      </p:sp>
      <p:pic>
        <p:nvPicPr>
          <p:cNvPr id="52226" name="Picture 2" descr="C:\Users\Home\Documents\lecture notes\more backups\Rorty1.jpg"/>
          <p:cNvPicPr>
            <a:picLocks noChangeAspect="1" noChangeArrowheads="1"/>
          </p:cNvPicPr>
          <p:nvPr/>
        </p:nvPicPr>
        <p:blipFill>
          <a:blip r:embed="rId2"/>
          <a:srcRect/>
          <a:stretch>
            <a:fillRect/>
          </a:stretch>
        </p:blipFill>
        <p:spPr bwMode="auto">
          <a:xfrm>
            <a:off x="6643688" y="1071563"/>
            <a:ext cx="2270125" cy="2314575"/>
          </a:xfrm>
          <a:prstGeom prst="rect">
            <a:avLst/>
          </a:prstGeom>
          <a:noFill/>
          <a:ln>
            <a:solidFill>
              <a:schemeClr val="bg2">
                <a:lumMod val="10000"/>
              </a:schemeClr>
            </a:solidFill>
          </a:ln>
        </p:spPr>
      </p:pic>
      <p:pic>
        <p:nvPicPr>
          <p:cNvPr id="52227" name="Picture 3" descr="C:\Users\Home\Documents\lecture notes\more backups\Rorty2.jpg"/>
          <p:cNvPicPr>
            <a:picLocks noChangeAspect="1" noChangeArrowheads="1"/>
          </p:cNvPicPr>
          <p:nvPr/>
        </p:nvPicPr>
        <p:blipFill>
          <a:blip r:embed="rId3"/>
          <a:srcRect/>
          <a:stretch>
            <a:fillRect/>
          </a:stretch>
        </p:blipFill>
        <p:spPr bwMode="auto">
          <a:xfrm>
            <a:off x="3929063" y="3786188"/>
            <a:ext cx="3605212" cy="2714625"/>
          </a:xfrm>
          <a:prstGeom prst="rect">
            <a:avLst/>
          </a:prstGeom>
          <a:noFill/>
          <a:ln w="25400">
            <a:solidFill>
              <a:schemeClr val="bg2">
                <a:lumMod val="10000"/>
              </a:schemeClr>
            </a:solidFill>
          </a:ln>
        </p:spPr>
      </p:pic>
      <p:pic>
        <p:nvPicPr>
          <p:cNvPr id="51205" name="Picture 4" descr="C:\Users\Home\Documents\lecture notes\more backups\Rorty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143125"/>
            <a:ext cx="28575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GB" altLang="en-US"/>
              <a:t>Richard Rorty</a:t>
            </a:r>
          </a:p>
        </p:txBody>
      </p:sp>
      <p:sp>
        <p:nvSpPr>
          <p:cNvPr id="52227" name="Content Placeholder 2"/>
          <p:cNvSpPr>
            <a:spLocks noGrp="1"/>
          </p:cNvSpPr>
          <p:nvPr>
            <p:ph idx="1"/>
          </p:nvPr>
        </p:nvSpPr>
        <p:spPr>
          <a:xfrm>
            <a:off x="457200" y="1600200"/>
            <a:ext cx="8229600" cy="4900613"/>
          </a:xfrm>
        </p:spPr>
        <p:txBody>
          <a:bodyPr/>
          <a:lstStyle/>
          <a:p>
            <a:r>
              <a:rPr lang="en-GB" altLang="en-US"/>
              <a:t>‘Why are philosophers, now as in Cicero’s day, still arguing inconclusively, tramping round and round the same dialectical circles, never convincing each other but still able to attract students?’ (PSH, xxi).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GB" altLang="en-US"/>
              <a:t>Anti-foundationalism</a:t>
            </a:r>
          </a:p>
        </p:txBody>
      </p:sp>
      <p:sp>
        <p:nvSpPr>
          <p:cNvPr id="3" name="Content Placeholder 2"/>
          <p:cNvSpPr>
            <a:spLocks noGrp="1"/>
          </p:cNvSpPr>
          <p:nvPr>
            <p:ph idx="1"/>
          </p:nvPr>
        </p:nvSpPr>
        <p:spPr>
          <a:xfrm>
            <a:off x="457200" y="1600200"/>
            <a:ext cx="8229600" cy="4900613"/>
          </a:xfrm>
        </p:spPr>
        <p:txBody>
          <a:bodyPr/>
          <a:lstStyle/>
          <a:p>
            <a:r>
              <a:rPr lang="en-GB" altLang="en-US" i="1"/>
              <a:t>Philosophy and the Mirror of Nature </a:t>
            </a:r>
            <a:r>
              <a:rPr lang="en-GB" altLang="en-US"/>
              <a:t>(1979).</a:t>
            </a:r>
          </a:p>
          <a:p>
            <a:r>
              <a:rPr lang="en-GB" altLang="en-US"/>
              <a:t>‘I do not have much use for notions like “objective value” and “objective truth” ’ (PSH 5).</a:t>
            </a:r>
          </a:p>
          <a:p>
            <a:r>
              <a:rPr lang="en-GB" altLang="en-US"/>
              <a:t>Truth is ‘what is good for </a:t>
            </a:r>
            <a:r>
              <a:rPr lang="en-GB" altLang="en-US" i="1"/>
              <a:t>us </a:t>
            </a:r>
            <a:r>
              <a:rPr lang="en-GB" altLang="en-US"/>
              <a:t>to believe’ (ORT, 22).</a:t>
            </a:r>
          </a:p>
          <a:p>
            <a:r>
              <a:rPr lang="en-GB" altLang="en-US"/>
              <a:t>Subject and object.</a:t>
            </a:r>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GB" altLang="en-US"/>
              <a:t>Irony</a:t>
            </a:r>
          </a:p>
        </p:txBody>
      </p:sp>
      <p:sp>
        <p:nvSpPr>
          <p:cNvPr id="54275" name="Content Placeholder 2"/>
          <p:cNvSpPr>
            <a:spLocks noGrp="1"/>
          </p:cNvSpPr>
          <p:nvPr>
            <p:ph idx="1"/>
          </p:nvPr>
        </p:nvSpPr>
        <p:spPr>
          <a:xfrm>
            <a:off x="457200" y="1600200"/>
            <a:ext cx="8229600" cy="4900613"/>
          </a:xfrm>
        </p:spPr>
        <p:txBody>
          <a:bodyPr/>
          <a:lstStyle/>
          <a:p>
            <a:r>
              <a:rPr lang="en-GB" altLang="en-US"/>
              <a:t>An ironist:</a:t>
            </a:r>
          </a:p>
          <a:p>
            <a:pPr marL="719138" lvl="1" indent="-269875">
              <a:buFont typeface="Arial" panose="020B0604020202020204" pitchFamily="34" charset="0"/>
              <a:buChar char="•"/>
            </a:pPr>
            <a:r>
              <a:rPr lang="en-GB" altLang="en-US"/>
              <a:t>has ‘radical and continuing doubts’ about her moral vocabulary;</a:t>
            </a:r>
          </a:p>
          <a:p>
            <a:pPr marL="719138" lvl="1" indent="-269875">
              <a:buFont typeface="Arial" panose="020B0604020202020204" pitchFamily="34" charset="0"/>
              <a:buChar char="•"/>
            </a:pPr>
            <a:r>
              <a:rPr lang="en-GB" altLang="en-US"/>
              <a:t>recognizes that others have strongly held different vocabularies;</a:t>
            </a:r>
          </a:p>
          <a:p>
            <a:pPr marL="719138" lvl="1" indent="-269875">
              <a:buFont typeface="Arial" panose="020B0604020202020204" pitchFamily="34" charset="0"/>
              <a:buChar char="•"/>
            </a:pPr>
            <a:r>
              <a:rPr lang="en-GB" altLang="en-US"/>
              <a:t>recognizes that her own vocabulary doesn’t solve these doubts;</a:t>
            </a:r>
          </a:p>
          <a:p>
            <a:pPr marL="719138" lvl="1" indent="-269875">
              <a:buFont typeface="Arial" panose="020B0604020202020204" pitchFamily="34" charset="0"/>
              <a:buChar char="•"/>
            </a:pPr>
            <a:r>
              <a:rPr lang="en-GB" altLang="en-US"/>
              <a:t>doesn’t think her vocabulary is closer to ‘reality’ than others (CIS, 73).</a:t>
            </a:r>
          </a:p>
          <a:p>
            <a:endParaRPr lang="en-GB"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GB" altLang="en-US"/>
              <a:t>Irony</a:t>
            </a:r>
          </a:p>
        </p:txBody>
      </p:sp>
      <p:sp>
        <p:nvSpPr>
          <p:cNvPr id="55299" name="Content Placeholder 2"/>
          <p:cNvSpPr>
            <a:spLocks noGrp="1"/>
          </p:cNvSpPr>
          <p:nvPr>
            <p:ph idx="1"/>
          </p:nvPr>
        </p:nvSpPr>
        <p:spPr>
          <a:xfrm>
            <a:off x="457200" y="1600200"/>
            <a:ext cx="8229600" cy="4900613"/>
          </a:xfrm>
        </p:spPr>
        <p:txBody>
          <a:bodyPr/>
          <a:lstStyle/>
          <a:p>
            <a:r>
              <a:rPr lang="en-GB" altLang="en-US"/>
              <a:t>‘the course of historical experience since Jefferson’s time has led us to a point at which find much of the vocabulary of modern philosophy no longer useful’ (ORT, 187).  </a:t>
            </a:r>
          </a:p>
          <a:p>
            <a:r>
              <a:rPr lang="en-GB" altLang="en-US"/>
              <a:t>Feminists are some of the most important ironists today (PSH 223).</a:t>
            </a:r>
          </a:p>
          <a:p>
            <a:r>
              <a:rPr lang="en-GB" altLang="en-US"/>
              <a:t>TP follows feminists like Annette Baier in preferring Hume to Kant (emotion, sympathy &amp; trust/love over reason, rules and obligation).</a:t>
            </a:r>
          </a:p>
          <a:p>
            <a:endParaRPr lang="en-GB" altLang="en-US"/>
          </a:p>
          <a:p>
            <a:endParaRPr lang="en-GB"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GB" altLang="en-US"/>
              <a:t>Moral sentimentalism</a:t>
            </a:r>
          </a:p>
        </p:txBody>
      </p:sp>
      <p:sp>
        <p:nvSpPr>
          <p:cNvPr id="56323" name="Content Placeholder 2"/>
          <p:cNvSpPr>
            <a:spLocks noGrp="1"/>
          </p:cNvSpPr>
          <p:nvPr>
            <p:ph idx="1"/>
          </p:nvPr>
        </p:nvSpPr>
        <p:spPr>
          <a:xfrm>
            <a:off x="457200" y="1600200"/>
            <a:ext cx="8229600" cy="4900613"/>
          </a:xfrm>
        </p:spPr>
        <p:txBody>
          <a:bodyPr/>
          <a:lstStyle/>
          <a:p>
            <a:r>
              <a:rPr lang="en-GB" altLang="en-US"/>
              <a:t>Rorty: tell sad stories. ‘The answer to Nozick is not Aristotle or Augustine or Kant, but, for example, the writings of William Julius Wilson, and the autobiographies of kids who grew up in urban ghettos.’</a:t>
            </a:r>
          </a:p>
          <a:p>
            <a:r>
              <a:rPr lang="en-GB" altLang="en-US"/>
              <a:t>See especially ‘Human rights, rationality, and sentimentality’, in Rorty (1998).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a:t>If poststructuralists are right …</a:t>
            </a:r>
          </a:p>
        </p:txBody>
      </p:sp>
      <p:sp>
        <p:nvSpPr>
          <p:cNvPr id="25603" name="Content Placeholder 2"/>
          <p:cNvSpPr>
            <a:spLocks noGrp="1"/>
          </p:cNvSpPr>
          <p:nvPr>
            <p:ph idx="1"/>
          </p:nvPr>
        </p:nvSpPr>
        <p:spPr>
          <a:xfrm>
            <a:off x="457200" y="1600200"/>
            <a:ext cx="8229600" cy="4900613"/>
          </a:xfrm>
        </p:spPr>
        <p:txBody>
          <a:bodyPr/>
          <a:lstStyle/>
          <a:p>
            <a:r>
              <a:rPr lang="en-GB" altLang="en-US"/>
              <a:t>Ask different Questions (topic 3).</a:t>
            </a:r>
          </a:p>
          <a:p>
            <a:r>
              <a:rPr lang="en-GB" altLang="en-US"/>
              <a:t>A different approach to Answers (topic 4).</a:t>
            </a:r>
          </a:p>
          <a:p>
            <a:r>
              <a:rPr lang="en-GB" altLang="en-US"/>
              <a:t>A Science of Politics misses the point, or at least is not the only way of studying things (topic 5).</a:t>
            </a:r>
          </a:p>
          <a:p>
            <a:r>
              <a:rPr lang="en-GB" altLang="en-US"/>
              <a:t>Quantitative and Qualitative misses the point (topic 6).</a:t>
            </a:r>
          </a:p>
          <a:p>
            <a:r>
              <a:rPr lang="en-GB" altLang="en-US"/>
              <a:t>Can’t separate Facts and Values (topic 7).</a:t>
            </a:r>
          </a:p>
          <a:p>
            <a:endParaRPr lang="en-GB"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GB" altLang="en-US"/>
              <a:t>Conclusions</a:t>
            </a:r>
          </a:p>
        </p:txBody>
      </p:sp>
      <p:sp>
        <p:nvSpPr>
          <p:cNvPr id="57347" name="Content Placeholder 2"/>
          <p:cNvSpPr>
            <a:spLocks noGrp="1"/>
          </p:cNvSpPr>
          <p:nvPr>
            <p:ph idx="1"/>
          </p:nvPr>
        </p:nvSpPr>
        <p:spPr>
          <a:xfrm>
            <a:off x="457200" y="1600200"/>
            <a:ext cx="8229600" cy="4900613"/>
          </a:xfrm>
        </p:spPr>
        <p:txBody>
          <a:bodyPr/>
          <a:lstStyle/>
          <a:p>
            <a:pPr marL="514350" indent="-514350">
              <a:buFont typeface="Arial" panose="020B0604020202020204" pitchFamily="34" charset="0"/>
              <a:buAutoNum type="arabicParenBoth"/>
            </a:pPr>
            <a:r>
              <a:rPr lang="en-GB" altLang="en-US"/>
              <a:t>Poststructuralists often ask different questions.</a:t>
            </a:r>
          </a:p>
          <a:p>
            <a:pPr marL="514350" indent="-514350">
              <a:buFont typeface="Arial" panose="020B0604020202020204" pitchFamily="34" charset="0"/>
              <a:buAutoNum type="arabicParenBoth"/>
            </a:pPr>
            <a:r>
              <a:rPr lang="en-GB" altLang="en-US"/>
              <a:t>They may not be unique in asking these questions, but these questions are important.</a:t>
            </a:r>
          </a:p>
          <a:p>
            <a:pPr marL="514350" indent="-514350">
              <a:buFont typeface="Arial" panose="020B0604020202020204" pitchFamily="34" charset="0"/>
              <a:buAutoNum type="arabicParenBoth"/>
            </a:pPr>
            <a:r>
              <a:rPr lang="en-GB" altLang="en-US"/>
              <a:t>So is the way of looking at the world.</a:t>
            </a:r>
          </a:p>
          <a:p>
            <a:pPr marL="514350" indent="-514350">
              <a:buFont typeface="Arial" panose="020B0604020202020204" pitchFamily="34" charset="0"/>
              <a:buAutoNum type="arabicParenBoth"/>
            </a:pPr>
            <a:r>
              <a:rPr lang="en-GB" altLang="en-US"/>
              <a:t>Whether or not you ask these questions or look at the world this way, you should be aware of these things.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B24E-A68A-4762-8960-E220077D3E61}"/>
              </a:ext>
            </a:extLst>
          </p:cNvPr>
          <p:cNvSpPr>
            <a:spLocks noGrp="1"/>
          </p:cNvSpPr>
          <p:nvPr>
            <p:ph type="title"/>
          </p:nvPr>
        </p:nvSpPr>
        <p:spPr/>
        <p:txBody>
          <a:bodyPr/>
          <a:lstStyle/>
          <a:p>
            <a:r>
              <a:rPr lang="en-GB" dirty="0"/>
              <a:t>Final slide</a:t>
            </a:r>
          </a:p>
        </p:txBody>
      </p:sp>
      <p:sp>
        <p:nvSpPr>
          <p:cNvPr id="3" name="Content Placeholder 2">
            <a:extLst>
              <a:ext uri="{FF2B5EF4-FFF2-40B4-BE49-F238E27FC236}">
                <a16:creationId xmlns:a16="http://schemas.microsoft.com/office/drawing/2014/main" id="{B8565F92-66DE-45D3-9865-A544C185D8BC}"/>
              </a:ext>
            </a:extLst>
          </p:cNvPr>
          <p:cNvSpPr>
            <a:spLocks noGrp="1"/>
          </p:cNvSpPr>
          <p:nvPr>
            <p:ph idx="1"/>
          </p:nvPr>
        </p:nvSpPr>
        <p:spPr/>
        <p:txBody>
          <a:bodyPr/>
          <a:lstStyle/>
          <a:p>
            <a:r>
              <a:rPr lang="en-GB" dirty="0" err="1"/>
              <a:t>SciHub</a:t>
            </a:r>
            <a:endParaRPr lang="en-GB" dirty="0"/>
          </a:p>
          <a:p>
            <a:r>
              <a:rPr lang="en-GB" dirty="0" err="1"/>
              <a:t>LibGen</a:t>
            </a:r>
            <a:endParaRPr lang="en-GB" dirty="0"/>
          </a:p>
          <a:p>
            <a:r>
              <a:rPr lang="en-GB" dirty="0"/>
              <a:t>Z library</a:t>
            </a:r>
          </a:p>
          <a:p>
            <a:endParaRPr lang="en-GB" dirty="0"/>
          </a:p>
        </p:txBody>
      </p:sp>
    </p:spTree>
    <p:extLst>
      <p:ext uri="{BB962C8B-B14F-4D97-AF65-F5344CB8AC3E}">
        <p14:creationId xmlns:p14="http://schemas.microsoft.com/office/powerpoint/2010/main" val="113033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GB" altLang="en-US"/>
              <a:t>Extra references not on reading list </a:t>
            </a:r>
          </a:p>
        </p:txBody>
      </p:sp>
      <p:sp>
        <p:nvSpPr>
          <p:cNvPr id="58371" name="Content Placeholder 2"/>
          <p:cNvSpPr>
            <a:spLocks noGrp="1"/>
          </p:cNvSpPr>
          <p:nvPr>
            <p:ph idx="1"/>
          </p:nvPr>
        </p:nvSpPr>
        <p:spPr>
          <a:xfrm>
            <a:off x="457200" y="1600200"/>
            <a:ext cx="8229600" cy="4900613"/>
          </a:xfrm>
        </p:spPr>
        <p:txBody>
          <a:bodyPr/>
          <a:lstStyle/>
          <a:p>
            <a:r>
              <a:rPr lang="en-GB" altLang="en-US" sz="2000" dirty="0" err="1"/>
              <a:t>Bevir</a:t>
            </a:r>
            <a:r>
              <a:rPr lang="en-GB" altLang="en-US" sz="2000" dirty="0"/>
              <a:t>, Mark, and Jason Blakely. 2018. </a:t>
            </a:r>
            <a:r>
              <a:rPr lang="en-GB" altLang="en-US" sz="2000" i="1" dirty="0"/>
              <a:t>Interpretive Social Science: An Anti-Naturalist Approach</a:t>
            </a:r>
            <a:r>
              <a:rPr lang="en-GB" altLang="en-US" sz="2000" dirty="0"/>
              <a:t>. Oxford: Oxford University Press.</a:t>
            </a:r>
          </a:p>
          <a:p>
            <a:r>
              <a:rPr lang="en-GB" altLang="en-US" sz="2000" dirty="0"/>
              <a:t>Blakely, Jason. 2020. </a:t>
            </a:r>
            <a:r>
              <a:rPr lang="en-GB" altLang="en-US" sz="2000" i="1" dirty="0"/>
              <a:t>We Built Reality: How Social Science Infiltrated Culture, Politics, and Power</a:t>
            </a:r>
            <a:r>
              <a:rPr lang="en-GB" altLang="en-US" sz="2000" dirty="0"/>
              <a:t>. Oxford: Oxford University Press.</a:t>
            </a:r>
          </a:p>
          <a:p>
            <a:r>
              <a:rPr lang="en-GB" altLang="en-US" sz="2000" dirty="0"/>
              <a:t>DeWalt, Kathleen, and Billie DeWalt, 2011. </a:t>
            </a:r>
            <a:r>
              <a:rPr lang="en-GB" altLang="en-US" sz="2000" i="1" dirty="0"/>
              <a:t>Participant Observation: A Guide for Fieldworkers</a:t>
            </a:r>
            <a:r>
              <a:rPr lang="en-GB" altLang="en-US" sz="2000" dirty="0"/>
              <a:t> (Lanham, MD: Rowman &amp; Littlefield). 2nd edition.</a:t>
            </a:r>
          </a:p>
          <a:p>
            <a:r>
              <a:rPr lang="en-GB" altLang="en-US" sz="2000" dirty="0"/>
              <a:t>Morrow (2015). Reference given in an earlier lecture.</a:t>
            </a:r>
          </a:p>
          <a:p>
            <a:r>
              <a:rPr lang="en-GB" altLang="en-US" sz="2000" dirty="0"/>
              <a:t>Punch, Maurice. 1979. </a:t>
            </a:r>
            <a:r>
              <a:rPr lang="en-GB" altLang="en-US" sz="2000" i="1" dirty="0"/>
              <a:t>Policing the Inner City: A Study of Amsterdam's </a:t>
            </a:r>
            <a:r>
              <a:rPr lang="en-GB" altLang="en-US" sz="2000" i="1" dirty="0" err="1"/>
              <a:t>Warmoesstraat</a:t>
            </a:r>
            <a:r>
              <a:rPr lang="en-GB" altLang="en-US" sz="2000" dirty="0"/>
              <a:t>. London: Macmillan.</a:t>
            </a:r>
          </a:p>
          <a:p>
            <a:r>
              <a:rPr lang="en-GB" altLang="en-US" sz="2000" dirty="0"/>
              <a:t>Goffman, Alice. 2014. </a:t>
            </a:r>
            <a:r>
              <a:rPr lang="en-GB" altLang="en-US" sz="2000" i="1" dirty="0"/>
              <a:t>On the Run: Fugitive Life in an American City</a:t>
            </a:r>
            <a:r>
              <a:rPr lang="en-GB" altLang="en-US" sz="2000" dirty="0"/>
              <a:t>. Chicago: University of Chicago Press.</a:t>
            </a:r>
          </a:p>
          <a:p>
            <a:r>
              <a:rPr lang="en-GB" altLang="en-US" sz="2000" dirty="0"/>
              <a:t>Jackson (2011). Reference on main reading list.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en-US" dirty="0"/>
              <a:t>Extra references not on reading list </a:t>
            </a:r>
          </a:p>
        </p:txBody>
      </p:sp>
      <p:sp>
        <p:nvSpPr>
          <p:cNvPr id="59395" name="Content Placeholder 2"/>
          <p:cNvSpPr>
            <a:spLocks noGrp="1"/>
          </p:cNvSpPr>
          <p:nvPr>
            <p:ph idx="1"/>
          </p:nvPr>
        </p:nvSpPr>
        <p:spPr>
          <a:xfrm>
            <a:off x="457200" y="1600200"/>
            <a:ext cx="8229600" cy="4900613"/>
          </a:xfrm>
        </p:spPr>
        <p:txBody>
          <a:bodyPr/>
          <a:lstStyle/>
          <a:p>
            <a:r>
              <a:rPr lang="en-GB" altLang="en-US" sz="2000" dirty="0"/>
              <a:t>Morrow, Elizabeth, 2015. </a:t>
            </a:r>
            <a:r>
              <a:rPr lang="en-GB" altLang="en-US" sz="2000" i="1" dirty="0"/>
              <a:t>Framing, Counter-framing and Mobilisation: an Ethnographic Study of the English Defence League</a:t>
            </a:r>
            <a:r>
              <a:rPr lang="en-GB" altLang="en-US" sz="2000" dirty="0"/>
              <a:t>. PhD thesis, KCL.</a:t>
            </a:r>
          </a:p>
          <a:p>
            <a:r>
              <a:rPr lang="en-GB" altLang="en-US" sz="2000" dirty="0"/>
              <a:t>Rorty, Richard, 1989. </a:t>
            </a:r>
            <a:r>
              <a:rPr lang="en-GB" altLang="en-US" sz="2000" i="1" dirty="0"/>
              <a:t>Contingency, Irony, and Solidarity</a:t>
            </a:r>
            <a:r>
              <a:rPr lang="en-GB" altLang="en-US" sz="2000" dirty="0"/>
              <a:t>. Cambridge: Cambridge University Press. </a:t>
            </a:r>
          </a:p>
          <a:p>
            <a:r>
              <a:rPr lang="en-GB" altLang="en-US" sz="2000" dirty="0"/>
              <a:t>Rorty, Richard, 1991. </a:t>
            </a:r>
            <a:r>
              <a:rPr lang="en-GB" altLang="en-US" sz="2000" i="1" dirty="0"/>
              <a:t>Objectivity, Relativism, and Truth: Philosophical Papers Volume 1</a:t>
            </a:r>
            <a:r>
              <a:rPr lang="en-GB" altLang="en-US" sz="2000" dirty="0"/>
              <a:t>. Cambridge: Cambridge University Press.</a:t>
            </a:r>
          </a:p>
          <a:p>
            <a:r>
              <a:rPr lang="en-GB" altLang="en-US" sz="2000" dirty="0"/>
              <a:t>Rorty, Richard, 1998. Human rights, rationality, and sentimentality, in </a:t>
            </a:r>
            <a:r>
              <a:rPr lang="en-GB" altLang="en-US" sz="2000" i="1" dirty="0"/>
              <a:t>Truth and Progress: Philosophical Papers, Volume 3</a:t>
            </a:r>
            <a:r>
              <a:rPr lang="en-GB" altLang="en-US" sz="2000" dirty="0"/>
              <a:t>. Cambridge: Cambridge University Press. 307-26. </a:t>
            </a:r>
          </a:p>
          <a:p>
            <a:r>
              <a:rPr lang="en-GB" altLang="en-US" sz="2000" dirty="0"/>
              <a:t>Rorty, Richard. 1999. </a:t>
            </a:r>
            <a:r>
              <a:rPr lang="en-GB" altLang="en-US" sz="2000" i="1" dirty="0"/>
              <a:t>Philosophy and Social Hope. </a:t>
            </a:r>
            <a:r>
              <a:rPr lang="en-GB" altLang="en-US" sz="2000" dirty="0"/>
              <a:t>London: Penguin.</a:t>
            </a:r>
          </a:p>
          <a:p>
            <a:r>
              <a:rPr lang="en-GB" altLang="en-US" sz="2000" dirty="0"/>
              <a:t>Varese, Federico. 2001. </a:t>
            </a:r>
            <a:r>
              <a:rPr lang="en-GB" altLang="en-US" sz="2000" i="1" dirty="0"/>
              <a:t>The Russian Mafia: Private Protection in a New Market Economy</a:t>
            </a:r>
            <a:r>
              <a:rPr lang="en-GB" altLang="en-US" sz="2000" dirty="0"/>
              <a:t>. Oxford: Oxford University Press.</a:t>
            </a:r>
          </a:p>
          <a:p>
            <a:endParaRPr lang="en-GB"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0DD1-AEE4-47B9-A65F-D8255333CBB0}"/>
              </a:ext>
            </a:extLst>
          </p:cNvPr>
          <p:cNvSpPr>
            <a:spLocks noGrp="1"/>
          </p:cNvSpPr>
          <p:nvPr>
            <p:ph type="title"/>
          </p:nvPr>
        </p:nvSpPr>
        <p:spPr/>
        <p:txBody>
          <a:bodyPr/>
          <a:lstStyle/>
          <a:p>
            <a:r>
              <a:rPr lang="en-GB" altLang="en-US" dirty="0"/>
              <a:t>Extra references not on reading list </a:t>
            </a:r>
            <a:endParaRPr lang="en-GB" dirty="0"/>
          </a:p>
        </p:txBody>
      </p:sp>
      <p:sp>
        <p:nvSpPr>
          <p:cNvPr id="3" name="Content Placeholder 2">
            <a:extLst>
              <a:ext uri="{FF2B5EF4-FFF2-40B4-BE49-F238E27FC236}">
                <a16:creationId xmlns:a16="http://schemas.microsoft.com/office/drawing/2014/main" id="{11C60DB0-5A99-433A-9112-DB45BF1B4CB7}"/>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ts val="400"/>
              </a:spcAft>
              <a:buClrTx/>
              <a:buSzTx/>
              <a:buFont typeface="Arial" panose="020B0604020202020204" pitchFamily="34" charset="0"/>
              <a:buNone/>
              <a:tabLst/>
              <a:defRPr/>
            </a:pPr>
            <a:r>
              <a:rPr kumimoji="0" lang="en-GB" altLang="en-US" sz="2000" b="0" i="0" u="none" strike="noStrike" kern="1200" cap="none" spc="0" normalizeH="0" baseline="0" noProof="0" dirty="0">
                <a:ln>
                  <a:noFill/>
                </a:ln>
                <a:solidFill>
                  <a:prstClr val="black"/>
                </a:solidFill>
                <a:effectLst/>
                <a:uLnTx/>
                <a:uFillTx/>
                <a:latin typeface="Calibri"/>
                <a:ea typeface="+mn-ea"/>
                <a:cs typeface="+mn-cs"/>
              </a:rPr>
              <a:t>Venkatesh, Sudhir. 2008. </a:t>
            </a:r>
            <a:r>
              <a:rPr kumimoji="0" lang="en-GB" altLang="en-US" sz="2000" b="0" i="1" u="none" strike="noStrike" kern="1200" cap="none" spc="0" normalizeH="0" baseline="0" noProof="0" dirty="0">
                <a:ln>
                  <a:noFill/>
                </a:ln>
                <a:solidFill>
                  <a:prstClr val="black"/>
                </a:solidFill>
                <a:effectLst/>
                <a:uLnTx/>
                <a:uFillTx/>
                <a:latin typeface="Calibri"/>
                <a:ea typeface="+mn-ea"/>
                <a:cs typeface="+mn-cs"/>
              </a:rPr>
              <a:t>Gang Leader for a Day:</a:t>
            </a:r>
            <a:r>
              <a:rPr kumimoji="0" lang="en-GB" altLang="en-US" sz="2000" b="0" i="0" u="none" strike="noStrike" kern="1200" cap="none" spc="0" normalizeH="0" baseline="0" noProof="0" dirty="0">
                <a:ln>
                  <a:noFill/>
                </a:ln>
                <a:solidFill>
                  <a:prstClr val="black"/>
                </a:solidFill>
                <a:effectLst/>
                <a:uLnTx/>
                <a:uFillTx/>
                <a:latin typeface="Calibri"/>
                <a:ea typeface="+mn-ea"/>
                <a:cs typeface="+mn-cs"/>
              </a:rPr>
              <a:t> </a:t>
            </a:r>
            <a:r>
              <a:rPr kumimoji="0" lang="en-GB" altLang="en-US" sz="2000" b="0" i="1" u="none" strike="noStrike" kern="1200" cap="none" spc="0" normalizeH="0" baseline="0" noProof="0" dirty="0">
                <a:ln>
                  <a:noFill/>
                </a:ln>
                <a:solidFill>
                  <a:prstClr val="black"/>
                </a:solidFill>
                <a:effectLst/>
                <a:uLnTx/>
                <a:uFillTx/>
                <a:latin typeface="Calibri"/>
                <a:ea typeface="+mn-ea"/>
                <a:cs typeface="+mn-cs"/>
              </a:rPr>
              <a:t>A Rogue Sociologist Takes to the Streets</a:t>
            </a:r>
            <a:r>
              <a:rPr kumimoji="0" lang="en-GB" altLang="en-US" sz="2000" b="0" i="0" u="none" strike="noStrike" kern="1200" cap="none" spc="0" normalizeH="0" baseline="0" noProof="0" dirty="0">
                <a:ln>
                  <a:noFill/>
                </a:ln>
                <a:solidFill>
                  <a:prstClr val="black"/>
                </a:solidFill>
                <a:effectLst/>
                <a:uLnTx/>
                <a:uFillTx/>
                <a:latin typeface="Calibri"/>
                <a:ea typeface="+mn-ea"/>
                <a:cs typeface="+mn-cs"/>
              </a:rPr>
              <a:t>. New York Penguin.</a:t>
            </a:r>
          </a:p>
          <a:p>
            <a:pPr marL="0" marR="0" lvl="0" indent="0" algn="l" defTabSz="914400" rtl="0" eaLnBrk="0" fontAlgn="base" latinLnBrk="0" hangingPunct="0">
              <a:lnSpc>
                <a:spcPct val="100000"/>
              </a:lnSpc>
              <a:spcBef>
                <a:spcPct val="20000"/>
              </a:spcBef>
              <a:spcAft>
                <a:spcPts val="400"/>
              </a:spcAft>
              <a:buClrTx/>
              <a:buSzTx/>
              <a:buFont typeface="Arial" panose="020B0604020202020204" pitchFamily="34" charset="0"/>
              <a:buNone/>
              <a:tabLst/>
              <a:defRPr/>
            </a:pPr>
            <a:r>
              <a:rPr kumimoji="0" lang="en-GB" altLang="en-US" sz="2000" b="0" i="0" u="none" strike="noStrike" kern="1200" cap="none" spc="0" normalizeH="0" baseline="0" noProof="0" dirty="0">
                <a:ln>
                  <a:noFill/>
                </a:ln>
                <a:solidFill>
                  <a:prstClr val="black"/>
                </a:solidFill>
                <a:effectLst/>
                <a:uLnTx/>
                <a:uFillTx/>
                <a:latin typeface="Calibri"/>
                <a:ea typeface="+mn-ea"/>
                <a:cs typeface="+mn-cs"/>
              </a:rPr>
              <a:t>Zehfuss, Maja, 2009. Jacques Derrida, in Jenny </a:t>
            </a:r>
            <a:r>
              <a:rPr kumimoji="0" lang="en-GB" altLang="en-US" sz="2000" b="0" i="0" u="none" strike="noStrike" kern="1200" cap="none" spc="0" normalizeH="0" baseline="0" noProof="0" dirty="0" err="1">
                <a:ln>
                  <a:noFill/>
                </a:ln>
                <a:solidFill>
                  <a:prstClr val="black"/>
                </a:solidFill>
                <a:effectLst/>
                <a:uLnTx/>
                <a:uFillTx/>
                <a:latin typeface="Calibri"/>
                <a:ea typeface="+mn-ea"/>
                <a:cs typeface="+mn-cs"/>
              </a:rPr>
              <a:t>Edkins</a:t>
            </a:r>
            <a:r>
              <a:rPr kumimoji="0" lang="en-GB" altLang="en-US" sz="2000" b="0" i="0" u="none" strike="noStrike" kern="1200" cap="none" spc="0" normalizeH="0" baseline="0" noProof="0" dirty="0">
                <a:ln>
                  <a:noFill/>
                </a:ln>
                <a:solidFill>
                  <a:prstClr val="black"/>
                </a:solidFill>
                <a:effectLst/>
                <a:uLnTx/>
                <a:uFillTx/>
                <a:latin typeface="Calibri"/>
                <a:ea typeface="+mn-ea"/>
                <a:cs typeface="+mn-cs"/>
              </a:rPr>
              <a:t> and Nick Vaughan-Williams, eds., </a:t>
            </a:r>
            <a:r>
              <a:rPr kumimoji="0" lang="en-GB" altLang="en-US" sz="2000" b="0" i="1" u="none" strike="noStrike" kern="1200" cap="none" spc="0" normalizeH="0" baseline="0" noProof="0" dirty="0">
                <a:ln>
                  <a:noFill/>
                </a:ln>
                <a:solidFill>
                  <a:prstClr val="black"/>
                </a:solidFill>
                <a:effectLst/>
                <a:uLnTx/>
                <a:uFillTx/>
                <a:latin typeface="Calibri"/>
                <a:ea typeface="+mn-ea"/>
                <a:cs typeface="+mn-cs"/>
              </a:rPr>
              <a:t>Critical Theorists and International Relations</a:t>
            </a:r>
            <a:r>
              <a:rPr kumimoji="0" lang="en-GB" altLang="en-US" sz="2000" b="0" i="0" u="none" strike="noStrike" kern="1200" cap="none" spc="0" normalizeH="0" baseline="0" noProof="0" dirty="0">
                <a:ln>
                  <a:noFill/>
                </a:ln>
                <a:solidFill>
                  <a:prstClr val="black"/>
                </a:solidFill>
                <a:effectLst/>
                <a:uLnTx/>
                <a:uFillTx/>
                <a:latin typeface="Calibri"/>
                <a:ea typeface="+mn-ea"/>
                <a:cs typeface="+mn-cs"/>
              </a:rPr>
              <a:t>. Abingdon: Routledge, 137-49. On KEATS.</a:t>
            </a:r>
          </a:p>
          <a:p>
            <a:endParaRPr lang="en-GB" dirty="0"/>
          </a:p>
        </p:txBody>
      </p:sp>
    </p:spTree>
    <p:extLst>
      <p:ext uri="{BB962C8B-B14F-4D97-AF65-F5344CB8AC3E}">
        <p14:creationId xmlns:p14="http://schemas.microsoft.com/office/powerpoint/2010/main" val="150480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tLang="en-US"/>
              <a:t>Whether or not they’re right </a:t>
            </a:r>
          </a:p>
        </p:txBody>
      </p:sp>
      <p:sp>
        <p:nvSpPr>
          <p:cNvPr id="26627" name="Content Placeholder 2"/>
          <p:cNvSpPr>
            <a:spLocks noGrp="1"/>
          </p:cNvSpPr>
          <p:nvPr>
            <p:ph idx="1"/>
          </p:nvPr>
        </p:nvSpPr>
        <p:spPr>
          <a:xfrm>
            <a:off x="457200" y="1600200"/>
            <a:ext cx="8229600" cy="4900613"/>
          </a:xfrm>
        </p:spPr>
        <p:txBody>
          <a:bodyPr/>
          <a:lstStyle/>
          <a:p>
            <a:r>
              <a:rPr lang="en-GB" altLang="en-US" dirty="0"/>
              <a:t>Some extremely important, clever, original thinkers. (Also trivial, stupid, banal ones. Don’t be put off by them – or bad social scientists.)</a:t>
            </a:r>
          </a:p>
          <a:p>
            <a:r>
              <a:rPr lang="en-GB" altLang="en-US" dirty="0"/>
              <a:t>Very critical of existing approaches to studying politics, and existing practices in politics. (So are some social scientists and political theorists.)</a:t>
            </a:r>
          </a:p>
          <a:p>
            <a:r>
              <a:rPr lang="en-GB" altLang="en-US" dirty="0"/>
              <a:t>And whether or not you agree with these criticisms, you should know them and be able to assess them.</a:t>
            </a:r>
          </a:p>
          <a:p>
            <a:endParaRPr lang="en-GB"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a:t>Caution</a:t>
            </a:r>
          </a:p>
        </p:txBody>
      </p:sp>
      <p:sp>
        <p:nvSpPr>
          <p:cNvPr id="27651" name="Content Placeholder 2"/>
          <p:cNvSpPr>
            <a:spLocks noGrp="1"/>
          </p:cNvSpPr>
          <p:nvPr>
            <p:ph idx="1"/>
          </p:nvPr>
        </p:nvSpPr>
        <p:spPr>
          <a:xfrm>
            <a:off x="457200" y="1600200"/>
            <a:ext cx="8229600" cy="4900613"/>
          </a:xfrm>
        </p:spPr>
        <p:txBody>
          <a:bodyPr/>
          <a:lstStyle/>
          <a:p>
            <a:r>
              <a:rPr lang="en-GB" altLang="en-US" dirty="0"/>
              <a:t>These questions are often asked by poststructuralists, but you don’t have to be a poststructuralist to ask them.</a:t>
            </a:r>
          </a:p>
          <a:p>
            <a:pPr lvl="1"/>
            <a:r>
              <a:rPr lang="en-GB" altLang="en-US" dirty="0"/>
              <a:t>Historians.</a:t>
            </a:r>
          </a:p>
          <a:p>
            <a:pPr lvl="1"/>
            <a:r>
              <a:rPr lang="en-GB" altLang="en-US" dirty="0"/>
              <a:t>Political theorists and philosophers.</a:t>
            </a:r>
          </a:p>
          <a:p>
            <a:pPr lvl="1"/>
            <a:r>
              <a:rPr lang="en-GB" altLang="en-US" dirty="0"/>
              <a:t>Some social scientists.</a:t>
            </a:r>
          </a:p>
          <a:p>
            <a:r>
              <a:rPr lang="en-GB" altLang="en-US" dirty="0"/>
              <a:t>These questions are often asked by left-wingers, but you don’t have to be a left-winger to ask them.</a:t>
            </a:r>
          </a:p>
          <a:p>
            <a:endParaRPr lang="en-GB"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a:t>Ethnography</a:t>
            </a:r>
          </a:p>
        </p:txBody>
      </p:sp>
      <p:sp>
        <p:nvSpPr>
          <p:cNvPr id="28675" name="Content Placeholder 2"/>
          <p:cNvSpPr>
            <a:spLocks noGrp="1"/>
          </p:cNvSpPr>
          <p:nvPr>
            <p:ph idx="1"/>
          </p:nvPr>
        </p:nvSpPr>
        <p:spPr>
          <a:xfrm>
            <a:off x="457200" y="1600200"/>
            <a:ext cx="8229600" cy="4900613"/>
          </a:xfrm>
        </p:spPr>
        <p:txBody>
          <a:bodyPr/>
          <a:lstStyle/>
          <a:p>
            <a:r>
              <a:rPr lang="en-GB" altLang="en-US"/>
              <a:t>Not inherently poststructuralist.</a:t>
            </a:r>
          </a:p>
          <a:p>
            <a:r>
              <a:rPr lang="en-GB" altLang="en-US"/>
              <a:t>Often seen as a form of qualitative soc. science.</a:t>
            </a:r>
          </a:p>
          <a:p>
            <a:r>
              <a:rPr lang="en-GB" altLang="en-US"/>
              <a:t>Emphasis is on participant-observation: </a:t>
            </a:r>
          </a:p>
          <a:p>
            <a:pPr lvl="1"/>
            <a:r>
              <a:rPr lang="en-GB" altLang="en-US"/>
              <a:t>Hammersley and Atkinson (2007, 3): ‘ethnography usually involves the researcher participating, overtly or covertly, in people’s daily lives for an extended period of time, watching what happens, listening to what is said, and/or asking questions through formal and informal interviews, collecting documents and artefacts’.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a:t>‘Ethnography’ </a:t>
            </a:r>
            <a:r>
              <a:rPr lang="en-GB" altLang="en-US">
                <a:sym typeface="Wingdings" panose="05000000000000000000" pitchFamily="2" charset="2"/>
              </a:rPr>
              <a:t></a:t>
            </a:r>
            <a:endParaRPr lang="en-GB" altLang="en-US"/>
          </a:p>
        </p:txBody>
      </p:sp>
      <p:sp>
        <p:nvSpPr>
          <p:cNvPr id="29699" name="Content Placeholder 2"/>
          <p:cNvSpPr>
            <a:spLocks noGrp="1"/>
          </p:cNvSpPr>
          <p:nvPr>
            <p:ph idx="1"/>
          </p:nvPr>
        </p:nvSpPr>
        <p:spPr>
          <a:xfrm>
            <a:off x="457200" y="1600200"/>
            <a:ext cx="8229600" cy="4900613"/>
          </a:xfrm>
        </p:spPr>
        <p:txBody>
          <a:bodyPr/>
          <a:lstStyle/>
          <a:p>
            <a:r>
              <a:rPr lang="en-GB" altLang="en-US"/>
              <a:t>Federico Varese (2001, 11): study of Russian mafia ‘resembles a standard ethnographic study’.</a:t>
            </a:r>
          </a:p>
          <a:p>
            <a:r>
              <a:rPr lang="en-GB" altLang="en-US"/>
              <a:t>Hammersley &amp; Atkinson (2007, 3): ‘People’s actions and accounts are studied in everyday contexts, rather than under conditions created by the researcher – such as in experimental setups or in highly structured interview situations. In other words, research takes place “in the field”.’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a:t>Ethnography</a:t>
            </a:r>
          </a:p>
        </p:txBody>
      </p:sp>
      <p:sp>
        <p:nvSpPr>
          <p:cNvPr id="30723" name="Content Placeholder 2"/>
          <p:cNvSpPr>
            <a:spLocks noGrp="1"/>
          </p:cNvSpPr>
          <p:nvPr>
            <p:ph idx="1"/>
          </p:nvPr>
        </p:nvSpPr>
        <p:spPr>
          <a:xfrm>
            <a:off x="457200" y="1600200"/>
            <a:ext cx="8229600" cy="4900613"/>
          </a:xfrm>
        </p:spPr>
        <p:txBody>
          <a:bodyPr/>
          <a:lstStyle/>
          <a:p>
            <a:r>
              <a:rPr lang="en-GB" altLang="en-US"/>
              <a:t>DeWalt and DeWalt (2010, 260): ‘participant observation is a method in which an observer takes part in the daily activities, rituals, interactions, and events of the people being studied as one of the means of learning the explicit and tacit aspects of their culture’.</a:t>
            </a:r>
          </a:p>
          <a:p>
            <a:r>
              <a:rPr lang="en-GB" altLang="en-US"/>
              <a:t>‘Participation’ varies: compare Punch (1979) or Morrow (2015) with Venkatesh (2008) or Goffman (2014).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14928</TotalTime>
  <Words>2888</Words>
  <Application>Microsoft Office PowerPoint</Application>
  <PresentationFormat>On-screen Show (4:3)</PresentationFormat>
  <Paragraphs>176</Paragraphs>
  <Slides>44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Office Theme</vt:lpstr>
      <vt:lpstr>Fundamentals of  Politics Research  Lecture 8 (2021-22)  Subject and Object  Professor Adrian Blau</vt:lpstr>
      <vt:lpstr>Subject and object</vt:lpstr>
      <vt:lpstr>Subject and object</vt:lpstr>
      <vt:lpstr>If poststructuralists are right …</vt:lpstr>
      <vt:lpstr>Whether or not they’re right </vt:lpstr>
      <vt:lpstr>Caution</vt:lpstr>
      <vt:lpstr>Ethnography</vt:lpstr>
      <vt:lpstr>‘Ethnography’ </vt:lpstr>
      <vt:lpstr>Ethnography</vt:lpstr>
      <vt:lpstr>Ethnographic social science</vt:lpstr>
      <vt:lpstr>Reflexivity</vt:lpstr>
      <vt:lpstr>Ethnography and Trump</vt:lpstr>
      <vt:lpstr>Ethnography – key messages</vt:lpstr>
      <vt:lpstr>Poststructuralism</vt:lpstr>
      <vt:lpstr>Poststructuralism</vt:lpstr>
      <vt:lpstr>Ways of knowing: 1</vt:lpstr>
      <vt:lpstr>Ways of knowing: 2</vt:lpstr>
      <vt:lpstr>Ways of knowing: 3</vt:lpstr>
      <vt:lpstr>A constructed world</vt:lpstr>
      <vt:lpstr>Power</vt:lpstr>
      <vt:lpstr>Historical explanation</vt:lpstr>
      <vt:lpstr>Reflexivity about questions asked</vt:lpstr>
      <vt:lpstr>Reflexivity about objects of study</vt:lpstr>
      <vt:lpstr>Reflexivity about oneself</vt:lpstr>
      <vt:lpstr>Jacques Derrida</vt:lpstr>
      <vt:lpstr>Deconstruction</vt:lpstr>
      <vt:lpstr>Poststructuralism – key messages</vt:lpstr>
      <vt:lpstr>Poststructuralism and the essay</vt:lpstr>
      <vt:lpstr>Constructivism/interpretivism</vt:lpstr>
      <vt:lpstr>Beware caricatures</vt:lpstr>
      <vt:lpstr>Hugely insightful too!</vt:lpstr>
      <vt:lpstr>Bevir and Rhodes (2004, 130-1)</vt:lpstr>
      <vt:lpstr>‘Continental’ political theory</vt:lpstr>
      <vt:lpstr>Richard Rorty</vt:lpstr>
      <vt:lpstr>Richard Rorty</vt:lpstr>
      <vt:lpstr>Anti-foundationalism</vt:lpstr>
      <vt:lpstr>Irony</vt:lpstr>
      <vt:lpstr>Irony</vt:lpstr>
      <vt:lpstr>Moral sentimentalism</vt:lpstr>
      <vt:lpstr>Conclusions</vt:lpstr>
      <vt:lpstr>Final slide</vt:lpstr>
      <vt:lpstr>Extra references not on reading list </vt:lpstr>
      <vt:lpstr>Extra references not on reading list </vt:lpstr>
      <vt:lpstr>Extra references not on reading 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Adrian Blau</dc:creator>
  <cp:lastModifiedBy>Blau, Adrian</cp:lastModifiedBy>
  <cp:revision>1694</cp:revision>
  <dcterms:created xsi:type="dcterms:W3CDTF">2011-09-17T08:01:45Z</dcterms:created>
  <dcterms:modified xsi:type="dcterms:W3CDTF">2021-11-25T19:44:36Z</dcterms:modified>
</cp:coreProperties>
</file>