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76" r:id="rId2"/>
    <p:sldId id="593" r:id="rId3"/>
    <p:sldId id="589" r:id="rId4"/>
    <p:sldId id="611" r:id="rId5"/>
    <p:sldId id="459" r:id="rId6"/>
    <p:sldId id="460" r:id="rId7"/>
    <p:sldId id="457" r:id="rId8"/>
    <p:sldId id="458" r:id="rId9"/>
    <p:sldId id="461" r:id="rId10"/>
    <p:sldId id="604" r:id="rId11"/>
    <p:sldId id="601" r:id="rId12"/>
    <p:sldId id="602" r:id="rId13"/>
    <p:sldId id="603" r:id="rId14"/>
    <p:sldId id="594" r:id="rId15"/>
    <p:sldId id="581" r:id="rId16"/>
    <p:sldId id="610" r:id="rId17"/>
    <p:sldId id="600" r:id="rId18"/>
    <p:sldId id="599" r:id="rId19"/>
    <p:sldId id="606" r:id="rId20"/>
    <p:sldId id="448" r:id="rId21"/>
    <p:sldId id="607" r:id="rId22"/>
  </p:sldIdLst>
  <p:sldSz cx="9144000" cy="6858000" type="screen4x3"/>
  <p:notesSz cx="6816725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99FF"/>
    <a:srgbClr val="66FFCC"/>
    <a:srgbClr val="00FFFF"/>
    <a:srgbClr val="00FF00"/>
    <a:srgbClr val="007A37"/>
    <a:srgbClr val="6600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59" autoAdjust="0"/>
  </p:normalViewPr>
  <p:slideViewPr>
    <p:cSldViewPr>
      <p:cViewPr varScale="1">
        <p:scale>
          <a:sx n="121" d="100"/>
          <a:sy n="121" d="100"/>
        </p:scale>
        <p:origin x="9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4338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4338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60F2601-18DE-42C9-9862-D13D2DD0A29C}" type="datetimeFigureOut">
              <a:rPr lang="en-GB"/>
              <a:pPr>
                <a:defRPr/>
              </a:pPr>
              <a:t>05/12/2020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31325"/>
            <a:ext cx="2954338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0800" y="9331325"/>
            <a:ext cx="2954338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EB30A18-DF7B-42C1-B061-DA83E54CA9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777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2388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BF77117-8599-486D-8495-7F6592D11E56}" type="datetimeFigureOut">
              <a:rPr lang="en-US"/>
              <a:pPr>
                <a:defRPr/>
              </a:pPr>
              <a:t>12/5/2020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736600"/>
            <a:ext cx="4911725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667250"/>
            <a:ext cx="545465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29738"/>
            <a:ext cx="2952750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2388" y="9329738"/>
            <a:ext cx="2952750" cy="492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B890A17-2917-447F-8232-0AFF2D50A5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25809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A30D7-5FEF-4062-BD73-5F122478C169}" type="datetimeFigureOut">
              <a:rPr lang="en-US"/>
              <a:pPr>
                <a:defRPr/>
              </a:pPr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53D2B-8990-4D32-99E9-B6872E4F702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004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C2917-072E-4320-AB2B-112DDF341547}" type="datetimeFigureOut">
              <a:rPr lang="en-US"/>
              <a:pPr>
                <a:defRPr/>
              </a:pPr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7224C-5332-4CDF-B467-E0D92502CDA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1363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95A68-353E-4669-B8BA-708DB408454D}" type="datetimeFigureOut">
              <a:rPr lang="en-US"/>
              <a:pPr>
                <a:defRPr/>
              </a:pPr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6F417-3D83-4010-AE3E-036B8836B2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957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/>
          <a:lstStyle>
            <a:lvl1pPr marL="0" indent="0">
              <a:spcAft>
                <a:spcPts val="400"/>
              </a:spcAft>
              <a:buNone/>
              <a:defRPr/>
            </a:lvl1pPr>
            <a:lvl2pPr marL="449263" indent="0">
              <a:spcAft>
                <a:spcPts val="300"/>
              </a:spcAft>
              <a:buNone/>
              <a:defRPr/>
            </a:lvl2pPr>
            <a:lvl3pPr marL="898525" indent="0">
              <a:spcAft>
                <a:spcPts val="200"/>
              </a:spcAft>
              <a:buNone/>
              <a:defRPr/>
            </a:lvl3pPr>
            <a:lvl4pPr marL="1346200" indent="0">
              <a:spcAft>
                <a:spcPts val="200"/>
              </a:spcAft>
              <a:buNone/>
              <a:defRPr/>
            </a:lvl4pPr>
            <a:lvl5pPr marL="1795463" indent="0">
              <a:spcAft>
                <a:spcPts val="2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45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CB21B-5922-4670-9A47-5B8AFAAD21E8}" type="datetimeFigureOut">
              <a:rPr lang="en-US"/>
              <a:pPr>
                <a:defRPr/>
              </a:pPr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5BCF6-DCA4-44AC-98A3-EEA0BB99028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8830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69AFE-05E6-4761-8364-CEA88D869909}" type="datetimeFigureOut">
              <a:rPr lang="en-US"/>
              <a:pPr>
                <a:defRPr/>
              </a:pPr>
              <a:t>12/5/2020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40146-9784-437D-A30E-FA9122D515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4912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E1D19-51E9-437D-A5CB-5253D0F0978D}" type="datetimeFigureOut">
              <a:rPr lang="en-US"/>
              <a:pPr>
                <a:defRPr/>
              </a:pPr>
              <a:t>12/5/2020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EA50D-8C0B-4E66-A294-7DFDAF877A2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111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B893A-20CF-4918-91BB-3721D202E2D5}" type="datetimeFigureOut">
              <a:rPr lang="en-US"/>
              <a:pPr>
                <a:defRPr/>
              </a:pPr>
              <a:t>12/5/2020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03D5B-145D-47A4-86B5-D7C1F7C3C7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77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4AF2A-D0C6-4179-9851-A5011D23B3EB}" type="datetimeFigureOut">
              <a:rPr lang="en-US"/>
              <a:pPr>
                <a:defRPr/>
              </a:pPr>
              <a:t>12/5/2020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D05EC-C8EE-4DC2-8152-40D9D40E804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9416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2783D-A668-4496-9E22-1988E3B2DEA8}" type="datetimeFigureOut">
              <a:rPr lang="en-US"/>
              <a:pPr>
                <a:defRPr/>
              </a:pPr>
              <a:t>12/5/2020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5411D-C121-47E0-BFD4-F800D2DE2FF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488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9A24-9B34-4AB2-BC80-BA7C3CD353C9}" type="datetimeFigureOut">
              <a:rPr lang="en-US"/>
              <a:pPr>
                <a:defRPr/>
              </a:pPr>
              <a:t>12/5/2020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9F6D9-4830-4233-907A-039AE75A452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031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C28C9C-73E9-427B-A580-F41B56BA02BA}" type="datetimeFigureOut">
              <a:rPr lang="en-US"/>
              <a:pPr>
                <a:defRPr/>
              </a:pPr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8E3515-2333-404E-AFED-BF4E988EB6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4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drianblau.wordpress.com/2013/06/11/when-foucault-says-eff-all-part-2/" TargetMode="External"/><Relationship Id="rId2" Type="http://schemas.openxmlformats.org/officeDocument/2006/relationships/hyperlink" Target="https://adrianblau.wordpress.com/2013/06/07/when-foucault-says-eff-all-part-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en.wikipedia.org/wiki/Marc_Haus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01975"/>
            <a:ext cx="77724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/>
              <a:t>Fundamentals of Politics Research</a:t>
            </a:r>
            <a:br>
              <a:rPr lang="en-GB" b="1" dirty="0"/>
            </a:br>
            <a:br>
              <a:rPr lang="en-GB" dirty="0"/>
            </a:br>
            <a:r>
              <a:rPr lang="en-GB" sz="3600" dirty="0"/>
              <a:t>Lecture 11 (2020-21)</a:t>
            </a:r>
            <a:br>
              <a:rPr lang="en-GB" sz="3600" b="1" dirty="0"/>
            </a:br>
            <a:br>
              <a:rPr lang="en-GB" b="1" dirty="0"/>
            </a:br>
            <a:r>
              <a:rPr lang="en-GB" b="1" dirty="0"/>
              <a:t>The ethical study of politics</a:t>
            </a:r>
            <a:br>
              <a:rPr lang="en-GB" b="1" dirty="0"/>
            </a:br>
            <a:br>
              <a:rPr lang="en-GB" b="1" dirty="0"/>
            </a:br>
            <a:r>
              <a:rPr lang="en-GB" sz="3600" dirty="0">
                <a:solidFill>
                  <a:prstClr val="black"/>
                </a:solidFill>
              </a:rPr>
              <a:t>Dr Adrian Blau</a:t>
            </a:r>
            <a:br>
              <a:rPr lang="en-GB" sz="2000" dirty="0"/>
            </a:br>
            <a:r>
              <a:rPr lang="en-GB" b="1" dirty="0"/>
              <a:t> </a:t>
            </a:r>
            <a:endParaRPr lang="en-GB" dirty="0"/>
          </a:p>
        </p:txBody>
      </p:sp>
      <p:pic>
        <p:nvPicPr>
          <p:cNvPr id="4" name="Picture 3" descr="KCL_UoL_A5_30mm_red">
            <a:extLst>
              <a:ext uri="{FF2B5EF4-FFF2-40B4-BE49-F238E27FC236}">
                <a16:creationId xmlns:a16="http://schemas.microsoft.com/office/drawing/2014/main" id="{FCC9154F-4EB6-4803-A88F-4CAA3A79AC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4"/>
          <a:stretch>
            <a:fillRect/>
          </a:stretch>
        </p:blipFill>
        <p:spPr bwMode="auto">
          <a:xfrm>
            <a:off x="251520" y="260647"/>
            <a:ext cx="1368152" cy="10977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‘Little murders’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/>
              <a:t>Zigmond and Fischer (2002).</a:t>
            </a:r>
          </a:p>
          <a:p>
            <a:r>
              <a:rPr lang="en-GB" altLang="en-US"/>
              <a:t>More like little wounds which add up to a murder.</a:t>
            </a:r>
          </a:p>
          <a:p>
            <a:r>
              <a:rPr lang="en-GB" altLang="en-US"/>
              <a:t>They pollute the research environment and affect what </a:t>
            </a:r>
            <a:r>
              <a:rPr lang="en-GB" altLang="en-US" i="1"/>
              <a:t>you</a:t>
            </a:r>
            <a:r>
              <a:rPr lang="en-GB" altLang="en-US"/>
              <a:t> think.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Sloppy referencing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 dirty="0"/>
              <a:t>Approach to ‘</a:t>
            </a:r>
            <a:r>
              <a:rPr lang="en-GB" altLang="en-US" dirty="0" err="1"/>
              <a:t>Habermas</a:t>
            </a:r>
            <a:r>
              <a:rPr lang="en-GB" altLang="en-US" dirty="0"/>
              <a:t>’ (Blau 2011).</a:t>
            </a:r>
          </a:p>
          <a:p>
            <a:r>
              <a:rPr lang="en-GB" altLang="en-US" dirty="0"/>
              <a:t>Failure to understand Foucault (</a:t>
            </a:r>
            <a:r>
              <a:rPr lang="en-GB" altLang="en-US" dirty="0" err="1"/>
              <a:t>BlauBlog</a:t>
            </a:r>
            <a:r>
              <a:rPr lang="en-GB" altLang="en-US" dirty="0"/>
              <a:t>: parts </a:t>
            </a:r>
            <a:r>
              <a:rPr lang="en-GB" altLang="en-US" dirty="0">
                <a:hlinkClick r:id="rId2"/>
              </a:rPr>
              <a:t>1</a:t>
            </a:r>
            <a:r>
              <a:rPr lang="en-GB" altLang="en-US" dirty="0"/>
              <a:t> and </a:t>
            </a:r>
            <a:r>
              <a:rPr lang="en-GB" altLang="en-US" dirty="0">
                <a:hlinkClick r:id="rId3"/>
              </a:rPr>
              <a:t>2</a:t>
            </a:r>
            <a:r>
              <a:rPr lang="en-GB" altLang="en-US" dirty="0"/>
              <a:t>).</a:t>
            </a:r>
          </a:p>
          <a:p>
            <a:r>
              <a:rPr lang="en-GB" altLang="en-US" dirty="0"/>
              <a:t>Bad academic convention about page numbers.</a:t>
            </a:r>
          </a:p>
          <a:p>
            <a:r>
              <a:rPr lang="en-GB" altLang="en-US" dirty="0"/>
              <a:t>Herman </a:t>
            </a:r>
            <a:r>
              <a:rPr lang="en-GB" altLang="en-US" dirty="0" err="1"/>
              <a:t>Cappelen</a:t>
            </a:r>
            <a:r>
              <a:rPr lang="en-GB" altLang="en-US" dirty="0"/>
              <a:t>: ‘a cognitive disaster caused by an irresponsible expert community’ (2013, 45).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Example: Caulfield and Hill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 dirty="0"/>
              <a:t>Use ‘deduction’ and ‘induction’ in two ways.</a:t>
            </a:r>
          </a:p>
          <a:p>
            <a:r>
              <a:rPr lang="en-GB" altLang="en-US" dirty="0"/>
              <a:t>Wrong ‘deduction’ that positivists in social science copy methods of natural sciences.</a:t>
            </a:r>
          </a:p>
          <a:p>
            <a:r>
              <a:rPr lang="en-GB" altLang="en-US" dirty="0"/>
              <a:t>Falsely claim that positivist research: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/>
              <a:t> is quantitative;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/>
              <a:t> rejects interpretation;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/>
              <a:t> denies human agency.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Caulfield and Hill (continued)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/>
              <a:t>Hardly anything in this account is correct, and much is seriously misleading.</a:t>
            </a:r>
          </a:p>
          <a:p>
            <a:r>
              <a:rPr lang="en-GB" altLang="en-US"/>
              <a:t>Are any positivists this stupid any more?</a:t>
            </a:r>
          </a:p>
          <a:p>
            <a:r>
              <a:rPr lang="en-GB" altLang="en-US"/>
              <a:t>‘the three key theories of knowledge’ (positivist, interpretivist, poststructuralist).</a:t>
            </a:r>
          </a:p>
          <a:p>
            <a:r>
              <a:rPr lang="en-GB" altLang="en-US"/>
              <a:t>But as many people don’t fit into categories 1-3, Caulfield and Hill need to rethink. </a:t>
            </a:r>
          </a:p>
          <a:p>
            <a:r>
              <a:rPr lang="en-GB" altLang="en-US"/>
              <a:t>Don’t be too trusting!</a:t>
            </a:r>
          </a:p>
          <a:p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Integrity and impartiality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/>
              <a:t>An attachment to good answers whether or not they are one’s own answers.</a:t>
            </a:r>
          </a:p>
          <a:p>
            <a:r>
              <a:rPr lang="en-GB" altLang="en-US"/>
              <a:t>‘I would rather be right than first.’</a:t>
            </a:r>
          </a:p>
          <a:p>
            <a:r>
              <a:rPr lang="en-GB" altLang="en-US"/>
              <a:t>Willingness to be wrong: logic and disposition of falsification.</a:t>
            </a:r>
          </a:p>
          <a:p>
            <a:r>
              <a:rPr lang="en-GB" altLang="en-US"/>
              <a:t>Darwin.</a:t>
            </a:r>
          </a:p>
          <a:p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Integrity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 dirty="0"/>
              <a:t>KKV and K&amp;W on scepticism, </a:t>
            </a:r>
            <a:r>
              <a:rPr lang="en-GB" altLang="en-US" dirty="0" err="1"/>
              <a:t>Elster</a:t>
            </a:r>
            <a:r>
              <a:rPr lang="en-GB" altLang="en-US" dirty="0"/>
              <a:t> on the need to ‘think against yourself’.</a:t>
            </a:r>
          </a:p>
          <a:p>
            <a:r>
              <a:rPr lang="en-GB" altLang="en-US" dirty="0"/>
              <a:t>This applies to political theorists too.</a:t>
            </a:r>
          </a:p>
          <a:p>
            <a:r>
              <a:rPr lang="en-GB" altLang="en-US" dirty="0"/>
              <a:t>Beware of being the slave of a theory or an ideology.</a:t>
            </a:r>
          </a:p>
          <a:p>
            <a:r>
              <a:rPr lang="en-GB" altLang="en-US" dirty="0"/>
              <a:t>Harder to climb down after defending a position in public.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Mindset</a:t>
            </a:r>
            <a:r>
              <a:rPr lang="en-GB" dirty="0"/>
              <a:t>: key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I trust the data? Do I trust these intuitions?</a:t>
            </a:r>
          </a:p>
          <a:p>
            <a:r>
              <a:rPr lang="en-GB" dirty="0"/>
              <a:t>How can I </a:t>
            </a:r>
            <a:r>
              <a:rPr lang="en-GB" i="1" dirty="0"/>
              <a:t>test </a:t>
            </a:r>
            <a:r>
              <a:rPr lang="en-GB" dirty="0"/>
              <a:t>these claims, e.g. objections, counter-examples, or other interpretations?</a:t>
            </a:r>
          </a:p>
          <a:p>
            <a:r>
              <a:rPr lang="en-GB" dirty="0"/>
              <a:t>Am I or these authors trapped by theories?</a:t>
            </a:r>
          </a:p>
          <a:p>
            <a:r>
              <a:rPr lang="en-GB" dirty="0"/>
              <a:t>How confident am I in these findings? How firmly should I present my conclusions? How </a:t>
            </a:r>
            <a:r>
              <a:rPr lang="en-GB" dirty="0" err="1"/>
              <a:t>generalisable</a:t>
            </a:r>
            <a:r>
              <a:rPr lang="en-GB" dirty="0"/>
              <a:t> are these claims?</a:t>
            </a:r>
          </a:p>
          <a:p>
            <a:r>
              <a:rPr lang="en-GB" dirty="0"/>
              <a:t>Are we even asking all the right </a:t>
            </a:r>
            <a:br>
              <a:rPr lang="en-GB" dirty="0"/>
            </a:br>
            <a:r>
              <a:rPr lang="en-GB" dirty="0"/>
              <a:t>questions in the first place?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4208" y="5373216"/>
            <a:ext cx="1656184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GB" sz="2800" b="1" dirty="0">
                <a:solidFill>
                  <a:schemeClr val="bg1"/>
                </a:solidFill>
                <a:latin typeface="+mj-lt"/>
              </a:rPr>
              <a:t>In essays too!</a:t>
            </a:r>
          </a:p>
        </p:txBody>
      </p:sp>
    </p:spTree>
    <p:extLst>
      <p:ext uri="{BB962C8B-B14F-4D97-AF65-F5344CB8AC3E}">
        <p14:creationId xmlns:p14="http://schemas.microsoft.com/office/powerpoint/2010/main" val="4081407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Self-centredness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 dirty="0"/>
              <a:t>Beware academics who translate </a:t>
            </a:r>
            <a:r>
              <a:rPr lang="en-GB" altLang="en-US" i="1" dirty="0"/>
              <a:t>personal</a:t>
            </a:r>
            <a:r>
              <a:rPr lang="en-GB" altLang="en-US" dirty="0"/>
              <a:t> likings and </a:t>
            </a:r>
            <a:r>
              <a:rPr lang="en-GB" altLang="en-US" dirty="0" err="1"/>
              <a:t>dislikings</a:t>
            </a:r>
            <a:r>
              <a:rPr lang="en-GB" altLang="en-US" dirty="0"/>
              <a:t> (or strengths and weaknesses) into </a:t>
            </a:r>
            <a:r>
              <a:rPr lang="en-GB" altLang="en-US" i="1" dirty="0"/>
              <a:t>general</a:t>
            </a:r>
            <a:r>
              <a:rPr lang="en-GB" altLang="en-US" dirty="0"/>
              <a:t> methodological prescriptions.</a:t>
            </a:r>
          </a:p>
          <a:p>
            <a:r>
              <a:rPr lang="en-GB" altLang="en-US" dirty="0"/>
              <a:t>Don’t do this yourself!</a:t>
            </a:r>
          </a:p>
          <a:p>
            <a:r>
              <a:rPr lang="en-GB" altLang="en-US" dirty="0"/>
              <a:t>Don’t be too sceptical of other disciplines or too proud of your disciplines.</a:t>
            </a:r>
          </a:p>
          <a:p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Well-roundedness &amp; reflectivity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/>
              <a:t>‘technically competent barbarians’ who are ‘methodologically sophisticated at exploring … issues that do not matter’ (Labaree 2010, 19; Rothstein 2005, 8-10).</a:t>
            </a:r>
          </a:p>
          <a:p>
            <a:r>
              <a:rPr lang="en-GB" altLang="en-US"/>
              <a:t>Methods should not dictate what problems we study (Macfarlane 2009, 126-8).</a:t>
            </a:r>
          </a:p>
          <a:p>
            <a:r>
              <a:rPr lang="en-GB" altLang="en-US"/>
              <a:t>But we need a division of labour.</a:t>
            </a:r>
          </a:p>
          <a:p>
            <a:r>
              <a:rPr lang="en-GB" altLang="en-US"/>
              <a:t>And we need an emphasis on asking important </a:t>
            </a:r>
            <a:r>
              <a:rPr lang="en-GB" altLang="en-US" i="1"/>
              <a:t>questions</a:t>
            </a:r>
            <a:r>
              <a:rPr lang="en-GB" altLang="en-US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Module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 marL="514350" indent="-514350">
              <a:buFont typeface="Arial" charset="0"/>
              <a:buAutoNum type="arabicParenBoth"/>
              <a:defRPr/>
            </a:pPr>
            <a:r>
              <a:rPr lang="en-GB" dirty="0"/>
              <a:t>Don’t be too trusting. Be critical!</a:t>
            </a:r>
          </a:p>
          <a:p>
            <a:pPr marL="514350" indent="-514350">
              <a:buFont typeface="Arial" charset="0"/>
              <a:buAutoNum type="arabicParenBoth"/>
              <a:defRPr/>
            </a:pPr>
            <a:r>
              <a:rPr lang="en-GB" dirty="0"/>
              <a:t>Intellectual progress comes as much from our questions (and concepts) as our answers.</a:t>
            </a:r>
          </a:p>
          <a:p>
            <a:pPr marL="514350" indent="-514350">
              <a:buFont typeface="Arial" charset="0"/>
              <a:buAutoNum type="arabicParenBoth"/>
              <a:defRPr/>
            </a:pPr>
            <a:r>
              <a:rPr lang="en-GB" dirty="0"/>
              <a:t>Rigorous, sceptical testing helps us suggest good answers. Mindset, not just rules.</a:t>
            </a:r>
          </a:p>
          <a:p>
            <a:pPr marL="514350" indent="-514350">
              <a:buFont typeface="Arial" charset="0"/>
              <a:buAutoNum type="arabicParenBoth"/>
              <a:defRPr/>
            </a:pPr>
            <a:r>
              <a:rPr lang="en-GB" dirty="0"/>
              <a:t>Understanding the fundamentals of politics research will help you on other modules.</a:t>
            </a:r>
          </a:p>
          <a:p>
            <a:pPr>
              <a:buFont typeface="Arial" charset="0"/>
              <a:buNone/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Trust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/>
              <a:t>When an author reports (alleged) facts, readers should be able to trust this.</a:t>
            </a:r>
          </a:p>
          <a:p>
            <a:r>
              <a:rPr lang="en-GB" altLang="en-US"/>
              <a:t>FFP – three unethical practices:</a:t>
            </a:r>
          </a:p>
          <a:p>
            <a:pPr lvl="1"/>
            <a:r>
              <a:rPr lang="en-GB" altLang="en-US" sz="3200"/>
              <a:t>Fabrication</a:t>
            </a:r>
          </a:p>
          <a:p>
            <a:pPr lvl="1"/>
            <a:r>
              <a:rPr lang="en-GB" altLang="en-US" sz="3200"/>
              <a:t>Falsification</a:t>
            </a:r>
          </a:p>
          <a:p>
            <a:pPr lvl="1"/>
            <a:r>
              <a:rPr lang="en-GB" altLang="en-US" sz="3200"/>
              <a:t>Plagiarism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 second-year student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 dirty="0"/>
              <a:t>‘Last year I was like sitting in the [4SSPP101] lectures and literally I was thinking “what is that?” and this year I need it in everything.’</a:t>
            </a:r>
          </a:p>
          <a:p>
            <a:r>
              <a:rPr lang="en-GB" altLang="en-US" dirty="0"/>
              <a:t>‘Every single lecture I’m now like “can you criticise the methodology”, and oh my god it’s so useful this year.’</a:t>
            </a:r>
          </a:p>
        </p:txBody>
      </p:sp>
    </p:spTree>
    <p:extLst>
      <p:ext uri="{BB962C8B-B14F-4D97-AF65-F5344CB8AC3E}">
        <p14:creationId xmlns:p14="http://schemas.microsoft.com/office/powerpoint/2010/main" val="1299833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Extra references 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r>
              <a:rPr lang="en-GB" altLang="en-US" sz="2400" dirty="0"/>
              <a:t>Blau, Adrian. 2011. Rationality and deliberative democracy: a constructive critique of John </a:t>
            </a:r>
            <a:r>
              <a:rPr lang="en-GB" altLang="en-US" sz="2400" dirty="0" err="1"/>
              <a:t>Dryzek’s</a:t>
            </a:r>
            <a:r>
              <a:rPr lang="en-GB" altLang="en-US" sz="2400" dirty="0"/>
              <a:t> democratic theory, </a:t>
            </a:r>
            <a:r>
              <a:rPr lang="en-GB" altLang="en-US" sz="2400" i="1" dirty="0"/>
              <a:t>Contemporary Political Theory</a:t>
            </a:r>
            <a:r>
              <a:rPr lang="en-GB" altLang="en-US" sz="2400" dirty="0"/>
              <a:t> 10:1, 37-57.</a:t>
            </a:r>
          </a:p>
          <a:p>
            <a:r>
              <a:rPr lang="en-GB" altLang="en-US" sz="2400" dirty="0" err="1"/>
              <a:t>Cappelen</a:t>
            </a:r>
            <a:r>
              <a:rPr lang="en-GB" altLang="en-US" sz="2400" dirty="0"/>
              <a:t> – see week 11 reading list.</a:t>
            </a:r>
          </a:p>
          <a:p>
            <a:r>
              <a:rPr lang="en-GB" altLang="en-US" sz="2400" dirty="0"/>
              <a:t>Caulfield and Hill – see week 5 seminar, on KEATS.</a:t>
            </a:r>
          </a:p>
          <a:p>
            <a:r>
              <a:rPr lang="en-GB" altLang="en-US" sz="2400" dirty="0" err="1"/>
              <a:t>Labaree</a:t>
            </a:r>
            <a:r>
              <a:rPr lang="en-GB" altLang="en-US" sz="2400" dirty="0"/>
              <a:t>, David. 2010. ‘The lure of statistics for educational researchers’, in </a:t>
            </a:r>
            <a:r>
              <a:rPr lang="en-GB" altLang="en-US" sz="2400" i="1" dirty="0"/>
              <a:t>Educational Research: The Ethics and Aesthetics of Statistics</a:t>
            </a:r>
            <a:r>
              <a:rPr lang="en-GB" altLang="en-US" sz="2400" dirty="0"/>
              <a:t>, ed. Paul </a:t>
            </a:r>
            <a:r>
              <a:rPr lang="en-GB" altLang="en-US" sz="2400" dirty="0" err="1"/>
              <a:t>Smeyers</a:t>
            </a:r>
            <a:r>
              <a:rPr lang="en-GB" altLang="en-US" sz="2400" dirty="0"/>
              <a:t> and Marc </a:t>
            </a:r>
            <a:r>
              <a:rPr lang="en-GB" altLang="en-US" sz="2400" dirty="0" err="1"/>
              <a:t>Depaepe</a:t>
            </a:r>
            <a:r>
              <a:rPr lang="en-GB" altLang="en-US" sz="2400" dirty="0"/>
              <a:t>. Dordrecht: Springer, 13-25.</a:t>
            </a:r>
          </a:p>
          <a:p>
            <a:r>
              <a:rPr lang="en-GB" altLang="en-US" sz="2400" dirty="0"/>
              <a:t>Rothstein, Bo. 2005. ‘Is political science producing technically competent barbarians?’, </a:t>
            </a:r>
            <a:r>
              <a:rPr lang="en-GB" altLang="en-US" sz="2400" i="1" dirty="0"/>
              <a:t>European Political Science</a:t>
            </a:r>
            <a:r>
              <a:rPr lang="en-GB" altLang="en-US" sz="2400" dirty="0"/>
              <a:t> 4:1, 3-13.</a:t>
            </a:r>
          </a:p>
          <a:p>
            <a:endParaRPr lang="en-GB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hlinkClick r:id="rId2"/>
              </a:rPr>
              <a:t>Fabrication?</a:t>
            </a:r>
            <a:endParaRPr lang="en-GB" altLang="en-US"/>
          </a:p>
        </p:txBody>
      </p:sp>
      <p:pic>
        <p:nvPicPr>
          <p:cNvPr id="27652" name="Picture 6" descr="C:\Users\Home\Pictures\MMin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36525"/>
            <a:ext cx="2400300" cy="319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3" name="Picture 7" descr="C:\Users\Home\Pictures\Haus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85750"/>
            <a:ext cx="21431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58000" y="4684713"/>
            <a:ext cx="2071688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GB" sz="2800" dirty="0">
                <a:latin typeface="+mj-lt"/>
                <a:cs typeface="Arial" charset="0"/>
              </a:rPr>
              <a:t>Baby cotton-top </a:t>
            </a:r>
            <a:r>
              <a:rPr lang="en-GB" sz="2800" dirty="0" err="1">
                <a:latin typeface="+mj-lt"/>
                <a:cs typeface="Arial" charset="0"/>
              </a:rPr>
              <a:t>tamarin</a:t>
            </a:r>
            <a:r>
              <a:rPr lang="en-GB" sz="2800" dirty="0">
                <a:latin typeface="+mj-lt"/>
                <a:cs typeface="Arial" charset="0"/>
              </a:rPr>
              <a:t> (</a:t>
            </a:r>
            <a:r>
              <a:rPr lang="en-GB" sz="2800" i="1" dirty="0" err="1">
                <a:latin typeface="+mj-lt"/>
                <a:cs typeface="Arial" charset="0"/>
              </a:rPr>
              <a:t>Saguinus</a:t>
            </a:r>
            <a:r>
              <a:rPr lang="en-GB" sz="2800" i="1" dirty="0">
                <a:latin typeface="+mj-lt"/>
                <a:cs typeface="Arial" charset="0"/>
              </a:rPr>
              <a:t> </a:t>
            </a:r>
            <a:r>
              <a:rPr lang="en-GB" sz="2800" i="1" dirty="0" err="1">
                <a:latin typeface="+mj-lt"/>
                <a:cs typeface="Arial" charset="0"/>
              </a:rPr>
              <a:t>oedipus</a:t>
            </a:r>
            <a:r>
              <a:rPr lang="en-GB" sz="2800" i="1" dirty="0">
                <a:latin typeface="+mj-lt"/>
                <a:cs typeface="Arial" charset="0"/>
              </a:rPr>
              <a:t>)</a:t>
            </a:r>
            <a:endParaRPr lang="en-GB" sz="2800" dirty="0">
              <a:latin typeface="+mj-lt"/>
              <a:cs typeface="Arial" charset="0"/>
            </a:endParaRPr>
          </a:p>
        </p:txBody>
      </p:sp>
      <p:pic>
        <p:nvPicPr>
          <p:cNvPr id="51203" name="Picture 3" descr="C:\Users\Home\Documents\tamarin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051050"/>
            <a:ext cx="5857875" cy="4378325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033A-4653-4248-89C5-20B5F0FF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Plagiarism</a:t>
            </a:r>
          </a:p>
        </p:txBody>
      </p:sp>
    </p:spTree>
    <p:extLst>
      <p:ext uri="{BB962C8B-B14F-4D97-AF65-F5344CB8AC3E}">
        <p14:creationId xmlns:p14="http://schemas.microsoft.com/office/powerpoint/2010/main" val="219939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7BD72EC-C7C4-40C8-A735-9E202A03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i="1"/>
              <a:t>Journal of Common Market Studies </a:t>
            </a:r>
            <a:r>
              <a:rPr lang="en-GB" altLang="en-US" sz="3600"/>
              <a:t>(2005)</a:t>
            </a:r>
            <a:endParaRPr lang="en-GB" altLang="en-US" sz="3600" i="1"/>
          </a:p>
        </p:txBody>
      </p:sp>
      <p:pic>
        <p:nvPicPr>
          <p:cNvPr id="11267" name="Content Placeholder 3" descr="JCMS retract.jpg">
            <a:extLst>
              <a:ext uri="{FF2B5EF4-FFF2-40B4-BE49-F238E27FC236}">
                <a16:creationId xmlns:a16="http://schemas.microsoft.com/office/drawing/2014/main" id="{90EDFA89-D612-4292-8F9C-1EC1D16FF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863" y="1509713"/>
            <a:ext cx="8831262" cy="463391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D49B203-24B0-4667-9E78-84D0A5D7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i="1"/>
              <a:t>Public Policy and Administration </a:t>
            </a:r>
            <a:r>
              <a:rPr lang="en-GB" altLang="en-US" sz="3600"/>
              <a:t>(2005)</a:t>
            </a:r>
          </a:p>
        </p:txBody>
      </p:sp>
      <p:pic>
        <p:nvPicPr>
          <p:cNvPr id="12291" name="Content Placeholder 5" descr="PPAD retr.jpg">
            <a:extLst>
              <a:ext uri="{FF2B5EF4-FFF2-40B4-BE49-F238E27FC236}">
                <a16:creationId xmlns:a16="http://schemas.microsoft.com/office/drawing/2014/main" id="{732BD140-5A41-439C-9FFC-E38ABD324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" y="1500188"/>
            <a:ext cx="8890000" cy="48577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2F15D07-2DAE-4596-A5F6-BDEB9352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i="1"/>
              <a:t>East European Politics and Societies </a:t>
            </a:r>
            <a:r>
              <a:rPr lang="en-GB" altLang="en-US" sz="3600"/>
              <a:t>(2005)</a:t>
            </a:r>
          </a:p>
        </p:txBody>
      </p:sp>
      <p:pic>
        <p:nvPicPr>
          <p:cNvPr id="13315" name="Content Placeholder 3" descr="Pap EEPS.jpg">
            <a:extLst>
              <a:ext uri="{FF2B5EF4-FFF2-40B4-BE49-F238E27FC236}">
                <a16:creationId xmlns:a16="http://schemas.microsoft.com/office/drawing/2014/main" id="{271FEFBE-37D1-4B83-94FB-AD93098E7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600200"/>
            <a:ext cx="7058025" cy="490061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Content Placeholder 3" descr="Pap CPCS.jpg">
            <a:extLst>
              <a:ext uri="{FF2B5EF4-FFF2-40B4-BE49-F238E27FC236}">
                <a16:creationId xmlns:a16="http://schemas.microsoft.com/office/drawing/2014/main" id="{BF802F89-8BDB-41A6-BC4F-05A837AE8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3463" y="174625"/>
            <a:ext cx="4292600" cy="64690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3" descr="Papadoulis.jpg">
            <a:extLst>
              <a:ext uri="{FF2B5EF4-FFF2-40B4-BE49-F238E27FC236}">
                <a16:creationId xmlns:a16="http://schemas.microsoft.com/office/drawing/2014/main" id="{F9176678-6879-4FDD-B23E-7B820280D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1563" y="1735138"/>
            <a:ext cx="2268537" cy="2836862"/>
          </a:xfrm>
        </p:spPr>
      </p:pic>
      <p:pic>
        <p:nvPicPr>
          <p:cNvPr id="21507" name="Picture 2" descr="C:\Users\Home\Pictures\Pap evil.jpg">
            <a:extLst>
              <a:ext uri="{FF2B5EF4-FFF2-40B4-BE49-F238E27FC236}">
                <a16:creationId xmlns:a16="http://schemas.microsoft.com/office/drawing/2014/main" id="{BB9624D4-BE56-413C-8011-54CEC90D2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500063"/>
            <a:ext cx="42862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21249</TotalTime>
  <Words>783</Words>
  <Application>Microsoft Office PowerPoint</Application>
  <PresentationFormat>On-screen Show (4:3)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Fundamentals of Politics Research  Lecture 11 (2020-21)  The ethical study of politics  Dr Adrian Blau  </vt:lpstr>
      <vt:lpstr>Trust</vt:lpstr>
      <vt:lpstr>Fabrication?</vt:lpstr>
      <vt:lpstr>Plagiarism</vt:lpstr>
      <vt:lpstr>Journal of Common Market Studies (2005)</vt:lpstr>
      <vt:lpstr>Public Policy and Administration (2005)</vt:lpstr>
      <vt:lpstr>East European Politics and Societies (2005)</vt:lpstr>
      <vt:lpstr>PowerPoint Presentation</vt:lpstr>
      <vt:lpstr>PowerPoint Presentation</vt:lpstr>
      <vt:lpstr>‘Little murders’</vt:lpstr>
      <vt:lpstr>Sloppy referencing</vt:lpstr>
      <vt:lpstr>Example: Caulfield and Hill </vt:lpstr>
      <vt:lpstr>Caulfield and Hill (continued) </vt:lpstr>
      <vt:lpstr>Integrity and impartiality</vt:lpstr>
      <vt:lpstr>Integrity</vt:lpstr>
      <vt:lpstr>Mindset: key questions</vt:lpstr>
      <vt:lpstr>Self-centredness</vt:lpstr>
      <vt:lpstr>Well-roundedness &amp; reflectivity</vt:lpstr>
      <vt:lpstr>Module conclusions</vt:lpstr>
      <vt:lpstr>A second-year student</vt:lpstr>
      <vt:lpstr>Extra 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Adrian Blau</dc:creator>
  <cp:lastModifiedBy>Blau, Adrian</cp:lastModifiedBy>
  <cp:revision>1940</cp:revision>
  <cp:lastPrinted>2015-12-07T09:27:09Z</cp:lastPrinted>
  <dcterms:created xsi:type="dcterms:W3CDTF">2011-09-17T08:01:45Z</dcterms:created>
  <dcterms:modified xsi:type="dcterms:W3CDTF">2020-12-05T11:15:41Z</dcterms:modified>
</cp:coreProperties>
</file>