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30" r:id="rId2"/>
  </p:sldMasterIdLst>
  <p:notesMasterIdLst>
    <p:notesMasterId r:id="rId28"/>
  </p:notesMasterIdLst>
  <p:sldIdLst>
    <p:sldId id="307" r:id="rId3"/>
    <p:sldId id="455" r:id="rId4"/>
    <p:sldId id="324" r:id="rId5"/>
    <p:sldId id="436" r:id="rId6"/>
    <p:sldId id="308" r:id="rId7"/>
    <p:sldId id="297" r:id="rId8"/>
    <p:sldId id="259" r:id="rId9"/>
    <p:sldId id="303" r:id="rId10"/>
    <p:sldId id="496" r:id="rId11"/>
    <p:sldId id="323" r:id="rId12"/>
    <p:sldId id="260" r:id="rId13"/>
    <p:sldId id="293" r:id="rId14"/>
    <p:sldId id="262" r:id="rId15"/>
    <p:sldId id="261" r:id="rId16"/>
    <p:sldId id="263" r:id="rId17"/>
    <p:sldId id="264" r:id="rId18"/>
    <p:sldId id="494" r:id="rId19"/>
    <p:sldId id="265" r:id="rId20"/>
    <p:sldId id="499" r:id="rId21"/>
    <p:sldId id="498" r:id="rId22"/>
    <p:sldId id="266" r:id="rId23"/>
    <p:sldId id="270" r:id="rId24"/>
    <p:sldId id="274" r:id="rId25"/>
    <p:sldId id="275" r:id="rId26"/>
    <p:sldId id="288" r:id="rId27"/>
  </p:sldIdLst>
  <p:sldSz cx="9144000" cy="6858000" type="screen4x3"/>
  <p:notesSz cx="6816725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800000"/>
    <a:srgbClr val="047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03" autoAdjust="0"/>
    <p:restoredTop sz="94659" autoAdjust="0"/>
  </p:normalViewPr>
  <p:slideViewPr>
    <p:cSldViewPr>
      <p:cViewPr varScale="1">
        <p:scale>
          <a:sx n="98" d="100"/>
          <a:sy n="98" d="100"/>
        </p:scale>
        <p:origin x="6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4338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4338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CF8A882-C434-4AA5-BFE0-759668BB4E5D}" type="datetimeFigureOut">
              <a:rPr lang="en-GB"/>
              <a:pPr>
                <a:defRPr/>
              </a:pPr>
              <a:t>26/09/2020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1228725"/>
            <a:ext cx="4419600" cy="3314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7575"/>
            <a:ext cx="5454650" cy="38687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4338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4338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CB21B2-D685-4CB1-9F0B-EFE5BF2E59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0D900E-6C80-4E5A-89F5-C7DC47845FE6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79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24D2D-A80A-45B7-9F0F-339BE20ACDAE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D4EE4-E49B-4784-9823-85851B3902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337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7BB3E-7EE2-40F0-BACF-4A19BF9C591B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65D12-D3D2-41FD-8D48-8D3D7BED12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58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93DF-5169-4472-99DC-E354B69078BD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89F74-FF6A-4F13-B34F-BB2615FAF9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660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3343-13F2-40AD-96F0-588A9C3C9CF6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59A3F-38D2-4253-9934-57337E3909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983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>
            <a:lvl1pPr marL="0" indent="0">
              <a:spcAft>
                <a:spcPts val="400"/>
              </a:spcAft>
              <a:buNone/>
              <a:defRPr/>
            </a:lvl1pPr>
            <a:lvl2pPr marL="449263" indent="0">
              <a:spcAft>
                <a:spcPts val="300"/>
              </a:spcAft>
              <a:buNone/>
              <a:defRPr/>
            </a:lvl2pPr>
            <a:lvl3pPr marL="898525" indent="0">
              <a:spcAft>
                <a:spcPts val="200"/>
              </a:spcAft>
              <a:buNone/>
              <a:defRPr/>
            </a:lvl3pPr>
            <a:lvl4pPr marL="1346200" indent="0">
              <a:spcAft>
                <a:spcPts val="200"/>
              </a:spcAft>
              <a:buNone/>
              <a:defRPr/>
            </a:lvl4pPr>
            <a:lvl5pPr marL="1795463" indent="0">
              <a:spcAft>
                <a:spcPts val="2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5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6E25-E5B7-4996-A378-5FA0781E4794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62DB-B321-469A-8DE1-095D32F491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76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548BD-7EBE-4878-9B6A-3F660963FD7B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E43C5-3C0F-4814-AA14-58A50088AE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851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2BFDB-6FBB-49D4-93CC-E31F009DC27B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26349-3ED8-4819-91E5-7B745BB2A4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457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7905-CE17-493C-A7C3-5FF658BF43A2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668CD-4CB0-4253-8549-57D23FA8E4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2616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DB91C-AD9C-4FE0-B276-5A7BD8DB37FC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75FD-221C-4366-9121-A4CDC4AAAC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7411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A492-6849-4913-8775-A9134222EE2B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945E9-0F31-429E-9B28-BD2C696C04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26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>
            <a:lvl1pPr marL="0" indent="0">
              <a:spcAft>
                <a:spcPts val="400"/>
              </a:spcAft>
              <a:buNone/>
              <a:defRPr/>
            </a:lvl1pPr>
            <a:lvl2pPr marL="449263" indent="0">
              <a:spcAft>
                <a:spcPts val="300"/>
              </a:spcAft>
              <a:buNone/>
              <a:defRPr/>
            </a:lvl2pPr>
            <a:lvl3pPr marL="898525" indent="0">
              <a:spcAft>
                <a:spcPts val="200"/>
              </a:spcAft>
              <a:buNone/>
              <a:defRPr/>
            </a:lvl3pPr>
            <a:lvl4pPr marL="1346200" indent="0">
              <a:spcAft>
                <a:spcPts val="200"/>
              </a:spcAft>
              <a:buNone/>
              <a:defRPr/>
            </a:lvl4pPr>
            <a:lvl5pPr marL="1795463" indent="0">
              <a:spcAft>
                <a:spcPts val="2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62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73C24-85CD-4360-98BF-965EBF1BDC5A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9A6DF-D8D4-4CBF-AF50-FA9EE90CF08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5806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EDF7-366A-4573-8928-3BC91CE48D37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E8CF2-F552-4B2E-94BE-280EBC4FCB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6084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ED335-15E3-4B82-B6B7-40F5CCAC59F9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F5A4E-065E-4990-BA9A-1A54EB21A7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33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C6DC-7348-485B-B69A-7CD2987456D4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D8B76-41CF-45B4-B41C-1F76939FBF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83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D8C9-C905-4F1D-B030-68D0FE06F18D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238B6-A4B7-4270-82D4-0318111FC5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47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4A35-D641-4F57-AC52-1785CB8CE442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1B3C5-0838-43DE-9DA6-E8DD0FE921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9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B918-E0C2-4E0A-8596-F3C335FF6C74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E65F9-48D2-425A-842E-D24923A78B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04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E9EC4-4DB8-49EB-8F46-4CFD829CACC0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49FB4-F469-4B1D-96D9-631FD98BDE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302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C152B-43E3-4B43-B6D9-43F44192452C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442A-D4E0-4D7A-A7A9-C9B800B25B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917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5E82A-9D68-4595-B531-DD767CD126D3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BFBE6-FDDA-43AD-8DFE-BF11D8749B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73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9D9D9"/>
            </a:gs>
            <a:gs pos="50000">
              <a:srgbClr val="558ED5"/>
            </a:gs>
            <a:gs pos="100000">
              <a:srgbClr val="CCC1D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F83C67-5F21-4F30-8946-E94465AFEBD0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648917-D498-44E2-A42A-B24083438F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32B1BD-5994-4FC2-94A1-32A80D7DD644}" type="datetimeFigureOut">
              <a:rPr lang="en-US"/>
              <a:pPr>
                <a:defRPr/>
              </a:pPr>
              <a:t>9/26/2020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7D2553-61DC-4CEF-B0A6-D274868CA2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750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1975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/>
              <a:t>Fundamentals of </a:t>
            </a:r>
            <a:br>
              <a:rPr lang="en-GB" b="1" dirty="0"/>
            </a:br>
            <a:r>
              <a:rPr lang="en-GB" b="1" dirty="0"/>
              <a:t>Politics Research</a:t>
            </a:r>
            <a:br>
              <a:rPr lang="en-GB" b="1" dirty="0"/>
            </a:br>
            <a:br>
              <a:rPr lang="en-GB" dirty="0"/>
            </a:br>
            <a:r>
              <a:rPr lang="en-GB" sz="3600" dirty="0"/>
              <a:t>Lecture 2 (2020-21)</a:t>
            </a:r>
            <a:br>
              <a:rPr lang="en-GB" sz="3600" b="1" dirty="0"/>
            </a:br>
            <a:br>
              <a:rPr lang="en-GB" b="1" dirty="0"/>
            </a:br>
            <a:r>
              <a:rPr lang="en-GB" b="1" dirty="0"/>
              <a:t>Questions</a:t>
            </a:r>
            <a:br>
              <a:rPr lang="en-GB" b="1" dirty="0"/>
            </a:br>
            <a:br>
              <a:rPr lang="en-GB" b="1" dirty="0"/>
            </a:br>
            <a:r>
              <a:rPr lang="en-GB" sz="3600" dirty="0">
                <a:solidFill>
                  <a:prstClr val="black"/>
                </a:solidFill>
              </a:rPr>
              <a:t>Dr Adrian Blau*</a:t>
            </a:r>
            <a:br>
              <a:rPr lang="en-GB" sz="3600" dirty="0">
                <a:solidFill>
                  <a:prstClr val="black"/>
                </a:solidFill>
              </a:rPr>
            </a:br>
            <a:br>
              <a:rPr lang="en-GB" sz="3600" dirty="0">
                <a:solidFill>
                  <a:prstClr val="black"/>
                </a:solidFill>
              </a:rPr>
            </a:br>
            <a:r>
              <a:rPr lang="en-GB" sz="3100" dirty="0">
                <a:solidFill>
                  <a:prstClr val="black"/>
                </a:solidFill>
              </a:rPr>
              <a:t>* My surname still rhymes with ‘flaw’.</a:t>
            </a:r>
            <a:br>
              <a:rPr lang="en-GB" sz="3100" dirty="0">
                <a:solidFill>
                  <a:prstClr val="black"/>
                </a:solidFill>
              </a:rPr>
            </a:br>
            <a:endParaRPr lang="en-GB" dirty="0"/>
          </a:p>
        </p:txBody>
      </p:sp>
      <p:pic>
        <p:nvPicPr>
          <p:cNvPr id="5" name="Picture 4" descr="KCL_UoL_A5_30mm_red">
            <a:extLst>
              <a:ext uri="{FF2B5EF4-FFF2-40B4-BE49-F238E27FC236}">
                <a16:creationId xmlns:a16="http://schemas.microsoft.com/office/drawing/2014/main" id="{A7BC789D-CD2A-4A9E-90DB-D89BB54611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4"/>
          <a:stretch>
            <a:fillRect/>
          </a:stretch>
        </p:blipFill>
        <p:spPr bwMode="auto">
          <a:xfrm>
            <a:off x="251520" y="260647"/>
            <a:ext cx="1368152" cy="1097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Exciting technological advance</a:t>
            </a:r>
          </a:p>
        </p:txBody>
      </p:sp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446088" y="1600200"/>
            <a:ext cx="8229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492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9852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46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95463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52663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9863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7063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24263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altLang="en-US" dirty="0"/>
              <a:t>Semi-intelligent multiple-choice quiz on KEATS as part of your seminar preparation.</a:t>
            </a:r>
          </a:p>
          <a:p>
            <a:pPr eaLnBrk="1" hangingPunct="1"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altLang="en-US" dirty="0"/>
              <a:t>Funded by DPE. Prepared by Dr Elizabeth Ralph-Morrow &amp; me.</a:t>
            </a:r>
          </a:p>
          <a:p>
            <a:pPr eaLnBrk="1" hangingPunct="1"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altLang="en-US" dirty="0"/>
              <a:t>&gt;1 of (a) to (e) may be right.</a:t>
            </a:r>
          </a:p>
          <a:p>
            <a:pPr eaLnBrk="1" hangingPunct="1"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altLang="en-US" dirty="0"/>
              <a:t>Tell your seminar tutors or</a:t>
            </a:r>
            <a:br>
              <a:rPr lang="en-GB" altLang="en-US" dirty="0"/>
            </a:br>
            <a:r>
              <a:rPr lang="en-GB" altLang="en-US" dirty="0"/>
              <a:t>comment on the new Forum.</a:t>
            </a:r>
          </a:p>
          <a:p>
            <a:pPr eaLnBrk="1" hangingPunct="1"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altLang="en-US" dirty="0"/>
              <a:t>We can see who has done it!</a:t>
            </a:r>
          </a:p>
        </p:txBody>
      </p:sp>
      <p:pic>
        <p:nvPicPr>
          <p:cNvPr id="17412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104" y="3717032"/>
            <a:ext cx="3368675" cy="251618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Description / descriptive inference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GB" sz="2800" dirty="0"/>
              <a:t>Inference: ‘using observations from the world to learn about other unobserved facts’ (King, </a:t>
            </a:r>
            <a:r>
              <a:rPr lang="en-GB" sz="2800" dirty="0" err="1"/>
              <a:t>Keohane</a:t>
            </a:r>
            <a:r>
              <a:rPr lang="en-GB" sz="2800" dirty="0"/>
              <a:t> and </a:t>
            </a:r>
            <a:r>
              <a:rPr lang="en-GB" sz="2800" dirty="0" err="1"/>
              <a:t>Verba</a:t>
            </a:r>
            <a:r>
              <a:rPr lang="en-GB" sz="2800" dirty="0"/>
              <a:t> 1994, 8). </a:t>
            </a:r>
            <a:r>
              <a:rPr lang="en-GB" sz="2800" b="1" dirty="0">
                <a:solidFill>
                  <a:srgbClr val="FFFF00"/>
                </a:solidFill>
              </a:rPr>
              <a:t>Henceforth KKV.</a:t>
            </a:r>
            <a:r>
              <a:rPr lang="en-GB" sz="2800" dirty="0"/>
              <a:t>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GB" sz="2400" dirty="0"/>
              <a:t>All empirical inferences are guesses – but there are better and worse guesses, and better and worse ways of guessing.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sz="2800" dirty="0"/>
              <a:t>KKV’s dichotomy is a false dichotomy.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896938" algn="l"/>
                <a:tab pos="7173913" algn="r"/>
              </a:tabLst>
              <a:defRPr/>
            </a:pPr>
            <a:endParaRPr lang="en-GB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896938" algn="l"/>
                <a:tab pos="7173913" algn="r"/>
              </a:tabLst>
              <a:defRPr/>
            </a:pP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</a:rPr>
              <a:t>description	descriptive inference</a:t>
            </a:r>
          </a:p>
          <a:p>
            <a:pPr marL="514350" indent="-514350" eaLnBrk="1" hangingPunct="1">
              <a:buFont typeface="Arial" charset="0"/>
              <a:buAutoNum type="arabicParenBoth"/>
              <a:defRPr/>
            </a:pPr>
            <a:r>
              <a:rPr lang="en-GB" sz="2400" dirty="0"/>
              <a:t>All political ‘descriptions’ are inferences – often </a:t>
            </a:r>
            <a:r>
              <a:rPr lang="en-GB" sz="2400" i="1" dirty="0"/>
              <a:t>several </a:t>
            </a:r>
            <a:r>
              <a:rPr lang="en-GB" sz="2400" dirty="0"/>
              <a:t>inferences.</a:t>
            </a:r>
          </a:p>
          <a:p>
            <a:pPr marL="514350" indent="-514350" eaLnBrk="1" hangingPunct="1">
              <a:buFont typeface="Arial" charset="0"/>
              <a:buAutoNum type="arabicParenBoth"/>
              <a:defRPr/>
            </a:pPr>
            <a:r>
              <a:rPr lang="en-GB" sz="2400" dirty="0"/>
              <a:t>It helps to remind ourselves just how indirect.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28750" y="4652963"/>
            <a:ext cx="6286500" cy="1587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the Corruption Perceptions Index</a:t>
            </a:r>
          </a:p>
        </p:txBody>
      </p:sp>
      <p:pic>
        <p:nvPicPr>
          <p:cNvPr id="19459" name="Content Placeholder 5" descr="CPI_2006_Map_1024p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25" y="1646238"/>
            <a:ext cx="5975350" cy="3997325"/>
          </a:xfrm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468313" y="5762625"/>
            <a:ext cx="849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000000"/>
                </a:solidFill>
              </a:rPr>
              <a:t>See also De Maria (2008) on KEATS.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Explanation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GB" altLang="en-US" dirty="0"/>
              <a:t>Explanation: finding </a:t>
            </a:r>
            <a:r>
              <a:rPr lang="en-GB" altLang="en-US" b="1" dirty="0"/>
              <a:t>causes</a:t>
            </a:r>
            <a:r>
              <a:rPr lang="en-GB" altLang="en-US" dirty="0"/>
              <a:t>, showing </a:t>
            </a:r>
            <a:r>
              <a:rPr lang="en-GB" altLang="en-US" b="1" dirty="0"/>
              <a:t>outcomes</a:t>
            </a:r>
            <a:r>
              <a:rPr lang="en-GB" altLang="en-US" dirty="0"/>
              <a:t>.</a:t>
            </a:r>
          </a:p>
          <a:p>
            <a:pPr eaLnBrk="1" hangingPunct="1"/>
            <a:r>
              <a:rPr lang="en-GB" altLang="en-US" dirty="0"/>
              <a:t>All explanations are inferences. (‘Explanation’ and ‘explanatory inference’ are equivalent.)</a:t>
            </a:r>
          </a:p>
          <a:p>
            <a:pPr eaLnBrk="1" hangingPunct="1"/>
            <a:r>
              <a:rPr lang="en-GB" altLang="en-US" dirty="0"/>
              <a:t>Four scary facts about causes:</a:t>
            </a:r>
          </a:p>
          <a:p>
            <a:pPr marL="963613" lvl="1" indent="-514350" eaLnBrk="1" hangingPunct="1">
              <a:buFont typeface="Arial" panose="020B0604020202020204" pitchFamily="34" charset="0"/>
              <a:buAutoNum type="arabicPeriod"/>
            </a:pPr>
            <a:r>
              <a:rPr lang="en-GB" altLang="en-US" dirty="0"/>
              <a:t>We can never see a cause.</a:t>
            </a:r>
          </a:p>
          <a:p>
            <a:pPr marL="963613" lvl="1" indent="-514350" eaLnBrk="1" hangingPunct="1">
              <a:buFont typeface="Arial" panose="020B0604020202020204" pitchFamily="34" charset="0"/>
              <a:buAutoNum type="arabicPeriod"/>
            </a:pPr>
            <a:r>
              <a:rPr lang="en-GB" altLang="en-US" dirty="0"/>
              <a:t>We can never prove inferences about causes.</a:t>
            </a:r>
          </a:p>
          <a:p>
            <a:pPr marL="963613" lvl="1" indent="-514350" eaLnBrk="1" hangingPunct="1">
              <a:buFont typeface="Arial" panose="020B0604020202020204" pitchFamily="34" charset="0"/>
              <a:buAutoNum type="arabicPeriod"/>
            </a:pPr>
            <a:r>
              <a:rPr lang="en-GB" altLang="en-US" dirty="0"/>
              <a:t>There are many ideas of what a </a:t>
            </a:r>
            <a:r>
              <a:rPr lang="en-GB" altLang="en-US" dirty="0" err="1"/>
              <a:t>‘cause</a:t>
            </a:r>
            <a:r>
              <a:rPr lang="en-GB" altLang="en-US" dirty="0"/>
              <a:t>’ is.</a:t>
            </a:r>
          </a:p>
          <a:p>
            <a:pPr marL="963613" lvl="1" indent="-514350" eaLnBrk="1" hangingPunct="1">
              <a:buFont typeface="Arial" panose="020B0604020202020204" pitchFamily="34" charset="0"/>
              <a:buAutoNum type="arabicPeriod"/>
            </a:pPr>
            <a:r>
              <a:rPr lang="en-GB" altLang="en-US" dirty="0"/>
              <a:t>None of these ideas 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Beyond explanation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900613"/>
          </a:xfrm>
        </p:spPr>
        <p:txBody>
          <a:bodyPr/>
          <a:lstStyle/>
          <a:p>
            <a:pPr eaLnBrk="1" hangingPunct="1"/>
            <a:r>
              <a:rPr lang="en-GB" altLang="en-US"/>
              <a:t>‘Social science research, whether quantitative or qualitative, involves the dual goals of describing and explaining’ (KKV 1994, 34).</a:t>
            </a:r>
          </a:p>
          <a:p>
            <a:pPr eaLnBrk="1" hangingPunct="1"/>
            <a:r>
              <a:rPr lang="en-GB" altLang="en-US"/>
              <a:t>Explanation is ‘[t]he main task of the social sciences’ (Elster 2007, 9).</a:t>
            </a:r>
          </a:p>
          <a:p>
            <a:pPr eaLnBrk="1" hangingPunct="1"/>
            <a:r>
              <a:rPr lang="en-GB" altLang="en-US"/>
              <a:t>Kellstedt and Whitten (section 1.2): explanation is what makes social science a </a:t>
            </a:r>
            <a:r>
              <a:rPr lang="en-GB" altLang="en-US" i="1"/>
              <a:t>science</a:t>
            </a:r>
            <a:r>
              <a:rPr lang="en-GB" altLang="en-US"/>
              <a:t>.</a:t>
            </a:r>
          </a:p>
          <a:p>
            <a:pPr eaLnBrk="1" hangingPunct="1"/>
            <a:r>
              <a:rPr lang="en-GB" altLang="en-US"/>
              <a:t>KKV mention political theory e.g. obligation and legitimacy (1994, 6). But there’s a middle ground!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Evaluation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GB" altLang="en-US" sz="2800"/>
              <a:t>How democratic is the US constitution?</a:t>
            </a:r>
          </a:p>
          <a:p>
            <a:pPr eaLnBrk="1" hangingPunct="1"/>
            <a:r>
              <a:rPr lang="en-GB" altLang="en-US" sz="2800"/>
              <a:t>Is Russia authoritarian?</a:t>
            </a:r>
          </a:p>
          <a:p>
            <a:pPr eaLnBrk="1" hangingPunct="1"/>
            <a:r>
              <a:rPr lang="en-GB" altLang="en-US" sz="2800"/>
              <a:t>Was the Sydney Opera House a policy failure?</a:t>
            </a:r>
          </a:p>
          <a:p>
            <a:pPr eaLnBrk="1" hangingPunct="1"/>
            <a:r>
              <a:rPr lang="en-GB" altLang="en-US" sz="2800"/>
              <a:t>Is first-past-the-post broken?</a:t>
            </a:r>
          </a:p>
          <a:p>
            <a:pPr eaLnBrk="1" hangingPunct="1"/>
            <a:r>
              <a:rPr lang="en-GB" altLang="en-US" sz="2800"/>
              <a:t>Was George W. Bush a terrorist?</a:t>
            </a:r>
          </a:p>
          <a:p>
            <a:pPr eaLnBrk="1" hangingPunct="1"/>
            <a:r>
              <a:rPr lang="en-GB" altLang="en-US" sz="2800"/>
              <a:t>How efficient is the EU bureaucracy?</a:t>
            </a:r>
          </a:p>
          <a:p>
            <a:pPr eaLnBrk="1" hangingPunct="1"/>
            <a:r>
              <a:rPr lang="en-GB" altLang="en-US" sz="2800"/>
              <a:t>Is low turnout a problem for democracy?</a:t>
            </a:r>
          </a:p>
          <a:p>
            <a:pPr eaLnBrk="1" hangingPunct="1"/>
            <a:r>
              <a:rPr lang="en-GB" altLang="en-US" b="1">
                <a:solidFill>
                  <a:srgbClr val="047207"/>
                </a:solidFill>
                <a:sym typeface="Wingdings" panose="05000000000000000000" pitchFamily="2" charset="2"/>
              </a:rPr>
              <a:t> </a:t>
            </a:r>
            <a:r>
              <a:rPr lang="en-GB" altLang="en-US" b="1">
                <a:solidFill>
                  <a:srgbClr val="047207"/>
                </a:solidFill>
              </a:rPr>
              <a:t>Conceptual</a:t>
            </a:r>
            <a:r>
              <a:rPr lang="en-GB" altLang="en-US" b="1"/>
              <a:t> </a:t>
            </a:r>
            <a:r>
              <a:rPr lang="en-GB" altLang="en-US"/>
              <a:t>and empirical (descriptive and/or explanatory).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85875" y="1643063"/>
            <a:ext cx="1643063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785938" y="2214563"/>
            <a:ext cx="2357437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072063" y="2786063"/>
            <a:ext cx="1928812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500438" y="3357563"/>
            <a:ext cx="1071562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3786188" y="3929063"/>
            <a:ext cx="1500187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214438" y="4500563"/>
            <a:ext cx="1285875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857500" y="5072063"/>
            <a:ext cx="3429000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275" name="TextBox 2"/>
          <p:cNvSpPr txBox="1">
            <a:spLocks noChangeArrowheads="1"/>
          </p:cNvSpPr>
          <p:nvPr/>
        </p:nvSpPr>
        <p:spPr bwMode="auto">
          <a:xfrm>
            <a:off x="6516688" y="3429000"/>
            <a:ext cx="2376487" cy="1570038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47207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There are other concepts here too e.g. ‘is’ and ‘Russia’!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588125" y="765175"/>
            <a:ext cx="2087563" cy="1200150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2400" b="1" dirty="0">
                <a:solidFill>
                  <a:srgbClr val="800000"/>
                </a:solidFill>
              </a:rPr>
              <a:t>These are all </a:t>
            </a:r>
            <a:r>
              <a:rPr lang="en-GB" sz="2400" b="1" i="1" dirty="0">
                <a:solidFill>
                  <a:srgbClr val="800000"/>
                </a:solidFill>
              </a:rPr>
              <a:t>normative </a:t>
            </a:r>
            <a:r>
              <a:rPr lang="en-GB" sz="2400" b="1" dirty="0">
                <a:solidFill>
                  <a:srgbClr val="800000"/>
                </a:solidFill>
              </a:rPr>
              <a:t>concepts.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275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Evaluation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GB" altLang="en-US" b="1" i="1" dirty="0"/>
              <a:t>Non-normative</a:t>
            </a:r>
            <a:r>
              <a:rPr lang="en-GB" altLang="en-US" dirty="0"/>
              <a:t> evaluation:</a:t>
            </a:r>
          </a:p>
          <a:p>
            <a:pPr eaLnBrk="1" hangingPunct="1"/>
            <a:r>
              <a:rPr lang="en-GB" altLang="en-US" dirty="0"/>
              <a:t>Is France a presidential system?</a:t>
            </a:r>
          </a:p>
          <a:p>
            <a:pPr eaLnBrk="1" hangingPunct="1"/>
            <a:r>
              <a:rPr lang="en-GB" altLang="en-US" dirty="0"/>
              <a:t>Does the UK have a two-party system?</a:t>
            </a:r>
          </a:p>
          <a:p>
            <a:pPr eaLnBrk="1" hangingPunct="1"/>
            <a:r>
              <a:rPr lang="en-GB" altLang="en-US" dirty="0"/>
              <a:t>Is politics being judicialized and/or </a:t>
            </a:r>
            <a:r>
              <a:rPr lang="en-GB" altLang="en-US" dirty="0" err="1"/>
              <a:t>juridified</a:t>
            </a:r>
            <a:r>
              <a:rPr lang="en-GB" altLang="en-US" dirty="0"/>
              <a:t>?</a:t>
            </a:r>
          </a:p>
          <a:p>
            <a:pPr eaLnBrk="1" hangingPunct="1"/>
            <a:endParaRPr lang="en-GB" altLang="en-US" sz="1400" dirty="0"/>
          </a:p>
          <a:p>
            <a:pPr eaLnBrk="1" hangingPunct="1"/>
            <a:r>
              <a:rPr lang="en-GB" altLang="en-US" dirty="0"/>
              <a:t>All of the above can also be normative, if you see these concepts as good/bad.</a:t>
            </a:r>
          </a:p>
          <a:p>
            <a:pPr eaLnBrk="1" hangingPunct="1"/>
            <a:endParaRPr lang="en-GB" alt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339975" y="2349500"/>
            <a:ext cx="2087563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800475" y="2928938"/>
            <a:ext cx="2932113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132138" y="3576638"/>
            <a:ext cx="4752975" cy="428625"/>
          </a:xfrm>
          <a:prstGeom prst="roundRect">
            <a:avLst/>
          </a:prstGeom>
          <a:solidFill>
            <a:srgbClr val="047207">
              <a:alpha val="20000"/>
            </a:srgbClr>
          </a:solidFill>
          <a:ln>
            <a:solidFill>
              <a:srgbClr val="047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6000750" y="1773238"/>
            <a:ext cx="2387600" cy="830262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classification: pointless?</a:t>
            </a:r>
            <a:endParaRPr lang="en-GB" sz="2400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cxnSp>
        <p:nvCxnSpPr>
          <p:cNvPr id="8" name="Shape 5"/>
          <p:cNvCxnSpPr/>
          <p:nvPr/>
        </p:nvCxnSpPr>
        <p:spPr bwMode="auto">
          <a:xfrm rot="5400000">
            <a:off x="5482431" y="2410620"/>
            <a:ext cx="714375" cy="322262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5"/>
          <p:cNvCxnSpPr/>
          <p:nvPr/>
        </p:nvCxnSpPr>
        <p:spPr bwMode="auto">
          <a:xfrm rot="10800000" flipV="1">
            <a:off x="4427538" y="2143125"/>
            <a:ext cx="1573212" cy="206375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23850" y="4292600"/>
            <a:ext cx="8640763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0BE1-8896-4497-8A8B-FCF88104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you’re confused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919B-247A-48D0-A5D0-3C383AC7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Evaluation always has two parts:</a:t>
            </a:r>
          </a:p>
          <a:p>
            <a:pPr marL="906463" lvl="1" indent="-457200">
              <a:buFont typeface="Arial" panose="020B0604020202020204" pitchFamily="34" charset="0"/>
              <a:buChar char="•"/>
            </a:pPr>
            <a:r>
              <a:rPr lang="en-GB" altLang="en-US" sz="3200" dirty="0"/>
              <a:t>conceptual</a:t>
            </a:r>
          </a:p>
          <a:p>
            <a:pPr marL="906463" lvl="1" indent="-457200">
              <a:buFont typeface="Arial" panose="020B0604020202020204" pitchFamily="34" charset="0"/>
              <a:buChar char="•"/>
            </a:pPr>
            <a:r>
              <a:rPr lang="en-GB" altLang="en-US" sz="3200" dirty="0"/>
              <a:t>empirical</a:t>
            </a:r>
          </a:p>
          <a:p>
            <a:r>
              <a:rPr lang="en-GB" altLang="en-US" dirty="0"/>
              <a:t>When the concept is normative, the evaluation is normative.</a:t>
            </a:r>
          </a:p>
          <a:p>
            <a:r>
              <a:rPr lang="en-GB" altLang="en-US" dirty="0"/>
              <a:t>When the concept is non-normative, the evaluation is non-normative.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23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Prescription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GB" altLang="en-US"/>
              <a:t>How could/should the US constitution be made more (or less) democratic?</a:t>
            </a:r>
          </a:p>
          <a:p>
            <a:pPr eaLnBrk="1" hangingPunct="1"/>
            <a:r>
              <a:rPr lang="en-GB" altLang="en-US"/>
              <a:t>How might Russia be made more (or less) authoritarian?</a:t>
            </a:r>
          </a:p>
          <a:p>
            <a:pPr eaLnBrk="1" hangingPunct="1"/>
            <a:r>
              <a:rPr lang="en-GB" altLang="en-US"/>
              <a:t>How could France be made more (or less) presidential?</a:t>
            </a:r>
          </a:p>
          <a:p>
            <a:pPr eaLnBrk="1" hangingPunct="1"/>
            <a:r>
              <a:rPr lang="en-GB" altLang="en-US"/>
              <a:t>(Can involve the past – e.g. how should the Framers of the US Constitution have made it more democratic?)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57A6-77CD-44C0-AB03-485B8D24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Creativity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B501-766E-45E2-98FC-79069FC9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‘Thinking outside the box’ is important for many researchers – but can be risky for students!</a:t>
            </a:r>
          </a:p>
          <a:p>
            <a:r>
              <a:rPr lang="en-GB" dirty="0"/>
              <a:t>3 tips for essays:</a:t>
            </a:r>
          </a:p>
          <a:p>
            <a:pPr marL="963613" lvl="1" indent="-514350">
              <a:buAutoNum type="arabicParenBoth"/>
            </a:pPr>
            <a:r>
              <a:rPr lang="en-GB" dirty="0"/>
              <a:t>Start thinking about the title early.</a:t>
            </a:r>
          </a:p>
          <a:p>
            <a:pPr marL="963613" lvl="1" indent="-514350">
              <a:buAutoNum type="arabicParenBoth"/>
            </a:pPr>
            <a:r>
              <a:rPr lang="en-GB" dirty="0"/>
              <a:t>Read widely and critically.</a:t>
            </a:r>
          </a:p>
          <a:p>
            <a:pPr marL="963613" lvl="1" indent="-514350">
              <a:buAutoNum type="arabicParenBoth"/>
            </a:pPr>
            <a:r>
              <a:rPr lang="en-GB" dirty="0"/>
              <a:t>If in doubt, check with module convenor or seminar leader.</a:t>
            </a:r>
          </a:p>
        </p:txBody>
      </p:sp>
    </p:spTree>
    <p:extLst>
      <p:ext uri="{BB962C8B-B14F-4D97-AF65-F5344CB8AC3E}">
        <p14:creationId xmlns:p14="http://schemas.microsoft.com/office/powerpoint/2010/main" val="30871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Last time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 dirty="0"/>
              <a:t>You are your own educators. 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 dirty="0"/>
              <a:t>Develop the mindset – and use the language – of an active, critical, sophisticated researcher.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 dirty="0"/>
              <a:t>It can take time to develop these skills.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8EA1-47C7-4609-8265-08F852A3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1AF8-7159-4857-AC35-81E5CDF9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Think creatively about the following essay title:</a:t>
            </a:r>
          </a:p>
          <a:p>
            <a:endParaRPr lang="en-GB" b="1" dirty="0"/>
          </a:p>
          <a:p>
            <a:r>
              <a:rPr lang="en-GB" b="1" dirty="0"/>
              <a:t>‘What explains the rise of corruption in the UK?’</a:t>
            </a:r>
          </a:p>
          <a:p>
            <a:endParaRPr lang="en-GB" b="1" dirty="0"/>
          </a:p>
          <a:p>
            <a:r>
              <a:rPr lang="en-GB" dirty="0"/>
              <a:t>N.B. You </a:t>
            </a:r>
            <a:r>
              <a:rPr lang="en-GB" i="1" dirty="0"/>
              <a:t>don’t </a:t>
            </a:r>
            <a:r>
              <a:rPr lang="en-GB" dirty="0"/>
              <a:t>have to be creative to get high marks in essays!</a:t>
            </a:r>
          </a:p>
          <a:p>
            <a:r>
              <a:rPr lang="en-GB" dirty="0"/>
              <a:t>Creativity can be risky. (CPS, Intro: 3/4 marks.)</a:t>
            </a:r>
          </a:p>
        </p:txBody>
      </p:sp>
    </p:spTree>
    <p:extLst>
      <p:ext uri="{BB962C8B-B14F-4D97-AF65-F5344CB8AC3E}">
        <p14:creationId xmlns:p14="http://schemas.microsoft.com/office/powerpoint/2010/main" val="38896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ym typeface="Wingdings" panose="05000000000000000000" pitchFamily="2" charset="2"/>
              </a:rPr>
              <a:t> </a:t>
            </a:r>
            <a:r>
              <a:rPr lang="en-GB" altLang="en-US"/>
              <a:t>DEEP social science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Social science can be about more than just description and explanation: </a:t>
            </a:r>
            <a:r>
              <a:rPr lang="en-GB" altLang="en-US" sz="2800" b="1" dirty="0"/>
              <a:t>norms matter.</a:t>
            </a:r>
            <a:endParaRPr lang="en-GB" altLang="en-US" sz="2800" dirty="0"/>
          </a:p>
          <a:p>
            <a:pPr eaLnBrk="1" hangingPunct="1"/>
            <a:r>
              <a:rPr lang="en-GB" altLang="en-US" sz="2800" dirty="0"/>
              <a:t>Much description and explanation is ultimately aimed at contributing to normative questions.</a:t>
            </a:r>
          </a:p>
          <a:p>
            <a:pPr eaLnBrk="1" hangingPunct="1"/>
            <a:r>
              <a:rPr lang="en-GB" altLang="en-US" sz="2800" dirty="0"/>
              <a:t>Good evaluation depends on good description and (sometimes) good explanation.</a:t>
            </a:r>
          </a:p>
          <a:p>
            <a:pPr eaLnBrk="1" hangingPunct="1"/>
            <a:r>
              <a:rPr lang="en-GB" altLang="en-US" sz="2800" dirty="0"/>
              <a:t>Good evaluation also requires clear concepts.</a:t>
            </a:r>
          </a:p>
          <a:p>
            <a:pPr eaLnBrk="1" hangingPunct="1"/>
            <a:r>
              <a:rPr lang="en-GB" altLang="en-US" sz="2800" dirty="0"/>
              <a:t>Evaluations have an ‘if–then’ structure.</a:t>
            </a:r>
          </a:p>
          <a:p>
            <a:pPr eaLnBrk="1" hangingPunct="1"/>
            <a:r>
              <a:rPr lang="en-GB" altLang="en-US" sz="2800" dirty="0"/>
              <a:t>Social </a:t>
            </a:r>
            <a:r>
              <a:rPr lang="en-GB" altLang="en-US" sz="2800" i="1" dirty="0"/>
              <a:t>scientists </a:t>
            </a:r>
            <a:r>
              <a:rPr lang="en-GB" altLang="en-US" sz="2800" dirty="0"/>
              <a:t>believe there are right answers to DEEP questions.</a:t>
            </a:r>
          </a:p>
          <a:p>
            <a:pPr eaLnBrk="1" hangingPunct="1"/>
            <a:endParaRPr lang="en-GB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Extra points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GB" altLang="en-US" sz="2800" b="1" dirty="0"/>
              <a:t>Prediction</a:t>
            </a:r>
            <a:r>
              <a:rPr lang="en-GB" altLang="en-US" sz="2800" dirty="0"/>
              <a:t> is explanation run forwards in time.</a:t>
            </a:r>
          </a:p>
          <a:p>
            <a:pPr eaLnBrk="1" hangingPunct="1"/>
            <a:r>
              <a:rPr lang="en-GB" altLang="en-US" sz="2800" b="1" dirty="0"/>
              <a:t>Conceptual analysis </a:t>
            </a:r>
            <a:r>
              <a:rPr lang="en-GB" altLang="en-US" sz="2800" dirty="0"/>
              <a:t>is not itself included.</a:t>
            </a:r>
          </a:p>
          <a:p>
            <a:pPr lvl="1" eaLnBrk="1" hangingPunct="1"/>
            <a:r>
              <a:rPr lang="en-GB" altLang="en-US" dirty="0"/>
              <a:t>What is ‘democracy’? What is ‘policy failure’?</a:t>
            </a:r>
          </a:p>
          <a:p>
            <a:pPr eaLnBrk="1" hangingPunct="1"/>
            <a:r>
              <a:rPr lang="en-GB" altLang="en-US" sz="2800" dirty="0"/>
              <a:t>Some</a:t>
            </a:r>
            <a:r>
              <a:rPr lang="en-GB" altLang="en-US" sz="2800" b="1" dirty="0"/>
              <a:t> ‘political theory’</a:t>
            </a:r>
            <a:r>
              <a:rPr lang="en-GB" altLang="en-US" sz="2800" dirty="0"/>
              <a:t> is also covered by DEEP.</a:t>
            </a:r>
            <a:endParaRPr lang="en-GB" altLang="en-US" sz="2800" b="1" dirty="0"/>
          </a:p>
          <a:p>
            <a:pPr eaLnBrk="1" hangingPunct="1"/>
            <a:r>
              <a:rPr lang="en-GB" altLang="en-US" sz="2800" b="1" dirty="0"/>
              <a:t>Two fears:</a:t>
            </a:r>
          </a:p>
          <a:p>
            <a:pPr lvl="1" eaLnBrk="1" hangingPunct="1"/>
            <a:r>
              <a:rPr lang="en-GB" altLang="en-US" dirty="0"/>
              <a:t>Are all explanations really evaluations?</a:t>
            </a:r>
          </a:p>
          <a:p>
            <a:pPr lvl="1" eaLnBrk="1" hangingPunct="1"/>
            <a:r>
              <a:rPr lang="en-GB" altLang="en-US" dirty="0"/>
              <a:t>Are all descriptions really evaluations?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Example: Duverger’s law (1964)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GB" altLang="en-US"/>
              <a:t>Huge literature on whether proportional representation leads to multi-party systems.</a:t>
            </a:r>
          </a:p>
          <a:p>
            <a:pPr eaLnBrk="1" hangingPunct="1"/>
            <a:r>
              <a:rPr lang="en-GB" altLang="en-US"/>
              <a:t>So what? </a:t>
            </a:r>
          </a:p>
          <a:p>
            <a:pPr lvl="1" eaLnBrk="1" hangingPunct="1"/>
            <a:r>
              <a:rPr lang="en-GB" altLang="en-US"/>
              <a:t>Kellstedt and Whitten (2009, section 3.3.3): this is what political </a:t>
            </a:r>
            <a:r>
              <a:rPr lang="en-GB" altLang="en-US" i="1"/>
              <a:t>scientists</a:t>
            </a:r>
            <a:r>
              <a:rPr lang="en-GB" altLang="en-US"/>
              <a:t> do.</a:t>
            </a:r>
          </a:p>
          <a:p>
            <a:pPr lvl="1" eaLnBrk="1" hangingPunct="1"/>
            <a:r>
              <a:rPr lang="en-GB" altLang="en-US"/>
              <a:t>Blau (2007): no, </a:t>
            </a:r>
            <a:r>
              <a:rPr lang="en-GB" altLang="en-US" i="1"/>
              <a:t>political </a:t>
            </a:r>
            <a:r>
              <a:rPr lang="en-GB" altLang="en-US"/>
              <a:t>scientists can do more.</a:t>
            </a:r>
          </a:p>
          <a:p>
            <a:pPr lvl="2" eaLnBrk="1" hangingPunct="1"/>
            <a:r>
              <a:rPr lang="en-GB" altLang="en-US"/>
              <a:t>Accountability, stability, representativeness, etc. </a:t>
            </a:r>
          </a:p>
          <a:p>
            <a:pPr lvl="2" eaLnBrk="1" hangingPunct="1"/>
            <a:r>
              <a:rPr lang="en-GB" altLang="en-US"/>
              <a:t>(K+W: Weimar Germany, disproportionality in US elections! Section 3.4: alcoholism, breast cancer. Not </a:t>
            </a:r>
            <a:r>
              <a:rPr lang="en-GB" altLang="en-US" i="1"/>
              <a:t>just </a:t>
            </a:r>
            <a:r>
              <a:rPr lang="en-GB" altLang="en-US"/>
              <a:t>about getting the right explanations!)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Example: turnout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00613"/>
          </a:xfrm>
        </p:spPr>
        <p:txBody>
          <a:bodyPr/>
          <a:lstStyle/>
          <a:p>
            <a:pPr eaLnBrk="1" hangingPunct="1"/>
            <a:r>
              <a:rPr lang="en-GB" altLang="en-US" dirty="0"/>
              <a:t>We know lots about causes of differential turnout.</a:t>
            </a:r>
          </a:p>
          <a:p>
            <a:pPr eaLnBrk="1" hangingPunct="1"/>
            <a:r>
              <a:rPr lang="en-GB" altLang="en-US" dirty="0"/>
              <a:t>We know much less about the extent to which differential turnout affects policy output.</a:t>
            </a:r>
          </a:p>
          <a:p>
            <a:pPr eaLnBrk="1" hangingPunct="1"/>
            <a:r>
              <a:rPr lang="en-GB" altLang="en-US" dirty="0"/>
              <a:t>Evaluations may depend on explanations:</a:t>
            </a:r>
          </a:p>
          <a:p>
            <a:pPr lvl="1" eaLnBrk="1" hangingPunct="1"/>
            <a:r>
              <a:rPr lang="en-GB" altLang="en-US" sz="2400" dirty="0"/>
              <a:t>e.g. Mark Franklin (2004): declining turnout is primarily associated with changes in the age of voting.</a:t>
            </a:r>
          </a:p>
          <a:p>
            <a:pPr eaLnBrk="1" hangingPunct="1"/>
            <a:r>
              <a:rPr lang="en-GB" altLang="en-US" dirty="0"/>
              <a:t>Prescriptions may depend on explanations:</a:t>
            </a:r>
          </a:p>
          <a:p>
            <a:pPr lvl="1" eaLnBrk="1" hangingPunct="1"/>
            <a:r>
              <a:rPr lang="en-GB" altLang="en-US" sz="2400" dirty="0"/>
              <a:t>Lower voting age to 16? (Find out more about the conditions under which this would reduce turnout.)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Conclusions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All descriptions and explanations are inferences.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There’s more to social science than description and explanation. Norms matter!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Learning how to ask the right questions is incredibly important. Creativity is crucial!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altLang="en-US"/>
              <a:t>This helps you to be constructively critical and write better essays.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Mindset: key questions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Do I trust the data? Do I trust these intuitions?</a:t>
            </a:r>
          </a:p>
          <a:p>
            <a:r>
              <a:rPr lang="en-GB" altLang="en-US"/>
              <a:t>How can I </a:t>
            </a:r>
            <a:r>
              <a:rPr lang="en-GB" altLang="en-US" i="1"/>
              <a:t>test </a:t>
            </a:r>
            <a:r>
              <a:rPr lang="en-GB" altLang="en-US"/>
              <a:t>these claims, e.g. objections, counter-examples, or other interpretations?</a:t>
            </a:r>
          </a:p>
          <a:p>
            <a:r>
              <a:rPr lang="en-GB" altLang="en-US"/>
              <a:t>Am I or these authors trapped by theories?</a:t>
            </a:r>
          </a:p>
          <a:p>
            <a:r>
              <a:rPr lang="en-GB" altLang="en-US"/>
              <a:t>How confident am I in these findings? How firmly should I present my conclusions? How generalisable are these claims?</a:t>
            </a:r>
          </a:p>
          <a:p>
            <a:r>
              <a:rPr lang="en-GB" altLang="en-US"/>
              <a:t>Are we even asking all the right </a:t>
            </a:r>
            <a:br>
              <a:rPr lang="en-GB" altLang="en-US"/>
            </a:br>
            <a:r>
              <a:rPr lang="en-GB" altLang="en-US"/>
              <a:t>questions in the first place?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Today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29050"/>
          </a:xfrm>
        </p:spPr>
        <p:txBody>
          <a:bodyPr/>
          <a:lstStyle/>
          <a:p>
            <a:r>
              <a:rPr lang="en-GB" altLang="en-US"/>
              <a:t>asdasdasd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94387"/>
              </p:ext>
            </p:extLst>
          </p:nvPr>
        </p:nvGraphicFramePr>
        <p:xfrm>
          <a:off x="457200" y="476250"/>
          <a:ext cx="8362950" cy="52801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4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1. Studying politics at university: eight tips</a:t>
                      </a:r>
                      <a:endParaRPr lang="en-GB" sz="2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31" marB="4573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Facts and values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1" marB="45731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92">
                <a:tc>
                  <a:txBody>
                    <a:bodyPr/>
                    <a:lstStyle/>
                    <a:p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2. Questions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Him and hers</a:t>
                      </a:r>
                      <a:endParaRPr lang="en-GB" sz="2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23"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Answers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1" marB="4573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9.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Subject and object</a:t>
                      </a:r>
                      <a:endParaRPr lang="en-GB" sz="2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31" marB="45731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923"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A science of politics?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1" marB="45731"/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Concepts 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573">
                <a:tc>
                  <a:txBody>
                    <a:bodyPr/>
                    <a:lstStyle/>
                    <a:p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r>
                        <a:rPr lang="en-GB" sz="2800" b="0" kern="1200" baseline="0" dirty="0">
                          <a:solidFill>
                            <a:schemeClr val="tx1"/>
                          </a:solidFill>
                          <a:effectLst/>
                        </a:rPr>
                        <a:t> Quantitative and qualitative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1" marB="4573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11.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Bullshit</a:t>
                      </a:r>
                      <a:endParaRPr lang="en-GB" sz="2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31" marB="45731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010"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en-GB" sz="2800" b="0" i="1" dirty="0">
                          <a:solidFill>
                            <a:schemeClr val="tx1"/>
                          </a:solidFill>
                        </a:rPr>
                        <a:t>Reading week</a:t>
                      </a:r>
                    </a:p>
                  </a:txBody>
                  <a:tcPr marL="91436" marR="91436" marT="45731" marB="45731"/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12.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Recap:</a:t>
                      </a:r>
                      <a:r>
                        <a:rPr lang="en-GB" sz="2800" b="0" kern="1200" baseline="0" dirty="0">
                          <a:solidFill>
                            <a:schemeClr val="tx1"/>
                          </a:solidFill>
                          <a:effectLst/>
                        </a:rPr>
                        <a:t> e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</a:rPr>
                        <a:t>thical scholarship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429250"/>
            <a:ext cx="82296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400"/>
              </a:spcAft>
              <a:defRPr/>
            </a:pPr>
            <a:endParaRPr lang="en-GB" sz="280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spcAft>
                <a:spcPts val="400"/>
              </a:spcAft>
              <a:defRPr/>
            </a:pPr>
            <a:endParaRPr lang="en-GB" sz="240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spcAft>
                <a:spcPts val="400"/>
              </a:spcAft>
              <a:buFont typeface="Arial" charset="0"/>
              <a:buNone/>
              <a:defRPr/>
            </a:pPr>
            <a:endParaRPr lang="en-GB" sz="2800" dirty="0">
              <a:latin typeface="+mn-lt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" y="1412776"/>
            <a:ext cx="4157093" cy="2305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TextBox 5"/>
          <p:cNvSpPr txBox="1"/>
          <p:nvPr/>
        </p:nvSpPr>
        <p:spPr bwMode="auto">
          <a:xfrm>
            <a:off x="3155950" y="5711825"/>
            <a:ext cx="3673474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600" b="1" dirty="0">
                <a:solidFill>
                  <a:srgbClr val="FF0000"/>
                </a:solidFill>
                <a:latin typeface="+mj-lt"/>
              </a:rPr>
              <a:t>What we 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GB" dirty="0"/>
              <a:t>The ‘so what?’ question; creativity.</a:t>
            </a:r>
          </a:p>
          <a:p>
            <a:pPr>
              <a:buFont typeface="Arial" charset="0"/>
              <a:buNone/>
              <a:defRPr/>
            </a:pPr>
            <a:r>
              <a:rPr lang="en-GB" dirty="0"/>
              <a:t>Four key questions: the DEEP framework.</a:t>
            </a:r>
          </a:p>
          <a:p>
            <a:pPr>
              <a:buFont typeface="Arial" charset="0"/>
              <a:buNone/>
              <a:defRPr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Seminar: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applying the DEEP framework to three short articles </a:t>
            </a:r>
            <a:r>
              <a:rPr lang="en-GB" dirty="0"/>
              <a:t>(which can also help you for the formative essay!).</a:t>
            </a:r>
          </a:p>
          <a:p>
            <a:pPr>
              <a:buFont typeface="Arial" charset="0"/>
              <a:buNone/>
              <a:defRPr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Remember: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new Discussion Forum rules, from this week onwards.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 what?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Does this really matter? What is actually important here?</a:t>
            </a:r>
          </a:p>
          <a:p>
            <a:r>
              <a:rPr lang="en-GB" altLang="en-US"/>
              <a:t>Does a planned or actual piece of research focus on the most important questions?</a:t>
            </a:r>
          </a:p>
          <a:p>
            <a:r>
              <a:rPr lang="en-GB" altLang="en-US"/>
              <a:t>To the extent that it does not, should we 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/>
              <a:t> ask different questions?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/>
              <a:t> choose different cases?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/>
              <a:t> use different methods/approaches?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/>
              <a:t> etc.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DEEP political science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75" y="1643063"/>
          <a:ext cx="7715250" cy="462756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13">
                <a:tc>
                  <a:txBody>
                    <a:bodyPr/>
                    <a:lstStyle/>
                    <a:p>
                      <a:r>
                        <a:rPr lang="en-GB" sz="2400" b="1" dirty="0"/>
                        <a:t>D</a:t>
                      </a:r>
                      <a:r>
                        <a:rPr lang="en-GB" sz="2400" dirty="0"/>
                        <a:t>escribe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happens.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How does turnout vary among different ethnic minority groups?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68">
                <a:tc>
                  <a:txBody>
                    <a:bodyPr/>
                    <a:lstStyle/>
                    <a:p>
                      <a:r>
                        <a:rPr lang="en-GB" sz="2400" b="1" dirty="0"/>
                        <a:t>E</a:t>
                      </a:r>
                      <a:r>
                        <a:rPr lang="en-GB" sz="2400" dirty="0"/>
                        <a:t>xplai</a:t>
                      </a:r>
                      <a:r>
                        <a:rPr lang="en-GB" sz="2400" baseline="0" dirty="0"/>
                        <a:t>n</a:t>
                      </a:r>
                      <a:endParaRPr lang="en-GB" sz="24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Why</a:t>
                      </a:r>
                      <a:r>
                        <a:rPr lang="en-GB" sz="2400" baseline="0" dirty="0"/>
                        <a:t> it happens.</a:t>
                      </a:r>
                      <a:endParaRPr lang="en-GB" sz="24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explains this? Does it affect policy?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68">
                <a:tc>
                  <a:txBody>
                    <a:bodyPr/>
                    <a:lstStyle/>
                    <a:p>
                      <a:r>
                        <a:rPr lang="en-GB" sz="2400" b="1" dirty="0"/>
                        <a:t>E</a:t>
                      </a:r>
                      <a:r>
                        <a:rPr lang="en-GB" sz="2400" dirty="0"/>
                        <a:t>valuate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Whether what happens</a:t>
                      </a:r>
                      <a:r>
                        <a:rPr lang="en-GB" sz="2400" baseline="0" dirty="0"/>
                        <a:t> is good.</a:t>
                      </a:r>
                      <a:endParaRPr lang="en-GB" sz="24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Does this matter?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13">
                <a:tc>
                  <a:txBody>
                    <a:bodyPr/>
                    <a:lstStyle/>
                    <a:p>
                      <a:r>
                        <a:rPr lang="en-GB" sz="2400" b="1" dirty="0"/>
                        <a:t>P</a:t>
                      </a:r>
                      <a:r>
                        <a:rPr lang="en-GB" sz="2400" dirty="0"/>
                        <a:t>rescribe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should change to make it better.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should we do</a:t>
                      </a:r>
                      <a:r>
                        <a:rPr lang="en-GB" sz="2400" baseline="0" dirty="0"/>
                        <a:t> to increase/equalise turnout among these groups?</a:t>
                      </a:r>
                      <a:endParaRPr lang="en-GB" sz="2400" dirty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072063" y="1643063"/>
            <a:ext cx="3382962" cy="4679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195513" y="1628775"/>
            <a:ext cx="3384550" cy="4679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DEEP political theory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34086"/>
              </p:ext>
            </p:extLst>
          </p:nvPr>
        </p:nvGraphicFramePr>
        <p:xfrm>
          <a:off x="714375" y="1643063"/>
          <a:ext cx="7715250" cy="475471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641">
                <a:tc>
                  <a:txBody>
                    <a:bodyPr/>
                    <a:lstStyle/>
                    <a:p>
                      <a:r>
                        <a:rPr lang="en-GB" sz="2400" dirty="0"/>
                        <a:t>Describe</a:t>
                      </a:r>
                    </a:p>
                  </a:txBody>
                  <a:tcPr marL="91439" marR="91439" marT="45699" marB="4569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happens.</a:t>
                      </a:r>
                    </a:p>
                  </a:txBody>
                  <a:tcPr marL="91439" marR="91439" marT="45699" marB="4569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are Rawls’s explicit and implicit assumptions about gender?</a:t>
                      </a:r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41">
                <a:tc>
                  <a:txBody>
                    <a:bodyPr/>
                    <a:lstStyle/>
                    <a:p>
                      <a:r>
                        <a:rPr lang="en-GB" sz="2400" dirty="0"/>
                        <a:t>Explai</a:t>
                      </a:r>
                      <a:r>
                        <a:rPr lang="en-GB" sz="2400" baseline="0" dirty="0"/>
                        <a:t>n</a:t>
                      </a:r>
                      <a:endParaRPr lang="en-GB" sz="2400" dirty="0"/>
                    </a:p>
                  </a:txBody>
                  <a:tcPr marL="91439" marR="91439" marT="45699" marB="4569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Why</a:t>
                      </a:r>
                      <a:r>
                        <a:rPr lang="en-GB" sz="2400" baseline="0" dirty="0"/>
                        <a:t> it happens.</a:t>
                      </a:r>
                      <a:endParaRPr lang="en-GB" sz="2400" dirty="0"/>
                    </a:p>
                  </a:txBody>
                  <a:tcPr marL="91439" marR="91439" marT="45699" marB="4569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Why does he make these assumptions? Do they affect</a:t>
                      </a:r>
                      <a:r>
                        <a:rPr lang="en-GB" sz="2400" baseline="0" dirty="0"/>
                        <a:t> his broader theory?</a:t>
                      </a:r>
                      <a:endParaRPr lang="en-GB" sz="240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41">
                <a:tc>
                  <a:txBody>
                    <a:bodyPr/>
                    <a:lstStyle/>
                    <a:p>
                      <a:r>
                        <a:rPr lang="en-GB" sz="2400" dirty="0"/>
                        <a:t>Evaluate</a:t>
                      </a:r>
                    </a:p>
                  </a:txBody>
                  <a:tcPr marL="91439" marR="91439" marT="45699" marB="4569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Whether what happens</a:t>
                      </a:r>
                      <a:r>
                        <a:rPr lang="en-GB" sz="2400" baseline="0" dirty="0"/>
                        <a:t> is good.</a:t>
                      </a:r>
                      <a:endParaRPr lang="en-GB" sz="2400" dirty="0"/>
                    </a:p>
                  </a:txBody>
                  <a:tcPr marL="91439" marR="91439" marT="45699" marB="4569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Are his</a:t>
                      </a:r>
                      <a:r>
                        <a:rPr lang="en-GB" sz="2400" baseline="0" dirty="0"/>
                        <a:t> assumptions plausible? Do they weaken his liberalism?</a:t>
                      </a:r>
                      <a:endParaRPr lang="en-GB" sz="240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641">
                <a:tc>
                  <a:txBody>
                    <a:bodyPr/>
                    <a:lstStyle/>
                    <a:p>
                      <a:r>
                        <a:rPr lang="en-GB" sz="2400" dirty="0"/>
                        <a:t>Prescribe</a:t>
                      </a:r>
                    </a:p>
                  </a:txBody>
                  <a:tcPr marL="91439" marR="91439" marT="45699" marB="4569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should change to make it better.</a:t>
                      </a:r>
                    </a:p>
                  </a:txBody>
                  <a:tcPr marL="91439" marR="91439" marT="45699" marB="4569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If we change</a:t>
                      </a:r>
                      <a:r>
                        <a:rPr lang="en-GB" sz="2400" baseline="0" dirty="0"/>
                        <a:t> </a:t>
                      </a:r>
                      <a:r>
                        <a:rPr lang="en-GB" sz="2400" dirty="0"/>
                        <a:t>his assumptions, would it</a:t>
                      </a:r>
                      <a:r>
                        <a:rPr lang="en-GB" sz="2400" baseline="0" dirty="0"/>
                        <a:t> still be </a:t>
                      </a:r>
                      <a:r>
                        <a:rPr lang="en-GB" sz="2400" baseline="0" dirty="0" err="1"/>
                        <a:t>Rawlsian</a:t>
                      </a:r>
                      <a:r>
                        <a:rPr lang="en-GB" sz="2400" baseline="0" dirty="0"/>
                        <a:t>, or liberal?</a:t>
                      </a:r>
                      <a:endParaRPr lang="en-GB" sz="240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8EA1-47C7-4609-8265-08F852A3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1AF8-7159-4857-AC35-81E5CDF9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Apply the DEEP framework to Brexit. Think up TWO questions for each category.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74B760-FDD6-4B3C-A6F2-768527A5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343"/>
              </p:ext>
            </p:extLst>
          </p:nvPr>
        </p:nvGraphicFramePr>
        <p:xfrm>
          <a:off x="714375" y="3068959"/>
          <a:ext cx="7715250" cy="332866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2167">
                <a:tc>
                  <a:txBody>
                    <a:bodyPr/>
                    <a:lstStyle/>
                    <a:p>
                      <a:r>
                        <a:rPr lang="en-GB" sz="2400" dirty="0"/>
                        <a:t>Describe</a:t>
                      </a:r>
                    </a:p>
                  </a:txBody>
                  <a:tcPr marL="91439" marR="91439" marT="45699" marB="45699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happens.</a:t>
                      </a:r>
                    </a:p>
                  </a:txBody>
                  <a:tcPr marL="91439" marR="91439" marT="45699" marB="45699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1439" marR="91439" marT="45699" marB="45699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167">
                <a:tc>
                  <a:txBody>
                    <a:bodyPr/>
                    <a:lstStyle/>
                    <a:p>
                      <a:r>
                        <a:rPr lang="en-GB" sz="2400" dirty="0"/>
                        <a:t>Explai</a:t>
                      </a:r>
                      <a:r>
                        <a:rPr lang="en-GB" sz="2400" baseline="0" dirty="0"/>
                        <a:t>n</a:t>
                      </a:r>
                      <a:endParaRPr lang="en-GB" sz="2400" dirty="0"/>
                    </a:p>
                  </a:txBody>
                  <a:tcPr marL="91439" marR="91439" marT="45699" marB="45699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Why</a:t>
                      </a:r>
                      <a:r>
                        <a:rPr lang="en-GB" sz="2400" baseline="0" dirty="0"/>
                        <a:t> it happens.</a:t>
                      </a:r>
                      <a:endParaRPr lang="en-GB" sz="2400" dirty="0"/>
                    </a:p>
                  </a:txBody>
                  <a:tcPr marL="91439" marR="91439" marT="45699" marB="45699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1439" marR="91439" marT="45699" marB="45699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167">
                <a:tc>
                  <a:txBody>
                    <a:bodyPr/>
                    <a:lstStyle/>
                    <a:p>
                      <a:r>
                        <a:rPr lang="en-GB" sz="2400" dirty="0"/>
                        <a:t>Evaluate</a:t>
                      </a:r>
                    </a:p>
                  </a:txBody>
                  <a:tcPr marL="91439" marR="91439" marT="45699" marB="45699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Whether what happens</a:t>
                      </a:r>
                      <a:r>
                        <a:rPr lang="en-GB" sz="2400" baseline="0" dirty="0"/>
                        <a:t> is good.</a:t>
                      </a:r>
                      <a:endParaRPr lang="en-GB" sz="2400" dirty="0"/>
                    </a:p>
                  </a:txBody>
                  <a:tcPr marL="91439" marR="91439" marT="45699" marB="45699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1439" marR="91439" marT="45699" marB="45699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167">
                <a:tc>
                  <a:txBody>
                    <a:bodyPr/>
                    <a:lstStyle/>
                    <a:p>
                      <a:r>
                        <a:rPr lang="en-GB" sz="2400" dirty="0"/>
                        <a:t>Prescribe</a:t>
                      </a:r>
                    </a:p>
                  </a:txBody>
                  <a:tcPr marL="91439" marR="91439" marT="45699" marB="45699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What should change to make it better.</a:t>
                      </a:r>
                    </a:p>
                  </a:txBody>
                  <a:tcPr marL="91439" marR="91439" marT="45699" marB="45699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1439" marR="91439" marT="45699" marB="45699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81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1492</Words>
  <Application>Microsoft Office PowerPoint</Application>
  <PresentationFormat>On-screen Show (4:3)</PresentationFormat>
  <Paragraphs>185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Office Theme</vt:lpstr>
      <vt:lpstr>1_Office Theme</vt:lpstr>
      <vt:lpstr>Fundamentals of  Politics Research  Lecture 2 (2020-21)  Questions  Dr Adrian Blau*  * My surname still rhymes with ‘flaw’. </vt:lpstr>
      <vt:lpstr>Last time</vt:lpstr>
      <vt:lpstr>Mindset: key questions</vt:lpstr>
      <vt:lpstr>Today</vt:lpstr>
      <vt:lpstr>Today</vt:lpstr>
      <vt:lpstr>So what?</vt:lpstr>
      <vt:lpstr>DEEP political science</vt:lpstr>
      <vt:lpstr>DEEP political theory</vt:lpstr>
      <vt:lpstr>Exercise 1</vt:lpstr>
      <vt:lpstr>Exciting technological advance</vt:lpstr>
      <vt:lpstr>Description / descriptive inference </vt:lpstr>
      <vt:lpstr>Example: the Corruption Perceptions Index</vt:lpstr>
      <vt:lpstr>Explanation </vt:lpstr>
      <vt:lpstr>Beyond explanation</vt:lpstr>
      <vt:lpstr>Evaluation </vt:lpstr>
      <vt:lpstr>Evaluation </vt:lpstr>
      <vt:lpstr>If you’re confused</vt:lpstr>
      <vt:lpstr>Prescription</vt:lpstr>
      <vt:lpstr> Creativity</vt:lpstr>
      <vt:lpstr>Exercise 2</vt:lpstr>
      <vt:lpstr> DEEP social science</vt:lpstr>
      <vt:lpstr>Extra points</vt:lpstr>
      <vt:lpstr>Example: Duverger’s law (1964)</vt:lpstr>
      <vt:lpstr>Example: turnout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 Blau</dc:creator>
  <cp:lastModifiedBy>Blau, Adrian</cp:lastModifiedBy>
  <cp:revision>322</cp:revision>
  <dcterms:created xsi:type="dcterms:W3CDTF">2011-09-17T08:01:45Z</dcterms:created>
  <dcterms:modified xsi:type="dcterms:W3CDTF">2020-09-26T14:47:03Z</dcterms:modified>
</cp:coreProperties>
</file>