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068" r:id="rId2"/>
    <p:sldMasterId id="2147484224" r:id="rId3"/>
  </p:sldMasterIdLst>
  <p:notesMasterIdLst>
    <p:notesMasterId r:id="rId38"/>
  </p:notesMasterIdLst>
  <p:handoutMasterIdLst>
    <p:handoutMasterId r:id="rId39"/>
  </p:handoutMasterIdLst>
  <p:sldIdLst>
    <p:sldId id="332" r:id="rId4"/>
    <p:sldId id="334" r:id="rId5"/>
    <p:sldId id="321" r:id="rId6"/>
    <p:sldId id="290" r:id="rId7"/>
    <p:sldId id="322" r:id="rId8"/>
    <p:sldId id="291" r:id="rId9"/>
    <p:sldId id="293" r:id="rId10"/>
    <p:sldId id="346" r:id="rId11"/>
    <p:sldId id="295" r:id="rId12"/>
    <p:sldId id="333" r:id="rId13"/>
    <p:sldId id="298" r:id="rId14"/>
    <p:sldId id="299" r:id="rId15"/>
    <p:sldId id="312" r:id="rId16"/>
    <p:sldId id="496" r:id="rId17"/>
    <p:sldId id="301" r:id="rId18"/>
    <p:sldId id="302" r:id="rId19"/>
    <p:sldId id="313" r:id="rId20"/>
    <p:sldId id="303" r:id="rId21"/>
    <p:sldId id="347" r:id="rId22"/>
    <p:sldId id="348" r:id="rId23"/>
    <p:sldId id="349" r:id="rId24"/>
    <p:sldId id="350" r:id="rId25"/>
    <p:sldId id="351" r:id="rId26"/>
    <p:sldId id="352" r:id="rId27"/>
    <p:sldId id="353" r:id="rId28"/>
    <p:sldId id="354" r:id="rId29"/>
    <p:sldId id="497" r:id="rId30"/>
    <p:sldId id="324" r:id="rId31"/>
    <p:sldId id="315" r:id="rId32"/>
    <p:sldId id="314" r:id="rId33"/>
    <p:sldId id="304" r:id="rId34"/>
    <p:sldId id="305" r:id="rId35"/>
    <p:sldId id="308" r:id="rId36"/>
    <p:sldId id="317" r:id="rId37"/>
  </p:sldIdLst>
  <p:sldSz cx="9144000" cy="6858000" type="screen4x3"/>
  <p:notesSz cx="6816725" cy="982345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472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59" autoAdjust="0"/>
  </p:normalViewPr>
  <p:slideViewPr>
    <p:cSldViewPr>
      <p:cViewPr varScale="1">
        <p:scale>
          <a:sx n="109" d="100"/>
          <a:sy n="109" d="100"/>
        </p:scale>
        <p:origin x="127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4338" cy="492125"/>
          </a:xfrm>
          <a:prstGeom prst="rect">
            <a:avLst/>
          </a:prstGeom>
        </p:spPr>
        <p:txBody>
          <a:bodyPr vert="horz" lIns="91440" tIns="45720" rIns="91440" bIns="45720" rtlCol="0"/>
          <a:lstStyle>
            <a:lvl1pPr algn="l">
              <a:defRPr sz="1200"/>
            </a:lvl1pPr>
          </a:lstStyle>
          <a:p>
            <a:pPr>
              <a:defRPr/>
            </a:pPr>
            <a:endParaRPr lang="en-GB"/>
          </a:p>
        </p:txBody>
      </p:sp>
      <p:sp>
        <p:nvSpPr>
          <p:cNvPr id="3" name="Date Placeholder 2"/>
          <p:cNvSpPr>
            <a:spLocks noGrp="1"/>
          </p:cNvSpPr>
          <p:nvPr>
            <p:ph type="dt" sz="quarter" idx="1"/>
          </p:nvPr>
        </p:nvSpPr>
        <p:spPr>
          <a:xfrm>
            <a:off x="3860800" y="0"/>
            <a:ext cx="2954338" cy="492125"/>
          </a:xfrm>
          <a:prstGeom prst="rect">
            <a:avLst/>
          </a:prstGeom>
        </p:spPr>
        <p:txBody>
          <a:bodyPr vert="horz" lIns="91440" tIns="45720" rIns="91440" bIns="45720" rtlCol="0"/>
          <a:lstStyle>
            <a:lvl1pPr algn="r">
              <a:defRPr sz="1200"/>
            </a:lvl1pPr>
          </a:lstStyle>
          <a:p>
            <a:pPr>
              <a:defRPr/>
            </a:pPr>
            <a:fld id="{5161D018-0273-4C69-9488-01C95B55FD8C}" type="datetimeFigureOut">
              <a:rPr lang="en-GB"/>
              <a:pPr>
                <a:defRPr/>
              </a:pPr>
              <a:t>23/09/2020</a:t>
            </a:fld>
            <a:endParaRPr lang="en-GB"/>
          </a:p>
        </p:txBody>
      </p:sp>
      <p:sp>
        <p:nvSpPr>
          <p:cNvPr id="4" name="Footer Placeholder 3"/>
          <p:cNvSpPr>
            <a:spLocks noGrp="1"/>
          </p:cNvSpPr>
          <p:nvPr>
            <p:ph type="ftr" sz="quarter" idx="2"/>
          </p:nvPr>
        </p:nvSpPr>
        <p:spPr>
          <a:xfrm>
            <a:off x="0" y="9331325"/>
            <a:ext cx="2954338" cy="492125"/>
          </a:xfrm>
          <a:prstGeom prst="rect">
            <a:avLst/>
          </a:prstGeom>
        </p:spPr>
        <p:txBody>
          <a:bodyPr vert="horz" lIns="91440" tIns="45720" rIns="91440" bIns="45720" rtlCol="0" anchor="b"/>
          <a:lstStyle>
            <a:lvl1pPr algn="l">
              <a:defRPr sz="1200"/>
            </a:lvl1pPr>
          </a:lstStyle>
          <a:p>
            <a:pPr>
              <a:defRPr/>
            </a:pPr>
            <a:endParaRPr lang="en-GB"/>
          </a:p>
        </p:txBody>
      </p:sp>
      <p:sp>
        <p:nvSpPr>
          <p:cNvPr id="5" name="Slide Number Placeholder 4"/>
          <p:cNvSpPr>
            <a:spLocks noGrp="1"/>
          </p:cNvSpPr>
          <p:nvPr>
            <p:ph type="sldNum" sz="quarter" idx="3"/>
          </p:nvPr>
        </p:nvSpPr>
        <p:spPr>
          <a:xfrm>
            <a:off x="3860800" y="9331325"/>
            <a:ext cx="2954338" cy="492125"/>
          </a:xfrm>
          <a:prstGeom prst="rect">
            <a:avLst/>
          </a:prstGeom>
        </p:spPr>
        <p:txBody>
          <a:bodyPr vert="horz" lIns="91440" tIns="45720" rIns="91440" bIns="45720" rtlCol="0" anchor="b"/>
          <a:lstStyle>
            <a:lvl1pPr algn="r">
              <a:defRPr sz="1200"/>
            </a:lvl1pPr>
          </a:lstStyle>
          <a:p>
            <a:pPr>
              <a:defRPr/>
            </a:pPr>
            <a:fld id="{ECD3B4A9-1A5B-49B0-8A41-AF361BC2452A}" type="slidenum">
              <a:rPr lang="en-GB"/>
              <a:pPr>
                <a:defRPr/>
              </a:pPr>
              <a:t>‹#›</a:t>
            </a:fld>
            <a:endParaRPr lang="en-GB"/>
          </a:p>
        </p:txBody>
      </p:sp>
    </p:spTree>
    <p:extLst>
      <p:ext uri="{BB962C8B-B14F-4D97-AF65-F5344CB8AC3E}">
        <p14:creationId xmlns:p14="http://schemas.microsoft.com/office/powerpoint/2010/main" val="1668986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4338" cy="492125"/>
          </a:xfrm>
          <a:prstGeom prst="rect">
            <a:avLst/>
          </a:prstGeom>
        </p:spPr>
        <p:txBody>
          <a:bodyPr vert="horz" lIns="91440" tIns="45720" rIns="91440" bIns="45720" rtlCol="0"/>
          <a:lstStyle>
            <a:lvl1pPr algn="l" eaLnBrk="1" hangingPunct="1">
              <a:defRPr sz="1200"/>
            </a:lvl1pPr>
          </a:lstStyle>
          <a:p>
            <a:pPr>
              <a:defRPr/>
            </a:pPr>
            <a:endParaRPr lang="en-GB"/>
          </a:p>
        </p:txBody>
      </p:sp>
      <p:sp>
        <p:nvSpPr>
          <p:cNvPr id="3" name="Date Placeholder 2"/>
          <p:cNvSpPr>
            <a:spLocks noGrp="1"/>
          </p:cNvSpPr>
          <p:nvPr>
            <p:ph type="dt" idx="1"/>
          </p:nvPr>
        </p:nvSpPr>
        <p:spPr>
          <a:xfrm>
            <a:off x="3860800" y="0"/>
            <a:ext cx="2954338" cy="492125"/>
          </a:xfrm>
          <a:prstGeom prst="rect">
            <a:avLst/>
          </a:prstGeom>
        </p:spPr>
        <p:txBody>
          <a:bodyPr vert="horz" lIns="91440" tIns="45720" rIns="91440" bIns="45720" rtlCol="0"/>
          <a:lstStyle>
            <a:lvl1pPr algn="r" eaLnBrk="1" hangingPunct="1">
              <a:defRPr sz="1200"/>
            </a:lvl1pPr>
          </a:lstStyle>
          <a:p>
            <a:pPr>
              <a:defRPr/>
            </a:pPr>
            <a:fld id="{B9A83852-1FF7-4B22-A9FA-762AEEBC587A}" type="datetimeFigureOut">
              <a:rPr lang="en-GB"/>
              <a:pPr>
                <a:defRPr/>
              </a:pPr>
              <a:t>23/09/2020</a:t>
            </a:fld>
            <a:endParaRPr lang="en-GB"/>
          </a:p>
        </p:txBody>
      </p:sp>
      <p:sp>
        <p:nvSpPr>
          <p:cNvPr id="4" name="Slide Image Placeholder 3"/>
          <p:cNvSpPr>
            <a:spLocks noGrp="1" noRot="1" noChangeAspect="1"/>
          </p:cNvSpPr>
          <p:nvPr>
            <p:ph type="sldImg" idx="2"/>
          </p:nvPr>
        </p:nvSpPr>
        <p:spPr>
          <a:xfrm>
            <a:off x="1198563" y="1228725"/>
            <a:ext cx="4419600" cy="33147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1038" y="4727575"/>
            <a:ext cx="5454650" cy="3868738"/>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331325"/>
            <a:ext cx="2954338" cy="492125"/>
          </a:xfrm>
          <a:prstGeom prst="rect">
            <a:avLst/>
          </a:prstGeom>
        </p:spPr>
        <p:txBody>
          <a:bodyPr vert="horz" lIns="91440" tIns="45720" rIns="91440" bIns="45720" rtlCol="0" anchor="b"/>
          <a:lstStyle>
            <a:lvl1pPr algn="l" eaLnBrk="1" hangingPunct="1">
              <a:defRPr sz="1200"/>
            </a:lvl1pPr>
          </a:lstStyle>
          <a:p>
            <a:pPr>
              <a:defRPr/>
            </a:pPr>
            <a:endParaRPr lang="en-GB"/>
          </a:p>
        </p:txBody>
      </p:sp>
      <p:sp>
        <p:nvSpPr>
          <p:cNvPr id="7" name="Slide Number Placeholder 6"/>
          <p:cNvSpPr>
            <a:spLocks noGrp="1"/>
          </p:cNvSpPr>
          <p:nvPr>
            <p:ph type="sldNum" sz="quarter" idx="5"/>
          </p:nvPr>
        </p:nvSpPr>
        <p:spPr>
          <a:xfrm>
            <a:off x="3860800" y="9331325"/>
            <a:ext cx="2954338" cy="492125"/>
          </a:xfrm>
          <a:prstGeom prst="rect">
            <a:avLst/>
          </a:prstGeom>
        </p:spPr>
        <p:txBody>
          <a:bodyPr vert="horz" lIns="91440" tIns="45720" rIns="91440" bIns="45720" rtlCol="0" anchor="b"/>
          <a:lstStyle>
            <a:lvl1pPr algn="r" eaLnBrk="1" hangingPunct="1">
              <a:defRPr sz="1200"/>
            </a:lvl1pPr>
          </a:lstStyle>
          <a:p>
            <a:pPr>
              <a:defRPr/>
            </a:pPr>
            <a:fld id="{67433BC9-6215-4FEE-9615-085C56474672}" type="slidenum">
              <a:rPr lang="en-GB"/>
              <a:pPr>
                <a:defRPr/>
              </a:pPr>
              <a:t>‹#›</a:t>
            </a:fld>
            <a:endParaRPr lang="en-GB"/>
          </a:p>
        </p:txBody>
      </p:sp>
    </p:spTree>
    <p:extLst>
      <p:ext uri="{BB962C8B-B14F-4D97-AF65-F5344CB8AC3E}">
        <p14:creationId xmlns:p14="http://schemas.microsoft.com/office/powerpoint/2010/main" val="35811800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A5F7AF9-1934-4F3B-9109-D60842B6A366}" type="slidenum">
              <a:rPr lang="en-GB" altLang="en-US" smtClean="0"/>
              <a:pPr/>
              <a:t>16</a:t>
            </a:fld>
            <a:endParaRPr lang="en-GB" altLang="en-US"/>
          </a:p>
        </p:txBody>
      </p:sp>
    </p:spTree>
    <p:extLst>
      <p:ext uri="{BB962C8B-B14F-4D97-AF65-F5344CB8AC3E}">
        <p14:creationId xmlns:p14="http://schemas.microsoft.com/office/powerpoint/2010/main" val="1036232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EA8A587-A23A-4011-8A70-78B4F608EC57}" type="datetimeFigureOut">
              <a:rPr lang="en-US"/>
              <a:pPr>
                <a:defRPr/>
              </a:pPr>
              <a:t>9/23/2020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B684D60A-C303-484B-ACFD-3D21BB1936A9}" type="slidenum">
              <a:rPr lang="en-GB" altLang="en-US"/>
              <a:pPr>
                <a:defRPr/>
              </a:pPr>
              <a:t>‹#›</a:t>
            </a:fld>
            <a:endParaRPr lang="en-GB" altLang="en-US"/>
          </a:p>
        </p:txBody>
      </p:sp>
    </p:spTree>
    <p:extLst>
      <p:ext uri="{BB962C8B-B14F-4D97-AF65-F5344CB8AC3E}">
        <p14:creationId xmlns:p14="http://schemas.microsoft.com/office/powerpoint/2010/main" val="3746992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FF5870AE-3809-484D-A68A-BACCD26A919C}" type="datetimeFigureOut">
              <a:rPr lang="en-US"/>
              <a:pPr>
                <a:defRPr/>
              </a:pPr>
              <a:t>9/23/2020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6660ECC-7760-430F-9B71-C696B5832882}" type="slidenum">
              <a:rPr lang="en-GB" altLang="en-US"/>
              <a:pPr>
                <a:defRPr/>
              </a:pPr>
              <a:t>‹#›</a:t>
            </a:fld>
            <a:endParaRPr lang="en-GB" altLang="en-US"/>
          </a:p>
        </p:txBody>
      </p:sp>
    </p:spTree>
    <p:extLst>
      <p:ext uri="{BB962C8B-B14F-4D97-AF65-F5344CB8AC3E}">
        <p14:creationId xmlns:p14="http://schemas.microsoft.com/office/powerpoint/2010/main" val="3940941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202F228D-318F-4525-A6CF-D883E91431CB}" type="datetimeFigureOut">
              <a:rPr lang="en-US"/>
              <a:pPr>
                <a:defRPr/>
              </a:pPr>
              <a:t>9/23/2020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C99E39D-F9F1-4237-8C2E-FC8D4E9617CA}" type="slidenum">
              <a:rPr lang="en-GB" altLang="en-US"/>
              <a:pPr>
                <a:defRPr/>
              </a:pPr>
              <a:t>‹#›</a:t>
            </a:fld>
            <a:endParaRPr lang="en-GB" altLang="en-US"/>
          </a:p>
        </p:txBody>
      </p:sp>
    </p:spTree>
    <p:extLst>
      <p:ext uri="{BB962C8B-B14F-4D97-AF65-F5344CB8AC3E}">
        <p14:creationId xmlns:p14="http://schemas.microsoft.com/office/powerpoint/2010/main" val="2185259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82BADC13-C655-4A95-BC94-B5065F57C42E}" type="datetimeFigureOut">
              <a:rPr lang="en-US"/>
              <a:pPr>
                <a:defRPr/>
              </a:pPr>
              <a:t>9/23/2020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4757859-9A54-48D2-A770-EF0C4DA34873}" type="slidenum">
              <a:rPr lang="en-GB" altLang="en-US"/>
              <a:pPr>
                <a:defRPr/>
              </a:pPr>
              <a:t>‹#›</a:t>
            </a:fld>
            <a:endParaRPr lang="en-GB" altLang="en-US"/>
          </a:p>
        </p:txBody>
      </p:sp>
    </p:spTree>
    <p:extLst>
      <p:ext uri="{BB962C8B-B14F-4D97-AF65-F5344CB8AC3E}">
        <p14:creationId xmlns:p14="http://schemas.microsoft.com/office/powerpoint/2010/main" val="3027014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GB" dirty="0"/>
          </a:p>
        </p:txBody>
      </p:sp>
      <p:sp>
        <p:nvSpPr>
          <p:cNvPr id="3" name="Content Placeholder 2"/>
          <p:cNvSpPr>
            <a:spLocks noGrp="1"/>
          </p:cNvSpPr>
          <p:nvPr>
            <p:ph idx="1"/>
          </p:nvPr>
        </p:nvSpPr>
        <p:spPr>
          <a:xfrm>
            <a:off x="457200" y="1600200"/>
            <a:ext cx="8229600" cy="4900634"/>
          </a:xfrm>
        </p:spPr>
        <p:txBody>
          <a:bodyPr/>
          <a:lstStyle>
            <a:lvl1pPr marL="0" indent="0">
              <a:spcAft>
                <a:spcPts val="400"/>
              </a:spcAft>
              <a:buNone/>
              <a:defRPr/>
            </a:lvl1pPr>
            <a:lvl2pPr marL="449263" indent="0">
              <a:spcAft>
                <a:spcPts val="300"/>
              </a:spcAft>
              <a:buNone/>
              <a:defRPr/>
            </a:lvl2pPr>
            <a:lvl3pPr marL="898525" indent="0">
              <a:spcAft>
                <a:spcPts val="200"/>
              </a:spcAft>
              <a:buNone/>
              <a:defRPr/>
            </a:lvl3pPr>
            <a:lvl4pPr marL="1346200" indent="0">
              <a:spcAft>
                <a:spcPts val="200"/>
              </a:spcAft>
              <a:buNone/>
              <a:defRPr/>
            </a:lvl4pPr>
            <a:lvl5pPr marL="1795463" indent="0">
              <a:spcAft>
                <a:spcPts val="200"/>
              </a:spcAft>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793668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7AA5B57-414D-4E59-9DE5-D61260D49ACB}" type="datetimeFigureOut">
              <a:rPr lang="en-US"/>
              <a:pPr>
                <a:defRPr/>
              </a:pPr>
              <a:t>9/23/2020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2B513DE-B3DC-45BC-8E39-4E543ED3A261}" type="slidenum">
              <a:rPr lang="en-GB" altLang="en-US"/>
              <a:pPr>
                <a:defRPr/>
              </a:pPr>
              <a:t>‹#›</a:t>
            </a:fld>
            <a:endParaRPr lang="en-GB" altLang="en-US"/>
          </a:p>
        </p:txBody>
      </p:sp>
    </p:spTree>
    <p:extLst>
      <p:ext uri="{BB962C8B-B14F-4D97-AF65-F5344CB8AC3E}">
        <p14:creationId xmlns:p14="http://schemas.microsoft.com/office/powerpoint/2010/main" val="447661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3C3C36F-1EF2-4DE2-94D1-206072908369}" type="datetimeFigureOut">
              <a:rPr lang="en-US"/>
              <a:pPr>
                <a:defRPr/>
              </a:pPr>
              <a:t>9/23/2020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F7CF68C-B625-45F0-8B6D-B60D1878256A}" type="slidenum">
              <a:rPr lang="en-GB" altLang="en-US"/>
              <a:pPr>
                <a:defRPr/>
              </a:pPr>
              <a:t>‹#›</a:t>
            </a:fld>
            <a:endParaRPr lang="en-GB" altLang="en-US"/>
          </a:p>
        </p:txBody>
      </p:sp>
    </p:spTree>
    <p:extLst>
      <p:ext uri="{BB962C8B-B14F-4D97-AF65-F5344CB8AC3E}">
        <p14:creationId xmlns:p14="http://schemas.microsoft.com/office/powerpoint/2010/main" val="681223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72D9E802-234F-48BC-A516-20D41A0382B5}" type="datetimeFigureOut">
              <a:rPr lang="en-US"/>
              <a:pPr>
                <a:defRPr/>
              </a:pPr>
              <a:t>9/23/2020</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4D493F4E-17DD-4CE8-B1A7-2EC71069C614}" type="slidenum">
              <a:rPr lang="en-GB" altLang="en-US"/>
              <a:pPr>
                <a:defRPr/>
              </a:pPr>
              <a:t>‹#›</a:t>
            </a:fld>
            <a:endParaRPr lang="en-GB" altLang="en-US"/>
          </a:p>
        </p:txBody>
      </p:sp>
    </p:spTree>
    <p:extLst>
      <p:ext uri="{BB962C8B-B14F-4D97-AF65-F5344CB8AC3E}">
        <p14:creationId xmlns:p14="http://schemas.microsoft.com/office/powerpoint/2010/main" val="3860263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A894B3E0-57D9-4427-9D87-2D5B821CD4C0}" type="datetimeFigureOut">
              <a:rPr lang="en-US"/>
              <a:pPr>
                <a:defRPr/>
              </a:pPr>
              <a:t>9/23/2020</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8E9F9B82-BEE7-4767-8B18-EE9E17762099}" type="slidenum">
              <a:rPr lang="en-GB" altLang="en-US"/>
              <a:pPr>
                <a:defRPr/>
              </a:pPr>
              <a:t>‹#›</a:t>
            </a:fld>
            <a:endParaRPr lang="en-GB" altLang="en-US"/>
          </a:p>
        </p:txBody>
      </p:sp>
    </p:spTree>
    <p:extLst>
      <p:ext uri="{BB962C8B-B14F-4D97-AF65-F5344CB8AC3E}">
        <p14:creationId xmlns:p14="http://schemas.microsoft.com/office/powerpoint/2010/main" val="2477395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63A07B6-85E8-461C-B901-36FBC6D00D68}" type="datetimeFigureOut">
              <a:rPr lang="en-US"/>
              <a:pPr>
                <a:defRPr/>
              </a:pPr>
              <a:t>9/23/2020</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1641D0DA-C651-4E01-8634-D67168A757DA}" type="slidenum">
              <a:rPr lang="en-GB" altLang="en-US"/>
              <a:pPr>
                <a:defRPr/>
              </a:pPr>
              <a:t>‹#›</a:t>
            </a:fld>
            <a:endParaRPr lang="en-GB" altLang="en-US"/>
          </a:p>
        </p:txBody>
      </p:sp>
    </p:spTree>
    <p:extLst>
      <p:ext uri="{BB962C8B-B14F-4D97-AF65-F5344CB8AC3E}">
        <p14:creationId xmlns:p14="http://schemas.microsoft.com/office/powerpoint/2010/main" val="12647650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4297A68-AF2E-4704-8A07-068470FE99D7}" type="datetimeFigureOut">
              <a:rPr lang="en-US"/>
              <a:pPr>
                <a:defRPr/>
              </a:pPr>
              <a:t>9/23/2020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DDC7C4C-7034-49EC-8778-D4ED8139F45A}" type="slidenum">
              <a:rPr lang="en-GB" altLang="en-US"/>
              <a:pPr>
                <a:defRPr/>
              </a:pPr>
              <a:t>‹#›</a:t>
            </a:fld>
            <a:endParaRPr lang="en-GB" altLang="en-US"/>
          </a:p>
        </p:txBody>
      </p:sp>
    </p:spTree>
    <p:extLst>
      <p:ext uri="{BB962C8B-B14F-4D97-AF65-F5344CB8AC3E}">
        <p14:creationId xmlns:p14="http://schemas.microsoft.com/office/powerpoint/2010/main" val="396244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GB" dirty="0"/>
          </a:p>
        </p:txBody>
      </p:sp>
      <p:sp>
        <p:nvSpPr>
          <p:cNvPr id="3" name="Content Placeholder 2"/>
          <p:cNvSpPr>
            <a:spLocks noGrp="1"/>
          </p:cNvSpPr>
          <p:nvPr>
            <p:ph idx="1"/>
          </p:nvPr>
        </p:nvSpPr>
        <p:spPr>
          <a:xfrm>
            <a:off x="457200" y="1600200"/>
            <a:ext cx="8229600" cy="4900634"/>
          </a:xfrm>
        </p:spPr>
        <p:txBody>
          <a:bodyPr/>
          <a:lstStyle>
            <a:lvl1pPr marL="0" indent="0">
              <a:spcAft>
                <a:spcPts val="400"/>
              </a:spcAft>
              <a:buNone/>
              <a:defRPr/>
            </a:lvl1pPr>
            <a:lvl2pPr marL="449263" indent="0">
              <a:spcAft>
                <a:spcPts val="300"/>
              </a:spcAft>
              <a:buNone/>
              <a:defRPr/>
            </a:lvl2pPr>
            <a:lvl3pPr marL="898525" indent="0">
              <a:spcAft>
                <a:spcPts val="200"/>
              </a:spcAft>
              <a:buNone/>
              <a:defRPr/>
            </a:lvl3pPr>
            <a:lvl4pPr marL="1346200" indent="0">
              <a:spcAft>
                <a:spcPts val="200"/>
              </a:spcAft>
              <a:buNone/>
              <a:defRPr/>
            </a:lvl4pPr>
            <a:lvl5pPr marL="1795463" indent="0">
              <a:spcAft>
                <a:spcPts val="200"/>
              </a:spcAft>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4587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4C90A7D-8DBE-401F-9DF1-6757998D78BD}" type="datetimeFigureOut">
              <a:rPr lang="en-US"/>
              <a:pPr>
                <a:defRPr/>
              </a:pPr>
              <a:t>9/23/2020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CD5EAB3-80CE-4333-884D-3EE578199E75}" type="slidenum">
              <a:rPr lang="en-GB" altLang="en-US"/>
              <a:pPr>
                <a:defRPr/>
              </a:pPr>
              <a:t>‹#›</a:t>
            </a:fld>
            <a:endParaRPr lang="en-GB" altLang="en-US"/>
          </a:p>
        </p:txBody>
      </p:sp>
    </p:spTree>
    <p:extLst>
      <p:ext uri="{BB962C8B-B14F-4D97-AF65-F5344CB8AC3E}">
        <p14:creationId xmlns:p14="http://schemas.microsoft.com/office/powerpoint/2010/main" val="37361234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78C864AD-0ECC-473C-B62C-C0C50D64ECAA}" type="datetimeFigureOut">
              <a:rPr lang="en-US"/>
              <a:pPr>
                <a:defRPr/>
              </a:pPr>
              <a:t>9/23/2020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5B24F744-08D8-47D2-9B67-D80F972E197C}" type="slidenum">
              <a:rPr lang="en-GB" altLang="en-US"/>
              <a:pPr>
                <a:defRPr/>
              </a:pPr>
              <a:t>‹#›</a:t>
            </a:fld>
            <a:endParaRPr lang="en-GB" altLang="en-US"/>
          </a:p>
        </p:txBody>
      </p:sp>
    </p:spTree>
    <p:extLst>
      <p:ext uri="{BB962C8B-B14F-4D97-AF65-F5344CB8AC3E}">
        <p14:creationId xmlns:p14="http://schemas.microsoft.com/office/powerpoint/2010/main" val="1583097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89414AC5-19FD-456F-85CE-AAD37B5C5EC3}" type="datetimeFigureOut">
              <a:rPr lang="en-US"/>
              <a:pPr>
                <a:defRPr/>
              </a:pPr>
              <a:t>9/23/2020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950F9AF-2A03-4BF7-8AEF-FBA7031F00BE}" type="slidenum">
              <a:rPr lang="en-GB" altLang="en-US"/>
              <a:pPr>
                <a:defRPr/>
              </a:pPr>
              <a:t>‹#›</a:t>
            </a:fld>
            <a:endParaRPr lang="en-GB" altLang="en-US"/>
          </a:p>
        </p:txBody>
      </p:sp>
    </p:spTree>
    <p:extLst>
      <p:ext uri="{BB962C8B-B14F-4D97-AF65-F5344CB8AC3E}">
        <p14:creationId xmlns:p14="http://schemas.microsoft.com/office/powerpoint/2010/main" val="22124322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6F9A3343-13F2-40AD-96F0-588A9C3C9CF6}" type="datetimeFigureOut">
              <a:rPr lang="en-US"/>
              <a:pPr>
                <a:defRPr/>
              </a:pPr>
              <a:t>9/23/2020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0159A3F-38D2-4253-9934-57337E390938}" type="slidenum">
              <a:rPr lang="en-GB" altLang="en-US"/>
              <a:pPr>
                <a:defRPr/>
              </a:pPr>
              <a:t>‹#›</a:t>
            </a:fld>
            <a:endParaRPr lang="en-GB" altLang="en-US"/>
          </a:p>
        </p:txBody>
      </p:sp>
    </p:spTree>
    <p:extLst>
      <p:ext uri="{BB962C8B-B14F-4D97-AF65-F5344CB8AC3E}">
        <p14:creationId xmlns:p14="http://schemas.microsoft.com/office/powerpoint/2010/main" val="2189162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GB" dirty="0"/>
          </a:p>
        </p:txBody>
      </p:sp>
      <p:sp>
        <p:nvSpPr>
          <p:cNvPr id="3" name="Content Placeholder 2"/>
          <p:cNvSpPr>
            <a:spLocks noGrp="1"/>
          </p:cNvSpPr>
          <p:nvPr>
            <p:ph idx="1"/>
          </p:nvPr>
        </p:nvSpPr>
        <p:spPr>
          <a:xfrm>
            <a:off x="457200" y="1600200"/>
            <a:ext cx="8229600" cy="4900634"/>
          </a:xfrm>
        </p:spPr>
        <p:txBody>
          <a:bodyPr/>
          <a:lstStyle>
            <a:lvl1pPr marL="0" indent="0">
              <a:spcAft>
                <a:spcPts val="400"/>
              </a:spcAft>
              <a:buNone/>
              <a:defRPr/>
            </a:lvl1pPr>
            <a:lvl2pPr marL="449263" indent="0">
              <a:spcAft>
                <a:spcPts val="300"/>
              </a:spcAft>
              <a:buNone/>
              <a:defRPr/>
            </a:lvl2pPr>
            <a:lvl3pPr marL="898525" indent="0">
              <a:spcAft>
                <a:spcPts val="200"/>
              </a:spcAft>
              <a:buNone/>
              <a:defRPr/>
            </a:lvl3pPr>
            <a:lvl4pPr marL="1346200" indent="0">
              <a:spcAft>
                <a:spcPts val="200"/>
              </a:spcAft>
              <a:buNone/>
              <a:defRPr/>
            </a:lvl4pPr>
            <a:lvl5pPr marL="1795463" indent="0">
              <a:spcAft>
                <a:spcPts val="200"/>
              </a:spcAft>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77584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7F86E25-E5B7-4996-A378-5FA0781E4794}" type="datetimeFigureOut">
              <a:rPr lang="en-US"/>
              <a:pPr>
                <a:defRPr/>
              </a:pPr>
              <a:t>9/23/2020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8DF62DB-B321-469A-8DE1-095D32F49182}" type="slidenum">
              <a:rPr lang="en-GB" altLang="en-US"/>
              <a:pPr>
                <a:defRPr/>
              </a:pPr>
              <a:t>‹#›</a:t>
            </a:fld>
            <a:endParaRPr lang="en-GB" altLang="en-US"/>
          </a:p>
        </p:txBody>
      </p:sp>
    </p:spTree>
    <p:extLst>
      <p:ext uri="{BB962C8B-B14F-4D97-AF65-F5344CB8AC3E}">
        <p14:creationId xmlns:p14="http://schemas.microsoft.com/office/powerpoint/2010/main" val="8223706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711548BD-7EBE-4878-9B6A-3F660963FD7B}" type="datetimeFigureOut">
              <a:rPr lang="en-US"/>
              <a:pPr>
                <a:defRPr/>
              </a:pPr>
              <a:t>9/23/2020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C99E43C5-3C0F-4814-AA14-58A50088AE0D}" type="slidenum">
              <a:rPr lang="en-GB" altLang="en-US"/>
              <a:pPr>
                <a:defRPr/>
              </a:pPr>
              <a:t>‹#›</a:t>
            </a:fld>
            <a:endParaRPr lang="en-GB" altLang="en-US"/>
          </a:p>
        </p:txBody>
      </p:sp>
    </p:spTree>
    <p:extLst>
      <p:ext uri="{BB962C8B-B14F-4D97-AF65-F5344CB8AC3E}">
        <p14:creationId xmlns:p14="http://schemas.microsoft.com/office/powerpoint/2010/main" val="38745581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59A2BFDB-6FBB-49D4-93CC-E31F009DC27B}" type="datetimeFigureOut">
              <a:rPr lang="en-US"/>
              <a:pPr>
                <a:defRPr/>
              </a:pPr>
              <a:t>9/23/2020</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0D526349-3ED8-4819-91E5-7B745BB2A4EA}" type="slidenum">
              <a:rPr lang="en-GB" altLang="en-US"/>
              <a:pPr>
                <a:defRPr/>
              </a:pPr>
              <a:t>‹#›</a:t>
            </a:fld>
            <a:endParaRPr lang="en-GB" altLang="en-US"/>
          </a:p>
        </p:txBody>
      </p:sp>
    </p:spTree>
    <p:extLst>
      <p:ext uri="{BB962C8B-B14F-4D97-AF65-F5344CB8AC3E}">
        <p14:creationId xmlns:p14="http://schemas.microsoft.com/office/powerpoint/2010/main" val="29828134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AC6C7905-CE17-493C-A7C3-5FF658BF43A2}" type="datetimeFigureOut">
              <a:rPr lang="en-US"/>
              <a:pPr>
                <a:defRPr/>
              </a:pPr>
              <a:t>9/23/2020</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A35668CD-4CB0-4253-8549-57D23FA8E452}" type="slidenum">
              <a:rPr lang="en-GB" altLang="en-US"/>
              <a:pPr>
                <a:defRPr/>
              </a:pPr>
              <a:t>‹#›</a:t>
            </a:fld>
            <a:endParaRPr lang="en-GB" altLang="en-US"/>
          </a:p>
        </p:txBody>
      </p:sp>
    </p:spTree>
    <p:extLst>
      <p:ext uri="{BB962C8B-B14F-4D97-AF65-F5344CB8AC3E}">
        <p14:creationId xmlns:p14="http://schemas.microsoft.com/office/powerpoint/2010/main" val="395190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23DB91C-AD9C-4FE0-B276-5A7BD8DB37FC}" type="datetimeFigureOut">
              <a:rPr lang="en-US"/>
              <a:pPr>
                <a:defRPr/>
              </a:pPr>
              <a:t>9/23/2020</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66C275FD-221C-4366-9121-A4CDC4AAAC6F}" type="slidenum">
              <a:rPr lang="en-GB" altLang="en-US"/>
              <a:pPr>
                <a:defRPr/>
              </a:pPr>
              <a:t>‹#›</a:t>
            </a:fld>
            <a:endParaRPr lang="en-GB" altLang="en-US"/>
          </a:p>
        </p:txBody>
      </p:sp>
    </p:spTree>
    <p:extLst>
      <p:ext uri="{BB962C8B-B14F-4D97-AF65-F5344CB8AC3E}">
        <p14:creationId xmlns:p14="http://schemas.microsoft.com/office/powerpoint/2010/main" val="411581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8B7697D-4014-4480-9714-DE78F2072147}" type="datetimeFigureOut">
              <a:rPr lang="en-US"/>
              <a:pPr>
                <a:defRPr/>
              </a:pPr>
              <a:t>9/23/2020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82A9DC7-9C46-4095-9FBF-C82B7715CEE3}" type="slidenum">
              <a:rPr lang="en-GB" altLang="en-US"/>
              <a:pPr>
                <a:defRPr/>
              </a:pPr>
              <a:t>‹#›</a:t>
            </a:fld>
            <a:endParaRPr lang="en-GB" altLang="en-US"/>
          </a:p>
        </p:txBody>
      </p:sp>
    </p:spTree>
    <p:extLst>
      <p:ext uri="{BB962C8B-B14F-4D97-AF65-F5344CB8AC3E}">
        <p14:creationId xmlns:p14="http://schemas.microsoft.com/office/powerpoint/2010/main" val="40202367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5A7A492-6849-4913-8775-A9134222EE2B}" type="datetimeFigureOut">
              <a:rPr lang="en-US"/>
              <a:pPr>
                <a:defRPr/>
              </a:pPr>
              <a:t>9/23/2020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13D945E9-0F31-429E-9B28-BD2C696C048E}" type="slidenum">
              <a:rPr lang="en-GB" altLang="en-US"/>
              <a:pPr>
                <a:defRPr/>
              </a:pPr>
              <a:t>‹#›</a:t>
            </a:fld>
            <a:endParaRPr lang="en-GB" altLang="en-US"/>
          </a:p>
        </p:txBody>
      </p:sp>
    </p:spTree>
    <p:extLst>
      <p:ext uri="{BB962C8B-B14F-4D97-AF65-F5344CB8AC3E}">
        <p14:creationId xmlns:p14="http://schemas.microsoft.com/office/powerpoint/2010/main" val="28154506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9273C24-85CD-4360-98BF-965EBF1BDC5A}" type="datetimeFigureOut">
              <a:rPr lang="en-US"/>
              <a:pPr>
                <a:defRPr/>
              </a:pPr>
              <a:t>9/23/2020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E3B9A6DF-D8D4-4CBF-AF50-FA9EE90CF081}" type="slidenum">
              <a:rPr lang="en-GB" altLang="en-US"/>
              <a:pPr>
                <a:defRPr/>
              </a:pPr>
              <a:t>‹#›</a:t>
            </a:fld>
            <a:endParaRPr lang="en-GB" altLang="en-US"/>
          </a:p>
        </p:txBody>
      </p:sp>
    </p:spTree>
    <p:extLst>
      <p:ext uri="{BB962C8B-B14F-4D97-AF65-F5344CB8AC3E}">
        <p14:creationId xmlns:p14="http://schemas.microsoft.com/office/powerpoint/2010/main" val="20459139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C8BFEDF7-366A-4573-8928-3BC91CE48D37}" type="datetimeFigureOut">
              <a:rPr lang="en-US"/>
              <a:pPr>
                <a:defRPr/>
              </a:pPr>
              <a:t>9/23/2020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BF1E8CF2-F552-4B2E-94BE-280EBC4FCBE0}" type="slidenum">
              <a:rPr lang="en-GB" altLang="en-US"/>
              <a:pPr>
                <a:defRPr/>
              </a:pPr>
              <a:t>‹#›</a:t>
            </a:fld>
            <a:endParaRPr lang="en-GB" altLang="en-US"/>
          </a:p>
        </p:txBody>
      </p:sp>
    </p:spTree>
    <p:extLst>
      <p:ext uri="{BB962C8B-B14F-4D97-AF65-F5344CB8AC3E}">
        <p14:creationId xmlns:p14="http://schemas.microsoft.com/office/powerpoint/2010/main" val="28836686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039ED335-15E3-4B82-B6B7-40F5CCAC59F9}" type="datetimeFigureOut">
              <a:rPr lang="en-US"/>
              <a:pPr>
                <a:defRPr/>
              </a:pPr>
              <a:t>9/23/2020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B9F5A4E-065E-4990-BA9A-1A54EB21A7B6}" type="slidenum">
              <a:rPr lang="en-GB" altLang="en-US"/>
              <a:pPr>
                <a:defRPr/>
              </a:pPr>
              <a:t>‹#›</a:t>
            </a:fld>
            <a:endParaRPr lang="en-GB" altLang="en-US"/>
          </a:p>
        </p:txBody>
      </p:sp>
    </p:spTree>
    <p:extLst>
      <p:ext uri="{BB962C8B-B14F-4D97-AF65-F5344CB8AC3E}">
        <p14:creationId xmlns:p14="http://schemas.microsoft.com/office/powerpoint/2010/main" val="4091264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7CB956B5-1AFB-44E3-B558-174C4C81E6AD}" type="datetimeFigureOut">
              <a:rPr lang="en-US"/>
              <a:pPr>
                <a:defRPr/>
              </a:pPr>
              <a:t>9/23/2020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0D0B270-0B63-426D-AF6C-3659CAE060B8}" type="slidenum">
              <a:rPr lang="en-GB" altLang="en-US"/>
              <a:pPr>
                <a:defRPr/>
              </a:pPr>
              <a:t>‹#›</a:t>
            </a:fld>
            <a:endParaRPr lang="en-GB" altLang="en-US"/>
          </a:p>
        </p:txBody>
      </p:sp>
    </p:spTree>
    <p:extLst>
      <p:ext uri="{BB962C8B-B14F-4D97-AF65-F5344CB8AC3E}">
        <p14:creationId xmlns:p14="http://schemas.microsoft.com/office/powerpoint/2010/main" val="344627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81E3D52D-D672-4038-96F3-AEF55E6BB895}" type="datetimeFigureOut">
              <a:rPr lang="en-US"/>
              <a:pPr>
                <a:defRPr/>
              </a:pPr>
              <a:t>9/23/2020</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0590850E-B06E-4010-95B4-3B8D6449B0A3}" type="slidenum">
              <a:rPr lang="en-GB" altLang="en-US"/>
              <a:pPr>
                <a:defRPr/>
              </a:pPr>
              <a:t>‹#›</a:t>
            </a:fld>
            <a:endParaRPr lang="en-GB" altLang="en-US"/>
          </a:p>
        </p:txBody>
      </p:sp>
    </p:spTree>
    <p:extLst>
      <p:ext uri="{BB962C8B-B14F-4D97-AF65-F5344CB8AC3E}">
        <p14:creationId xmlns:p14="http://schemas.microsoft.com/office/powerpoint/2010/main" val="4039370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67CDB03B-4168-43CC-B8E6-12410014E5B1}" type="datetimeFigureOut">
              <a:rPr lang="en-US"/>
              <a:pPr>
                <a:defRPr/>
              </a:pPr>
              <a:t>9/23/2020</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02E7788A-BF46-4C8C-992D-269265ED0B27}" type="slidenum">
              <a:rPr lang="en-GB" altLang="en-US"/>
              <a:pPr>
                <a:defRPr/>
              </a:pPr>
              <a:t>‹#›</a:t>
            </a:fld>
            <a:endParaRPr lang="en-GB" altLang="en-US"/>
          </a:p>
        </p:txBody>
      </p:sp>
    </p:spTree>
    <p:extLst>
      <p:ext uri="{BB962C8B-B14F-4D97-AF65-F5344CB8AC3E}">
        <p14:creationId xmlns:p14="http://schemas.microsoft.com/office/powerpoint/2010/main" val="279361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509F096-C6B3-408B-B434-0420CA7D3557}" type="datetimeFigureOut">
              <a:rPr lang="en-US"/>
              <a:pPr>
                <a:defRPr/>
              </a:pPr>
              <a:t>9/23/2020</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B0D60538-8EBC-4526-9486-D831B0A5BC2E}" type="slidenum">
              <a:rPr lang="en-GB" altLang="en-US"/>
              <a:pPr>
                <a:defRPr/>
              </a:pPr>
              <a:t>‹#›</a:t>
            </a:fld>
            <a:endParaRPr lang="en-GB" altLang="en-US"/>
          </a:p>
        </p:txBody>
      </p:sp>
    </p:spTree>
    <p:extLst>
      <p:ext uri="{BB962C8B-B14F-4D97-AF65-F5344CB8AC3E}">
        <p14:creationId xmlns:p14="http://schemas.microsoft.com/office/powerpoint/2010/main" val="397639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671E29B-927D-4831-9674-B169E53239AC}" type="datetimeFigureOut">
              <a:rPr lang="en-US"/>
              <a:pPr>
                <a:defRPr/>
              </a:pPr>
              <a:t>9/23/2020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497C98E0-DED5-4C4C-8289-87E329D113C5}" type="slidenum">
              <a:rPr lang="en-GB" altLang="en-US"/>
              <a:pPr>
                <a:defRPr/>
              </a:pPr>
              <a:t>‹#›</a:t>
            </a:fld>
            <a:endParaRPr lang="en-GB" altLang="en-US"/>
          </a:p>
        </p:txBody>
      </p:sp>
    </p:spTree>
    <p:extLst>
      <p:ext uri="{BB962C8B-B14F-4D97-AF65-F5344CB8AC3E}">
        <p14:creationId xmlns:p14="http://schemas.microsoft.com/office/powerpoint/2010/main" val="3087148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096BE05-B485-4D05-AF75-A7ACB1DA02CF}" type="datetimeFigureOut">
              <a:rPr lang="en-US"/>
              <a:pPr>
                <a:defRPr/>
              </a:pPr>
              <a:t>9/23/2020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C814060-7CD2-49C2-BFD5-B7A966F4724A}" type="slidenum">
              <a:rPr lang="en-GB" altLang="en-US"/>
              <a:pPr>
                <a:defRPr/>
              </a:pPr>
              <a:t>‹#›</a:t>
            </a:fld>
            <a:endParaRPr lang="en-GB" altLang="en-US"/>
          </a:p>
        </p:txBody>
      </p:sp>
    </p:spTree>
    <p:extLst>
      <p:ext uri="{BB962C8B-B14F-4D97-AF65-F5344CB8AC3E}">
        <p14:creationId xmlns:p14="http://schemas.microsoft.com/office/powerpoint/2010/main" val="419040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87F"/>
            </a:gs>
            <a:gs pos="85001">
              <a:srgbClr val="FFBD7F"/>
            </a:gs>
            <a:gs pos="95000">
              <a:srgbClr val="FF817F"/>
            </a:gs>
            <a:gs pos="100000">
              <a:srgbClr val="FF817F"/>
            </a:gs>
          </a:gsLst>
          <a:lin ang="16800000"/>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E9826912-5D72-4CA2-99D1-545FDE71AAFE}" type="datetimeFigureOut">
              <a:rPr lang="en-US"/>
              <a:pPr>
                <a:defRPr/>
              </a:pPr>
              <a:t>9/23/2020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DD9E4082-747E-4046-AFBB-B23B73B0F9E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202" r:id="rId1"/>
    <p:sldLayoutId id="214748422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87F"/>
            </a:gs>
            <a:gs pos="85001">
              <a:srgbClr val="FFBD7F"/>
            </a:gs>
            <a:gs pos="95000">
              <a:srgbClr val="FF817F"/>
            </a:gs>
            <a:gs pos="100000">
              <a:srgbClr val="FF817F"/>
            </a:gs>
          </a:gsLst>
          <a:lin ang="16800000"/>
        </a:gra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B8C986F4-50B7-46A0-845B-E2CE63ABDC1A}" type="datetimeFigureOut">
              <a:rPr lang="en-US"/>
              <a:pPr>
                <a:defRPr/>
              </a:pPr>
              <a:t>9/23/2020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DCFA587-6274-49E8-A358-3687F421635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212" r:id="rId1"/>
    <p:sldLayoutId id="2147484223" r:id="rId2"/>
    <p:sldLayoutId id="2147484213" r:id="rId3"/>
    <p:sldLayoutId id="2147484214" r:id="rId4"/>
    <p:sldLayoutId id="2147484215" r:id="rId5"/>
    <p:sldLayoutId id="2147484216" r:id="rId6"/>
    <p:sldLayoutId id="2147484217" r:id="rId7"/>
    <p:sldLayoutId id="2147484218" r:id="rId8"/>
    <p:sldLayoutId id="2147484219" r:id="rId9"/>
    <p:sldLayoutId id="2147484220" r:id="rId10"/>
    <p:sldLayoutId id="214748422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4832B1BD-5994-4FC2-94A1-32A80D7DD644}" type="datetimeFigureOut">
              <a:rPr lang="en-US"/>
              <a:pPr>
                <a:defRPr/>
              </a:pPr>
              <a:t>9/23/2020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C7D2553-61DC-4CEF-B0A6-D274868CA2A3}" type="slidenum">
              <a:rPr lang="en-GB" altLang="en-US"/>
              <a:pPr>
                <a:defRPr/>
              </a:pPr>
              <a:t>‹#›</a:t>
            </a:fld>
            <a:endParaRPr lang="en-GB" altLang="en-US"/>
          </a:p>
        </p:txBody>
      </p:sp>
    </p:spTree>
    <p:extLst>
      <p:ext uri="{BB962C8B-B14F-4D97-AF65-F5344CB8AC3E}">
        <p14:creationId xmlns:p14="http://schemas.microsoft.com/office/powerpoint/2010/main" val="3842020021"/>
      </p:ext>
    </p:extLst>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49500"/>
            <a:ext cx="7772400" cy="1470025"/>
          </a:xfrm>
        </p:spPr>
        <p:txBody>
          <a:bodyPr rtlCol="0">
            <a:normAutofit fontScale="90000"/>
          </a:bodyPr>
          <a:lstStyle/>
          <a:p>
            <a:pPr eaLnBrk="1" fontAlgn="auto" hangingPunct="1">
              <a:spcAft>
                <a:spcPts val="0"/>
              </a:spcAft>
              <a:defRPr/>
            </a:pPr>
            <a:r>
              <a:rPr lang="en-GB" b="1" dirty="0"/>
              <a:t>Fundamentals of </a:t>
            </a:r>
            <a:br>
              <a:rPr lang="en-GB" b="1" dirty="0"/>
            </a:br>
            <a:r>
              <a:rPr lang="en-GB" b="1" dirty="0"/>
              <a:t>Politics Research</a:t>
            </a:r>
            <a:br>
              <a:rPr lang="en-GB" b="1" dirty="0"/>
            </a:br>
            <a:br>
              <a:rPr lang="en-GB" dirty="0"/>
            </a:br>
            <a:r>
              <a:rPr lang="en-GB" dirty="0"/>
              <a:t>Lecture 3 </a:t>
            </a:r>
            <a:r>
              <a:rPr lang="en-GB"/>
              <a:t>(2020-21)</a:t>
            </a:r>
            <a:br>
              <a:rPr lang="en-GB" b="1" dirty="0"/>
            </a:br>
            <a:br>
              <a:rPr lang="en-GB" b="1" dirty="0"/>
            </a:br>
            <a:r>
              <a:rPr lang="en-GB" b="1" dirty="0"/>
              <a:t>Answers</a:t>
            </a:r>
            <a:endParaRPr lang="en-GB" dirty="0"/>
          </a:p>
        </p:txBody>
      </p:sp>
      <p:sp>
        <p:nvSpPr>
          <p:cNvPr id="4" name="TextBox 3"/>
          <p:cNvSpPr txBox="1"/>
          <p:nvPr/>
        </p:nvSpPr>
        <p:spPr>
          <a:xfrm>
            <a:off x="642938" y="5064125"/>
            <a:ext cx="7858125" cy="646113"/>
          </a:xfrm>
          <a:prstGeom prst="rect">
            <a:avLst/>
          </a:prstGeom>
          <a:noFill/>
        </p:spPr>
        <p:txBody>
          <a:bodyPr>
            <a:spAutoFit/>
          </a:bodyPr>
          <a:lstStyle/>
          <a:p>
            <a:pPr algn="ctr" eaLnBrk="1" fontAlgn="auto" hangingPunct="1">
              <a:spcBef>
                <a:spcPts val="0"/>
              </a:spcBef>
              <a:spcAft>
                <a:spcPts val="0"/>
              </a:spcAft>
              <a:defRPr/>
            </a:pPr>
            <a:r>
              <a:rPr lang="en-GB" sz="3600" dirty="0">
                <a:solidFill>
                  <a:prstClr val="black"/>
                </a:solidFill>
                <a:latin typeface="+mn-lt"/>
                <a:ea typeface="+mj-ea"/>
                <a:cs typeface="+mj-cs"/>
              </a:rPr>
              <a:t>Dr Adrian Blau</a:t>
            </a:r>
            <a:endParaRPr lang="en-GB" sz="1600" dirty="0">
              <a:latin typeface="+mn-lt"/>
              <a:cs typeface="+mn-cs"/>
            </a:endParaRPr>
          </a:p>
        </p:txBody>
      </p:sp>
      <p:pic>
        <p:nvPicPr>
          <p:cNvPr id="5" name="Picture 4" descr="KCL_UoL_A5_30mm_red">
            <a:extLst>
              <a:ext uri="{FF2B5EF4-FFF2-40B4-BE49-F238E27FC236}">
                <a16:creationId xmlns:a16="http://schemas.microsoft.com/office/drawing/2014/main" id="{793BAE81-1DE3-4FC4-BBE8-798221B3F428}"/>
              </a:ext>
            </a:extLst>
          </p:cNvPr>
          <p:cNvPicPr/>
          <p:nvPr/>
        </p:nvPicPr>
        <p:blipFill>
          <a:blip r:embed="rId2" cstate="print">
            <a:extLst>
              <a:ext uri="{28A0092B-C50C-407E-A947-70E740481C1C}">
                <a14:useLocalDpi xmlns:a14="http://schemas.microsoft.com/office/drawing/2010/main" val="0"/>
              </a:ext>
            </a:extLst>
          </a:blip>
          <a:srcRect b="14844"/>
          <a:stretch>
            <a:fillRect/>
          </a:stretch>
        </p:blipFill>
        <p:spPr bwMode="auto">
          <a:xfrm>
            <a:off x="251520" y="260647"/>
            <a:ext cx="1368152" cy="109773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altLang="en-US"/>
              <a:t>Informal fallacies</a:t>
            </a:r>
          </a:p>
        </p:txBody>
      </p:sp>
      <p:sp>
        <p:nvSpPr>
          <p:cNvPr id="19459" name="Content Placeholder 2"/>
          <p:cNvSpPr>
            <a:spLocks noGrp="1"/>
          </p:cNvSpPr>
          <p:nvPr>
            <p:ph idx="1"/>
          </p:nvPr>
        </p:nvSpPr>
        <p:spPr>
          <a:xfrm>
            <a:off x="457200" y="1600200"/>
            <a:ext cx="8229600" cy="4900613"/>
          </a:xfrm>
        </p:spPr>
        <p:txBody>
          <a:bodyPr/>
          <a:lstStyle/>
          <a:p>
            <a:r>
              <a:rPr lang="en-GB" altLang="en-US" b="1" dirty="0">
                <a:solidFill>
                  <a:srgbClr val="800000"/>
                </a:solidFill>
              </a:rPr>
              <a:t>Learn the informal fallacies and cognitive biases (seminar).</a:t>
            </a:r>
          </a:p>
          <a:p>
            <a:r>
              <a:rPr lang="en-GB" altLang="en-US" b="1" dirty="0">
                <a:solidFill>
                  <a:srgbClr val="800000"/>
                </a:solidFill>
              </a:rPr>
              <a:t>Next week’s seminar also examines Kendra Dupuy and Siri </a:t>
            </a:r>
            <a:r>
              <a:rPr lang="en-GB" altLang="en-US" b="1" dirty="0" err="1">
                <a:solidFill>
                  <a:srgbClr val="800000"/>
                </a:solidFill>
              </a:rPr>
              <a:t>Neset</a:t>
            </a:r>
            <a:r>
              <a:rPr lang="en-GB" altLang="en-US" b="1" dirty="0">
                <a:solidFill>
                  <a:srgbClr val="800000"/>
                </a:solidFill>
              </a:rPr>
              <a:t>, ‘The cognitive psychology of corruption’ (2018).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altLang="en-US"/>
              <a:t>Induction</a:t>
            </a:r>
          </a:p>
        </p:txBody>
      </p:sp>
      <p:sp>
        <p:nvSpPr>
          <p:cNvPr id="13315" name="Content Placeholder 2"/>
          <p:cNvSpPr>
            <a:spLocks noGrp="1"/>
          </p:cNvSpPr>
          <p:nvPr>
            <p:ph idx="1"/>
          </p:nvPr>
        </p:nvSpPr>
        <p:spPr>
          <a:xfrm>
            <a:off x="457200" y="1600200"/>
            <a:ext cx="8329613" cy="4900613"/>
          </a:xfrm>
        </p:spPr>
        <p:txBody>
          <a:bodyPr/>
          <a:lstStyle/>
          <a:p>
            <a:r>
              <a:rPr lang="en-GB" altLang="en-US"/>
              <a:t>Extrapolation.</a:t>
            </a:r>
          </a:p>
          <a:p>
            <a:r>
              <a:rPr lang="en-GB" altLang="en-US"/>
              <a:t>The sun has always risen in the east, therefore ….</a:t>
            </a:r>
          </a:p>
          <a:p>
            <a:endParaRPr lang="en-GB" altLang="en-US"/>
          </a:p>
          <a:p>
            <a:endParaRPr lang="en-GB" altLang="en-US"/>
          </a:p>
          <a:p>
            <a:r>
              <a:rPr lang="en-GB" altLang="en-US"/>
              <a:t>3,638,822 and 39,916,824 </a:t>
            </a:r>
          </a:p>
          <a:p>
            <a:r>
              <a:rPr lang="en-GB" altLang="en-US"/>
              <a:t>	Y = (X −1)(X −2) … (X −10) + 2X</a:t>
            </a:r>
          </a:p>
        </p:txBody>
      </p:sp>
      <p:graphicFrame>
        <p:nvGraphicFramePr>
          <p:cNvPr id="4" name="Group 4"/>
          <p:cNvGraphicFramePr>
            <a:graphicFrameLocks/>
          </p:cNvGraphicFramePr>
          <p:nvPr/>
        </p:nvGraphicFramePr>
        <p:xfrm>
          <a:off x="500063" y="3000375"/>
          <a:ext cx="8075612" cy="914400"/>
        </p:xfrm>
        <a:graphic>
          <a:graphicData uri="http://schemas.openxmlformats.org/drawingml/2006/table">
            <a:tbl>
              <a:tblPr/>
              <a:tblGrid>
                <a:gridCol w="673100">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673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673100">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gridCol w="671512">
                  <a:extLst>
                    <a:ext uri="{9D8B030D-6E8A-4147-A177-3AD203B41FA5}">
                      <a16:colId xmlns:a16="http://schemas.microsoft.com/office/drawing/2014/main" val="20006"/>
                    </a:ext>
                  </a:extLst>
                </a:gridCol>
                <a:gridCol w="673100">
                  <a:extLst>
                    <a:ext uri="{9D8B030D-6E8A-4147-A177-3AD203B41FA5}">
                      <a16:colId xmlns:a16="http://schemas.microsoft.com/office/drawing/2014/main" val="20007"/>
                    </a:ext>
                  </a:extLst>
                </a:gridCol>
                <a:gridCol w="673100">
                  <a:extLst>
                    <a:ext uri="{9D8B030D-6E8A-4147-A177-3AD203B41FA5}">
                      <a16:colId xmlns:a16="http://schemas.microsoft.com/office/drawing/2014/main" val="20008"/>
                    </a:ext>
                  </a:extLst>
                </a:gridCol>
                <a:gridCol w="673100">
                  <a:extLst>
                    <a:ext uri="{9D8B030D-6E8A-4147-A177-3AD203B41FA5}">
                      <a16:colId xmlns:a16="http://schemas.microsoft.com/office/drawing/2014/main" val="20009"/>
                    </a:ext>
                  </a:extLst>
                </a:gridCol>
                <a:gridCol w="673100">
                  <a:extLst>
                    <a:ext uri="{9D8B030D-6E8A-4147-A177-3AD203B41FA5}">
                      <a16:colId xmlns:a16="http://schemas.microsoft.com/office/drawing/2014/main" val="20010"/>
                    </a:ext>
                  </a:extLst>
                </a:gridCol>
                <a:gridCol w="673100">
                  <a:extLst>
                    <a:ext uri="{9D8B030D-6E8A-4147-A177-3AD203B41FA5}">
                      <a16:colId xmlns:a16="http://schemas.microsoft.com/office/drawing/2014/main" val="20011"/>
                    </a:ext>
                  </a:extLst>
                </a:gridCol>
              </a:tblGrid>
              <a:tr h="30480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a:ln>
                            <a:noFill/>
                          </a:ln>
                          <a:solidFill>
                            <a:srgbClr val="000000"/>
                          </a:solidFill>
                          <a:effectLst/>
                          <a:latin typeface="Arial" charset="0"/>
                          <a:ea typeface="MS Mincho" pitchFamily="49" charset="-128"/>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a:ln>
                            <a:noFill/>
                          </a:ln>
                          <a:solidFill>
                            <a:srgbClr val="000000"/>
                          </a:solidFill>
                          <a:effectLst/>
                          <a:latin typeface="Arial" charset="0"/>
                          <a:ea typeface="MS Mincho" pitchFamily="49" charset="-128"/>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a:ln>
                            <a:noFill/>
                          </a:ln>
                          <a:solidFill>
                            <a:srgbClr val="000000"/>
                          </a:solidFill>
                          <a:effectLst/>
                          <a:latin typeface="Arial" charset="0"/>
                          <a:ea typeface="MS Mincho" pitchFamily="49" charset="-128"/>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rgbClr val="000000"/>
                          </a:solidFill>
                          <a:effectLst/>
                          <a:latin typeface="Arial" charset="0"/>
                          <a:ea typeface="MS Mincho" pitchFamily="49" charset="-128"/>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a:ln>
                            <a:noFill/>
                          </a:ln>
                          <a:solidFill>
                            <a:srgbClr val="000000"/>
                          </a:solidFill>
                          <a:effectLst/>
                          <a:latin typeface="Arial" charset="0"/>
                          <a:ea typeface="MS Mincho" pitchFamily="49" charset="-128"/>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a:ln>
                            <a:noFill/>
                          </a:ln>
                          <a:solidFill>
                            <a:srgbClr val="000000"/>
                          </a:solidFill>
                          <a:effectLst/>
                          <a:latin typeface="Arial" charset="0"/>
                          <a:ea typeface="MS Mincho" pitchFamily="49" charset="-128"/>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a:ln>
                            <a:noFill/>
                          </a:ln>
                          <a:solidFill>
                            <a:srgbClr val="000000"/>
                          </a:solidFill>
                          <a:effectLst/>
                          <a:latin typeface="Arial" charset="0"/>
                          <a:ea typeface="MS Mincho" pitchFamily="49" charset="-128"/>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a:ln>
                            <a:noFill/>
                          </a:ln>
                          <a:solidFill>
                            <a:srgbClr val="000000"/>
                          </a:solidFill>
                          <a:effectLst/>
                          <a:latin typeface="Arial" charset="0"/>
                          <a:ea typeface="MS Mincho" pitchFamily="49" charset="-128"/>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a:ln>
                            <a:noFill/>
                          </a:ln>
                          <a:solidFill>
                            <a:srgbClr val="000000"/>
                          </a:solidFill>
                          <a:effectLst/>
                          <a:latin typeface="Arial" charset="0"/>
                          <a:ea typeface="MS Mincho" pitchFamily="49" charset="-128"/>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a:ln>
                            <a:noFill/>
                          </a:ln>
                          <a:solidFill>
                            <a:srgbClr val="000000"/>
                          </a:solidFill>
                          <a:effectLst/>
                          <a:latin typeface="Arial" charset="0"/>
                          <a:ea typeface="MS Mincho" pitchFamily="49" charset="-128"/>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rgbClr val="000000"/>
                          </a:solidFill>
                          <a:effectLst/>
                          <a:latin typeface="Arial" charset="0"/>
                          <a:ea typeface="MS Mincho" pitchFamily="49" charset="-128"/>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a:ln>
                            <a:noFill/>
                          </a:ln>
                          <a:solidFill>
                            <a:srgbClr val="000000"/>
                          </a:solidFill>
                          <a:effectLst/>
                          <a:latin typeface="Arial" charset="0"/>
                          <a:ea typeface="MS Mincho" pitchFamily="49" charset="-128"/>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a:ln>
                            <a:noFill/>
                          </a:ln>
                          <a:solidFill>
                            <a:srgbClr val="000000"/>
                          </a:solidFill>
                          <a:effectLst/>
                          <a:latin typeface="Arial" charset="0"/>
                          <a:ea typeface="MS Mincho" pitchFamily="49" charset="-128"/>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a:ln>
                            <a:noFill/>
                          </a:ln>
                          <a:solidFill>
                            <a:srgbClr val="000000"/>
                          </a:solidFill>
                          <a:effectLst/>
                          <a:latin typeface="Arial" charset="0"/>
                          <a:ea typeface="MS Mincho" pitchFamily="49" charset="-128"/>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a:ln>
                            <a:noFill/>
                          </a:ln>
                          <a:solidFill>
                            <a:srgbClr val="000000"/>
                          </a:solidFill>
                          <a:effectLst/>
                          <a:latin typeface="Arial" charset="0"/>
                          <a:ea typeface="MS Mincho" pitchFamily="49" charset="-128"/>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a:ln>
                            <a:noFill/>
                          </a:ln>
                          <a:solidFill>
                            <a:srgbClr val="000000"/>
                          </a:solidFill>
                          <a:effectLst/>
                          <a:latin typeface="Arial" charset="0"/>
                          <a:ea typeface="MS Mincho" pitchFamily="49" charset="-128"/>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a:ln>
                            <a:noFill/>
                          </a:ln>
                          <a:solidFill>
                            <a:srgbClr val="000000"/>
                          </a:solidFill>
                          <a:effectLst/>
                          <a:latin typeface="Arial" charset="0"/>
                          <a:ea typeface="MS Mincho" pitchFamily="49" charset="-128"/>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a:ln>
                            <a:noFill/>
                          </a:ln>
                          <a:solidFill>
                            <a:srgbClr val="000000"/>
                          </a:solidFill>
                          <a:effectLst/>
                          <a:latin typeface="Arial" charset="0"/>
                          <a:ea typeface="MS Mincho" pitchFamily="49" charset="-128"/>
                          <a:cs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a:ln>
                            <a:noFill/>
                          </a:ln>
                          <a:solidFill>
                            <a:srgbClr val="000000"/>
                          </a:solidFill>
                          <a:effectLst/>
                          <a:latin typeface="Arial" charset="0"/>
                          <a:ea typeface="MS Mincho" pitchFamily="49" charset="-128"/>
                          <a:cs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a:ln>
                            <a:noFill/>
                          </a:ln>
                          <a:solidFill>
                            <a:srgbClr val="000000"/>
                          </a:solidFill>
                          <a:effectLst/>
                          <a:latin typeface="Arial" charset="0"/>
                          <a:ea typeface="MS Mincho" pitchFamily="49" charset="-128"/>
                          <a:cs typeface="Arial" charset="0"/>
                        </a:rPr>
                        <a:t>20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1" i="0" u="none" strike="noStrike" cap="none" normalizeH="0" baseline="0">
                          <a:ln>
                            <a:noFill/>
                          </a:ln>
                          <a:solidFill>
                            <a:schemeClr val="hlink"/>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1" i="0" u="none" strike="noStrike" cap="none" normalizeH="0" baseline="0" dirty="0">
                          <a:ln>
                            <a:noFill/>
                          </a:ln>
                          <a:solidFill>
                            <a:schemeClr val="hlink"/>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428625"/>
            <a:ext cx="8229600" cy="1143000"/>
          </a:xfrm>
        </p:spPr>
        <p:txBody>
          <a:bodyPr/>
          <a:lstStyle/>
          <a:p>
            <a:r>
              <a:rPr lang="en-GB" altLang="en-US"/>
              <a:t>Under-determination</a:t>
            </a:r>
          </a:p>
        </p:txBody>
      </p:sp>
      <p:sp>
        <p:nvSpPr>
          <p:cNvPr id="21507" name="Content Placeholder 2"/>
          <p:cNvSpPr>
            <a:spLocks noGrp="1"/>
          </p:cNvSpPr>
          <p:nvPr>
            <p:ph idx="1"/>
          </p:nvPr>
        </p:nvSpPr>
        <p:spPr>
          <a:xfrm>
            <a:off x="457200" y="1885950"/>
            <a:ext cx="8229600" cy="4900613"/>
          </a:xfrm>
        </p:spPr>
        <p:txBody>
          <a:bodyPr/>
          <a:lstStyle/>
          <a:p>
            <a:r>
              <a:rPr lang="en-GB" altLang="en-US"/>
              <a:t>(Also known as indeterminacy.)</a:t>
            </a:r>
          </a:p>
          <a:p>
            <a:r>
              <a:rPr lang="en-GB" altLang="en-US"/>
              <a:t>There are always least two different explanations of the same evidence.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altLang="en-US"/>
              <a:t>Omitted variable bias</a:t>
            </a:r>
          </a:p>
        </p:txBody>
      </p:sp>
      <p:sp>
        <p:nvSpPr>
          <p:cNvPr id="3" name="Content Placeholder 2"/>
          <p:cNvSpPr>
            <a:spLocks noGrp="1"/>
          </p:cNvSpPr>
          <p:nvPr>
            <p:ph idx="1"/>
          </p:nvPr>
        </p:nvSpPr>
        <p:spPr>
          <a:xfrm>
            <a:off x="457200" y="1600200"/>
            <a:ext cx="8229600" cy="4900613"/>
          </a:xfrm>
        </p:spPr>
        <p:txBody>
          <a:bodyPr/>
          <a:lstStyle/>
          <a:p>
            <a:r>
              <a:rPr lang="en-GB" altLang="en-US" sz="2800"/>
              <a:t>‘Confounding’ variables which aren’t included in the analysis but actually affect the outcome.</a:t>
            </a:r>
          </a:p>
          <a:p>
            <a:r>
              <a:rPr lang="en-GB" altLang="en-US" sz="2800"/>
              <a:t>E.g. my teeth.</a:t>
            </a:r>
          </a:p>
          <a:p>
            <a:r>
              <a:rPr lang="en-GB" altLang="en-US" sz="2800"/>
              <a:t>Jargowsky (2005): we should use ‘theory, prior empirical research, and common sense as a guide to what variables ought to be included in the model. Given the near impossibility of measuring all the relevant variables, virtually all social science analyses are plagued by omitted variable bias to one degree or another.’</a:t>
            </a:r>
          </a:p>
          <a:p>
            <a:r>
              <a:rPr lang="en-GB" altLang="en-US" sz="2800"/>
              <a:t>KKV (1994, pp. 176-82).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75000"/>
              </a:schemeClr>
            </a:gs>
            <a:gs pos="15000">
              <a:schemeClr val="accent1">
                <a:lumMod val="45000"/>
                <a:lumOff val="55000"/>
              </a:schemeClr>
            </a:gs>
            <a:gs pos="82000">
              <a:schemeClr val="accent1">
                <a:lumMod val="45000"/>
                <a:lumOff val="55000"/>
              </a:schemeClr>
            </a:gs>
            <a:gs pos="100000">
              <a:schemeClr val="accent2">
                <a:lumMod val="75000"/>
              </a:schemeClr>
            </a:gs>
          </a:gsLst>
          <a:lin ang="13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8EA1-47C7-4609-8265-08F852A3797B}"/>
              </a:ext>
            </a:extLst>
          </p:cNvPr>
          <p:cNvSpPr>
            <a:spLocks noGrp="1"/>
          </p:cNvSpPr>
          <p:nvPr>
            <p:ph type="title"/>
          </p:nvPr>
        </p:nvSpPr>
        <p:spPr/>
        <p:txBody>
          <a:bodyPr/>
          <a:lstStyle/>
          <a:p>
            <a:r>
              <a:rPr lang="en-GB" dirty="0"/>
              <a:t>Exercise 1</a:t>
            </a:r>
          </a:p>
        </p:txBody>
      </p:sp>
      <p:sp>
        <p:nvSpPr>
          <p:cNvPr id="3" name="Content Placeholder 2">
            <a:extLst>
              <a:ext uri="{FF2B5EF4-FFF2-40B4-BE49-F238E27FC236}">
                <a16:creationId xmlns:a16="http://schemas.microsoft.com/office/drawing/2014/main" id="{20011AF8-7159-4857-AC35-81E5CDF98028}"/>
              </a:ext>
            </a:extLst>
          </p:cNvPr>
          <p:cNvSpPr>
            <a:spLocks noGrp="1"/>
          </p:cNvSpPr>
          <p:nvPr>
            <p:ph idx="1"/>
          </p:nvPr>
        </p:nvSpPr>
        <p:spPr/>
        <p:txBody>
          <a:bodyPr/>
          <a:lstStyle/>
          <a:p>
            <a:r>
              <a:rPr lang="en-GB" b="1" dirty="0"/>
              <a:t>Apply the problem of induction, under-determination and omitted variable bias to the following statement:</a:t>
            </a:r>
          </a:p>
          <a:p>
            <a:endParaRPr lang="en-GB" b="1" dirty="0"/>
          </a:p>
          <a:p>
            <a:r>
              <a:rPr lang="en-GB" b="1" dirty="0"/>
              <a:t>‘In 20 out of 24 countries tested, corruption is inversely related to the degree of democracy. This means that corruption undermines democracy. Policy-makers who want more democracy must thus reduce corruption.’</a:t>
            </a:r>
          </a:p>
        </p:txBody>
      </p:sp>
    </p:spTree>
    <p:extLst>
      <p:ext uri="{BB962C8B-B14F-4D97-AF65-F5344CB8AC3E}">
        <p14:creationId xmlns:p14="http://schemas.microsoft.com/office/powerpoint/2010/main" val="469811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altLang="en-US"/>
              <a:t>Uncertainty</a:t>
            </a:r>
          </a:p>
        </p:txBody>
      </p:sp>
      <p:sp>
        <p:nvSpPr>
          <p:cNvPr id="15363" name="Content Placeholder 2"/>
          <p:cNvSpPr>
            <a:spLocks noGrp="1"/>
          </p:cNvSpPr>
          <p:nvPr>
            <p:ph idx="1"/>
          </p:nvPr>
        </p:nvSpPr>
        <p:spPr>
          <a:xfrm>
            <a:off x="457200" y="1600200"/>
            <a:ext cx="8229600" cy="4900613"/>
          </a:xfrm>
        </p:spPr>
        <p:txBody>
          <a:bodyPr/>
          <a:lstStyle/>
          <a:p>
            <a:r>
              <a:rPr lang="en-GB" altLang="en-US"/>
              <a:t>We can never know for certain if any empirical claim is true.</a:t>
            </a:r>
          </a:p>
          <a:p>
            <a:r>
              <a:rPr lang="en-GB" altLang="en-US"/>
              <a:t>KKV: uncertainty is one of the four core features of science (1994, 8-9).</a:t>
            </a:r>
          </a:p>
          <a:p>
            <a:r>
              <a:rPr lang="en-GB" altLang="en-US"/>
              <a:t>We should therefore (a) reduce and (b) report the degree of uncertainty in empirical work.</a:t>
            </a:r>
          </a:p>
          <a:p>
            <a:pPr lvl="1"/>
            <a:r>
              <a:rPr lang="en-GB" altLang="en-US"/>
              <a:t>In history of political thought, and qualitative work in general, see Blau (2011, especially 362-8).</a:t>
            </a:r>
          </a:p>
          <a:p>
            <a:r>
              <a:rPr lang="en-GB" altLang="en-US"/>
              <a:t>Proof is a dirty word.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altLang="en-US"/>
              <a:t>Proof?</a:t>
            </a:r>
          </a:p>
        </p:txBody>
      </p:sp>
      <p:sp>
        <p:nvSpPr>
          <p:cNvPr id="16387" name="Content Placeholder 2"/>
          <p:cNvSpPr>
            <a:spLocks noGrp="1"/>
          </p:cNvSpPr>
          <p:nvPr>
            <p:ph idx="1"/>
          </p:nvPr>
        </p:nvSpPr>
        <p:spPr>
          <a:xfrm>
            <a:off x="457200" y="1600200"/>
            <a:ext cx="8229600" cy="4900613"/>
          </a:xfrm>
        </p:spPr>
        <p:txBody>
          <a:bodyPr/>
          <a:lstStyle/>
          <a:p>
            <a:r>
              <a:rPr lang="en-GB" altLang="en-US"/>
              <a:t>Google ‘science proof’:</a:t>
            </a:r>
          </a:p>
          <a:p>
            <a:pPr lvl="1"/>
            <a:r>
              <a:rPr lang="en-GB" altLang="en-US" sz="2400"/>
              <a:t>Scientific proof of the Bible.</a:t>
            </a:r>
          </a:p>
          <a:p>
            <a:pPr lvl="1"/>
            <a:r>
              <a:rPr lang="en-GB" altLang="en-US" sz="2400"/>
              <a:t>Scientific proof of reincarnation.</a:t>
            </a:r>
          </a:p>
          <a:p>
            <a:pPr lvl="1"/>
            <a:r>
              <a:rPr lang="en-GB" altLang="en-US" sz="2400"/>
              <a:t>Scientific proof of the existence of God.</a:t>
            </a:r>
          </a:p>
          <a:p>
            <a:r>
              <a:rPr lang="en-GB" altLang="en-US"/>
              <a:t>Mathematicians and philosophers talk of proof, natural and social scientists usually don’t. </a:t>
            </a:r>
          </a:p>
          <a:p>
            <a:r>
              <a:rPr lang="en-GB" altLang="en-US"/>
              <a:t>Deductions can be proved, inductions can’t.</a:t>
            </a:r>
          </a:p>
          <a:p>
            <a:r>
              <a:rPr lang="en-GB" altLang="en-US" b="1"/>
              <a:t>Descriptive &amp; explanatory inferences are inductions.</a:t>
            </a:r>
            <a:endParaRPr lang="en-GB" altLang="en-US"/>
          </a:p>
        </p:txBody>
      </p:sp>
      <p:pic>
        <p:nvPicPr>
          <p:cNvPr id="16388" name="Picture 2" descr="C:\Users\Home\Pictures\Dinosaur George Blas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75" y="973138"/>
            <a:ext cx="2881313"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3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8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altLang="en-US"/>
              <a:t>Disproof? Falsification</a:t>
            </a:r>
          </a:p>
        </p:txBody>
      </p:sp>
      <p:sp>
        <p:nvSpPr>
          <p:cNvPr id="3" name="Content Placeholder 2"/>
          <p:cNvSpPr>
            <a:spLocks noGrp="1"/>
          </p:cNvSpPr>
          <p:nvPr>
            <p:ph idx="1"/>
          </p:nvPr>
        </p:nvSpPr>
        <p:spPr>
          <a:xfrm>
            <a:off x="457200" y="1600200"/>
            <a:ext cx="8229600" cy="4900613"/>
          </a:xfrm>
        </p:spPr>
        <p:txBody>
          <a:bodyPr/>
          <a:lstStyle/>
          <a:p>
            <a:r>
              <a:rPr lang="en-GB" altLang="en-US" dirty="0"/>
              <a:t>Popper on </a:t>
            </a:r>
            <a:r>
              <a:rPr lang="en-GB" altLang="en-US" b="1" dirty="0"/>
              <a:t>falsification</a:t>
            </a:r>
            <a:r>
              <a:rPr lang="en-GB" altLang="en-US" dirty="0"/>
              <a:t>: you can’t prove a hypothesis but you can disprove it.</a:t>
            </a:r>
          </a:p>
          <a:p>
            <a:r>
              <a:rPr lang="en-GB" altLang="en-US" dirty="0"/>
              <a:t>Quine/</a:t>
            </a:r>
            <a:r>
              <a:rPr lang="en-GB" altLang="en-US" dirty="0" err="1"/>
              <a:t>Duhem</a:t>
            </a:r>
            <a:r>
              <a:rPr lang="en-GB" altLang="en-US" dirty="0"/>
              <a:t>: no. The ‘disproof’ might not be a disproof – we could ‘explain it away’ (see topic 4 on theory-</a:t>
            </a:r>
            <a:r>
              <a:rPr lang="en-GB" altLang="en-US" dirty="0" err="1"/>
              <a:t>ladenness</a:t>
            </a:r>
            <a:r>
              <a:rPr lang="en-GB" altLang="en-US" dirty="0"/>
              <a:t>).</a:t>
            </a:r>
          </a:p>
          <a:p>
            <a:r>
              <a:rPr lang="en-GB" altLang="en-US" dirty="0"/>
              <a:t>There is neither proof nor disproof in empirical research.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altLang="en-US"/>
              <a:t>Scepticism</a:t>
            </a:r>
          </a:p>
        </p:txBody>
      </p:sp>
      <p:sp>
        <p:nvSpPr>
          <p:cNvPr id="17411" name="Content Placeholder 2"/>
          <p:cNvSpPr>
            <a:spLocks noGrp="1"/>
          </p:cNvSpPr>
          <p:nvPr>
            <p:ph idx="1"/>
          </p:nvPr>
        </p:nvSpPr>
        <p:spPr>
          <a:xfrm>
            <a:off x="457200" y="1600200"/>
            <a:ext cx="8229600" cy="4900613"/>
          </a:xfrm>
        </p:spPr>
        <p:txBody>
          <a:bodyPr/>
          <a:lstStyle/>
          <a:p>
            <a:r>
              <a:rPr lang="en-GB" altLang="en-US" sz="2800"/>
              <a:t>Kellstedt and Whitten section 1.2: ‘A core part of the scientific process is skepticism. … [A]s confident as we are in a particular theory, we remain open to the possibility that there is still a test out there that … makes us lose confidence in that theory.’</a:t>
            </a:r>
          </a:p>
          <a:p>
            <a:r>
              <a:rPr lang="en-GB" altLang="en-US" sz="2800"/>
              <a:t>Elster (2007, 20): ‘One has consistently to </a:t>
            </a:r>
            <a:r>
              <a:rPr lang="en-GB" altLang="en-US" sz="2800" i="1"/>
              <a:t>think against oneself </a:t>
            </a:r>
            <a:r>
              <a:rPr lang="en-GB" altLang="en-US" sz="2800"/>
              <a:t>– to make matters as difficult for oneself as one can. We should select the strongest and most plausible alternative rival explanations, rather than accounts that can easily be refuted.’</a:t>
            </a:r>
          </a:p>
          <a:p>
            <a:r>
              <a:rPr lang="en-GB" altLang="en-US" sz="2800"/>
              <a:t>The price of science is eternal scepticism.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88640"/>
            <a:ext cx="7920182" cy="6393538"/>
          </a:xfrm>
          <a:prstGeom prst="rect">
            <a:avLst/>
          </a:prstGeom>
        </p:spPr>
      </p:pic>
    </p:spTree>
    <p:extLst>
      <p:ext uri="{BB962C8B-B14F-4D97-AF65-F5344CB8AC3E}">
        <p14:creationId xmlns:p14="http://schemas.microsoft.com/office/powerpoint/2010/main" val="297874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altLang="en-US"/>
              <a:t>Last time</a:t>
            </a:r>
          </a:p>
        </p:txBody>
      </p:sp>
      <p:sp>
        <p:nvSpPr>
          <p:cNvPr id="11267" name="Content Placeholder 2"/>
          <p:cNvSpPr>
            <a:spLocks noGrp="1"/>
          </p:cNvSpPr>
          <p:nvPr>
            <p:ph idx="1"/>
          </p:nvPr>
        </p:nvSpPr>
        <p:spPr>
          <a:xfrm>
            <a:off x="457200" y="1600200"/>
            <a:ext cx="8229600" cy="4900613"/>
          </a:xfrm>
        </p:spPr>
        <p:txBody>
          <a:bodyPr/>
          <a:lstStyle/>
          <a:p>
            <a:pPr marL="514350" indent="-514350">
              <a:buFont typeface="Arial" panose="020B0604020202020204" pitchFamily="34" charset="0"/>
              <a:buAutoNum type="arabicParenBoth"/>
            </a:pPr>
            <a:r>
              <a:rPr lang="en-GB" altLang="en-US"/>
              <a:t>All descriptions and explanations are inferences.</a:t>
            </a:r>
          </a:p>
          <a:p>
            <a:pPr marL="514350" indent="-514350">
              <a:buFont typeface="Arial" panose="020B0604020202020204" pitchFamily="34" charset="0"/>
              <a:buAutoNum type="arabicParenBoth"/>
            </a:pPr>
            <a:r>
              <a:rPr lang="en-GB" altLang="en-US"/>
              <a:t>There’s more to social science than description and explanation. Norms matter!</a:t>
            </a:r>
          </a:p>
          <a:p>
            <a:pPr marL="514350" indent="-514350">
              <a:buFont typeface="Arial" panose="020B0604020202020204" pitchFamily="34" charset="0"/>
              <a:buAutoNum type="arabicParenBoth"/>
            </a:pPr>
            <a:r>
              <a:rPr lang="en-GB" altLang="en-US"/>
              <a:t>Learning how to ask the right questions is incredibly important. Creativity is crucial!</a:t>
            </a:r>
          </a:p>
          <a:p>
            <a:pPr marL="514350" indent="-514350">
              <a:buFont typeface="Arial" panose="020B0604020202020204" pitchFamily="34" charset="0"/>
              <a:buAutoNum type="arabicParenBoth"/>
            </a:pPr>
            <a:r>
              <a:rPr lang="en-GB" altLang="en-US"/>
              <a:t>This helps you to be constructively critical and write better essays.</a:t>
            </a:r>
          </a:p>
          <a:p>
            <a:pPr marL="514350" indent="-514350">
              <a:buFont typeface="Arial" panose="020B0604020202020204" pitchFamily="34" charset="0"/>
              <a:buAutoNum type="arabicParenBoth"/>
            </a:pPr>
            <a:endParaRPr lang="en-GB"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404664"/>
            <a:ext cx="6174149" cy="6165304"/>
          </a:xfrm>
          <a:prstGeom prst="rect">
            <a:avLst/>
          </a:prstGeom>
        </p:spPr>
      </p:pic>
    </p:spTree>
    <p:extLst>
      <p:ext uri="{BB962C8B-B14F-4D97-AF65-F5344CB8AC3E}">
        <p14:creationId xmlns:p14="http://schemas.microsoft.com/office/powerpoint/2010/main" val="32025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96850"/>
            <a:ext cx="8839200" cy="6464300"/>
          </a:xfrm>
          <a:prstGeom prst="rect">
            <a:avLst/>
          </a:prstGeom>
        </p:spPr>
      </p:pic>
    </p:spTree>
    <p:extLst>
      <p:ext uri="{BB962C8B-B14F-4D97-AF65-F5344CB8AC3E}">
        <p14:creationId xmlns:p14="http://schemas.microsoft.com/office/powerpoint/2010/main" val="185660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60648"/>
            <a:ext cx="8118531" cy="6381328"/>
          </a:xfrm>
          <a:prstGeom prst="rect">
            <a:avLst/>
          </a:prstGeom>
        </p:spPr>
      </p:pic>
    </p:spTree>
    <p:extLst>
      <p:ext uri="{BB962C8B-B14F-4D97-AF65-F5344CB8AC3E}">
        <p14:creationId xmlns:p14="http://schemas.microsoft.com/office/powerpoint/2010/main" val="3061483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96850"/>
            <a:ext cx="8890000" cy="6464300"/>
          </a:xfrm>
          <a:prstGeom prst="rect">
            <a:avLst/>
          </a:prstGeom>
        </p:spPr>
      </p:pic>
    </p:spTree>
    <p:extLst>
      <p:ext uri="{BB962C8B-B14F-4D97-AF65-F5344CB8AC3E}">
        <p14:creationId xmlns:p14="http://schemas.microsoft.com/office/powerpoint/2010/main" val="4148226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88640"/>
            <a:ext cx="7612502" cy="6391422"/>
          </a:xfrm>
          <a:prstGeom prst="rect">
            <a:avLst/>
          </a:prstGeom>
        </p:spPr>
      </p:pic>
    </p:spTree>
    <p:extLst>
      <p:ext uri="{BB962C8B-B14F-4D97-AF65-F5344CB8AC3E}">
        <p14:creationId xmlns:p14="http://schemas.microsoft.com/office/powerpoint/2010/main" val="207065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16632"/>
            <a:ext cx="8388548" cy="6566546"/>
          </a:xfrm>
          <a:prstGeom prst="rect">
            <a:avLst/>
          </a:prstGeom>
        </p:spPr>
      </p:pic>
    </p:spTree>
    <p:extLst>
      <p:ext uri="{BB962C8B-B14F-4D97-AF65-F5344CB8AC3E}">
        <p14:creationId xmlns:p14="http://schemas.microsoft.com/office/powerpoint/2010/main" val="2463023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88640"/>
            <a:ext cx="7710621" cy="6547381"/>
          </a:xfrm>
          <a:prstGeom prst="rect">
            <a:avLst/>
          </a:prstGeom>
        </p:spPr>
      </p:pic>
    </p:spTree>
    <p:extLst>
      <p:ext uri="{BB962C8B-B14F-4D97-AF65-F5344CB8AC3E}">
        <p14:creationId xmlns:p14="http://schemas.microsoft.com/office/powerpoint/2010/main" val="1469127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75000"/>
              </a:schemeClr>
            </a:gs>
            <a:gs pos="15000">
              <a:schemeClr val="accent1">
                <a:lumMod val="45000"/>
                <a:lumOff val="55000"/>
              </a:schemeClr>
            </a:gs>
            <a:gs pos="82000">
              <a:schemeClr val="accent1">
                <a:lumMod val="45000"/>
                <a:lumOff val="55000"/>
              </a:schemeClr>
            </a:gs>
            <a:gs pos="100000">
              <a:schemeClr val="accent2">
                <a:lumMod val="75000"/>
              </a:schemeClr>
            </a:gs>
          </a:gsLst>
          <a:lin ang="13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8EA1-47C7-4609-8265-08F852A3797B}"/>
              </a:ext>
            </a:extLst>
          </p:cNvPr>
          <p:cNvSpPr>
            <a:spLocks noGrp="1"/>
          </p:cNvSpPr>
          <p:nvPr>
            <p:ph type="title"/>
          </p:nvPr>
        </p:nvSpPr>
        <p:spPr/>
        <p:txBody>
          <a:bodyPr/>
          <a:lstStyle/>
          <a:p>
            <a:r>
              <a:rPr lang="en-GB" dirty="0"/>
              <a:t>Exercise 2</a:t>
            </a:r>
          </a:p>
        </p:txBody>
      </p:sp>
      <p:sp>
        <p:nvSpPr>
          <p:cNvPr id="3" name="Content Placeholder 2">
            <a:extLst>
              <a:ext uri="{FF2B5EF4-FFF2-40B4-BE49-F238E27FC236}">
                <a16:creationId xmlns:a16="http://schemas.microsoft.com/office/drawing/2014/main" id="{20011AF8-7159-4857-AC35-81E5CDF98028}"/>
              </a:ext>
            </a:extLst>
          </p:cNvPr>
          <p:cNvSpPr>
            <a:spLocks noGrp="1"/>
          </p:cNvSpPr>
          <p:nvPr>
            <p:ph idx="1"/>
          </p:nvPr>
        </p:nvSpPr>
        <p:spPr/>
        <p:txBody>
          <a:bodyPr/>
          <a:lstStyle/>
          <a:p>
            <a:r>
              <a:rPr lang="en-GB" b="1" dirty="0"/>
              <a:t>Apply the ideas of uncertainty, falsification and scepticism to the following statement:</a:t>
            </a:r>
          </a:p>
          <a:p>
            <a:endParaRPr lang="en-GB" b="1" dirty="0"/>
          </a:p>
          <a:p>
            <a:r>
              <a:rPr lang="en-GB" b="1" dirty="0"/>
              <a:t>‘In 20 out of 24 countries tested, corruption is inversely related to the degree of democracy. This means that corruption undermines democracy. Policy-makers who want more democracy must thus reduce corruption.’</a:t>
            </a:r>
          </a:p>
        </p:txBody>
      </p:sp>
    </p:spTree>
    <p:extLst>
      <p:ext uri="{BB962C8B-B14F-4D97-AF65-F5344CB8AC3E}">
        <p14:creationId xmlns:p14="http://schemas.microsoft.com/office/powerpoint/2010/main" val="209288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altLang="en-US"/>
              <a:t>Mindset: key questions</a:t>
            </a:r>
          </a:p>
        </p:txBody>
      </p:sp>
      <p:sp>
        <p:nvSpPr>
          <p:cNvPr id="12291" name="Content Placeholder 2"/>
          <p:cNvSpPr>
            <a:spLocks noGrp="1"/>
          </p:cNvSpPr>
          <p:nvPr>
            <p:ph idx="1"/>
          </p:nvPr>
        </p:nvSpPr>
        <p:spPr>
          <a:xfrm>
            <a:off x="457200" y="1600200"/>
            <a:ext cx="8229600" cy="4900613"/>
          </a:xfrm>
        </p:spPr>
        <p:txBody>
          <a:bodyPr/>
          <a:lstStyle/>
          <a:p>
            <a:r>
              <a:rPr lang="en-GB" altLang="en-US" dirty="0"/>
              <a:t>Do I trust the data? Do I trust these intuitions?</a:t>
            </a:r>
          </a:p>
          <a:p>
            <a:r>
              <a:rPr lang="en-GB" altLang="en-US" dirty="0"/>
              <a:t>How can I </a:t>
            </a:r>
            <a:r>
              <a:rPr lang="en-GB" altLang="en-US" i="1" dirty="0"/>
              <a:t>test </a:t>
            </a:r>
            <a:r>
              <a:rPr lang="en-GB" altLang="en-US" dirty="0"/>
              <a:t>these claims, e.g. objections, counter-examples, or other interpretations?</a:t>
            </a:r>
          </a:p>
          <a:p>
            <a:r>
              <a:rPr lang="en-GB" altLang="en-US" dirty="0"/>
              <a:t>Am I or these authors trapped by theories?</a:t>
            </a:r>
          </a:p>
          <a:p>
            <a:r>
              <a:rPr lang="en-GB" altLang="en-US" dirty="0"/>
              <a:t>How confident am I in these findings? How firmly should I present my conclusions? How generalisable are these claims?</a:t>
            </a:r>
          </a:p>
          <a:p>
            <a:r>
              <a:rPr lang="en-GB" altLang="en-US" dirty="0"/>
              <a:t>Are we even asking all the right </a:t>
            </a:r>
            <a:br>
              <a:rPr lang="en-GB" altLang="en-US" dirty="0"/>
            </a:br>
            <a:r>
              <a:rPr lang="en-GB" altLang="en-US" dirty="0"/>
              <a:t>questions in the first place?</a:t>
            </a:r>
          </a:p>
        </p:txBody>
      </p:sp>
      <p:sp>
        <p:nvSpPr>
          <p:cNvPr id="4" name="TextBox 22">
            <a:extLst>
              <a:ext uri="{FF2B5EF4-FFF2-40B4-BE49-F238E27FC236}">
                <a16:creationId xmlns:a16="http://schemas.microsoft.com/office/drawing/2014/main" id="{1483C62C-26E7-401E-B1A3-7E6CF1865B41}"/>
              </a:ext>
            </a:extLst>
          </p:cNvPr>
          <p:cNvSpPr txBox="1">
            <a:spLocks noChangeArrowheads="1"/>
          </p:cNvSpPr>
          <p:nvPr/>
        </p:nvSpPr>
        <p:spPr bwMode="auto">
          <a:xfrm>
            <a:off x="6012160" y="5194716"/>
            <a:ext cx="2916386" cy="138499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square">
            <a:spAutoFit/>
          </a:bodyPr>
          <a:lstStyle/>
          <a:p>
            <a:pPr algn="ctr" eaLnBrk="1" hangingPunct="1">
              <a:defRPr/>
            </a:pPr>
            <a:r>
              <a:rPr lang="en-GB" sz="2400" b="1" dirty="0">
                <a:solidFill>
                  <a:schemeClr val="tx1"/>
                </a:solidFill>
                <a:latin typeface="+mj-lt"/>
                <a:cs typeface="Arial" charset="0"/>
              </a:rPr>
              <a:t>Negativity. </a:t>
            </a:r>
          </a:p>
          <a:p>
            <a:pPr algn="ctr" eaLnBrk="1" hangingPunct="1">
              <a:defRPr/>
            </a:pPr>
            <a:endParaRPr lang="en-GB" sz="900" b="1" dirty="0">
              <a:solidFill>
                <a:schemeClr val="tx1"/>
              </a:solidFill>
              <a:latin typeface="+mj-lt"/>
              <a:cs typeface="Arial" charset="0"/>
            </a:endParaRPr>
          </a:p>
          <a:p>
            <a:pPr algn="ctr" eaLnBrk="1" hangingPunct="1">
              <a:defRPr/>
            </a:pPr>
            <a:r>
              <a:rPr lang="en-GB" sz="2400" b="1" dirty="0">
                <a:solidFill>
                  <a:schemeClr val="tx1"/>
                </a:solidFill>
                <a:latin typeface="+mj-lt"/>
                <a:cs typeface="Arial" charset="0"/>
              </a:rPr>
              <a:t>A </a:t>
            </a:r>
            <a:r>
              <a:rPr lang="en-GB" sz="2400" b="1" i="1" dirty="0">
                <a:solidFill>
                  <a:schemeClr val="tx1"/>
                </a:solidFill>
                <a:latin typeface="+mj-lt"/>
                <a:cs typeface="Arial" charset="0"/>
              </a:rPr>
              <a:t>disposition </a:t>
            </a:r>
            <a:br>
              <a:rPr lang="en-GB" sz="2400" b="1" dirty="0">
                <a:solidFill>
                  <a:schemeClr val="tx1"/>
                </a:solidFill>
                <a:latin typeface="+mj-lt"/>
                <a:cs typeface="Arial" charset="0"/>
              </a:rPr>
            </a:br>
            <a:r>
              <a:rPr lang="en-GB" sz="2400" b="1" dirty="0">
                <a:solidFill>
                  <a:schemeClr val="tx1"/>
                </a:solidFill>
                <a:latin typeface="+mj-lt"/>
                <a:cs typeface="Arial" charset="0"/>
              </a:rPr>
              <a:t>of falsification.</a:t>
            </a:r>
            <a:endParaRPr lang="en-GB" sz="2400" dirty="0">
              <a:solidFill>
                <a:schemeClr val="tx1"/>
              </a:solidFill>
              <a:latin typeface="+mj-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altLang="en-US"/>
              <a:t>Internal vs. external validity</a:t>
            </a:r>
          </a:p>
        </p:txBody>
      </p:sp>
      <p:sp>
        <p:nvSpPr>
          <p:cNvPr id="3" name="Content Placeholder 2"/>
          <p:cNvSpPr>
            <a:spLocks noGrp="1"/>
          </p:cNvSpPr>
          <p:nvPr>
            <p:ph idx="1"/>
          </p:nvPr>
        </p:nvSpPr>
        <p:spPr>
          <a:xfrm>
            <a:off x="457200" y="1600200"/>
            <a:ext cx="8229600" cy="4900613"/>
          </a:xfrm>
        </p:spPr>
        <p:txBody>
          <a:bodyPr/>
          <a:lstStyle/>
          <a:p>
            <a:r>
              <a:rPr lang="en-GB" altLang="en-US"/>
              <a:t>Internal validity: how well an empirical claim is established.</a:t>
            </a:r>
          </a:p>
          <a:p>
            <a:r>
              <a:rPr lang="en-GB" altLang="en-US"/>
              <a:t>External validity: how generalisable the findings are.</a:t>
            </a:r>
          </a:p>
          <a:p>
            <a:r>
              <a:rPr lang="en-GB" altLang="en-US"/>
              <a:t>Tradeoff? Limit the scope of generalisations? </a:t>
            </a:r>
          </a:p>
          <a:p>
            <a:r>
              <a:rPr lang="en-GB" altLang="en-US"/>
              <a:t>But multiple studies can bring us closer to the best of both worlds.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altLang="en-US"/>
              <a:t>Thinking like a detective</a:t>
            </a:r>
          </a:p>
        </p:txBody>
      </p:sp>
      <p:pic>
        <p:nvPicPr>
          <p:cNvPr id="12291" name="Picture 2" descr="C:\Users\Home\Documents\lecture notes\more backups\david-caruso-csi-miami.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14563" y="1571625"/>
            <a:ext cx="4572000" cy="4572000"/>
          </a:xfr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altLang="en-US"/>
              <a:t>Summary of inductive problems</a:t>
            </a:r>
          </a:p>
        </p:txBody>
      </p:sp>
      <p:sp>
        <p:nvSpPr>
          <p:cNvPr id="3" name="Content Placeholder 2"/>
          <p:cNvSpPr>
            <a:spLocks noGrp="1"/>
          </p:cNvSpPr>
          <p:nvPr>
            <p:ph idx="1"/>
          </p:nvPr>
        </p:nvSpPr>
        <p:spPr>
          <a:xfrm>
            <a:off x="457200" y="1600200"/>
            <a:ext cx="8229600" cy="4900613"/>
          </a:xfrm>
        </p:spPr>
        <p:txBody>
          <a:bodyPr/>
          <a:lstStyle/>
          <a:p>
            <a:pPr>
              <a:buFont typeface="Arial" charset="0"/>
              <a:buNone/>
              <a:defRPr/>
            </a:pPr>
            <a:r>
              <a:rPr lang="en-GB" dirty="0"/>
              <a:t>The best social scientists know that:</a:t>
            </a:r>
          </a:p>
          <a:p>
            <a:pPr marL="719138" lvl="1" indent="-269875">
              <a:buFont typeface="Arial" charset="0"/>
              <a:buChar char="•"/>
              <a:defRPr/>
            </a:pPr>
            <a:r>
              <a:rPr lang="en-GB" dirty="0"/>
              <a:t>underdetermination, uncertainty and omitted variable bias are </a:t>
            </a:r>
            <a:r>
              <a:rPr lang="en-GB" b="1" dirty="0"/>
              <a:t>unavoidable</a:t>
            </a:r>
            <a:r>
              <a:rPr lang="en-GB" dirty="0"/>
              <a:t>;</a:t>
            </a:r>
          </a:p>
          <a:p>
            <a:pPr lvl="1">
              <a:buFont typeface="Arial" charset="0"/>
              <a:buChar char="•"/>
              <a:defRPr/>
            </a:pPr>
            <a:r>
              <a:rPr lang="en-GB" dirty="0"/>
              <a:t>  proof and disproof are </a:t>
            </a:r>
            <a:r>
              <a:rPr lang="en-GB" b="1" dirty="0"/>
              <a:t>impossible</a:t>
            </a:r>
            <a:r>
              <a:rPr lang="en-GB" dirty="0"/>
              <a:t>.</a:t>
            </a:r>
          </a:p>
          <a:p>
            <a:pPr>
              <a:buFont typeface="Arial" charset="0"/>
              <a:buNone/>
              <a:defRPr/>
            </a:pPr>
            <a:r>
              <a:rPr lang="en-GB" dirty="0"/>
              <a:t>But no social scientist is perfect, and most are rather less than perfect!</a:t>
            </a:r>
          </a:p>
          <a:p>
            <a:pPr>
              <a:buFont typeface="Arial" charset="0"/>
              <a:buNone/>
              <a:defRPr/>
            </a:pPr>
            <a:r>
              <a:rPr lang="en-GB" dirty="0"/>
              <a:t>You can always:</a:t>
            </a:r>
          </a:p>
          <a:p>
            <a:pPr lvl="1">
              <a:buFont typeface="Arial" charset="0"/>
              <a:buChar char="•"/>
              <a:defRPr/>
            </a:pPr>
            <a:r>
              <a:rPr lang="en-GB" sz="2400" dirty="0"/>
              <a:t> </a:t>
            </a:r>
            <a:r>
              <a:rPr lang="en-GB" dirty="0"/>
              <a:t>criticise what you read using the above ideas;</a:t>
            </a:r>
          </a:p>
          <a:p>
            <a:pPr lvl="1">
              <a:buFont typeface="Arial" charset="0"/>
              <a:buChar char="•"/>
              <a:defRPr/>
            </a:pPr>
            <a:r>
              <a:rPr lang="en-GB" dirty="0"/>
              <a:t> improve your essays with (constructive) criticism.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altLang="en-US"/>
              <a:t>Abduction</a:t>
            </a:r>
          </a:p>
        </p:txBody>
      </p:sp>
      <p:sp>
        <p:nvSpPr>
          <p:cNvPr id="18435" name="Content Placeholder 2"/>
          <p:cNvSpPr>
            <a:spLocks noGrp="1"/>
          </p:cNvSpPr>
          <p:nvPr>
            <p:ph idx="1"/>
          </p:nvPr>
        </p:nvSpPr>
        <p:spPr>
          <a:xfrm>
            <a:off x="457200" y="1600200"/>
            <a:ext cx="8229600" cy="4900613"/>
          </a:xfrm>
        </p:spPr>
        <p:txBody>
          <a:bodyPr/>
          <a:lstStyle/>
          <a:p>
            <a:r>
              <a:rPr lang="en-GB" altLang="en-US"/>
              <a:t>Abduction/inference to the best explanation.</a:t>
            </a:r>
          </a:p>
          <a:p>
            <a:r>
              <a:rPr lang="en-GB" altLang="en-US"/>
              <a:t>Blau: </a:t>
            </a:r>
          </a:p>
          <a:p>
            <a:pPr marL="630238" lvl="1" indent="-180975">
              <a:buFont typeface="Arial" panose="020B0604020202020204" pitchFamily="34" charset="0"/>
              <a:buChar char="•"/>
            </a:pPr>
            <a:r>
              <a:rPr lang="en-GB" altLang="en-US"/>
              <a:t>abduction: </a:t>
            </a:r>
            <a:r>
              <a:rPr lang="en-GB" altLang="en-US" b="1">
                <a:solidFill>
                  <a:srgbClr val="0070C0"/>
                </a:solidFill>
              </a:rPr>
              <a:t>coming up with different possible interpretations</a:t>
            </a:r>
            <a:r>
              <a:rPr lang="en-GB" altLang="en-US"/>
              <a:t>.</a:t>
            </a:r>
          </a:p>
          <a:p>
            <a:pPr marL="630238" lvl="1" indent="-180975">
              <a:buFont typeface="Arial" panose="020B0604020202020204" pitchFamily="34" charset="0"/>
              <a:buChar char="•"/>
            </a:pPr>
            <a:r>
              <a:rPr lang="en-GB" altLang="en-US"/>
              <a:t>IBE: choosing the interpretation you think is best.</a:t>
            </a:r>
          </a:p>
          <a:p>
            <a:r>
              <a:rPr lang="en-GB" altLang="en-US"/>
              <a:t>KKV pp. 32-3. Question the data too. </a:t>
            </a:r>
          </a:p>
          <a:p>
            <a:r>
              <a:rPr lang="en-GB" altLang="en-US"/>
              <a:t>Interpretation is relative. </a:t>
            </a:r>
          </a:p>
          <a:p>
            <a:r>
              <a:rPr lang="en-GB" altLang="en-US"/>
              <a:t>N.B. We often don’t have the space to abduce (or test our abductions) as well as we should.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GB" altLang="en-US"/>
              <a:t>Abduction in political theory</a:t>
            </a:r>
          </a:p>
        </p:txBody>
      </p:sp>
      <p:sp>
        <p:nvSpPr>
          <p:cNvPr id="20483" name="Content Placeholder 2"/>
          <p:cNvSpPr>
            <a:spLocks noGrp="1"/>
          </p:cNvSpPr>
          <p:nvPr>
            <p:ph idx="1"/>
          </p:nvPr>
        </p:nvSpPr>
        <p:spPr>
          <a:xfrm>
            <a:off x="457200" y="1600200"/>
            <a:ext cx="8229600" cy="4900613"/>
          </a:xfrm>
        </p:spPr>
        <p:txBody>
          <a:bodyPr/>
          <a:lstStyle/>
          <a:p>
            <a:r>
              <a:rPr lang="en-GB" altLang="en-US"/>
              <a:t>Caney (2010): 2 principles about who should pay for pollution. </a:t>
            </a:r>
          </a:p>
          <a:p>
            <a:pPr lvl="1">
              <a:buFont typeface="Arial" panose="020B0604020202020204" pitchFamily="34" charset="0"/>
              <a:buChar char="•"/>
            </a:pPr>
            <a:r>
              <a:rPr lang="en-GB" altLang="en-US"/>
              <a:t> 2 objections to the first principle.</a:t>
            </a:r>
          </a:p>
          <a:p>
            <a:pPr lvl="2">
              <a:buFont typeface="Courier New" panose="02070309020205020404" pitchFamily="49" charset="0"/>
              <a:buChar char="o"/>
            </a:pPr>
            <a:r>
              <a:rPr lang="en-GB" altLang="en-US"/>
              <a:t> First objection is not peculiar to this principle.</a:t>
            </a:r>
          </a:p>
          <a:p>
            <a:pPr lvl="2">
              <a:buFont typeface="Courier New" panose="02070309020205020404" pitchFamily="49" charset="0"/>
              <a:buChar char="o"/>
            </a:pPr>
            <a:r>
              <a:rPr lang="en-GB" altLang="en-US"/>
              <a:t> 6 possible replies to the second objection. </a:t>
            </a:r>
          </a:p>
          <a:p>
            <a:pPr lvl="1">
              <a:buFont typeface="Arial" panose="020B0604020202020204" pitchFamily="34" charset="0"/>
              <a:buChar char="•"/>
            </a:pPr>
            <a:r>
              <a:rPr lang="en-GB" altLang="en-US"/>
              <a:t> 4 objections to the second principle </a:t>
            </a:r>
          </a:p>
          <a:p>
            <a:pPr lvl="1">
              <a:buFont typeface="Arial" panose="020B0604020202020204" pitchFamily="34" charset="0"/>
              <a:buChar char="•"/>
            </a:pPr>
            <a:r>
              <a:rPr lang="en-GB" altLang="en-US"/>
              <a:t> A hybrid of the two principles is best.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GB" altLang="en-US"/>
              <a:t>If you don’t abduce enough …</a:t>
            </a:r>
          </a:p>
        </p:txBody>
      </p:sp>
      <p:sp>
        <p:nvSpPr>
          <p:cNvPr id="23555" name="Content Placeholder 2"/>
          <p:cNvSpPr>
            <a:spLocks noGrp="1"/>
          </p:cNvSpPr>
          <p:nvPr>
            <p:ph idx="1"/>
          </p:nvPr>
        </p:nvSpPr>
        <p:spPr>
          <a:xfrm>
            <a:off x="457200" y="1600200"/>
            <a:ext cx="8229600" cy="4900613"/>
          </a:xfrm>
        </p:spPr>
        <p:txBody>
          <a:bodyPr/>
          <a:lstStyle/>
          <a:p>
            <a:r>
              <a:rPr lang="en-GB" altLang="en-US" dirty="0"/>
              <a:t>Blau (2012): Leo Strauss never considers alternative interpretations (e.g. centres, numbers).</a:t>
            </a:r>
          </a:p>
          <a:p>
            <a:r>
              <a:rPr lang="en-GB" altLang="en-US" dirty="0"/>
              <a:t>Adherents of particular theories and ideologies are often the best </a:t>
            </a:r>
            <a:r>
              <a:rPr lang="en-GB" altLang="en-US" i="1" dirty="0"/>
              <a:t>and </a:t>
            </a:r>
            <a:r>
              <a:rPr lang="en-GB" altLang="en-US" dirty="0"/>
              <a:t>the worst </a:t>
            </a:r>
            <a:r>
              <a:rPr lang="en-GB" altLang="en-US" dirty="0" err="1"/>
              <a:t>abducers</a:t>
            </a:r>
            <a:r>
              <a:rPr lang="en-GB" altLang="en-US" dirty="0"/>
              <a:t>.</a:t>
            </a:r>
          </a:p>
          <a:p>
            <a:r>
              <a:rPr lang="en-GB" altLang="en-US" dirty="0"/>
              <a:t>Am I trapped by a theory or assumption?</a:t>
            </a:r>
          </a:p>
          <a:p>
            <a:pPr>
              <a:buFont typeface="Arial" panose="020B0604020202020204" pitchFamily="34" charset="0"/>
              <a:buChar char="•"/>
            </a:pPr>
            <a:endParaRPr lang="en-GB" altLang="en-US" dirty="0"/>
          </a:p>
          <a:p>
            <a:pPr>
              <a:buFont typeface="Arial" panose="020B0604020202020204" pitchFamily="34" charset="0"/>
              <a:buChar char="•"/>
            </a:pPr>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GB" altLang="en-US"/>
              <a:t>Conclusion</a:t>
            </a:r>
          </a:p>
        </p:txBody>
      </p:sp>
      <p:sp>
        <p:nvSpPr>
          <p:cNvPr id="33795" name="Content Placeholder 2"/>
          <p:cNvSpPr>
            <a:spLocks noGrp="1"/>
          </p:cNvSpPr>
          <p:nvPr>
            <p:ph idx="1"/>
          </p:nvPr>
        </p:nvSpPr>
        <p:spPr>
          <a:xfrm>
            <a:off x="457200" y="1600200"/>
            <a:ext cx="8229600" cy="4900613"/>
          </a:xfrm>
        </p:spPr>
        <p:txBody>
          <a:bodyPr/>
          <a:lstStyle/>
          <a:p>
            <a:pPr marL="514350" indent="-514350">
              <a:buFont typeface="Arial" panose="020B0604020202020204" pitchFamily="34" charset="0"/>
              <a:buAutoNum type="arabicParenBoth"/>
            </a:pPr>
            <a:r>
              <a:rPr lang="en-GB" altLang="en-US"/>
              <a:t>Deductions often go wrong, and things which sound like deductions may not be.</a:t>
            </a:r>
          </a:p>
          <a:p>
            <a:pPr marL="514350" indent="-514350">
              <a:buFont typeface="Arial" panose="020B0604020202020204" pitchFamily="34" charset="0"/>
              <a:buAutoNum type="arabicParenBoth"/>
            </a:pPr>
            <a:r>
              <a:rPr lang="en-GB" altLang="en-US"/>
              <a:t>Induction’s a bitch and then you die. (Probably.)</a:t>
            </a:r>
          </a:p>
          <a:p>
            <a:pPr marL="514350" indent="-514350">
              <a:buFont typeface="Arial" panose="020B0604020202020204" pitchFamily="34" charset="0"/>
              <a:buAutoNum type="arabicParenBoth"/>
            </a:pPr>
            <a:r>
              <a:rPr lang="en-GB" altLang="en-US"/>
              <a:t>Abduction is a key part of empirical </a:t>
            </a:r>
            <a:r>
              <a:rPr lang="en-GB" altLang="en-US" i="1"/>
              <a:t>and</a:t>
            </a:r>
            <a:r>
              <a:rPr lang="en-GB" altLang="en-US"/>
              <a:t> theoretical analysis.</a:t>
            </a:r>
          </a:p>
          <a:p>
            <a:pPr marL="514350" indent="-514350">
              <a:buFont typeface="Arial" panose="020B0604020202020204" pitchFamily="34" charset="0"/>
              <a:buAutoNum type="arabicParenBoth"/>
            </a:pPr>
            <a:r>
              <a:rPr lang="en-GB" altLang="en-US"/>
              <a:t>We all make these mistakes; you should try to avoid them yourselves, and criticise them in others.</a:t>
            </a:r>
          </a:p>
          <a:p>
            <a:pPr marL="514350" indent="-514350">
              <a:buFont typeface="Arial" panose="020B0604020202020204" pitchFamily="34" charset="0"/>
              <a:buAutoNum type="arabicParenBoth"/>
            </a:pP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tLang="en-US"/>
              <a:t>This week</a:t>
            </a:r>
          </a:p>
        </p:txBody>
      </p:sp>
      <p:sp>
        <p:nvSpPr>
          <p:cNvPr id="5123" name="Content Placeholder 2"/>
          <p:cNvSpPr>
            <a:spLocks noGrp="1"/>
          </p:cNvSpPr>
          <p:nvPr>
            <p:ph idx="1"/>
          </p:nvPr>
        </p:nvSpPr>
        <p:spPr>
          <a:xfrm>
            <a:off x="457200" y="1600200"/>
            <a:ext cx="8229600" cy="4900613"/>
          </a:xfrm>
        </p:spPr>
        <p:txBody>
          <a:bodyPr/>
          <a:lstStyle/>
          <a:p>
            <a:r>
              <a:rPr lang="en-GB" altLang="en-US"/>
              <a:t>Deduction</a:t>
            </a:r>
          </a:p>
          <a:p>
            <a:r>
              <a:rPr lang="en-GB" altLang="en-US"/>
              <a:t>Induction.</a:t>
            </a:r>
          </a:p>
          <a:p>
            <a:r>
              <a:rPr lang="en-GB" altLang="en-US"/>
              <a:t>Abduction.</a:t>
            </a:r>
          </a:p>
          <a:p>
            <a:r>
              <a:rPr lang="en-GB" altLang="en-US"/>
              <a:t>How to do them well.</a:t>
            </a:r>
          </a:p>
          <a:p>
            <a:r>
              <a:rPr lang="en-GB" altLang="en-US"/>
              <a:t>How they can go wrong, and how you can spot and criticise this.</a:t>
            </a:r>
          </a:p>
          <a:p>
            <a:r>
              <a:rPr lang="en-GB" altLang="en-US"/>
              <a:t>Baggini and Fosl, on KEATS.</a:t>
            </a:r>
          </a:p>
          <a:p>
            <a:r>
              <a:rPr lang="en-GB" altLang="en-US" i="1"/>
              <a:t>Fundamentals</a:t>
            </a:r>
            <a:r>
              <a:rPr lang="en-GB" altLang="en-US"/>
              <a:t>.</a:t>
            </a:r>
            <a:endParaRPr lang="en-GB" altLang="en-US" i="1"/>
          </a:p>
        </p:txBody>
      </p:sp>
      <p:sp>
        <p:nvSpPr>
          <p:cNvPr id="4" name="TextBox 22"/>
          <p:cNvSpPr txBox="1">
            <a:spLocks noChangeArrowheads="1"/>
          </p:cNvSpPr>
          <p:nvPr/>
        </p:nvSpPr>
        <p:spPr bwMode="auto">
          <a:xfrm>
            <a:off x="4500563" y="1357313"/>
            <a:ext cx="4500562" cy="461962"/>
          </a:xfrm>
          <a:prstGeom prst="rect">
            <a:avLst/>
          </a:prstGeom>
          <a:solidFill>
            <a:srgbClr val="99CCFF"/>
          </a:solidFill>
          <a:ln w="38100">
            <a:solidFill>
              <a:schemeClr val="tx2">
                <a:lumMod val="75000"/>
              </a:schemeClr>
            </a:solidFill>
            <a:miter lim="800000"/>
            <a:headEnd/>
            <a:tailEnd/>
          </a:ln>
        </p:spPr>
        <p:txBody>
          <a:bodyPr>
            <a:spAutoFit/>
          </a:bodyPr>
          <a:lstStyle/>
          <a:p>
            <a:pPr algn="ctr" eaLnBrk="1" hangingPunct="1">
              <a:defRPr/>
            </a:pPr>
            <a:r>
              <a:rPr lang="en-GB" sz="2400" b="1" dirty="0">
                <a:solidFill>
                  <a:schemeClr val="tx2"/>
                </a:solidFill>
                <a:latin typeface="Arial" charset="0"/>
                <a:cs typeface="Arial" charset="0"/>
              </a:rPr>
              <a:t>especially in political theory </a:t>
            </a:r>
            <a:endParaRPr lang="en-GB" sz="2400" dirty="0">
              <a:solidFill>
                <a:schemeClr val="tx2"/>
              </a:solidFill>
              <a:latin typeface="Arial" charset="0"/>
              <a:cs typeface="Arial" charset="0"/>
            </a:endParaRPr>
          </a:p>
        </p:txBody>
      </p:sp>
      <p:cxnSp>
        <p:nvCxnSpPr>
          <p:cNvPr id="5" name="Shape 5"/>
          <p:cNvCxnSpPr/>
          <p:nvPr/>
        </p:nvCxnSpPr>
        <p:spPr bwMode="auto">
          <a:xfrm rot="10800000" flipV="1">
            <a:off x="2928938" y="1643063"/>
            <a:ext cx="1573212" cy="206375"/>
          </a:xfrm>
          <a:prstGeom prst="curvedConnector3">
            <a:avLst>
              <a:gd name="adj1" fmla="val 50000"/>
            </a:avLst>
          </a:prstGeom>
          <a:ln w="317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TextBox 22"/>
          <p:cNvSpPr txBox="1">
            <a:spLocks noChangeArrowheads="1"/>
          </p:cNvSpPr>
          <p:nvPr/>
        </p:nvSpPr>
        <p:spPr bwMode="auto">
          <a:xfrm>
            <a:off x="4500563" y="2071688"/>
            <a:ext cx="4500562" cy="461962"/>
          </a:xfrm>
          <a:prstGeom prst="rect">
            <a:avLst/>
          </a:prstGeom>
          <a:solidFill>
            <a:srgbClr val="99CCFF"/>
          </a:solidFill>
          <a:ln w="38100">
            <a:solidFill>
              <a:schemeClr val="tx2">
                <a:lumMod val="75000"/>
              </a:schemeClr>
            </a:solidFill>
            <a:miter lim="800000"/>
            <a:headEnd/>
            <a:tailEnd/>
          </a:ln>
        </p:spPr>
        <p:txBody>
          <a:bodyPr>
            <a:spAutoFit/>
          </a:bodyPr>
          <a:lstStyle/>
          <a:p>
            <a:pPr algn="ctr" eaLnBrk="1" hangingPunct="1">
              <a:defRPr/>
            </a:pPr>
            <a:r>
              <a:rPr lang="en-GB" sz="2400" b="1" dirty="0">
                <a:solidFill>
                  <a:schemeClr val="tx2"/>
                </a:solidFill>
                <a:latin typeface="Arial" charset="0"/>
                <a:cs typeface="Arial" charset="0"/>
              </a:rPr>
              <a:t>especially in empirical work</a:t>
            </a:r>
            <a:endParaRPr lang="en-GB" sz="2400" dirty="0">
              <a:solidFill>
                <a:schemeClr val="tx2"/>
              </a:solidFill>
              <a:latin typeface="Arial" charset="0"/>
              <a:cs typeface="Arial" charset="0"/>
            </a:endParaRPr>
          </a:p>
        </p:txBody>
      </p:sp>
      <p:cxnSp>
        <p:nvCxnSpPr>
          <p:cNvPr id="7" name="Shape 5"/>
          <p:cNvCxnSpPr/>
          <p:nvPr/>
        </p:nvCxnSpPr>
        <p:spPr bwMode="auto">
          <a:xfrm rot="10800000" flipV="1">
            <a:off x="2928938" y="2357438"/>
            <a:ext cx="1573212" cy="206375"/>
          </a:xfrm>
          <a:prstGeom prst="curvedConnector3">
            <a:avLst>
              <a:gd name="adj1" fmla="val 50000"/>
            </a:avLst>
          </a:prstGeom>
          <a:ln w="317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22"/>
          <p:cNvSpPr txBox="1">
            <a:spLocks noChangeArrowheads="1"/>
          </p:cNvSpPr>
          <p:nvPr/>
        </p:nvSpPr>
        <p:spPr bwMode="auto">
          <a:xfrm>
            <a:off x="4500563" y="2752725"/>
            <a:ext cx="4500562" cy="461963"/>
          </a:xfrm>
          <a:prstGeom prst="rect">
            <a:avLst/>
          </a:prstGeom>
          <a:solidFill>
            <a:srgbClr val="99CCFF"/>
          </a:solidFill>
          <a:ln w="38100">
            <a:solidFill>
              <a:schemeClr val="tx2">
                <a:lumMod val="75000"/>
              </a:schemeClr>
            </a:solidFill>
            <a:miter lim="800000"/>
            <a:headEnd/>
            <a:tailEnd/>
          </a:ln>
        </p:spPr>
        <p:txBody>
          <a:bodyPr>
            <a:spAutoFit/>
          </a:bodyPr>
          <a:lstStyle/>
          <a:p>
            <a:pPr algn="ctr" eaLnBrk="1" hangingPunct="1">
              <a:defRPr/>
            </a:pPr>
            <a:r>
              <a:rPr lang="en-GB" sz="2400" b="1" dirty="0">
                <a:solidFill>
                  <a:schemeClr val="tx2"/>
                </a:solidFill>
                <a:latin typeface="Arial" charset="0"/>
                <a:cs typeface="Arial" charset="0"/>
              </a:rPr>
              <a:t>in both – not just empirical </a:t>
            </a:r>
            <a:endParaRPr lang="en-GB" sz="2400" dirty="0">
              <a:solidFill>
                <a:schemeClr val="tx2"/>
              </a:solidFill>
              <a:latin typeface="Arial" charset="0"/>
              <a:cs typeface="Arial" charset="0"/>
            </a:endParaRPr>
          </a:p>
        </p:txBody>
      </p:sp>
      <p:cxnSp>
        <p:nvCxnSpPr>
          <p:cNvPr id="9" name="Shape 5"/>
          <p:cNvCxnSpPr/>
          <p:nvPr/>
        </p:nvCxnSpPr>
        <p:spPr bwMode="auto">
          <a:xfrm rot="10800000" flipV="1">
            <a:off x="2928938" y="3000375"/>
            <a:ext cx="1573212" cy="206375"/>
          </a:xfrm>
          <a:prstGeom prst="curvedConnector3">
            <a:avLst>
              <a:gd name="adj1" fmla="val 50000"/>
            </a:avLst>
          </a:prstGeom>
          <a:ln w="317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14938" y="4786313"/>
            <a:ext cx="3714750" cy="1384300"/>
          </a:xfrm>
          <a:prstGeom prst="rect">
            <a:avLst/>
          </a:prstGeom>
          <a:solidFill>
            <a:schemeClr val="accent2">
              <a:lumMod val="50000"/>
              <a:alpha val="30000"/>
            </a:schemeClr>
          </a:solidFill>
          <a:ln w="25400">
            <a:solidFill>
              <a:schemeClr val="accent2">
                <a:lumMod val="50000"/>
              </a:schemeClr>
            </a:solidFill>
          </a:ln>
        </p:spPr>
        <p:txBody>
          <a:bodyPr>
            <a:spAutoFit/>
          </a:bodyPr>
          <a:lstStyle/>
          <a:p>
            <a:pPr algn="ctr" eaLnBrk="1" hangingPunct="1">
              <a:defRPr/>
            </a:pPr>
            <a:r>
              <a:rPr lang="en-GB" sz="2800" b="1" dirty="0">
                <a:solidFill>
                  <a:schemeClr val="accent2">
                    <a:lumMod val="50000"/>
                  </a:schemeClr>
                </a:solidFill>
                <a:latin typeface="Arial" charset="0"/>
                <a:cs typeface="Arial" charset="0"/>
              </a:rPr>
              <a:t>Topics 4-5 </a:t>
            </a:r>
            <a:r>
              <a:rPr lang="en-GB" sz="2800" dirty="0">
                <a:solidFill>
                  <a:schemeClr val="accent2">
                    <a:lumMod val="50000"/>
                  </a:schemeClr>
                </a:solidFill>
                <a:latin typeface="Arial" charset="0"/>
                <a:cs typeface="Arial" charset="0"/>
              </a:rPr>
              <a:t>&amp; your statistics modules also tackle this.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23">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4" grpId="0" animBg="1"/>
      <p:bldP spid="6" grpId="0" animBg="1"/>
      <p:bldP spid="8"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3471863" cy="1143000"/>
          </a:xfrm>
        </p:spPr>
        <p:txBody>
          <a:bodyPr/>
          <a:lstStyle/>
          <a:p>
            <a:r>
              <a:rPr lang="en-GB" altLang="en-US"/>
              <a:t>Deduction</a:t>
            </a:r>
          </a:p>
        </p:txBody>
      </p:sp>
      <p:pic>
        <p:nvPicPr>
          <p:cNvPr id="14339" name="Picture 4" descr="C:\Users\Home\Documents\lecture notes\more backups\Sher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88" y="142875"/>
            <a:ext cx="4097337"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2" descr="C:\Users\Home\Documents\lecture notes\more backups\Holmes sunglass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6063"/>
            <a:ext cx="5091113"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ltLang="en-US"/>
              <a:t>Deduction</a:t>
            </a:r>
          </a:p>
        </p:txBody>
      </p:sp>
      <p:sp>
        <p:nvSpPr>
          <p:cNvPr id="3" name="Content Placeholder 2"/>
          <p:cNvSpPr>
            <a:spLocks noGrp="1"/>
          </p:cNvSpPr>
          <p:nvPr>
            <p:ph idx="1"/>
          </p:nvPr>
        </p:nvSpPr>
        <p:spPr>
          <a:xfrm>
            <a:off x="500063" y="1500188"/>
            <a:ext cx="8229600" cy="4900612"/>
          </a:xfrm>
        </p:spPr>
        <p:txBody>
          <a:bodyPr/>
          <a:lstStyle/>
          <a:p>
            <a:pPr>
              <a:buFont typeface="Arial" charset="0"/>
              <a:buNone/>
              <a:defRPr/>
            </a:pPr>
            <a:r>
              <a:rPr lang="en-GB" b="1" dirty="0"/>
              <a:t>Conclusion follows necessarily from premises.</a:t>
            </a:r>
          </a:p>
          <a:p>
            <a:pPr marL="457200" indent="-457200">
              <a:buFont typeface="Arial" charset="0"/>
              <a:buAutoNum type="arabicParenBoth"/>
              <a:defRPr/>
            </a:pPr>
            <a:r>
              <a:rPr lang="en-GB" sz="2400" dirty="0"/>
              <a:t>All men are mortal.</a:t>
            </a:r>
          </a:p>
          <a:p>
            <a:pPr marL="457200" indent="-457200">
              <a:buFont typeface="Arial" charset="0"/>
              <a:buAutoNum type="arabicParenBoth"/>
              <a:defRPr/>
            </a:pPr>
            <a:r>
              <a:rPr lang="en-GB" sz="2400" dirty="0"/>
              <a:t>Socrates is a man.</a:t>
            </a:r>
          </a:p>
          <a:p>
            <a:pPr marL="457200" indent="-457200">
              <a:buFont typeface="Arial" charset="0"/>
              <a:buAutoNum type="arabicParenBoth"/>
              <a:defRPr/>
            </a:pPr>
            <a:r>
              <a:rPr lang="en-GB" sz="2400" dirty="0"/>
              <a:t>Socrates is mortal.</a:t>
            </a:r>
          </a:p>
          <a:p>
            <a:pPr>
              <a:buFont typeface="Arial" charset="0"/>
              <a:buNone/>
              <a:defRPr/>
            </a:pPr>
            <a:endParaRPr lang="en-GB" sz="2400" dirty="0"/>
          </a:p>
          <a:p>
            <a:pPr>
              <a:buFont typeface="Arial" charset="0"/>
              <a:buNone/>
              <a:defRPr/>
            </a:pPr>
            <a:endParaRPr lang="en-GB" dirty="0"/>
          </a:p>
        </p:txBody>
      </p:sp>
      <p:sp>
        <p:nvSpPr>
          <p:cNvPr id="4" name="TextBox 3"/>
          <p:cNvSpPr txBox="1"/>
          <p:nvPr/>
        </p:nvSpPr>
        <p:spPr>
          <a:xfrm>
            <a:off x="214313" y="3714750"/>
            <a:ext cx="4643437" cy="2308225"/>
          </a:xfrm>
          <a:prstGeom prst="rect">
            <a:avLst/>
          </a:prstGeom>
          <a:noFill/>
          <a:ln>
            <a:solidFill>
              <a:schemeClr val="tx1"/>
            </a:solidFill>
          </a:ln>
        </p:spPr>
        <p:txBody>
          <a:bodyPr>
            <a:spAutoFit/>
          </a:bodyPr>
          <a:lstStyle/>
          <a:p>
            <a:pPr marL="457200" indent="-457200" eaLnBrk="1" hangingPunct="1">
              <a:buFontTx/>
              <a:buAutoNum type="arabicParenBoth"/>
              <a:defRPr/>
            </a:pPr>
            <a:r>
              <a:rPr lang="en-GB" sz="2400" dirty="0">
                <a:latin typeface="+mj-lt"/>
                <a:cs typeface="Arial" charset="0"/>
              </a:rPr>
              <a:t>Brazil have won more men’s World Cups than Argentina.</a:t>
            </a:r>
          </a:p>
          <a:p>
            <a:pPr marL="457200" indent="-457200" eaLnBrk="1" hangingPunct="1">
              <a:buFontTx/>
              <a:buAutoNum type="arabicParenBoth"/>
              <a:defRPr/>
            </a:pPr>
            <a:r>
              <a:rPr lang="en-GB" sz="2400" dirty="0">
                <a:latin typeface="+mj-lt"/>
                <a:cs typeface="Arial" charset="0"/>
              </a:rPr>
              <a:t>Brazil have won more men’s World Cups than England.</a:t>
            </a:r>
          </a:p>
          <a:p>
            <a:pPr marL="457200" indent="-457200" eaLnBrk="1" hangingPunct="1">
              <a:buFontTx/>
              <a:buAutoNum type="arabicParenBoth"/>
              <a:defRPr/>
            </a:pPr>
            <a:r>
              <a:rPr lang="en-GB" sz="2400" dirty="0">
                <a:latin typeface="+mj-lt"/>
                <a:cs typeface="Arial" charset="0"/>
              </a:rPr>
              <a:t>Argentina have won more men’s World Cups than England. </a:t>
            </a:r>
          </a:p>
        </p:txBody>
      </p:sp>
      <p:sp>
        <p:nvSpPr>
          <p:cNvPr id="7173" name="TextBox 4"/>
          <p:cNvSpPr txBox="1">
            <a:spLocks noChangeArrowheads="1"/>
          </p:cNvSpPr>
          <p:nvPr/>
        </p:nvSpPr>
        <p:spPr bwMode="auto">
          <a:xfrm>
            <a:off x="214313" y="6215063"/>
            <a:ext cx="4643437" cy="4000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ctr" eaLnBrk="1" hangingPunct="1">
              <a:defRPr/>
            </a:pPr>
            <a:r>
              <a:rPr lang="en-GB" sz="2000" b="1" dirty="0">
                <a:solidFill>
                  <a:schemeClr val="accent4">
                    <a:lumMod val="50000"/>
                  </a:schemeClr>
                </a:solidFill>
              </a:rPr>
              <a:t>Valid (logical) + true (empirical) = sound.</a:t>
            </a:r>
          </a:p>
        </p:txBody>
      </p:sp>
      <p:sp>
        <p:nvSpPr>
          <p:cNvPr id="7174" name="TextBox 5"/>
          <p:cNvSpPr txBox="1">
            <a:spLocks noChangeArrowheads="1"/>
          </p:cNvSpPr>
          <p:nvPr/>
        </p:nvSpPr>
        <p:spPr bwMode="auto">
          <a:xfrm>
            <a:off x="5072063" y="3857625"/>
            <a:ext cx="3643312" cy="7080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eaLnBrk="1" hangingPunct="1">
              <a:defRPr/>
            </a:pPr>
            <a:r>
              <a:rPr lang="en-GB" sz="2000" b="1" dirty="0">
                <a:solidFill>
                  <a:schemeClr val="accent2">
                    <a:lumMod val="50000"/>
                  </a:schemeClr>
                </a:solidFill>
              </a:rPr>
              <a:t>‘Conditional’ (if–then).</a:t>
            </a:r>
          </a:p>
          <a:p>
            <a:pPr eaLnBrk="1" hangingPunct="1">
              <a:defRPr/>
            </a:pPr>
            <a:r>
              <a:rPr lang="en-GB" sz="2000" b="1" dirty="0">
                <a:solidFill>
                  <a:schemeClr val="accent2">
                    <a:lumMod val="50000"/>
                  </a:schemeClr>
                </a:solidFill>
              </a:rPr>
              <a:t>Question the ‘ifs’ and the ‘then’.</a:t>
            </a:r>
          </a:p>
        </p:txBody>
      </p:sp>
      <p:sp>
        <p:nvSpPr>
          <p:cNvPr id="7" name="TextBox 6"/>
          <p:cNvSpPr txBox="1"/>
          <p:nvPr/>
        </p:nvSpPr>
        <p:spPr>
          <a:xfrm>
            <a:off x="5072063" y="4786313"/>
            <a:ext cx="3643312" cy="1865312"/>
          </a:xfrm>
          <a:prstGeom prst="rect">
            <a:avLst/>
          </a:prstGeom>
          <a:noFill/>
          <a:ln>
            <a:solidFill>
              <a:schemeClr val="tx1"/>
            </a:solidFill>
          </a:ln>
        </p:spPr>
        <p:txBody>
          <a:bodyPr>
            <a:spAutoFit/>
          </a:bodyPr>
          <a:lstStyle/>
          <a:p>
            <a:pPr eaLnBrk="1" hangingPunct="1">
              <a:lnSpc>
                <a:spcPct val="120000"/>
              </a:lnSpc>
              <a:defRPr/>
            </a:pPr>
            <a:r>
              <a:rPr lang="en-GB" sz="2400" b="1" dirty="0">
                <a:latin typeface="+mj-lt"/>
                <a:cs typeface="Arial" charset="0"/>
              </a:rPr>
              <a:t>‘The politician’s syllogism’:</a:t>
            </a:r>
          </a:p>
          <a:p>
            <a:pPr marL="514350" indent="-514350" eaLnBrk="1" hangingPunct="1">
              <a:lnSpc>
                <a:spcPct val="120000"/>
              </a:lnSpc>
              <a:buFont typeface="Arial" charset="0"/>
              <a:buAutoNum type="arabicParenBoth"/>
              <a:defRPr/>
            </a:pPr>
            <a:r>
              <a:rPr lang="en-GB" sz="2400" dirty="0">
                <a:latin typeface="+mj-lt"/>
                <a:cs typeface="Arial" charset="0"/>
              </a:rPr>
              <a:t>We must do something.</a:t>
            </a:r>
          </a:p>
          <a:p>
            <a:pPr marL="514350" indent="-514350" eaLnBrk="1" hangingPunct="1">
              <a:lnSpc>
                <a:spcPct val="120000"/>
              </a:lnSpc>
              <a:buFont typeface="Arial" charset="0"/>
              <a:buAutoNum type="arabicParenBoth"/>
              <a:defRPr/>
            </a:pPr>
            <a:r>
              <a:rPr lang="en-GB" sz="2400" dirty="0">
                <a:latin typeface="+mj-lt"/>
                <a:cs typeface="Arial" charset="0"/>
              </a:rPr>
              <a:t>This is something.</a:t>
            </a:r>
          </a:p>
          <a:p>
            <a:pPr marL="514350" indent="-514350" eaLnBrk="1" hangingPunct="1">
              <a:lnSpc>
                <a:spcPct val="120000"/>
              </a:lnSpc>
              <a:buFont typeface="Arial" charset="0"/>
              <a:buAutoNum type="arabicParenBoth"/>
              <a:defRPr/>
            </a:pPr>
            <a:r>
              <a:rPr lang="en-GB" sz="2400" dirty="0">
                <a:latin typeface="+mj-lt"/>
                <a:cs typeface="Arial" charset="0"/>
              </a:rPr>
              <a:t>We must do this.</a:t>
            </a:r>
          </a:p>
        </p:txBody>
      </p:sp>
      <p:sp>
        <p:nvSpPr>
          <p:cNvPr id="8" name="TextBox 7"/>
          <p:cNvSpPr txBox="1"/>
          <p:nvPr/>
        </p:nvSpPr>
        <p:spPr>
          <a:xfrm>
            <a:off x="5072063" y="2143125"/>
            <a:ext cx="3214687" cy="1450975"/>
          </a:xfrm>
          <a:prstGeom prst="rect">
            <a:avLst/>
          </a:prstGeom>
          <a:noFill/>
          <a:ln>
            <a:solidFill>
              <a:schemeClr val="tx1"/>
            </a:solidFill>
          </a:ln>
        </p:spPr>
        <p:txBody>
          <a:bodyPr>
            <a:spAutoFit/>
          </a:bodyPr>
          <a:lstStyle/>
          <a:p>
            <a:pPr marL="514350" indent="-514350">
              <a:spcBef>
                <a:spcPct val="20000"/>
              </a:spcBef>
              <a:spcAft>
                <a:spcPts val="400"/>
              </a:spcAft>
              <a:buFont typeface="Arial" charset="0"/>
              <a:buAutoNum type="arabicParenBoth"/>
              <a:defRPr/>
            </a:pPr>
            <a:r>
              <a:rPr lang="en-GB" sz="2400" dirty="0">
                <a:solidFill>
                  <a:prstClr val="black"/>
                </a:solidFill>
                <a:latin typeface="Calibri"/>
                <a:cs typeface="+mn-cs"/>
              </a:rPr>
              <a:t>All fish are carrots.</a:t>
            </a:r>
          </a:p>
          <a:p>
            <a:pPr marL="514350" indent="-514350">
              <a:spcBef>
                <a:spcPct val="20000"/>
              </a:spcBef>
              <a:spcAft>
                <a:spcPts val="400"/>
              </a:spcAft>
              <a:buFont typeface="Arial" charset="0"/>
              <a:buAutoNum type="arabicParenBoth"/>
              <a:defRPr/>
            </a:pPr>
            <a:r>
              <a:rPr lang="en-GB" sz="2400" dirty="0">
                <a:solidFill>
                  <a:prstClr val="black"/>
                </a:solidFill>
                <a:latin typeface="Calibri"/>
                <a:cs typeface="+mn-cs"/>
              </a:rPr>
              <a:t>Socrates is a fish.</a:t>
            </a:r>
          </a:p>
          <a:p>
            <a:pPr marL="514350" indent="-514350">
              <a:spcBef>
                <a:spcPct val="20000"/>
              </a:spcBef>
              <a:spcAft>
                <a:spcPts val="400"/>
              </a:spcAft>
              <a:buFont typeface="Arial" charset="0"/>
              <a:buAutoNum type="arabicParenBoth"/>
              <a:defRPr/>
            </a:pPr>
            <a:r>
              <a:rPr lang="en-GB" sz="2400" dirty="0">
                <a:solidFill>
                  <a:prstClr val="black"/>
                </a:solidFill>
                <a:latin typeface="Calibri"/>
                <a:cs typeface="+mn-cs"/>
              </a:rPr>
              <a:t>Socrates is a carrot.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173" grpId="0" animBg="1"/>
      <p:bldP spid="7174"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altLang="en-US"/>
              <a:t>Deduction in political theory</a:t>
            </a:r>
          </a:p>
        </p:txBody>
      </p:sp>
      <p:sp>
        <p:nvSpPr>
          <p:cNvPr id="3" name="Content Placeholder 2"/>
          <p:cNvSpPr>
            <a:spLocks noGrp="1"/>
          </p:cNvSpPr>
          <p:nvPr>
            <p:ph idx="1"/>
          </p:nvPr>
        </p:nvSpPr>
        <p:spPr>
          <a:xfrm>
            <a:off x="457200" y="1600200"/>
            <a:ext cx="8229600" cy="4900613"/>
          </a:xfrm>
        </p:spPr>
        <p:txBody>
          <a:bodyPr/>
          <a:lstStyle/>
          <a:p>
            <a:pPr>
              <a:buFont typeface="Arial" charset="0"/>
              <a:buNone/>
              <a:defRPr/>
            </a:pPr>
            <a:r>
              <a:rPr lang="en-GB" sz="2800" dirty="0"/>
              <a:t>Cohen (2011, 147): if you are forced to do something, you are free to do it.</a:t>
            </a:r>
          </a:p>
          <a:p>
            <a:pPr>
              <a:buFont typeface="Arial" charset="0"/>
              <a:buNone/>
              <a:defRPr/>
            </a:pPr>
            <a:r>
              <a:rPr lang="en-GB" sz="2800" dirty="0"/>
              <a:t>‘Australians are free to vote, even though they are not free not to vote, since voting is mandatory in Australia. One could say that Australians are forced to vote, but that proves that they are free to vote, as follows: one cannot be forced to do what one cannot do, and one cannot do what one is not free to do. Hence one is free to do what one is forced to do.’</a:t>
            </a:r>
          </a:p>
          <a:p>
            <a:pPr marL="514350" indent="-514350">
              <a:buFont typeface="Arial" charset="0"/>
              <a:buAutoNum type="arabicParenBoth"/>
              <a:defRPr/>
            </a:pP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500063"/>
            <a:ext cx="8229600" cy="1143000"/>
          </a:xfrm>
        </p:spPr>
        <p:txBody>
          <a:bodyPr/>
          <a:lstStyle/>
          <a:p>
            <a:r>
              <a:rPr lang="en-GB" altLang="en-US"/>
              <a:t>Deduction in political economy and political science</a:t>
            </a:r>
          </a:p>
        </p:txBody>
      </p:sp>
      <p:sp>
        <p:nvSpPr>
          <p:cNvPr id="17411" name="Content Placeholder 2"/>
          <p:cNvSpPr>
            <a:spLocks noGrp="1"/>
          </p:cNvSpPr>
          <p:nvPr>
            <p:ph idx="1"/>
          </p:nvPr>
        </p:nvSpPr>
        <p:spPr>
          <a:xfrm>
            <a:off x="457200" y="2071688"/>
            <a:ext cx="8229600" cy="4429125"/>
          </a:xfrm>
        </p:spPr>
        <p:txBody>
          <a:bodyPr/>
          <a:lstStyle/>
          <a:p>
            <a:r>
              <a:rPr lang="en-GB" altLang="en-US" dirty="0"/>
              <a:t>Especially in game theory, rational choice theory, formal modelling in economics, etc.</a:t>
            </a:r>
          </a:p>
          <a:p>
            <a:r>
              <a:rPr lang="en-GB" altLang="en-US" dirty="0"/>
              <a:t>E.g. show that X must happen </a:t>
            </a:r>
            <a:r>
              <a:rPr lang="en-GB" altLang="en-US" i="1" dirty="0"/>
              <a:t>if</a:t>
            </a:r>
            <a:r>
              <a:rPr lang="en-GB" altLang="en-US" dirty="0"/>
              <a:t> certain assumptions are correct. But the real test (seeing if X happens) is not itself about deduction, and even if X happens, it may not be because the deductive model is right.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a:t>Positive or negative?</a:t>
            </a:r>
          </a:p>
        </p:txBody>
      </p:sp>
      <p:sp>
        <p:nvSpPr>
          <p:cNvPr id="10243" name="Content Placeholder 2"/>
          <p:cNvSpPr>
            <a:spLocks noGrp="1"/>
          </p:cNvSpPr>
          <p:nvPr>
            <p:ph idx="1"/>
          </p:nvPr>
        </p:nvSpPr>
        <p:spPr>
          <a:xfrm>
            <a:off x="457200" y="1600200"/>
            <a:ext cx="8229600" cy="4900613"/>
          </a:xfrm>
        </p:spPr>
        <p:txBody>
          <a:bodyPr/>
          <a:lstStyle/>
          <a:p>
            <a:r>
              <a:rPr lang="en-GB" altLang="en-US"/>
              <a:t>Habermas (1984, 24): deductive arguments ‘do not bring anything new to light’.</a:t>
            </a:r>
          </a:p>
          <a:p>
            <a:r>
              <a:rPr lang="en-GB" altLang="en-US"/>
              <a:t>Not always true (e.g. Cohen, formal modelling etc.).</a:t>
            </a:r>
          </a:p>
          <a:p>
            <a:r>
              <a:rPr lang="en-GB" altLang="en-US"/>
              <a:t>Negatively important: many attempted deductions are invalid, or are misleadingly presented as if they deductive.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4065</TotalTime>
  <Words>1532</Words>
  <Application>Microsoft Office PowerPoint</Application>
  <PresentationFormat>On-screen Show (4:3)</PresentationFormat>
  <Paragraphs>168</Paragraphs>
  <Slides>34</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34</vt:i4>
      </vt:variant>
    </vt:vector>
  </HeadingPairs>
  <TitlesOfParts>
    <vt:vector size="40" baseType="lpstr">
      <vt:lpstr>Arial</vt:lpstr>
      <vt:lpstr>Calibri</vt:lpstr>
      <vt:lpstr>Courier New</vt:lpstr>
      <vt:lpstr>Office Theme</vt:lpstr>
      <vt:lpstr>2_Office Theme</vt:lpstr>
      <vt:lpstr>1_Office Theme</vt:lpstr>
      <vt:lpstr>Fundamentals of  Politics Research  Lecture 3 (2020-21)  Answers</vt:lpstr>
      <vt:lpstr>Last time</vt:lpstr>
      <vt:lpstr>Thinking like a detective</vt:lpstr>
      <vt:lpstr>This week</vt:lpstr>
      <vt:lpstr>Deduction</vt:lpstr>
      <vt:lpstr>Deduction</vt:lpstr>
      <vt:lpstr>Deduction in political theory</vt:lpstr>
      <vt:lpstr>Deduction in political economy and political science</vt:lpstr>
      <vt:lpstr>Positive or negative?</vt:lpstr>
      <vt:lpstr>Informal fallacies</vt:lpstr>
      <vt:lpstr>Induction</vt:lpstr>
      <vt:lpstr>Under-determination</vt:lpstr>
      <vt:lpstr>Omitted variable bias</vt:lpstr>
      <vt:lpstr>Exercise 1</vt:lpstr>
      <vt:lpstr>Uncertainty</vt:lpstr>
      <vt:lpstr>Proof?</vt:lpstr>
      <vt:lpstr>Disproof? Falsification</vt:lpstr>
      <vt:lpstr>Scepticism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2</vt:lpstr>
      <vt:lpstr>Mindset: key questions</vt:lpstr>
      <vt:lpstr>Internal vs. external validity</vt:lpstr>
      <vt:lpstr>Summary of inductive problems</vt:lpstr>
      <vt:lpstr>Abduction</vt:lpstr>
      <vt:lpstr>Abduction in political theory</vt:lpstr>
      <vt:lpstr>If you don’t abduce enough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Adrian Blau</dc:creator>
  <cp:lastModifiedBy>Blau, Adrian</cp:lastModifiedBy>
  <cp:revision>397</cp:revision>
  <cp:lastPrinted>2015-10-12T07:07:05Z</cp:lastPrinted>
  <dcterms:created xsi:type="dcterms:W3CDTF">2011-09-17T08:01:45Z</dcterms:created>
  <dcterms:modified xsi:type="dcterms:W3CDTF">2020-09-23T13:55:09Z</dcterms:modified>
</cp:coreProperties>
</file>