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242" r:id="rId2"/>
  </p:sldMasterIdLst>
  <p:notesMasterIdLst>
    <p:notesMasterId r:id="rId32"/>
  </p:notesMasterIdLst>
  <p:sldIdLst>
    <p:sldId id="424" r:id="rId3"/>
    <p:sldId id="426" r:id="rId4"/>
    <p:sldId id="427" r:id="rId5"/>
    <p:sldId id="453" r:id="rId6"/>
    <p:sldId id="435" r:id="rId7"/>
    <p:sldId id="436" r:id="rId8"/>
    <p:sldId id="437" r:id="rId9"/>
    <p:sldId id="458" r:id="rId10"/>
    <p:sldId id="496" r:id="rId11"/>
    <p:sldId id="459" r:id="rId12"/>
    <p:sldId id="460" r:id="rId13"/>
    <p:sldId id="454" r:id="rId14"/>
    <p:sldId id="433" r:id="rId15"/>
    <p:sldId id="434" r:id="rId16"/>
    <p:sldId id="438" r:id="rId17"/>
    <p:sldId id="497" r:id="rId18"/>
    <p:sldId id="439" r:id="rId19"/>
    <p:sldId id="441" r:id="rId20"/>
    <p:sldId id="443" r:id="rId21"/>
    <p:sldId id="445" r:id="rId22"/>
    <p:sldId id="447" r:id="rId23"/>
    <p:sldId id="455" r:id="rId24"/>
    <p:sldId id="448" r:id="rId25"/>
    <p:sldId id="449" r:id="rId26"/>
    <p:sldId id="451" r:id="rId27"/>
    <p:sldId id="452" r:id="rId28"/>
    <p:sldId id="384" r:id="rId29"/>
    <p:sldId id="456" r:id="rId30"/>
    <p:sldId id="457" r:id="rId31"/>
  </p:sldIdLst>
  <p:sldSz cx="9144000" cy="6858000" type="screen4x3"/>
  <p:notesSz cx="6813550" cy="9825038"/>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9896"/>
    <a:srgbClr val="800000"/>
    <a:srgbClr val="37441C"/>
    <a:srgbClr val="0472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59" autoAdjust="0"/>
  </p:normalViewPr>
  <p:slideViewPr>
    <p:cSldViewPr>
      <p:cViewPr varScale="1">
        <p:scale>
          <a:sx n="109" d="100"/>
          <a:sy n="109" d="100"/>
        </p:scale>
        <p:origin x="170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2750" cy="490538"/>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GB"/>
          </a:p>
        </p:txBody>
      </p:sp>
      <p:sp>
        <p:nvSpPr>
          <p:cNvPr id="3" name="Date Placeholder 2"/>
          <p:cNvSpPr>
            <a:spLocks noGrp="1"/>
          </p:cNvSpPr>
          <p:nvPr>
            <p:ph type="dt" idx="1"/>
          </p:nvPr>
        </p:nvSpPr>
        <p:spPr>
          <a:xfrm>
            <a:off x="3859213" y="0"/>
            <a:ext cx="2952750" cy="490538"/>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5C6AA3B6-9941-4419-ABB5-36ED9B3156CD}" type="datetimeFigureOut">
              <a:rPr lang="en-US"/>
              <a:pPr>
                <a:defRPr/>
              </a:pPr>
              <a:t>10/11/2020</a:t>
            </a:fld>
            <a:endParaRPr lang="en-GB"/>
          </a:p>
        </p:txBody>
      </p:sp>
      <p:sp>
        <p:nvSpPr>
          <p:cNvPr id="4" name="Slide Image Placeholder 3"/>
          <p:cNvSpPr>
            <a:spLocks noGrp="1" noRot="1" noChangeAspect="1"/>
          </p:cNvSpPr>
          <p:nvPr>
            <p:ph type="sldImg" idx="2"/>
          </p:nvPr>
        </p:nvSpPr>
        <p:spPr>
          <a:xfrm>
            <a:off x="952500" y="736600"/>
            <a:ext cx="4910138" cy="3684588"/>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1038" y="4665663"/>
            <a:ext cx="5451475" cy="442277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332913"/>
            <a:ext cx="2952750" cy="490537"/>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GB"/>
          </a:p>
        </p:txBody>
      </p:sp>
      <p:sp>
        <p:nvSpPr>
          <p:cNvPr id="7" name="Slide Number Placeholder 6"/>
          <p:cNvSpPr>
            <a:spLocks noGrp="1"/>
          </p:cNvSpPr>
          <p:nvPr>
            <p:ph type="sldNum" sz="quarter" idx="5"/>
          </p:nvPr>
        </p:nvSpPr>
        <p:spPr>
          <a:xfrm>
            <a:off x="3859213" y="9332913"/>
            <a:ext cx="2952750" cy="49053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9287B69-56AC-43F9-9703-2F6441D0501F}" type="slidenum">
              <a:rPr lang="en-GB" altLang="en-US"/>
              <a:pPr>
                <a:defRPr/>
              </a:pPr>
              <a:t>‹#›</a:t>
            </a:fld>
            <a:endParaRPr lang="en-GB" altLang="en-US"/>
          </a:p>
        </p:txBody>
      </p:sp>
    </p:spTree>
    <p:extLst>
      <p:ext uri="{BB962C8B-B14F-4D97-AF65-F5344CB8AC3E}">
        <p14:creationId xmlns:p14="http://schemas.microsoft.com/office/powerpoint/2010/main" val="14273674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93076AD6-1130-45AC-917F-361E04E4C606}" type="datetimeFigureOut">
              <a:rPr lang="en-US"/>
              <a:pPr>
                <a:defRPr/>
              </a:pPr>
              <a:t>10/11/2020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9E8A10D8-E2ED-4B9A-A6E7-B8B3A5345BED}" type="slidenum">
              <a:rPr lang="en-GB" altLang="en-US"/>
              <a:pPr>
                <a:defRPr/>
              </a:pPr>
              <a:t>‹#›</a:t>
            </a:fld>
            <a:endParaRPr lang="en-GB" altLang="en-US"/>
          </a:p>
        </p:txBody>
      </p:sp>
    </p:spTree>
    <p:extLst>
      <p:ext uri="{BB962C8B-B14F-4D97-AF65-F5344CB8AC3E}">
        <p14:creationId xmlns:p14="http://schemas.microsoft.com/office/powerpoint/2010/main" val="3628768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DCD7742E-D076-476D-9C4F-95387094B085}" type="datetimeFigureOut">
              <a:rPr lang="en-US"/>
              <a:pPr>
                <a:defRPr/>
              </a:pPr>
              <a:t>10/11/2020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07EDEEAD-B229-474A-901B-B87CD60EC878}" type="slidenum">
              <a:rPr lang="en-GB" altLang="en-US"/>
              <a:pPr>
                <a:defRPr/>
              </a:pPr>
              <a:t>‹#›</a:t>
            </a:fld>
            <a:endParaRPr lang="en-GB" altLang="en-US"/>
          </a:p>
        </p:txBody>
      </p:sp>
    </p:spTree>
    <p:extLst>
      <p:ext uri="{BB962C8B-B14F-4D97-AF65-F5344CB8AC3E}">
        <p14:creationId xmlns:p14="http://schemas.microsoft.com/office/powerpoint/2010/main" val="1460856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4BA510FB-BAF2-4416-AAB1-C0EEEFACC749}" type="datetimeFigureOut">
              <a:rPr lang="en-US"/>
              <a:pPr>
                <a:defRPr/>
              </a:pPr>
              <a:t>10/11/2020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66F07316-8975-47A2-AA8C-44084A4ABC8E}" type="slidenum">
              <a:rPr lang="en-GB" altLang="en-US"/>
              <a:pPr>
                <a:defRPr/>
              </a:pPr>
              <a:t>‹#›</a:t>
            </a:fld>
            <a:endParaRPr lang="en-GB" altLang="en-US"/>
          </a:p>
        </p:txBody>
      </p:sp>
    </p:spTree>
    <p:extLst>
      <p:ext uri="{BB962C8B-B14F-4D97-AF65-F5344CB8AC3E}">
        <p14:creationId xmlns:p14="http://schemas.microsoft.com/office/powerpoint/2010/main" val="1295764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6F9A3343-13F2-40AD-96F0-588A9C3C9CF6}" type="datetimeFigureOut">
              <a:rPr lang="en-US"/>
              <a:pPr>
                <a:defRPr/>
              </a:pPr>
              <a:t>10/11/2020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D0159A3F-38D2-4253-9934-57337E390938}" type="slidenum">
              <a:rPr lang="en-GB" altLang="en-US"/>
              <a:pPr>
                <a:defRPr/>
              </a:pPr>
              <a:t>‹#›</a:t>
            </a:fld>
            <a:endParaRPr lang="en-GB" altLang="en-US"/>
          </a:p>
        </p:txBody>
      </p:sp>
    </p:spTree>
    <p:extLst>
      <p:ext uri="{BB962C8B-B14F-4D97-AF65-F5344CB8AC3E}">
        <p14:creationId xmlns:p14="http://schemas.microsoft.com/office/powerpoint/2010/main" val="2029944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endParaRPr lang="en-GB" dirty="0"/>
          </a:p>
        </p:txBody>
      </p:sp>
      <p:sp>
        <p:nvSpPr>
          <p:cNvPr id="3" name="Content Placeholder 2"/>
          <p:cNvSpPr>
            <a:spLocks noGrp="1"/>
          </p:cNvSpPr>
          <p:nvPr>
            <p:ph idx="1"/>
          </p:nvPr>
        </p:nvSpPr>
        <p:spPr>
          <a:xfrm>
            <a:off x="457200" y="1600200"/>
            <a:ext cx="8229600" cy="4900634"/>
          </a:xfrm>
        </p:spPr>
        <p:txBody>
          <a:bodyPr/>
          <a:lstStyle>
            <a:lvl1pPr marL="0" indent="0">
              <a:spcAft>
                <a:spcPts val="400"/>
              </a:spcAft>
              <a:buNone/>
              <a:defRPr/>
            </a:lvl1pPr>
            <a:lvl2pPr marL="449263" indent="0">
              <a:spcAft>
                <a:spcPts val="300"/>
              </a:spcAft>
              <a:buNone/>
              <a:defRPr/>
            </a:lvl2pPr>
            <a:lvl3pPr marL="898525" indent="0">
              <a:spcAft>
                <a:spcPts val="200"/>
              </a:spcAft>
              <a:buNone/>
              <a:defRPr/>
            </a:lvl3pPr>
            <a:lvl4pPr marL="1346200" indent="0">
              <a:spcAft>
                <a:spcPts val="200"/>
              </a:spcAft>
              <a:buNone/>
              <a:defRPr/>
            </a:lvl4pPr>
            <a:lvl5pPr marL="1795463" indent="0">
              <a:spcAft>
                <a:spcPts val="200"/>
              </a:spcAft>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5763275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7F86E25-E5B7-4996-A378-5FA0781E4794}" type="datetimeFigureOut">
              <a:rPr lang="en-US"/>
              <a:pPr>
                <a:defRPr/>
              </a:pPr>
              <a:t>10/11/2020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8DF62DB-B321-469A-8DE1-095D32F49182}" type="slidenum">
              <a:rPr lang="en-GB" altLang="en-US"/>
              <a:pPr>
                <a:defRPr/>
              </a:pPr>
              <a:t>‹#›</a:t>
            </a:fld>
            <a:endParaRPr lang="en-GB" altLang="en-US"/>
          </a:p>
        </p:txBody>
      </p:sp>
    </p:spTree>
    <p:extLst>
      <p:ext uri="{BB962C8B-B14F-4D97-AF65-F5344CB8AC3E}">
        <p14:creationId xmlns:p14="http://schemas.microsoft.com/office/powerpoint/2010/main" val="1881940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711548BD-7EBE-4878-9B6A-3F660963FD7B}" type="datetimeFigureOut">
              <a:rPr lang="en-US"/>
              <a:pPr>
                <a:defRPr/>
              </a:pPr>
              <a:t>10/11/2020</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C99E43C5-3C0F-4814-AA14-58A50088AE0D}" type="slidenum">
              <a:rPr lang="en-GB" altLang="en-US"/>
              <a:pPr>
                <a:defRPr/>
              </a:pPr>
              <a:t>‹#›</a:t>
            </a:fld>
            <a:endParaRPr lang="en-GB" altLang="en-US"/>
          </a:p>
        </p:txBody>
      </p:sp>
    </p:spTree>
    <p:extLst>
      <p:ext uri="{BB962C8B-B14F-4D97-AF65-F5344CB8AC3E}">
        <p14:creationId xmlns:p14="http://schemas.microsoft.com/office/powerpoint/2010/main" val="22324125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59A2BFDB-6FBB-49D4-93CC-E31F009DC27B}" type="datetimeFigureOut">
              <a:rPr lang="en-US"/>
              <a:pPr>
                <a:defRPr/>
              </a:pPr>
              <a:t>10/11/2020</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0D526349-3ED8-4819-91E5-7B745BB2A4EA}" type="slidenum">
              <a:rPr lang="en-GB" altLang="en-US"/>
              <a:pPr>
                <a:defRPr/>
              </a:pPr>
              <a:t>‹#›</a:t>
            </a:fld>
            <a:endParaRPr lang="en-GB" altLang="en-US"/>
          </a:p>
        </p:txBody>
      </p:sp>
    </p:spTree>
    <p:extLst>
      <p:ext uri="{BB962C8B-B14F-4D97-AF65-F5344CB8AC3E}">
        <p14:creationId xmlns:p14="http://schemas.microsoft.com/office/powerpoint/2010/main" val="38956394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AC6C7905-CE17-493C-A7C3-5FF658BF43A2}" type="datetimeFigureOut">
              <a:rPr lang="en-US"/>
              <a:pPr>
                <a:defRPr/>
              </a:pPr>
              <a:t>10/11/2020</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A35668CD-4CB0-4253-8549-57D23FA8E452}" type="slidenum">
              <a:rPr lang="en-GB" altLang="en-US"/>
              <a:pPr>
                <a:defRPr/>
              </a:pPr>
              <a:t>‹#›</a:t>
            </a:fld>
            <a:endParaRPr lang="en-GB" altLang="en-US"/>
          </a:p>
        </p:txBody>
      </p:sp>
    </p:spTree>
    <p:extLst>
      <p:ext uri="{BB962C8B-B14F-4D97-AF65-F5344CB8AC3E}">
        <p14:creationId xmlns:p14="http://schemas.microsoft.com/office/powerpoint/2010/main" val="11858568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23DB91C-AD9C-4FE0-B276-5A7BD8DB37FC}" type="datetimeFigureOut">
              <a:rPr lang="en-US"/>
              <a:pPr>
                <a:defRPr/>
              </a:pPr>
              <a:t>10/11/2020</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66C275FD-221C-4366-9121-A4CDC4AAAC6F}" type="slidenum">
              <a:rPr lang="en-GB" altLang="en-US"/>
              <a:pPr>
                <a:defRPr/>
              </a:pPr>
              <a:t>‹#›</a:t>
            </a:fld>
            <a:endParaRPr lang="en-GB" altLang="en-US"/>
          </a:p>
        </p:txBody>
      </p:sp>
    </p:spTree>
    <p:extLst>
      <p:ext uri="{BB962C8B-B14F-4D97-AF65-F5344CB8AC3E}">
        <p14:creationId xmlns:p14="http://schemas.microsoft.com/office/powerpoint/2010/main" val="19987093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5A7A492-6849-4913-8775-A9134222EE2B}" type="datetimeFigureOut">
              <a:rPr lang="en-US"/>
              <a:pPr>
                <a:defRPr/>
              </a:pPr>
              <a:t>10/11/2020</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13D945E9-0F31-429E-9B28-BD2C696C048E}" type="slidenum">
              <a:rPr lang="en-GB" altLang="en-US"/>
              <a:pPr>
                <a:defRPr/>
              </a:pPr>
              <a:t>‹#›</a:t>
            </a:fld>
            <a:endParaRPr lang="en-GB" altLang="en-US"/>
          </a:p>
        </p:txBody>
      </p:sp>
    </p:spTree>
    <p:extLst>
      <p:ext uri="{BB962C8B-B14F-4D97-AF65-F5344CB8AC3E}">
        <p14:creationId xmlns:p14="http://schemas.microsoft.com/office/powerpoint/2010/main" val="230396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endParaRPr lang="en-GB" dirty="0"/>
          </a:p>
        </p:txBody>
      </p:sp>
      <p:sp>
        <p:nvSpPr>
          <p:cNvPr id="3" name="Content Placeholder 2"/>
          <p:cNvSpPr>
            <a:spLocks noGrp="1"/>
          </p:cNvSpPr>
          <p:nvPr>
            <p:ph idx="1"/>
          </p:nvPr>
        </p:nvSpPr>
        <p:spPr>
          <a:xfrm>
            <a:off x="457200" y="1600200"/>
            <a:ext cx="8229600" cy="4900634"/>
          </a:xfrm>
        </p:spPr>
        <p:txBody>
          <a:bodyPr/>
          <a:lstStyle>
            <a:lvl1pPr marL="0" indent="0">
              <a:spcAft>
                <a:spcPts val="400"/>
              </a:spcAft>
              <a:buNone/>
              <a:defRPr/>
            </a:lvl1pPr>
            <a:lvl2pPr marL="449263" indent="0">
              <a:spcAft>
                <a:spcPts val="300"/>
              </a:spcAft>
              <a:buNone/>
              <a:defRPr/>
            </a:lvl2pPr>
            <a:lvl3pPr marL="898525" indent="0">
              <a:spcAft>
                <a:spcPts val="200"/>
              </a:spcAft>
              <a:buNone/>
              <a:defRPr/>
            </a:lvl3pPr>
            <a:lvl4pPr marL="1346200" indent="0">
              <a:spcAft>
                <a:spcPts val="200"/>
              </a:spcAft>
              <a:buNone/>
              <a:defRPr/>
            </a:lvl4pPr>
            <a:lvl5pPr marL="1795463" indent="0">
              <a:spcAft>
                <a:spcPts val="200"/>
              </a:spcAft>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7568879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9273C24-85CD-4360-98BF-965EBF1BDC5A}" type="datetimeFigureOut">
              <a:rPr lang="en-US"/>
              <a:pPr>
                <a:defRPr/>
              </a:pPr>
              <a:t>10/11/2020</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E3B9A6DF-D8D4-4CBF-AF50-FA9EE90CF081}" type="slidenum">
              <a:rPr lang="en-GB" altLang="en-US"/>
              <a:pPr>
                <a:defRPr/>
              </a:pPr>
              <a:t>‹#›</a:t>
            </a:fld>
            <a:endParaRPr lang="en-GB" altLang="en-US"/>
          </a:p>
        </p:txBody>
      </p:sp>
    </p:spTree>
    <p:extLst>
      <p:ext uri="{BB962C8B-B14F-4D97-AF65-F5344CB8AC3E}">
        <p14:creationId xmlns:p14="http://schemas.microsoft.com/office/powerpoint/2010/main" val="17206028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C8BFEDF7-366A-4573-8928-3BC91CE48D37}" type="datetimeFigureOut">
              <a:rPr lang="en-US"/>
              <a:pPr>
                <a:defRPr/>
              </a:pPr>
              <a:t>10/11/2020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BF1E8CF2-F552-4B2E-94BE-280EBC4FCBE0}" type="slidenum">
              <a:rPr lang="en-GB" altLang="en-US"/>
              <a:pPr>
                <a:defRPr/>
              </a:pPr>
              <a:t>‹#›</a:t>
            </a:fld>
            <a:endParaRPr lang="en-GB" altLang="en-US"/>
          </a:p>
        </p:txBody>
      </p:sp>
    </p:spTree>
    <p:extLst>
      <p:ext uri="{BB962C8B-B14F-4D97-AF65-F5344CB8AC3E}">
        <p14:creationId xmlns:p14="http://schemas.microsoft.com/office/powerpoint/2010/main" val="20287139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039ED335-15E3-4B82-B6B7-40F5CCAC59F9}" type="datetimeFigureOut">
              <a:rPr lang="en-US"/>
              <a:pPr>
                <a:defRPr/>
              </a:pPr>
              <a:t>10/11/2020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CB9F5A4E-065E-4990-BA9A-1A54EB21A7B6}" type="slidenum">
              <a:rPr lang="en-GB" altLang="en-US"/>
              <a:pPr>
                <a:defRPr/>
              </a:pPr>
              <a:t>‹#›</a:t>
            </a:fld>
            <a:endParaRPr lang="en-GB" altLang="en-US"/>
          </a:p>
        </p:txBody>
      </p:sp>
    </p:spTree>
    <p:extLst>
      <p:ext uri="{BB962C8B-B14F-4D97-AF65-F5344CB8AC3E}">
        <p14:creationId xmlns:p14="http://schemas.microsoft.com/office/powerpoint/2010/main" val="4039599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55BE2C2-23EE-4D1E-BF05-C576F051EB73}" type="datetimeFigureOut">
              <a:rPr lang="en-US"/>
              <a:pPr>
                <a:defRPr/>
              </a:pPr>
              <a:t>10/11/2020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316B803-91BF-4F78-9DDD-5D1D39BB8922}" type="slidenum">
              <a:rPr lang="en-GB" altLang="en-US"/>
              <a:pPr>
                <a:defRPr/>
              </a:pPr>
              <a:t>‹#›</a:t>
            </a:fld>
            <a:endParaRPr lang="en-GB" altLang="en-US"/>
          </a:p>
        </p:txBody>
      </p:sp>
    </p:spTree>
    <p:extLst>
      <p:ext uri="{BB962C8B-B14F-4D97-AF65-F5344CB8AC3E}">
        <p14:creationId xmlns:p14="http://schemas.microsoft.com/office/powerpoint/2010/main" val="3975765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18D6F6E8-B510-461F-B937-BBB1125A8ABA}" type="datetimeFigureOut">
              <a:rPr lang="en-US"/>
              <a:pPr>
                <a:defRPr/>
              </a:pPr>
              <a:t>10/11/2020</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E3054EA6-18CD-4B46-A054-983AD450B68A}" type="slidenum">
              <a:rPr lang="en-GB" altLang="en-US"/>
              <a:pPr>
                <a:defRPr/>
              </a:pPr>
              <a:t>‹#›</a:t>
            </a:fld>
            <a:endParaRPr lang="en-GB" altLang="en-US"/>
          </a:p>
        </p:txBody>
      </p:sp>
    </p:spTree>
    <p:extLst>
      <p:ext uri="{BB962C8B-B14F-4D97-AF65-F5344CB8AC3E}">
        <p14:creationId xmlns:p14="http://schemas.microsoft.com/office/powerpoint/2010/main" val="1219201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C5F3A979-E2B7-4297-B5AB-3A9D5A155C84}" type="datetimeFigureOut">
              <a:rPr lang="en-US"/>
              <a:pPr>
                <a:defRPr/>
              </a:pPr>
              <a:t>10/11/2020</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D180247B-37A6-4D69-9156-5812693D514F}" type="slidenum">
              <a:rPr lang="en-GB" altLang="en-US"/>
              <a:pPr>
                <a:defRPr/>
              </a:pPr>
              <a:t>‹#›</a:t>
            </a:fld>
            <a:endParaRPr lang="en-GB" altLang="en-US"/>
          </a:p>
        </p:txBody>
      </p:sp>
    </p:spTree>
    <p:extLst>
      <p:ext uri="{BB962C8B-B14F-4D97-AF65-F5344CB8AC3E}">
        <p14:creationId xmlns:p14="http://schemas.microsoft.com/office/powerpoint/2010/main" val="3650814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74F1B3B4-E4A0-43F6-86A4-B488BC72B599}" type="datetimeFigureOut">
              <a:rPr lang="en-US"/>
              <a:pPr>
                <a:defRPr/>
              </a:pPr>
              <a:t>10/11/2020</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5A7F98DA-7F95-4829-9B49-2C7C05FC196F}" type="slidenum">
              <a:rPr lang="en-GB" altLang="en-US"/>
              <a:pPr>
                <a:defRPr/>
              </a:pPr>
              <a:t>‹#›</a:t>
            </a:fld>
            <a:endParaRPr lang="en-GB" altLang="en-US"/>
          </a:p>
        </p:txBody>
      </p:sp>
    </p:spTree>
    <p:extLst>
      <p:ext uri="{BB962C8B-B14F-4D97-AF65-F5344CB8AC3E}">
        <p14:creationId xmlns:p14="http://schemas.microsoft.com/office/powerpoint/2010/main" val="2380728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3CB7938-4330-4248-AEED-21164910459C}" type="datetimeFigureOut">
              <a:rPr lang="en-US"/>
              <a:pPr>
                <a:defRPr/>
              </a:pPr>
              <a:t>10/11/2020</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780B4259-29A5-4E50-BD89-0350A95699A7}" type="slidenum">
              <a:rPr lang="en-GB" altLang="en-US"/>
              <a:pPr>
                <a:defRPr/>
              </a:pPr>
              <a:t>‹#›</a:t>
            </a:fld>
            <a:endParaRPr lang="en-GB" altLang="en-US"/>
          </a:p>
        </p:txBody>
      </p:sp>
    </p:spTree>
    <p:extLst>
      <p:ext uri="{BB962C8B-B14F-4D97-AF65-F5344CB8AC3E}">
        <p14:creationId xmlns:p14="http://schemas.microsoft.com/office/powerpoint/2010/main" val="1198042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097ED92-99FD-43A0-98F9-A74C36AEBF2A}" type="datetimeFigureOut">
              <a:rPr lang="en-US"/>
              <a:pPr>
                <a:defRPr/>
              </a:pPr>
              <a:t>10/11/2020</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7377AE91-9893-4BA8-8005-CAA6D37765AF}" type="slidenum">
              <a:rPr lang="en-GB" altLang="en-US"/>
              <a:pPr>
                <a:defRPr/>
              </a:pPr>
              <a:t>‹#›</a:t>
            </a:fld>
            <a:endParaRPr lang="en-GB" altLang="en-US"/>
          </a:p>
        </p:txBody>
      </p:sp>
    </p:spTree>
    <p:extLst>
      <p:ext uri="{BB962C8B-B14F-4D97-AF65-F5344CB8AC3E}">
        <p14:creationId xmlns:p14="http://schemas.microsoft.com/office/powerpoint/2010/main" val="536410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1B20615-D8BD-4FE5-8476-E02F3FB58431}" type="datetimeFigureOut">
              <a:rPr lang="en-US"/>
              <a:pPr>
                <a:defRPr/>
              </a:pPr>
              <a:t>10/11/2020</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729FF106-514E-4002-8EF3-75FCF18820E0}" type="slidenum">
              <a:rPr lang="en-GB" altLang="en-US"/>
              <a:pPr>
                <a:defRPr/>
              </a:pPr>
              <a:t>‹#›</a:t>
            </a:fld>
            <a:endParaRPr lang="en-GB" altLang="en-US"/>
          </a:p>
        </p:txBody>
      </p:sp>
    </p:spTree>
    <p:extLst>
      <p:ext uri="{BB962C8B-B14F-4D97-AF65-F5344CB8AC3E}">
        <p14:creationId xmlns:p14="http://schemas.microsoft.com/office/powerpoint/2010/main" val="160297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411BE590-527E-4451-A007-125B31B1AA86}" type="datetimeFigureOut">
              <a:rPr lang="en-US"/>
              <a:pPr>
                <a:defRPr/>
              </a:pPr>
              <a:t>10/11/2020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C0E97BCB-8902-455D-8742-68E2A1FD0ACB}"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4231" r:id="rId1"/>
    <p:sldLayoutId id="2147484241" r:id="rId2"/>
    <p:sldLayoutId id="2147484232" r:id="rId3"/>
    <p:sldLayoutId id="2147484233" r:id="rId4"/>
    <p:sldLayoutId id="2147484234" r:id="rId5"/>
    <p:sldLayoutId id="2147484235" r:id="rId6"/>
    <p:sldLayoutId id="2147484236" r:id="rId7"/>
    <p:sldLayoutId id="2147484237" r:id="rId8"/>
    <p:sldLayoutId id="2147484238" r:id="rId9"/>
    <p:sldLayoutId id="2147484239" r:id="rId10"/>
    <p:sldLayoutId id="2147484240"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4832B1BD-5994-4FC2-94A1-32A80D7DD644}" type="datetimeFigureOut">
              <a:rPr lang="en-US"/>
              <a:pPr>
                <a:defRPr/>
              </a:pPr>
              <a:t>10/11/2020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7C7D2553-61DC-4CEF-B0A6-D274868CA2A3}" type="slidenum">
              <a:rPr lang="en-GB" altLang="en-US"/>
              <a:pPr>
                <a:defRPr/>
              </a:pPr>
              <a:t>‹#›</a:t>
            </a:fld>
            <a:endParaRPr lang="en-GB" altLang="en-US"/>
          </a:p>
        </p:txBody>
      </p:sp>
    </p:spTree>
    <p:extLst>
      <p:ext uri="{BB962C8B-B14F-4D97-AF65-F5344CB8AC3E}">
        <p14:creationId xmlns:p14="http://schemas.microsoft.com/office/powerpoint/2010/main" val="501081657"/>
      </p:ext>
    </p:extLst>
  </p:cSld>
  <p:clrMap bg1="lt1" tx1="dk1" bg2="lt2" tx2="dk2" accent1="accent1" accent2="accent2" accent3="accent3" accent4="accent4" accent5="accent5" accent6="accent6" hlink="hlink" folHlink="folHlink"/>
  <p:sldLayoutIdLst>
    <p:sldLayoutId id="2147484243" r:id="rId1"/>
    <p:sldLayoutId id="2147484244" r:id="rId2"/>
    <p:sldLayoutId id="2147484245" r:id="rId3"/>
    <p:sldLayoutId id="2147484246" r:id="rId4"/>
    <p:sldLayoutId id="2147484247" r:id="rId5"/>
    <p:sldLayoutId id="2147484248" r:id="rId6"/>
    <p:sldLayoutId id="2147484249" r:id="rId7"/>
    <p:sldLayoutId id="2147484250" r:id="rId8"/>
    <p:sldLayoutId id="2147484251" r:id="rId9"/>
    <p:sldLayoutId id="2147484252" r:id="rId10"/>
    <p:sldLayoutId id="214748425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tandfonline.com/doi/full/10.1080/01916599.2015.1082768"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bit.ly/30uwGYE" TargetMode="External"/><Relationship Id="rId2" Type="http://schemas.openxmlformats.org/officeDocument/2006/relationships/hyperlink" Target="https://www.youtube.com/watch?v=Ahg6qcgoay4"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63800"/>
            <a:ext cx="7772400" cy="1470025"/>
          </a:xfrm>
        </p:spPr>
        <p:txBody>
          <a:bodyPr rtlCol="0">
            <a:normAutofit fontScale="90000"/>
          </a:bodyPr>
          <a:lstStyle/>
          <a:p>
            <a:pPr eaLnBrk="1" fontAlgn="auto" hangingPunct="1">
              <a:spcAft>
                <a:spcPts val="0"/>
              </a:spcAft>
              <a:defRPr/>
            </a:pPr>
            <a:r>
              <a:rPr lang="en-GB" b="1" dirty="0"/>
              <a:t>Fundamentals </a:t>
            </a:r>
            <a:br>
              <a:rPr lang="en-GB" b="1" dirty="0"/>
            </a:br>
            <a:r>
              <a:rPr lang="en-GB" b="1" dirty="0"/>
              <a:t>of Politics Research</a:t>
            </a:r>
            <a:br>
              <a:rPr lang="en-GB" b="1" dirty="0"/>
            </a:br>
            <a:br>
              <a:rPr lang="en-GB" dirty="0"/>
            </a:br>
            <a:r>
              <a:rPr lang="en-GB" dirty="0"/>
              <a:t>Lecture 4 (2020-21)</a:t>
            </a:r>
            <a:br>
              <a:rPr lang="en-GB" b="1" dirty="0"/>
            </a:br>
            <a:br>
              <a:rPr lang="en-GB" b="1" dirty="0"/>
            </a:br>
            <a:r>
              <a:rPr lang="en-GB" b="1" dirty="0"/>
              <a:t>A science of politics?</a:t>
            </a:r>
            <a:br>
              <a:rPr lang="en-GB" dirty="0"/>
            </a:br>
            <a:br>
              <a:rPr lang="en-GB" dirty="0"/>
            </a:br>
            <a:r>
              <a:rPr lang="en-GB" dirty="0"/>
              <a:t>Dr Adrian Blau</a:t>
            </a:r>
            <a:endParaRPr lang="en-GB" sz="4000" dirty="0"/>
          </a:p>
        </p:txBody>
      </p:sp>
      <p:pic>
        <p:nvPicPr>
          <p:cNvPr id="4" name="Picture 3" descr="KCL_UoL_A5_30mm_red">
            <a:extLst>
              <a:ext uri="{FF2B5EF4-FFF2-40B4-BE49-F238E27FC236}">
                <a16:creationId xmlns:a16="http://schemas.microsoft.com/office/drawing/2014/main" id="{E46D46C2-7AC8-4BFB-8909-5B1497A9AD03}"/>
              </a:ext>
            </a:extLst>
          </p:cNvPr>
          <p:cNvPicPr/>
          <p:nvPr/>
        </p:nvPicPr>
        <p:blipFill>
          <a:blip r:embed="rId2" cstate="print">
            <a:extLst>
              <a:ext uri="{28A0092B-C50C-407E-A947-70E740481C1C}">
                <a14:useLocalDpi xmlns:a14="http://schemas.microsoft.com/office/drawing/2010/main" val="0"/>
              </a:ext>
            </a:extLst>
          </a:blip>
          <a:srcRect b="14844"/>
          <a:stretch>
            <a:fillRect/>
          </a:stretch>
        </p:blipFill>
        <p:spPr bwMode="auto">
          <a:xfrm>
            <a:off x="251520" y="260647"/>
            <a:ext cx="1368152" cy="1097731"/>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Content Placeholder 3" descr="checkershadow_illusion4med.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28688" y="500063"/>
            <a:ext cx="7561262" cy="5881687"/>
          </a:xfrm>
        </p:spPr>
      </p:pic>
      <p:sp>
        <p:nvSpPr>
          <p:cNvPr id="17411" name="Title 1"/>
          <p:cNvSpPr>
            <a:spLocks noGrp="1"/>
          </p:cNvSpPr>
          <p:nvPr>
            <p:ph type="title"/>
          </p:nvPr>
        </p:nvSpPr>
        <p:spPr>
          <a:xfrm>
            <a:off x="142875" y="142875"/>
            <a:ext cx="5043488" cy="1082675"/>
          </a:xfrm>
        </p:spPr>
        <p:txBody>
          <a:bodyPr/>
          <a:lstStyle/>
          <a:p>
            <a:r>
              <a:rPr lang="en-GB" altLang="en-US"/>
              <a:t>Theory-ladenness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Content Placeholder 3" descr="checkershadow_double_med.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500063" y="1643063"/>
            <a:ext cx="8089900" cy="3143250"/>
          </a:xfrm>
        </p:spPr>
      </p:pic>
      <p:sp>
        <p:nvSpPr>
          <p:cNvPr id="3" name="Rectangle 2"/>
          <p:cNvSpPr/>
          <p:nvPr/>
        </p:nvSpPr>
        <p:spPr>
          <a:xfrm>
            <a:off x="4572000" y="1143000"/>
            <a:ext cx="4357688" cy="42148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altLang="en-US"/>
              <a:t>Gadamer &amp; theory-ladenness</a:t>
            </a:r>
          </a:p>
        </p:txBody>
      </p:sp>
      <p:sp>
        <p:nvSpPr>
          <p:cNvPr id="5123" name="Content Placeholder 2"/>
          <p:cNvSpPr>
            <a:spLocks noGrp="1"/>
          </p:cNvSpPr>
          <p:nvPr>
            <p:ph idx="1"/>
          </p:nvPr>
        </p:nvSpPr>
        <p:spPr>
          <a:xfrm>
            <a:off x="457200" y="1600200"/>
            <a:ext cx="8229600" cy="4900613"/>
          </a:xfrm>
        </p:spPr>
        <p:txBody>
          <a:bodyPr/>
          <a:lstStyle/>
          <a:p>
            <a:r>
              <a:rPr lang="en-GB" altLang="en-US" dirty="0"/>
              <a:t>‘the clear unambiguity of what has been seen with one’s own eyes’, ‘the certainty achieved by using scientific methods’ (2004, 212, 484).</a:t>
            </a:r>
          </a:p>
          <a:p>
            <a:r>
              <a:rPr lang="en-GB" altLang="en-US" b="1" dirty="0"/>
              <a:t>Theory-</a:t>
            </a:r>
            <a:r>
              <a:rPr lang="en-GB" altLang="en-US" b="1" dirty="0" err="1"/>
              <a:t>ladenness</a:t>
            </a:r>
            <a:r>
              <a:rPr lang="en-GB" altLang="en-US" dirty="0"/>
              <a:t> (Brewer and Lambert 2001).</a:t>
            </a:r>
            <a:endParaRPr lang="en-GB" altLang="en-US" b="1" dirty="0"/>
          </a:p>
          <a:p>
            <a:r>
              <a:rPr lang="en-GB" altLang="en-US" dirty="0"/>
              <a:t>If you’re interested: </a:t>
            </a:r>
            <a:r>
              <a:rPr lang="en-GB" altLang="en-US" dirty="0" err="1"/>
              <a:t>Nisbet</a:t>
            </a:r>
            <a:r>
              <a:rPr lang="en-GB" altLang="en-US" dirty="0"/>
              <a:t> (2003), </a:t>
            </a:r>
            <a:r>
              <a:rPr lang="en-GB" altLang="en-US" dirty="0" err="1"/>
              <a:t>Kahneman</a:t>
            </a:r>
            <a:r>
              <a:rPr lang="en-GB" altLang="en-US" dirty="0"/>
              <a:t> (2011).</a:t>
            </a:r>
          </a:p>
          <a:p>
            <a:r>
              <a:rPr lang="en-GB" altLang="en-US" dirty="0"/>
              <a:t>Political/economic examples: e.g. </a:t>
            </a:r>
            <a:r>
              <a:rPr lang="en-GB" altLang="en-US" dirty="0" err="1">
                <a:solidFill>
                  <a:srgbClr val="000000"/>
                </a:solidFill>
              </a:rPr>
              <a:t>Quattrone</a:t>
            </a:r>
            <a:r>
              <a:rPr lang="en-GB" altLang="en-US" dirty="0">
                <a:solidFill>
                  <a:srgbClr val="000000"/>
                </a:solidFill>
              </a:rPr>
              <a:t> and </a:t>
            </a:r>
            <a:r>
              <a:rPr lang="en-GB" altLang="en-US" dirty="0" err="1">
                <a:solidFill>
                  <a:srgbClr val="000000"/>
                </a:solidFill>
              </a:rPr>
              <a:t>Tversky</a:t>
            </a:r>
            <a:r>
              <a:rPr lang="en-GB" altLang="en-US" dirty="0">
                <a:solidFill>
                  <a:srgbClr val="000000"/>
                </a:solidFill>
              </a:rPr>
              <a:t> (1988), </a:t>
            </a:r>
            <a:r>
              <a:rPr lang="en-GB" altLang="en-US" dirty="0" err="1"/>
              <a:t>Thaler</a:t>
            </a:r>
            <a:r>
              <a:rPr lang="en-GB" altLang="en-US" dirty="0"/>
              <a:t> and </a:t>
            </a:r>
            <a:r>
              <a:rPr lang="en-GB" altLang="en-US" dirty="0" err="1"/>
              <a:t>Sunstein</a:t>
            </a:r>
            <a:r>
              <a:rPr lang="en-GB" altLang="en-US" dirty="0"/>
              <a:t> (2009).</a:t>
            </a:r>
          </a:p>
          <a:p>
            <a:r>
              <a:rPr lang="en-GB" altLang="en-US" dirty="0"/>
              <a:t>6SSPP385 Experimental Economics</a:t>
            </a:r>
          </a:p>
          <a:p>
            <a:endParaRPr lang="en-GB"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altLang="en-US"/>
              <a:t>Laws, prediction</a:t>
            </a:r>
          </a:p>
        </p:txBody>
      </p:sp>
      <p:sp>
        <p:nvSpPr>
          <p:cNvPr id="20483" name="Content Placeholder 2"/>
          <p:cNvSpPr>
            <a:spLocks noGrp="1"/>
          </p:cNvSpPr>
          <p:nvPr>
            <p:ph idx="1"/>
          </p:nvPr>
        </p:nvSpPr>
        <p:spPr>
          <a:xfrm>
            <a:off x="457200" y="1600200"/>
            <a:ext cx="8229600" cy="4900613"/>
          </a:xfrm>
        </p:spPr>
        <p:txBody>
          <a:bodyPr/>
          <a:lstStyle/>
          <a:p>
            <a:r>
              <a:rPr lang="en-GB" altLang="en-US" dirty="0"/>
              <a:t>Implied by Gadamer (2004, 3, 213, 229, 284). </a:t>
            </a:r>
            <a:r>
              <a:rPr lang="en-US" altLang="en-US" dirty="0"/>
              <a:t> </a:t>
            </a:r>
            <a:endParaRPr lang="en-GB" altLang="en-US" dirty="0"/>
          </a:p>
          <a:p>
            <a:r>
              <a:rPr lang="en-GB" altLang="en-US" dirty="0"/>
              <a:t>Not even true for all natural science (Carnap 1966, 4-5) or Gadamer’s own father (Meyer and </a:t>
            </a:r>
            <a:r>
              <a:rPr lang="en-GB" altLang="en-US" dirty="0" err="1"/>
              <a:t>Imming</a:t>
            </a:r>
            <a:r>
              <a:rPr lang="en-GB" altLang="en-US" dirty="0"/>
              <a:t> 2011).</a:t>
            </a:r>
          </a:p>
          <a:p>
            <a:r>
              <a:rPr lang="en-GB" altLang="en-US" dirty="0"/>
              <a:t>Most contemporary social science mentions neither laws nor prediction (e.g. KKV).</a:t>
            </a:r>
          </a:p>
          <a:p>
            <a:r>
              <a:rPr lang="en-GB" altLang="en-US" dirty="0"/>
              <a:t>Even if (</a:t>
            </a:r>
            <a:r>
              <a:rPr lang="en-GB" altLang="en-US" i="1" dirty="0"/>
              <a:t>if</a:t>
            </a:r>
            <a:r>
              <a:rPr lang="en-GB" altLang="en-US" dirty="0"/>
              <a:t>) prediction is the best </a:t>
            </a:r>
            <a:r>
              <a:rPr lang="en-GB" altLang="en-US" i="1" dirty="0"/>
              <a:t>test</a:t>
            </a:r>
            <a:r>
              <a:rPr lang="en-GB" altLang="en-US" dirty="0"/>
              <a:t> of an explanation, it’s not central to most social science.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altLang="en-US"/>
              <a:t>The logic of scientific inference</a:t>
            </a:r>
          </a:p>
        </p:txBody>
      </p:sp>
      <p:sp>
        <p:nvSpPr>
          <p:cNvPr id="21507" name="Content Placeholder 2"/>
          <p:cNvSpPr>
            <a:spLocks noGrp="1"/>
          </p:cNvSpPr>
          <p:nvPr>
            <p:ph idx="1"/>
          </p:nvPr>
        </p:nvSpPr>
        <p:spPr>
          <a:xfrm>
            <a:off x="457200" y="1600200"/>
            <a:ext cx="8229600" cy="4900613"/>
          </a:xfrm>
        </p:spPr>
        <p:txBody>
          <a:bodyPr/>
          <a:lstStyle/>
          <a:p>
            <a:r>
              <a:rPr lang="en-GB" altLang="en-US" dirty="0" err="1"/>
              <a:t>Gadamer</a:t>
            </a:r>
            <a:r>
              <a:rPr lang="en-GB" altLang="en-US" dirty="0"/>
              <a:t> equates ‘scientific rigor’ with ‘objectivity’ (2004, 329, 450; 2007, 114). </a:t>
            </a:r>
          </a:p>
          <a:p>
            <a:r>
              <a:rPr lang="en-GB" altLang="en-US" dirty="0"/>
              <a:t>Henri </a:t>
            </a:r>
            <a:r>
              <a:rPr lang="en-GB" altLang="en-US" dirty="0" err="1"/>
              <a:t>Poincaré</a:t>
            </a:r>
            <a:r>
              <a:rPr lang="en-GB" altLang="en-US" dirty="0"/>
              <a:t> </a:t>
            </a:r>
            <a:r>
              <a:rPr lang="en-GB" altLang="en-US" i="1" dirty="0"/>
              <a:t>is</a:t>
            </a:r>
            <a:r>
              <a:rPr lang="en-GB" altLang="en-US" dirty="0"/>
              <a:t> this crude (1905, 140-2). </a:t>
            </a:r>
          </a:p>
          <a:p>
            <a:r>
              <a:rPr lang="en-GB" altLang="en-US" dirty="0"/>
              <a:t>Controlled experiment: assess effect of one variable by trying to control other variables (</a:t>
            </a:r>
            <a:r>
              <a:rPr lang="en-GB" altLang="en-US" dirty="0" err="1"/>
              <a:t>Valieia</a:t>
            </a:r>
            <a:r>
              <a:rPr lang="en-GB" altLang="en-US" dirty="0"/>
              <a:t> 2001, 7-8, 11-14). </a:t>
            </a:r>
          </a:p>
          <a:p>
            <a:r>
              <a:rPr lang="en-GB" altLang="en-US" dirty="0"/>
              <a:t>For more detail, see Moses &amp; </a:t>
            </a:r>
            <a:r>
              <a:rPr lang="en-GB" altLang="en-US" dirty="0" err="1"/>
              <a:t>Knutsen</a:t>
            </a:r>
            <a:r>
              <a:rPr lang="en-GB" altLang="en-US" dirty="0"/>
              <a:t> (any edition), chapters 3-6, and 4SSPP103 CPS.</a:t>
            </a:r>
          </a:p>
          <a:p>
            <a:endParaRPr lang="en-GB" alt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44" y="3356992"/>
            <a:ext cx="3538736" cy="294894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altLang="en-US" dirty="0"/>
              <a:t>Testable (observable) implications</a:t>
            </a:r>
          </a:p>
        </p:txBody>
      </p:sp>
      <p:sp>
        <p:nvSpPr>
          <p:cNvPr id="3" name="Content Placeholder 2"/>
          <p:cNvSpPr>
            <a:spLocks noGrp="1"/>
          </p:cNvSpPr>
          <p:nvPr>
            <p:ph idx="1"/>
          </p:nvPr>
        </p:nvSpPr>
        <p:spPr>
          <a:xfrm>
            <a:off x="457200" y="1600200"/>
            <a:ext cx="8229600" cy="4900613"/>
          </a:xfrm>
        </p:spPr>
        <p:txBody>
          <a:bodyPr/>
          <a:lstStyle/>
          <a:p>
            <a:r>
              <a:rPr lang="en-GB" altLang="en-US" dirty="0"/>
              <a:t>What would we expect to find if the claim is right? (And what would we expect not to find?)</a:t>
            </a:r>
          </a:p>
          <a:p>
            <a:r>
              <a:rPr lang="en-GB" altLang="en-US" dirty="0"/>
              <a:t>What would we expect if the claim is wrong? (And what would we expect not to find?)</a:t>
            </a:r>
          </a:p>
          <a:p>
            <a:r>
              <a:rPr lang="en-GB" altLang="en-US" dirty="0"/>
              <a:t>Example: winking and twitching (KKV pp. 36-41).</a:t>
            </a:r>
          </a:p>
          <a:p>
            <a:r>
              <a:rPr lang="en-GB" altLang="en-US" dirty="0"/>
              <a:t>Example: policy change in France (Baumgartner et al. 2006).</a:t>
            </a:r>
          </a:p>
          <a:p>
            <a:r>
              <a:rPr lang="en-GB" altLang="en-US" dirty="0"/>
              <a:t>Example: Strauss’s esoteric interpretations (Blau 2012, Blau 2015a).</a:t>
            </a:r>
          </a:p>
          <a:p>
            <a:endParaRPr lang="en-GB" altLang="en-US" dirty="0"/>
          </a:p>
          <a:p>
            <a:endParaRPr lang="en-GB"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75000"/>
              </a:schemeClr>
            </a:gs>
            <a:gs pos="15000">
              <a:schemeClr val="accent1">
                <a:lumMod val="45000"/>
                <a:lumOff val="55000"/>
              </a:schemeClr>
            </a:gs>
            <a:gs pos="82000">
              <a:schemeClr val="accent1">
                <a:lumMod val="45000"/>
                <a:lumOff val="55000"/>
              </a:schemeClr>
            </a:gs>
            <a:gs pos="100000">
              <a:schemeClr val="accent2">
                <a:lumMod val="75000"/>
              </a:schemeClr>
            </a:gs>
          </a:gsLst>
          <a:lin ang="138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B8EA1-47C7-4609-8265-08F852A3797B}"/>
              </a:ext>
            </a:extLst>
          </p:cNvPr>
          <p:cNvSpPr>
            <a:spLocks noGrp="1"/>
          </p:cNvSpPr>
          <p:nvPr>
            <p:ph type="title"/>
          </p:nvPr>
        </p:nvSpPr>
        <p:spPr/>
        <p:txBody>
          <a:bodyPr/>
          <a:lstStyle/>
          <a:p>
            <a:r>
              <a:rPr lang="en-GB" dirty="0"/>
              <a:t>Exercise 2</a:t>
            </a:r>
          </a:p>
        </p:txBody>
      </p:sp>
      <p:sp>
        <p:nvSpPr>
          <p:cNvPr id="3" name="Content Placeholder 2">
            <a:extLst>
              <a:ext uri="{FF2B5EF4-FFF2-40B4-BE49-F238E27FC236}">
                <a16:creationId xmlns:a16="http://schemas.microsoft.com/office/drawing/2014/main" id="{20011AF8-7159-4857-AC35-81E5CDF98028}"/>
              </a:ext>
            </a:extLst>
          </p:cNvPr>
          <p:cNvSpPr>
            <a:spLocks noGrp="1"/>
          </p:cNvSpPr>
          <p:nvPr>
            <p:ph idx="1"/>
          </p:nvPr>
        </p:nvSpPr>
        <p:spPr/>
        <p:txBody>
          <a:bodyPr/>
          <a:lstStyle/>
          <a:p>
            <a:r>
              <a:rPr lang="en-GB" b="1" dirty="0"/>
              <a:t>Using testable implications, think up an experiment to test the hypothesis that some people actually prefer to buy expensive items (e.g. clothing, watches) over cheaper items, because they like to own and/or be seen with expensive items. Note one limitation of the experiment.</a:t>
            </a:r>
          </a:p>
          <a:p>
            <a:r>
              <a:rPr lang="en-GB" dirty="0"/>
              <a:t>N.B. Experiment is not just observation! Experiment is about a controlled comparison of groups with (ideally) one different variable.</a:t>
            </a:r>
          </a:p>
        </p:txBody>
      </p:sp>
    </p:spTree>
    <p:extLst>
      <p:ext uri="{BB962C8B-B14F-4D97-AF65-F5344CB8AC3E}">
        <p14:creationId xmlns:p14="http://schemas.microsoft.com/office/powerpoint/2010/main" val="3284724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altLang="en-US" i="1"/>
              <a:t>Testing</a:t>
            </a:r>
            <a:r>
              <a:rPr lang="en-GB" altLang="en-US"/>
              <a:t>, not proving</a:t>
            </a:r>
          </a:p>
        </p:txBody>
      </p:sp>
      <p:sp>
        <p:nvSpPr>
          <p:cNvPr id="23555" name="Content Placeholder 2"/>
          <p:cNvSpPr>
            <a:spLocks noGrp="1"/>
          </p:cNvSpPr>
          <p:nvPr>
            <p:ph idx="1"/>
          </p:nvPr>
        </p:nvSpPr>
        <p:spPr>
          <a:xfrm>
            <a:off x="457200" y="1600200"/>
            <a:ext cx="8329613" cy="4900613"/>
          </a:xfrm>
        </p:spPr>
        <p:txBody>
          <a:bodyPr/>
          <a:lstStyle/>
          <a:p>
            <a:r>
              <a:rPr lang="en-GB" altLang="en-US"/>
              <a:t>Underdetermination, uncertainty and omitted variable bias are unavoidable; proof/disproof is impossible.</a:t>
            </a:r>
          </a:p>
          <a:p>
            <a:r>
              <a:rPr lang="en-GB" altLang="en-US" i="1"/>
              <a:t>Don’t just look for evidence which fits your case.</a:t>
            </a:r>
          </a:p>
          <a:p>
            <a:pPr lvl="1"/>
            <a:r>
              <a:rPr lang="en-GB" altLang="en-US"/>
              <a:t>The Birmingham Six (Rossmo 2005, 12-13).</a:t>
            </a:r>
          </a:p>
          <a:p>
            <a:r>
              <a:rPr lang="en-GB" altLang="en-US"/>
              <a:t>Abduce: are the data reliable? What else could explain the (alleged) facts?</a:t>
            </a:r>
          </a:p>
          <a:p>
            <a:r>
              <a:rPr lang="en-GB" altLang="en-US"/>
              <a:t>Think against yourself (Elster 2007, 20).</a:t>
            </a:r>
          </a:p>
          <a:p>
            <a:r>
              <a:rPr lang="en-GB" altLang="en-US"/>
              <a:t>Think like detectives (Blau 2015b).</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GB" altLang="en-US"/>
              <a:t>History of political thought</a:t>
            </a:r>
          </a:p>
        </p:txBody>
      </p:sp>
      <p:sp>
        <p:nvSpPr>
          <p:cNvPr id="24579" name="Content Placeholder 2"/>
          <p:cNvSpPr>
            <a:spLocks noGrp="1"/>
          </p:cNvSpPr>
          <p:nvPr>
            <p:ph idx="1"/>
          </p:nvPr>
        </p:nvSpPr>
        <p:spPr>
          <a:xfrm>
            <a:off x="457200" y="1600200"/>
            <a:ext cx="8229600" cy="4900613"/>
          </a:xfrm>
        </p:spPr>
        <p:txBody>
          <a:bodyPr/>
          <a:lstStyle/>
          <a:p>
            <a:r>
              <a:rPr lang="en-GB" altLang="en-US"/>
              <a:t>Empirical questions in HPT (about intentions and ‘intended meanings’) can be tackled scientifically (Blau 2015b).</a:t>
            </a:r>
          </a:p>
          <a:p>
            <a:pPr eaLnBrk="1" hangingPunct="1"/>
            <a:r>
              <a:rPr lang="en-GB" altLang="en-US"/>
              <a:t>For most statements in most texts, authors have some intended meaning(s) and some intention(s), which are more or less conscious and ambiguous (but never perfectly so).</a:t>
            </a:r>
          </a:p>
          <a:p>
            <a:pPr lvl="1" eaLnBrk="1" hangingPunct="1"/>
            <a:r>
              <a:rPr lang="en-GB" altLang="en-US"/>
              <a:t>i.e. we assume there are right answers here.</a:t>
            </a:r>
          </a:p>
          <a:p>
            <a:pPr eaLnBrk="1" hangingPunct="1"/>
            <a:r>
              <a:rPr lang="en-GB" altLang="en-US"/>
              <a:t>Compare Rehfeld (2010).</a:t>
            </a:r>
          </a:p>
          <a:p>
            <a:endParaRPr lang="en-GB"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altLang="en-US"/>
              <a:t>Normative political theory</a:t>
            </a:r>
          </a:p>
        </p:txBody>
      </p:sp>
      <p:sp>
        <p:nvSpPr>
          <p:cNvPr id="25603" name="Content Placeholder 2"/>
          <p:cNvSpPr>
            <a:spLocks noGrp="1"/>
          </p:cNvSpPr>
          <p:nvPr>
            <p:ph idx="1"/>
          </p:nvPr>
        </p:nvSpPr>
        <p:spPr>
          <a:xfrm>
            <a:off x="457200" y="1600200"/>
            <a:ext cx="8229600" cy="4900613"/>
          </a:xfrm>
        </p:spPr>
        <p:txBody>
          <a:bodyPr/>
          <a:lstStyle/>
          <a:p>
            <a:r>
              <a:rPr lang="en-GB" altLang="en-US" dirty="0"/>
              <a:t>Analytical political theory mostly assumes that there are right answers to conceptual and logical questions: naturalist but not scientific.</a:t>
            </a:r>
          </a:p>
          <a:p>
            <a:r>
              <a:rPr lang="en-GB" altLang="en-US" dirty="0"/>
              <a:t>(Compare </a:t>
            </a:r>
            <a:r>
              <a:rPr lang="en-GB" altLang="en-US" dirty="0" err="1"/>
              <a:t>Rehfeld</a:t>
            </a:r>
            <a:r>
              <a:rPr lang="en-GB" altLang="en-US" dirty="0"/>
              <a:t> 2010.)</a:t>
            </a:r>
          </a:p>
          <a:p>
            <a:r>
              <a:rPr lang="en-GB" altLang="en-US" dirty="0"/>
              <a:t>Absolute moral truths/laws???</a:t>
            </a:r>
          </a:p>
          <a:p>
            <a:r>
              <a:rPr lang="en-GB" altLang="en-US" dirty="0"/>
              <a:t>E.g. Rawls (1971) aims not at truth but at coherence between moral judgements – ‘reflective equilibrium’ (topic 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GB" altLang="en-US" dirty="0"/>
              <a:t>Last time</a:t>
            </a:r>
          </a:p>
        </p:txBody>
      </p:sp>
      <p:sp>
        <p:nvSpPr>
          <p:cNvPr id="10243" name="Content Placeholder 2"/>
          <p:cNvSpPr>
            <a:spLocks noGrp="1"/>
          </p:cNvSpPr>
          <p:nvPr>
            <p:ph idx="1"/>
          </p:nvPr>
        </p:nvSpPr>
        <p:spPr>
          <a:xfrm>
            <a:off x="457200" y="1600200"/>
            <a:ext cx="8229600" cy="4900613"/>
          </a:xfrm>
        </p:spPr>
        <p:txBody>
          <a:bodyPr/>
          <a:lstStyle/>
          <a:p>
            <a:pPr marL="514350" indent="-514350">
              <a:buFont typeface="Arial" panose="020B0604020202020204" pitchFamily="34" charset="0"/>
              <a:buAutoNum type="arabicParenBoth"/>
            </a:pPr>
            <a:r>
              <a:rPr lang="en-GB" altLang="en-US" dirty="0"/>
              <a:t>Deductions often go wrong, and things which sound like deductions may not be.</a:t>
            </a:r>
          </a:p>
          <a:p>
            <a:pPr marL="514350" indent="-514350">
              <a:buFont typeface="Arial" panose="020B0604020202020204" pitchFamily="34" charset="0"/>
              <a:buAutoNum type="arabicParenBoth"/>
            </a:pPr>
            <a:r>
              <a:rPr lang="en-GB" altLang="en-US" dirty="0"/>
              <a:t>Induction’s a bitch and then you die. (Probably.)</a:t>
            </a:r>
          </a:p>
          <a:p>
            <a:pPr marL="514350" indent="-514350">
              <a:buFont typeface="Arial" panose="020B0604020202020204" pitchFamily="34" charset="0"/>
              <a:buAutoNum type="arabicParenBoth"/>
            </a:pPr>
            <a:r>
              <a:rPr lang="en-GB" altLang="en-US" dirty="0"/>
              <a:t>Abduction is a key part of empirical </a:t>
            </a:r>
            <a:r>
              <a:rPr lang="en-GB" altLang="en-US" i="1" dirty="0"/>
              <a:t>and</a:t>
            </a:r>
            <a:r>
              <a:rPr lang="en-GB" altLang="en-US" dirty="0"/>
              <a:t> theoretical analysis.</a:t>
            </a:r>
          </a:p>
          <a:p>
            <a:pPr marL="514350" indent="-514350">
              <a:buFont typeface="Arial" panose="020B0604020202020204" pitchFamily="34" charset="0"/>
              <a:buAutoNum type="arabicParenBoth"/>
            </a:pPr>
            <a:r>
              <a:rPr lang="en-GB" altLang="en-US" dirty="0"/>
              <a:t>We all make these mistakes; you should try to avoid them yourselves, and criticise them in others.</a:t>
            </a:r>
          </a:p>
          <a:p>
            <a:pPr marL="514350" indent="-514350">
              <a:buFont typeface="Arial" panose="020B0604020202020204" pitchFamily="34" charset="0"/>
              <a:buAutoNum type="arabicParenBoth"/>
            </a:pPr>
            <a:endParaRPr lang="en-GB"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GB" altLang="en-US"/>
              <a:t>Interpretivism/</a:t>
            </a:r>
            <a:r>
              <a:rPr lang="en-GB" altLang="en-US" i="1"/>
              <a:t>Verstehen</a:t>
            </a:r>
            <a:endParaRPr lang="en-GB" altLang="en-US"/>
          </a:p>
        </p:txBody>
      </p:sp>
      <p:sp>
        <p:nvSpPr>
          <p:cNvPr id="26627" name="Content Placeholder 2"/>
          <p:cNvSpPr>
            <a:spLocks noGrp="1"/>
          </p:cNvSpPr>
          <p:nvPr>
            <p:ph idx="1"/>
          </p:nvPr>
        </p:nvSpPr>
        <p:spPr>
          <a:xfrm>
            <a:off x="457200" y="1600200"/>
            <a:ext cx="8229600" cy="4900613"/>
          </a:xfrm>
        </p:spPr>
        <p:txBody>
          <a:bodyPr/>
          <a:lstStyle/>
          <a:p>
            <a:r>
              <a:rPr lang="en-GB" altLang="en-US"/>
              <a:t>Dilthey: natural sciences aim at causal explanation by external analysis, human sciences aim at </a:t>
            </a:r>
            <a:r>
              <a:rPr lang="en-GB" altLang="en-US" i="1"/>
              <a:t>Verstehen</a:t>
            </a:r>
            <a:r>
              <a:rPr lang="en-GB" altLang="en-US"/>
              <a:t> – understanding meaning by reconstructing how people see/feel.</a:t>
            </a:r>
          </a:p>
          <a:p>
            <a:pPr lvl="1"/>
            <a:r>
              <a:rPr lang="en-GB" altLang="en-US"/>
              <a:t>Understanding: explaining cause-effect or grasping mental states. See also Martin (1969, 53-6).</a:t>
            </a:r>
          </a:p>
          <a:p>
            <a:r>
              <a:rPr lang="en-GB" altLang="en-US"/>
              <a:t>Verstehen is a kind of a descriptive inference (which can be part of an explanatory inference –  Weber) and science </a:t>
            </a:r>
            <a:r>
              <a:rPr lang="en-GB" altLang="en-US" i="1"/>
              <a:t>isn’t</a:t>
            </a:r>
            <a:r>
              <a:rPr lang="en-GB" altLang="en-US"/>
              <a:t> only about explanation! </a:t>
            </a:r>
          </a:p>
          <a:p>
            <a:endParaRPr lang="en-GB"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GB" altLang="en-US"/>
              <a:t>Verstehen and shared meanings</a:t>
            </a:r>
          </a:p>
        </p:txBody>
      </p:sp>
      <p:sp>
        <p:nvSpPr>
          <p:cNvPr id="27651" name="Content Placeholder 2"/>
          <p:cNvSpPr>
            <a:spLocks noGrp="1"/>
          </p:cNvSpPr>
          <p:nvPr>
            <p:ph idx="1"/>
          </p:nvPr>
        </p:nvSpPr>
        <p:spPr>
          <a:xfrm>
            <a:off x="457200" y="1600200"/>
            <a:ext cx="8229600" cy="4900613"/>
          </a:xfrm>
        </p:spPr>
        <p:txBody>
          <a:bodyPr/>
          <a:lstStyle/>
          <a:p>
            <a:r>
              <a:rPr lang="en-GB" altLang="en-US" dirty="0"/>
              <a:t>Weber, Schutz, Taylor: we need to understand the background of shared, </a:t>
            </a:r>
            <a:r>
              <a:rPr lang="en-GB" altLang="en-US" i="1" dirty="0"/>
              <a:t>inter</a:t>
            </a:r>
            <a:r>
              <a:rPr lang="en-GB" altLang="en-US" dirty="0"/>
              <a:t>subjective meanings – the ‘lifeworld’. </a:t>
            </a:r>
            <a:r>
              <a:rPr lang="en-GB" altLang="en-US" dirty="0" err="1"/>
              <a:t>Bevir</a:t>
            </a:r>
            <a:r>
              <a:rPr lang="en-GB" altLang="en-US" dirty="0"/>
              <a:t> (2003, 19).</a:t>
            </a:r>
          </a:p>
          <a:p>
            <a:r>
              <a:rPr lang="en-GB" altLang="en-US" dirty="0"/>
              <a:t>Problem: researchers may be part of different </a:t>
            </a:r>
            <a:r>
              <a:rPr lang="en-GB" altLang="en-US" dirty="0" err="1"/>
              <a:t>lifeworlds</a:t>
            </a:r>
            <a:r>
              <a:rPr lang="en-GB" altLang="en-US" dirty="0"/>
              <a:t>! (See topic 8.)</a:t>
            </a:r>
          </a:p>
          <a:p>
            <a:r>
              <a:rPr lang="en-GB" altLang="en-US" dirty="0"/>
              <a:t>Danger of studying politics anachronistically, ethnocentrically, </a:t>
            </a:r>
            <a:r>
              <a:rPr lang="en-GB" altLang="en-US" dirty="0" err="1"/>
              <a:t>androcentrically</a:t>
            </a:r>
            <a:r>
              <a:rPr lang="en-GB" altLang="en-US" dirty="0"/>
              <a:t>, etc.</a:t>
            </a:r>
          </a:p>
          <a:p>
            <a:pPr lvl="1"/>
            <a:r>
              <a:rPr lang="en-GB" altLang="en-US" dirty="0"/>
              <a:t>See </a:t>
            </a:r>
            <a:r>
              <a:rPr lang="en-GB" altLang="en-US" dirty="0" err="1"/>
              <a:t>Yar</a:t>
            </a:r>
            <a:r>
              <a:rPr lang="en-GB" altLang="en-US" dirty="0"/>
              <a:t> (2005) on challenges to objectivity.</a:t>
            </a:r>
          </a:p>
          <a:p>
            <a:r>
              <a:rPr lang="en-GB" altLang="en-US" dirty="0"/>
              <a:t>KKV (pp. 40-1) are weak on </a:t>
            </a:r>
            <a:r>
              <a:rPr lang="en-GB" altLang="en-US" dirty="0" err="1"/>
              <a:t>interpret’n</a:t>
            </a:r>
            <a:r>
              <a:rPr lang="en-GB" altLang="en-US" dirty="0"/>
              <a:t>/meaning.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GB" altLang="en-US">
                <a:solidFill>
                  <a:srgbClr val="FF0000"/>
                </a:solidFill>
              </a:rPr>
              <a:t>Don’t forget methodology</a:t>
            </a:r>
          </a:p>
        </p:txBody>
      </p:sp>
      <p:sp>
        <p:nvSpPr>
          <p:cNvPr id="28675" name="Content Placeholder 2"/>
          <p:cNvSpPr>
            <a:spLocks noGrp="1"/>
          </p:cNvSpPr>
          <p:nvPr>
            <p:ph idx="1"/>
          </p:nvPr>
        </p:nvSpPr>
        <p:spPr>
          <a:xfrm>
            <a:off x="457200" y="1600200"/>
            <a:ext cx="8229600" cy="4900613"/>
          </a:xfrm>
        </p:spPr>
        <p:txBody>
          <a:bodyPr/>
          <a:lstStyle/>
          <a:p>
            <a:r>
              <a:rPr lang="en-GB" altLang="en-US" dirty="0"/>
              <a:t>Caulfield and Hill (2014, 18): ‘interpretivists challenge the idea of an objective reality that can be grasped through research. They are more concerned with people’s subjective understanding because they assert that the subject matter of the social world is completely different to that of the natural world.’</a:t>
            </a:r>
          </a:p>
          <a:p>
            <a:r>
              <a:rPr lang="en-GB" altLang="en-US" b="1" dirty="0">
                <a:solidFill>
                  <a:srgbClr val="FF0000"/>
                </a:solidFill>
              </a:rPr>
              <a:t>Misleading! And what is their methodology – their </a:t>
            </a:r>
            <a:r>
              <a:rPr lang="en-GB" altLang="en-US" b="1" i="1" dirty="0">
                <a:solidFill>
                  <a:srgbClr val="FF0000"/>
                </a:solidFill>
              </a:rPr>
              <a:t>logic of inference</a:t>
            </a:r>
            <a:r>
              <a:rPr lang="en-GB" altLang="en-US" b="1" dirty="0">
                <a:solidFill>
                  <a:srgbClr val="FF0000"/>
                </a:solidFill>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GB" altLang="en-US"/>
              <a:t>Constructivism(s)</a:t>
            </a:r>
          </a:p>
        </p:txBody>
      </p:sp>
      <p:sp>
        <p:nvSpPr>
          <p:cNvPr id="29699" name="Content Placeholder 2"/>
          <p:cNvSpPr>
            <a:spLocks noGrp="1"/>
          </p:cNvSpPr>
          <p:nvPr>
            <p:ph idx="1"/>
          </p:nvPr>
        </p:nvSpPr>
        <p:spPr>
          <a:xfrm>
            <a:off x="457200" y="1600200"/>
            <a:ext cx="8229600" cy="4900613"/>
          </a:xfrm>
        </p:spPr>
        <p:txBody>
          <a:bodyPr/>
          <a:lstStyle/>
          <a:p>
            <a:r>
              <a:rPr lang="en-GB" altLang="en-US"/>
              <a:t>Kratochwil (2008, 81): are things ‘simply given and correctly perceived by our senses (empiricism)’, or are ‘the things we perceive the product of our conceptualizations (constructivism)’?</a:t>
            </a:r>
          </a:p>
          <a:p>
            <a:r>
              <a:rPr lang="en-GB" altLang="en-US"/>
              <a:t>‘A second core belief of constructivists is that if we accept that the human world is one of artiﬁce, then the notions the actors have about their actions matter’ (p. 86). </a:t>
            </a:r>
          </a:p>
          <a:p>
            <a:endParaRPr lang="en-GB"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GB" altLang="en-US"/>
              <a:t>Constructivism(s)</a:t>
            </a:r>
          </a:p>
        </p:txBody>
      </p:sp>
      <p:sp>
        <p:nvSpPr>
          <p:cNvPr id="30723" name="Content Placeholder 2"/>
          <p:cNvSpPr>
            <a:spLocks noGrp="1"/>
          </p:cNvSpPr>
          <p:nvPr>
            <p:ph idx="1"/>
          </p:nvPr>
        </p:nvSpPr>
        <p:spPr>
          <a:xfrm>
            <a:off x="457200" y="1600200"/>
            <a:ext cx="8229600" cy="4900613"/>
          </a:xfrm>
        </p:spPr>
        <p:txBody>
          <a:bodyPr/>
          <a:lstStyle/>
          <a:p>
            <a:r>
              <a:rPr lang="en-GB" altLang="en-US" dirty="0"/>
              <a:t>‘hard data are also constructions based on conceptual choices’ and ‘extreme care has to be taken not to treat them [data? conceptual choices?] as if they were natural facts’ (pp. 87-8).</a:t>
            </a:r>
          </a:p>
          <a:p>
            <a:r>
              <a:rPr lang="en-GB" altLang="en-US" dirty="0"/>
              <a:t>He’s right about the conceptual basis of data, and simplistic analysis of ‘democracy’ etc. (88-94). But the problem is inadequate abduction about concepts, and being insufficiently </a:t>
            </a:r>
            <a:r>
              <a:rPr lang="en-GB" altLang="en-US" i="1" dirty="0"/>
              <a:t>philosophical.</a:t>
            </a:r>
            <a:endParaRPr lang="en-GB"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GB" altLang="en-US"/>
              <a:t>Bevir and Rhodes (2004, 130-1)</a:t>
            </a:r>
          </a:p>
        </p:txBody>
      </p:sp>
      <p:sp>
        <p:nvSpPr>
          <p:cNvPr id="31747" name="Content Placeholder 2"/>
          <p:cNvSpPr>
            <a:spLocks noGrp="1"/>
          </p:cNvSpPr>
          <p:nvPr>
            <p:ph idx="1"/>
          </p:nvPr>
        </p:nvSpPr>
        <p:spPr>
          <a:xfrm>
            <a:off x="457200" y="1600200"/>
            <a:ext cx="8229600" cy="4900613"/>
          </a:xfrm>
        </p:spPr>
        <p:txBody>
          <a:bodyPr/>
          <a:lstStyle/>
          <a:p>
            <a:r>
              <a:rPr lang="en-GB" altLang="en-US" sz="3100" dirty="0"/>
              <a:t>‘to understand actions, practices and institutions, we need to grasp the relevant meanings, beliefs and preferences of the people involved. … Bentham asked “Is it true?” whereas Coleridge asked “What is the meaning of it?”. For Coleridge “the very fact that any doctrine had been believed by thoughtful men ... was part of the problem to be solved”. We ask, after Coleridge, “what is the meaning of it”, where “it” is British governance</a:t>
            </a:r>
            <a:r>
              <a:rPr lang="en-GB" altLang="en-US"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GB" altLang="en-US"/>
              <a:t>Beyond science</a:t>
            </a:r>
          </a:p>
        </p:txBody>
      </p:sp>
      <p:sp>
        <p:nvSpPr>
          <p:cNvPr id="32771" name="Content Placeholder 2"/>
          <p:cNvSpPr>
            <a:spLocks noGrp="1"/>
          </p:cNvSpPr>
          <p:nvPr>
            <p:ph idx="1"/>
          </p:nvPr>
        </p:nvSpPr>
        <p:spPr>
          <a:xfrm>
            <a:off x="457200" y="1600200"/>
            <a:ext cx="8229600" cy="4900613"/>
          </a:xfrm>
        </p:spPr>
        <p:txBody>
          <a:bodyPr/>
          <a:lstStyle/>
          <a:p>
            <a:r>
              <a:rPr lang="en-GB" altLang="en-US"/>
              <a:t>Too many defenders and critics of science focus primarily on empirical questions and overlook normative ones.</a:t>
            </a:r>
          </a:p>
          <a:p>
            <a:r>
              <a:rPr lang="en-GB" altLang="en-US" b="1"/>
              <a:t>Naturalism</a:t>
            </a:r>
            <a:r>
              <a:rPr lang="en-GB" altLang="en-US"/>
              <a:t> is a better place to start because it includes both.</a:t>
            </a:r>
          </a:p>
          <a:p>
            <a:r>
              <a:rPr lang="en-GB" altLang="en-US" b="1"/>
              <a:t>This is why we make you study both political science and political theory!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GB" altLang="en-US"/>
              <a:t>Conclusions</a:t>
            </a:r>
          </a:p>
        </p:txBody>
      </p:sp>
      <p:sp>
        <p:nvSpPr>
          <p:cNvPr id="33795" name="Content Placeholder 2"/>
          <p:cNvSpPr>
            <a:spLocks noGrp="1"/>
          </p:cNvSpPr>
          <p:nvPr>
            <p:ph idx="1"/>
          </p:nvPr>
        </p:nvSpPr>
        <p:spPr>
          <a:xfrm>
            <a:off x="457200" y="1600200"/>
            <a:ext cx="8229600" cy="4900613"/>
          </a:xfrm>
        </p:spPr>
        <p:txBody>
          <a:bodyPr/>
          <a:lstStyle/>
          <a:p>
            <a:pPr marL="514350" indent="-514350">
              <a:buFont typeface="Arial" panose="020B0604020202020204" pitchFamily="34" charset="0"/>
              <a:buAutoNum type="arabicParenBoth"/>
            </a:pPr>
            <a:r>
              <a:rPr lang="en-GB" altLang="en-US"/>
              <a:t>Many people caricature the other side.</a:t>
            </a:r>
          </a:p>
          <a:p>
            <a:pPr marL="514350" indent="-514350">
              <a:buFont typeface="Arial" panose="020B0604020202020204" pitchFamily="34" charset="0"/>
              <a:buAutoNum type="arabicParenBoth"/>
            </a:pPr>
            <a:r>
              <a:rPr lang="en-GB" altLang="en-US"/>
              <a:t>The logic of scientific inference is a powerful way of investigating claims.</a:t>
            </a:r>
          </a:p>
          <a:p>
            <a:pPr marL="514350" indent="-514350">
              <a:buFont typeface="Arial" panose="020B0604020202020204" pitchFamily="34" charset="0"/>
              <a:buAutoNum type="arabicParenBoth"/>
            </a:pPr>
            <a:r>
              <a:rPr lang="en-GB" altLang="en-US"/>
              <a:t>There’s more to politics than ‘scientific’ explanation: </a:t>
            </a:r>
            <a:r>
              <a:rPr lang="en-GB" altLang="en-US" i="1"/>
              <a:t>Verstehen</a:t>
            </a:r>
            <a:r>
              <a:rPr lang="en-GB" altLang="en-US"/>
              <a:t> and meaning matter too.</a:t>
            </a:r>
          </a:p>
          <a:p>
            <a:pPr marL="514350" indent="-514350">
              <a:buFont typeface="Arial" panose="020B0604020202020204" pitchFamily="34" charset="0"/>
              <a:buAutoNum type="arabicParenBoth"/>
            </a:pPr>
            <a:r>
              <a:rPr lang="en-GB" altLang="en-US"/>
              <a:t>There’s more to politics than empirical analysis alone: norms matter.</a:t>
            </a:r>
          </a:p>
          <a:p>
            <a:pPr marL="514350" indent="-514350">
              <a:buFont typeface="Arial" panose="020B0604020202020204" pitchFamily="34" charset="0"/>
              <a:buAutoNum type="arabicParenBoth"/>
            </a:pPr>
            <a:endParaRPr lang="en-GB" altLang="en-US"/>
          </a:p>
          <a:p>
            <a:pPr marL="514350" indent="-514350">
              <a:buFont typeface="Arial" panose="020B0604020202020204" pitchFamily="34" charset="0"/>
              <a:buAutoNum type="arabicParenBoth"/>
            </a:pPr>
            <a:endParaRPr lang="en-GB"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GB" altLang="en-US"/>
              <a:t>References not on the main reading list </a:t>
            </a:r>
          </a:p>
        </p:txBody>
      </p:sp>
      <p:sp>
        <p:nvSpPr>
          <p:cNvPr id="35843" name="Content Placeholder 2"/>
          <p:cNvSpPr>
            <a:spLocks noGrp="1"/>
          </p:cNvSpPr>
          <p:nvPr>
            <p:ph idx="1"/>
          </p:nvPr>
        </p:nvSpPr>
        <p:spPr>
          <a:xfrm>
            <a:off x="457200" y="1600200"/>
            <a:ext cx="8229600" cy="4900613"/>
          </a:xfrm>
        </p:spPr>
        <p:txBody>
          <a:bodyPr/>
          <a:lstStyle/>
          <a:p>
            <a:r>
              <a:rPr lang="en-GB" altLang="en-US" sz="1700" dirty="0"/>
              <a:t>Baumgartner, Frank, Martial Foucault, and Abel François. 2008. Punctuated equilibrium in French budgeting processes, </a:t>
            </a:r>
            <a:r>
              <a:rPr lang="en-GB" altLang="en-US" sz="1700" i="1" dirty="0"/>
              <a:t>Journal of European Public Policy </a:t>
            </a:r>
            <a:r>
              <a:rPr lang="en-GB" altLang="en-US" sz="1700" dirty="0"/>
              <a:t>13:7, 1086-1103.</a:t>
            </a:r>
          </a:p>
          <a:p>
            <a:r>
              <a:rPr lang="en-GB" altLang="en-US" sz="1700" dirty="0" err="1"/>
              <a:t>Bevir</a:t>
            </a:r>
            <a:r>
              <a:rPr lang="en-GB" altLang="en-US" sz="1700" dirty="0"/>
              <a:t> (2003) – see the Topic 5 reading list for </a:t>
            </a:r>
            <a:r>
              <a:rPr lang="en-GB" altLang="en-US" sz="1700" i="1" dirty="0"/>
              <a:t>Qualitative Methods</a:t>
            </a:r>
            <a:r>
              <a:rPr lang="en-GB" altLang="en-US" sz="1700" dirty="0"/>
              <a:t> 1:3 (2003).</a:t>
            </a:r>
          </a:p>
          <a:p>
            <a:r>
              <a:rPr lang="en-GB" altLang="en-US" sz="1700" dirty="0"/>
              <a:t>Blau (2015a) – chapter in </a:t>
            </a:r>
            <a:r>
              <a:rPr lang="en-GB" altLang="en-US" sz="1700" i="1" dirty="0"/>
              <a:t>Reading Between The Lines</a:t>
            </a:r>
            <a:r>
              <a:rPr lang="en-GB" altLang="en-US" sz="1700" dirty="0"/>
              <a:t>, ed. Winfried Schroeder.</a:t>
            </a:r>
          </a:p>
          <a:p>
            <a:r>
              <a:rPr lang="en-GB" altLang="en-US" sz="1700" dirty="0"/>
              <a:t>Blau (2015b) – ‘History of Political Thought as Detective-Work’ (</a:t>
            </a:r>
            <a:r>
              <a:rPr lang="en-GB" altLang="en-US" sz="1700" dirty="0">
                <a:hlinkClick r:id="rId2"/>
              </a:rPr>
              <a:t>here</a:t>
            </a:r>
            <a:r>
              <a:rPr lang="en-GB" altLang="en-US" sz="1700" dirty="0"/>
              <a:t>).</a:t>
            </a:r>
          </a:p>
          <a:p>
            <a:r>
              <a:rPr lang="en-GB" altLang="en-US" sz="1700" dirty="0" err="1"/>
              <a:t>Carnap</a:t>
            </a:r>
            <a:r>
              <a:rPr lang="en-GB" altLang="en-US" sz="1700" dirty="0"/>
              <a:t>, Rudolph. 1966. </a:t>
            </a:r>
            <a:r>
              <a:rPr lang="en-GB" altLang="en-US" sz="1700" i="1" dirty="0"/>
              <a:t>Philosophical Foundations of Physics: An Introduction to the Philosophy of Science.</a:t>
            </a:r>
            <a:r>
              <a:rPr lang="en-GB" altLang="en-US" sz="1700" dirty="0"/>
              <a:t> New York: Basic Books. </a:t>
            </a:r>
          </a:p>
          <a:p>
            <a:r>
              <a:rPr lang="en-GB" altLang="en-US" sz="1700" dirty="0" err="1"/>
              <a:t>Gadamer</a:t>
            </a:r>
            <a:r>
              <a:rPr lang="en-GB" altLang="en-US" sz="1700" dirty="0"/>
              <a:t>, Hans-Georg. 2004. </a:t>
            </a:r>
            <a:r>
              <a:rPr lang="en-GB" altLang="en-US" sz="1700" i="1" dirty="0"/>
              <a:t>Truth and Method</a:t>
            </a:r>
            <a:r>
              <a:rPr lang="en-GB" altLang="en-US" sz="1700" dirty="0"/>
              <a:t>. 2nd edition. London: Continuum. </a:t>
            </a:r>
          </a:p>
          <a:p>
            <a:r>
              <a:rPr lang="en-GB" altLang="en-US" sz="1700" dirty="0" err="1"/>
              <a:t>Kahneman</a:t>
            </a:r>
            <a:r>
              <a:rPr lang="en-GB" altLang="en-US" sz="1700" dirty="0"/>
              <a:t>, Daniel. 2011. </a:t>
            </a:r>
            <a:r>
              <a:rPr lang="en-GB" altLang="en-US" sz="1700" i="1" dirty="0"/>
              <a:t>Thinking, Fast and Slow</a:t>
            </a:r>
            <a:r>
              <a:rPr lang="en-GB" altLang="en-US" sz="1700" dirty="0"/>
              <a:t>. London: Penguin.</a:t>
            </a:r>
          </a:p>
          <a:p>
            <a:r>
              <a:rPr lang="en-GB" altLang="en-US" sz="1700" dirty="0"/>
              <a:t>Meyer, </a:t>
            </a:r>
            <a:r>
              <a:rPr lang="en-GB" altLang="en-US" sz="1700" dirty="0" err="1"/>
              <a:t>Achim</a:t>
            </a:r>
            <a:r>
              <a:rPr lang="en-GB" altLang="en-US" sz="1700" dirty="0"/>
              <a:t>, and Peter </a:t>
            </a:r>
            <a:r>
              <a:rPr lang="en-GB" altLang="en-US" sz="1700" dirty="0" err="1"/>
              <a:t>Imming</a:t>
            </a:r>
            <a:r>
              <a:rPr lang="en-GB" altLang="en-US" sz="1700" dirty="0"/>
              <a:t>. 2011. </a:t>
            </a:r>
            <a:r>
              <a:rPr lang="en-GB" altLang="en-US" sz="1700" dirty="0" err="1"/>
              <a:t>Benzylisoquinoline</a:t>
            </a:r>
            <a:r>
              <a:rPr lang="en-GB" altLang="en-US" sz="1700" dirty="0"/>
              <a:t> alkaloids from the </a:t>
            </a:r>
            <a:r>
              <a:rPr lang="en-GB" altLang="en-US" sz="1700" dirty="0" err="1"/>
              <a:t>Papaveraceae</a:t>
            </a:r>
            <a:r>
              <a:rPr lang="en-GB" altLang="en-US" sz="1700" dirty="0"/>
              <a:t>: the heritage of Johannes </a:t>
            </a:r>
            <a:r>
              <a:rPr lang="en-GB" altLang="en-US" sz="1700" dirty="0" err="1"/>
              <a:t>Gadamer</a:t>
            </a:r>
            <a:r>
              <a:rPr lang="en-GB" altLang="en-US" sz="1700" dirty="0"/>
              <a:t> (1867−1928), </a:t>
            </a:r>
            <a:r>
              <a:rPr lang="en-GB" altLang="en-US" sz="1700" i="1" dirty="0"/>
              <a:t>Journal of Natural Products</a:t>
            </a:r>
            <a:r>
              <a:rPr lang="en-GB" altLang="en-US" sz="1700" dirty="0"/>
              <a:t> 74:11, 2482-7. </a:t>
            </a:r>
          </a:p>
          <a:p>
            <a:r>
              <a:rPr lang="en-GB" altLang="en-US" sz="1700" dirty="0" err="1"/>
              <a:t>Nisbett</a:t>
            </a:r>
            <a:r>
              <a:rPr lang="en-GB" altLang="en-US" sz="1700" dirty="0"/>
              <a:t>, Robert. 2003. </a:t>
            </a:r>
            <a:r>
              <a:rPr lang="en-GB" altLang="en-US" sz="1700" i="1" dirty="0"/>
              <a:t>The Geography of Thought: How Asians and Westerners Think Differently – and Why</a:t>
            </a:r>
            <a:r>
              <a:rPr lang="en-GB" altLang="en-US" sz="1700" dirty="0"/>
              <a:t>. London: Nicholas </a:t>
            </a:r>
            <a:r>
              <a:rPr lang="en-GB" altLang="en-US" sz="1700" dirty="0" err="1"/>
              <a:t>Brealey</a:t>
            </a:r>
            <a:r>
              <a:rPr lang="en-GB" altLang="en-US" sz="1700" dirty="0"/>
              <a:t>.</a:t>
            </a:r>
          </a:p>
          <a:p>
            <a:r>
              <a:rPr lang="en-GB" altLang="en-US" sz="1700" dirty="0" err="1"/>
              <a:t>Poincaré</a:t>
            </a:r>
            <a:r>
              <a:rPr lang="en-GB" altLang="en-US" sz="1700" dirty="0"/>
              <a:t>, Henri. 1905. </a:t>
            </a:r>
            <a:r>
              <a:rPr lang="en-GB" altLang="en-US" sz="1700" i="1" dirty="0"/>
              <a:t>Science and Hypothesis</a:t>
            </a:r>
            <a:r>
              <a:rPr lang="en-GB" altLang="en-US" sz="1700" dirty="0"/>
              <a:t>. London: Walter Scott. </a:t>
            </a:r>
          </a:p>
          <a:p>
            <a:endParaRPr lang="en-GB" altLang="en-US" sz="17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GB" altLang="en-US"/>
              <a:t>References not on the main reading list </a:t>
            </a:r>
          </a:p>
        </p:txBody>
      </p:sp>
      <p:sp>
        <p:nvSpPr>
          <p:cNvPr id="36867" name="Content Placeholder 2"/>
          <p:cNvSpPr>
            <a:spLocks noGrp="1"/>
          </p:cNvSpPr>
          <p:nvPr>
            <p:ph idx="1"/>
          </p:nvPr>
        </p:nvSpPr>
        <p:spPr>
          <a:xfrm>
            <a:off x="457200" y="1600200"/>
            <a:ext cx="8229600" cy="4900613"/>
          </a:xfrm>
        </p:spPr>
        <p:txBody>
          <a:bodyPr/>
          <a:lstStyle/>
          <a:p>
            <a:r>
              <a:rPr lang="en-GB" altLang="en-US" sz="2000"/>
              <a:t>Quattrone, George, and Amos Tversky. 1988. Contrasting rational and psychological analyses of political choice. </a:t>
            </a:r>
            <a:r>
              <a:rPr lang="en-GB" altLang="en-US" sz="2000" i="1"/>
              <a:t>American Political Science Review</a:t>
            </a:r>
            <a:r>
              <a:rPr lang="en-GB" altLang="en-US" sz="2000"/>
              <a:t> 82:3, 719-36.</a:t>
            </a:r>
          </a:p>
          <a:p>
            <a:r>
              <a:rPr lang="en-GB" altLang="en-US" sz="2000"/>
              <a:t>Ritchie, Jack, 2008. </a:t>
            </a:r>
            <a:r>
              <a:rPr lang="en-GB" altLang="en-US" sz="2000" i="1"/>
              <a:t>Understanding Naturalism</a:t>
            </a:r>
            <a:r>
              <a:rPr lang="en-GB" altLang="en-US" sz="2000"/>
              <a:t>. Stocksfield: Acumen.</a:t>
            </a:r>
          </a:p>
          <a:p>
            <a:r>
              <a:rPr lang="en-GB" altLang="en-US" sz="2000"/>
              <a:t>Rossmo, Kim, 2005. </a:t>
            </a:r>
            <a:r>
              <a:rPr lang="en-GB" altLang="en-US" sz="2000" i="1"/>
              <a:t>Criminal Investigative Failures</a:t>
            </a:r>
            <a:r>
              <a:rPr lang="en-GB" altLang="en-US" sz="2000"/>
              <a:t>. http://www.justice.gov.sk.ca/milgaard/pubdocs/04262006/Kim%20Rossmo/337674.pdf, accessed 30 October 2013.</a:t>
            </a:r>
          </a:p>
          <a:p>
            <a:r>
              <a:rPr lang="en-GB" altLang="en-US" sz="2000"/>
              <a:t>Schiemann, Gregor. 2009. </a:t>
            </a:r>
            <a:r>
              <a:rPr lang="en-GB" altLang="en-US" sz="2000" i="1"/>
              <a:t>Hermann von Helmholtz’s Mechanism: The Loss of Certainty. A Study on </a:t>
            </a:r>
            <a:r>
              <a:rPr lang="en-US" altLang="en-US" sz="2000" i="1"/>
              <a:t> </a:t>
            </a:r>
            <a:r>
              <a:rPr lang="en-GB" altLang="en-US" sz="2000" i="1"/>
              <a:t>the Transition from Classical to Modern Philosophy of Nature</a:t>
            </a:r>
            <a:r>
              <a:rPr lang="en-GB" altLang="en-US" sz="2000"/>
              <a:t>. Milton Keynes: Springer.</a:t>
            </a:r>
          </a:p>
          <a:p>
            <a:r>
              <a:rPr lang="en-GB" altLang="en-US" sz="2000"/>
              <a:t>Thaler, Richard, and Cass Sunstein. 2008. </a:t>
            </a:r>
            <a:r>
              <a:rPr lang="en-GB" altLang="en-US" sz="2000" i="1"/>
              <a:t>Nudge: Improving Decisions About Health, Wealth, and Happiness.</a:t>
            </a:r>
            <a:r>
              <a:rPr lang="en-GB" altLang="en-US" sz="2000"/>
              <a:t> New Haven: Yale University Press.</a:t>
            </a:r>
          </a:p>
          <a:p>
            <a:r>
              <a:rPr lang="en-GB" altLang="en-US" sz="2000"/>
              <a:t>Valiela, Ivan. 2001. </a:t>
            </a:r>
            <a:r>
              <a:rPr lang="en-GB" altLang="en-US" sz="2000" i="1"/>
              <a:t>Doing Science: Design, Analysis, and Communication of Scientific Research. </a:t>
            </a:r>
            <a:r>
              <a:rPr lang="en-GB" altLang="en-US" sz="2000"/>
              <a:t>Oxford: Oxford University Press.</a:t>
            </a:r>
          </a:p>
          <a:p>
            <a:endParaRPr lang="en-GB" altLang="en-US" sz="2000"/>
          </a:p>
          <a:p>
            <a:endParaRPr lang="en-GB"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GB" altLang="en-US" dirty="0"/>
              <a:t>So what? Why this topic? </a:t>
            </a:r>
          </a:p>
        </p:txBody>
      </p:sp>
      <p:sp>
        <p:nvSpPr>
          <p:cNvPr id="11267" name="Content Placeholder 2"/>
          <p:cNvSpPr>
            <a:spLocks noGrp="1"/>
          </p:cNvSpPr>
          <p:nvPr>
            <p:ph idx="1"/>
          </p:nvPr>
        </p:nvSpPr>
        <p:spPr>
          <a:xfrm>
            <a:off x="457200" y="1600200"/>
            <a:ext cx="8229600" cy="4900613"/>
          </a:xfrm>
        </p:spPr>
        <p:txBody>
          <a:bodyPr/>
          <a:lstStyle/>
          <a:p>
            <a:r>
              <a:rPr lang="en-GB" altLang="en-US" dirty="0"/>
              <a:t>What we do matters more than what we call it.</a:t>
            </a:r>
          </a:p>
          <a:p>
            <a:r>
              <a:rPr lang="en-GB" altLang="en-US" dirty="0"/>
              <a:t>But what we call it often affects what we do.</a:t>
            </a:r>
          </a:p>
          <a:p>
            <a:pPr lvl="1"/>
            <a:r>
              <a:rPr lang="en-GB" altLang="en-US" dirty="0"/>
              <a:t>(False) images of science, especially textbook caricatures.</a:t>
            </a:r>
          </a:p>
          <a:p>
            <a:pPr lvl="1"/>
            <a:r>
              <a:rPr lang="en-GB" altLang="en-US" dirty="0"/>
              <a:t>Look more to practice – social as well as natural science.</a:t>
            </a:r>
          </a:p>
          <a:p>
            <a:r>
              <a:rPr lang="en-GB" altLang="en-US" dirty="0"/>
              <a:t>Controversial – often more than ideology!</a:t>
            </a:r>
          </a:p>
          <a:p>
            <a:pPr lvl="1"/>
            <a:r>
              <a:rPr lang="en-GB" altLang="en-US" dirty="0"/>
              <a:t>Arrogance, imperialism, caricatures.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altLang="en-US" dirty="0"/>
              <a:t>Structure of today</a:t>
            </a:r>
          </a:p>
        </p:txBody>
      </p:sp>
      <p:sp>
        <p:nvSpPr>
          <p:cNvPr id="12291" name="Content Placeholder 2"/>
          <p:cNvSpPr>
            <a:spLocks noGrp="1"/>
          </p:cNvSpPr>
          <p:nvPr>
            <p:ph idx="1"/>
          </p:nvPr>
        </p:nvSpPr>
        <p:spPr>
          <a:xfrm>
            <a:off x="457200" y="1600200"/>
            <a:ext cx="8229600" cy="4900613"/>
          </a:xfrm>
        </p:spPr>
        <p:txBody>
          <a:bodyPr/>
          <a:lstStyle/>
          <a:p>
            <a:r>
              <a:rPr lang="en-GB" altLang="en-US" dirty="0"/>
              <a:t>Start with </a:t>
            </a:r>
            <a:r>
              <a:rPr lang="en-GB" altLang="en-US" i="1" dirty="0"/>
              <a:t>naturalism</a:t>
            </a:r>
            <a:r>
              <a:rPr lang="en-GB" altLang="en-US" dirty="0"/>
              <a:t>, not science – helps us see politics as a whole, including normative political theory and normative political science.</a:t>
            </a:r>
          </a:p>
          <a:p>
            <a:r>
              <a:rPr lang="en-GB" altLang="en-US" dirty="0"/>
              <a:t>Key scientific ideas: uncertainty, inference, etc.</a:t>
            </a:r>
          </a:p>
          <a:p>
            <a:pPr lvl="1"/>
            <a:r>
              <a:rPr lang="en-GB" altLang="en-US" dirty="0"/>
              <a:t>Caricatures of science. (Don’t trust me either!)</a:t>
            </a:r>
          </a:p>
          <a:p>
            <a:r>
              <a:rPr lang="en-GB" altLang="en-US" dirty="0"/>
              <a:t>Political theory, history of political thought.</a:t>
            </a:r>
          </a:p>
          <a:p>
            <a:r>
              <a:rPr lang="en-GB" altLang="en-US" dirty="0"/>
              <a:t>Interpretivism, </a:t>
            </a:r>
            <a:r>
              <a:rPr lang="en-GB" altLang="en-US" i="1" dirty="0"/>
              <a:t>verstehen</a:t>
            </a:r>
            <a:r>
              <a:rPr lang="en-GB" altLang="en-US" dirty="0"/>
              <a:t>, constructivism.</a:t>
            </a:r>
          </a:p>
          <a:p>
            <a:r>
              <a:rPr lang="en-GB" altLang="en-US" dirty="0"/>
              <a:t>Beyond science: naturalism and norms.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GB" altLang="en-US" dirty="0"/>
              <a:t>Naturalism</a:t>
            </a:r>
          </a:p>
        </p:txBody>
      </p:sp>
      <p:sp>
        <p:nvSpPr>
          <p:cNvPr id="13315" name="Content Placeholder 2"/>
          <p:cNvSpPr>
            <a:spLocks noGrp="1"/>
          </p:cNvSpPr>
          <p:nvPr>
            <p:ph idx="1"/>
          </p:nvPr>
        </p:nvSpPr>
        <p:spPr>
          <a:xfrm>
            <a:off x="457200" y="1600200"/>
            <a:ext cx="8229600" cy="4900613"/>
          </a:xfrm>
        </p:spPr>
        <p:txBody>
          <a:bodyPr/>
          <a:lstStyle/>
          <a:p>
            <a:r>
              <a:rPr lang="en-GB" altLang="en-US" i="1" dirty="0"/>
              <a:t>Not</a:t>
            </a:r>
            <a:r>
              <a:rPr lang="en-GB" altLang="en-US" dirty="0"/>
              <a:t> the primacy of natural science, but that philosophy and science are ‘continuous’ (Ritchie 2008, 195-6) – share the same assumption (</a:t>
            </a:r>
            <a:r>
              <a:rPr lang="en-GB" altLang="en-US" b="1" dirty="0"/>
              <a:t>right answers </a:t>
            </a:r>
            <a:r>
              <a:rPr lang="en-GB" altLang="en-US" dirty="0"/>
              <a:t>to empirical, conceptual and logical questions) and overlapping logic of inference.</a:t>
            </a:r>
          </a:p>
          <a:p>
            <a:r>
              <a:rPr lang="en-GB" altLang="en-US" dirty="0"/>
              <a:t>Science (primarily empirical), analytical philosophy (primarily conceptual and logical).</a:t>
            </a:r>
          </a:p>
          <a:p>
            <a:pPr lvl="1"/>
            <a:r>
              <a:rPr lang="en-GB" altLang="en-US" dirty="0"/>
              <a:t>Evaluation: both empirical and conceptual.</a:t>
            </a:r>
          </a:p>
          <a:p>
            <a:r>
              <a:rPr lang="en-GB" altLang="en-US" dirty="0"/>
              <a:t>Compare </a:t>
            </a:r>
            <a:r>
              <a:rPr lang="en-GB" altLang="en-US" dirty="0" err="1"/>
              <a:t>Rehfeld</a:t>
            </a:r>
            <a:r>
              <a:rPr lang="en-GB" altLang="en-US" dirty="0"/>
              <a:t> (2010).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altLang="en-US"/>
              <a:t>‘Data’, ‘evidence’, ‘facts’</a:t>
            </a:r>
          </a:p>
        </p:txBody>
      </p:sp>
      <p:sp>
        <p:nvSpPr>
          <p:cNvPr id="14339" name="Content Placeholder 2"/>
          <p:cNvSpPr>
            <a:spLocks noGrp="1"/>
          </p:cNvSpPr>
          <p:nvPr>
            <p:ph idx="1"/>
          </p:nvPr>
        </p:nvSpPr>
        <p:spPr>
          <a:xfrm>
            <a:off x="457200" y="1600200"/>
            <a:ext cx="8229600" cy="4900613"/>
          </a:xfrm>
        </p:spPr>
        <p:txBody>
          <a:bodyPr/>
          <a:lstStyle/>
          <a:p>
            <a:r>
              <a:rPr lang="en-GB" altLang="en-US" dirty="0"/>
              <a:t>‘Data’ </a:t>
            </a:r>
            <a:r>
              <a:rPr lang="en-GB" altLang="en-US" i="1" dirty="0"/>
              <a:t>aren’t </a:t>
            </a:r>
            <a:r>
              <a:rPr lang="en-GB" altLang="en-US" dirty="0"/>
              <a:t>given: </a:t>
            </a:r>
            <a:r>
              <a:rPr lang="en-GB" altLang="en-US" b="1" dirty="0" err="1"/>
              <a:t>abduce</a:t>
            </a:r>
            <a:r>
              <a:rPr lang="en-GB" altLang="en-US" b="1" dirty="0"/>
              <a:t>.</a:t>
            </a:r>
            <a:r>
              <a:rPr lang="en-GB" altLang="en-US" dirty="0"/>
              <a:t> We don’t need to accept gifts!</a:t>
            </a:r>
          </a:p>
          <a:p>
            <a:r>
              <a:rPr lang="en-GB" altLang="en-US" dirty="0"/>
              <a:t>‘Evidence’ is always open to different interpretations: </a:t>
            </a:r>
            <a:r>
              <a:rPr lang="en-GB" altLang="en-US" b="1" dirty="0"/>
              <a:t>under-determination</a:t>
            </a:r>
            <a:r>
              <a:rPr lang="en-GB" altLang="en-US" dirty="0"/>
              <a:t>.</a:t>
            </a:r>
          </a:p>
          <a:p>
            <a:r>
              <a:rPr lang="en-GB" altLang="en-US" dirty="0"/>
              <a:t>Facts vs. alleged facts: </a:t>
            </a:r>
            <a:r>
              <a:rPr lang="en-GB" altLang="en-US" b="1" dirty="0"/>
              <a:t>uncertainty</a:t>
            </a:r>
            <a:r>
              <a:rPr lang="en-GB" altLang="en-US" dirty="0"/>
              <a:t>.</a:t>
            </a:r>
          </a:p>
          <a:p>
            <a:r>
              <a:rPr lang="en-GB" altLang="en-US" dirty="0"/>
              <a:t>King, Keohane &amp; </a:t>
            </a:r>
            <a:r>
              <a:rPr lang="en-GB" altLang="en-US" dirty="0" err="1"/>
              <a:t>Verba</a:t>
            </a:r>
            <a:r>
              <a:rPr lang="en-GB" altLang="en-US" dirty="0"/>
              <a:t> (1994, 7-9):</a:t>
            </a:r>
          </a:p>
          <a:p>
            <a:pPr lvl="1"/>
            <a:r>
              <a:rPr lang="en-GB" altLang="en-US" dirty="0"/>
              <a:t>‘The conclusions are uncertain.’</a:t>
            </a:r>
          </a:p>
          <a:p>
            <a:pPr lvl="1"/>
            <a:r>
              <a:rPr lang="en-GB" altLang="en-US" dirty="0"/>
              <a:t>‘The goal is inference’: ‘the accumulation of facts alone is not sufficient.’</a:t>
            </a:r>
          </a:p>
          <a:p>
            <a:endParaRPr lang="en-GB"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altLang="en-US"/>
              <a:t>The real state of nature</a:t>
            </a:r>
          </a:p>
        </p:txBody>
      </p:sp>
      <p:sp>
        <p:nvSpPr>
          <p:cNvPr id="15363" name="Content Placeholder 2"/>
          <p:cNvSpPr>
            <a:spLocks noGrp="1"/>
          </p:cNvSpPr>
          <p:nvPr>
            <p:ph idx="1"/>
          </p:nvPr>
        </p:nvSpPr>
        <p:spPr>
          <a:xfrm>
            <a:off x="457200" y="1600200"/>
            <a:ext cx="8229600" cy="4900613"/>
          </a:xfrm>
        </p:spPr>
        <p:txBody>
          <a:bodyPr/>
          <a:lstStyle/>
          <a:p>
            <a:r>
              <a:rPr lang="en-GB" altLang="en-US"/>
              <a:t>Helmholtz (1852 lecture): we are not ‘capable of directly perceiving what the physicist approximates in a long chain of conclusions’:</a:t>
            </a:r>
          </a:p>
          <a:p>
            <a:pPr lvl="1"/>
            <a:r>
              <a:rPr lang="en-GB" altLang="en-US"/>
              <a:t>‘attracting and repulsing molecular forces … no light, no color, no sound, no warmth’ (quoted in Schiemann 2009, 115).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altLang="en-US"/>
              <a:t>Gadamer &amp; theory-ladenness</a:t>
            </a:r>
          </a:p>
        </p:txBody>
      </p:sp>
      <p:sp>
        <p:nvSpPr>
          <p:cNvPr id="5123" name="Content Placeholder 2"/>
          <p:cNvSpPr>
            <a:spLocks noGrp="1"/>
          </p:cNvSpPr>
          <p:nvPr>
            <p:ph idx="1"/>
          </p:nvPr>
        </p:nvSpPr>
        <p:spPr>
          <a:xfrm>
            <a:off x="457200" y="1600200"/>
            <a:ext cx="8229600" cy="4900613"/>
          </a:xfrm>
        </p:spPr>
        <p:txBody>
          <a:bodyPr/>
          <a:lstStyle/>
          <a:p>
            <a:r>
              <a:rPr lang="en-GB" altLang="en-US"/>
              <a:t>‘the clear unambiguity of what has been seen with one’s own eyes’, ‘the certainty achieved by using scientific methods’ (2004, 212, 484).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75000"/>
              </a:schemeClr>
            </a:gs>
            <a:gs pos="15000">
              <a:schemeClr val="accent1">
                <a:lumMod val="45000"/>
                <a:lumOff val="55000"/>
              </a:schemeClr>
            </a:gs>
            <a:gs pos="82000">
              <a:schemeClr val="accent1">
                <a:lumMod val="45000"/>
                <a:lumOff val="55000"/>
              </a:schemeClr>
            </a:gs>
            <a:gs pos="100000">
              <a:schemeClr val="accent2">
                <a:lumMod val="75000"/>
              </a:schemeClr>
            </a:gs>
          </a:gsLst>
          <a:lin ang="138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B8EA1-47C7-4609-8265-08F852A3797B}"/>
              </a:ext>
            </a:extLst>
          </p:cNvPr>
          <p:cNvSpPr>
            <a:spLocks noGrp="1"/>
          </p:cNvSpPr>
          <p:nvPr>
            <p:ph type="title"/>
          </p:nvPr>
        </p:nvSpPr>
        <p:spPr/>
        <p:txBody>
          <a:bodyPr/>
          <a:lstStyle/>
          <a:p>
            <a:r>
              <a:rPr lang="en-GB" dirty="0"/>
              <a:t>Exercise 1: theory-</a:t>
            </a:r>
            <a:r>
              <a:rPr lang="en-GB" dirty="0" err="1"/>
              <a:t>ladenness</a:t>
            </a:r>
            <a:endParaRPr lang="en-GB" dirty="0"/>
          </a:p>
        </p:txBody>
      </p:sp>
      <p:sp>
        <p:nvSpPr>
          <p:cNvPr id="3" name="Content Placeholder 2">
            <a:extLst>
              <a:ext uri="{FF2B5EF4-FFF2-40B4-BE49-F238E27FC236}">
                <a16:creationId xmlns:a16="http://schemas.microsoft.com/office/drawing/2014/main" id="{20011AF8-7159-4857-AC35-81E5CDF98028}"/>
              </a:ext>
            </a:extLst>
          </p:cNvPr>
          <p:cNvSpPr>
            <a:spLocks noGrp="1"/>
          </p:cNvSpPr>
          <p:nvPr>
            <p:ph idx="1"/>
          </p:nvPr>
        </p:nvSpPr>
        <p:spPr/>
        <p:txBody>
          <a:bodyPr/>
          <a:lstStyle/>
          <a:p>
            <a:r>
              <a:rPr lang="en-GB" dirty="0">
                <a:hlinkClick r:id="rId2"/>
              </a:rPr>
              <a:t>https://www.youtube.com/watch?v=Ahg6qcgoay4</a:t>
            </a:r>
            <a:r>
              <a:rPr lang="en-GB" dirty="0"/>
              <a:t> </a:t>
            </a:r>
          </a:p>
          <a:p>
            <a:endParaRPr lang="en-GB" dirty="0"/>
          </a:p>
          <a:p>
            <a:r>
              <a:rPr lang="en-GB" dirty="0">
                <a:hlinkClick r:id="rId3"/>
              </a:rPr>
              <a:t>https://bit.ly/30uwGYE</a:t>
            </a:r>
            <a:r>
              <a:rPr lang="en-GB" dirty="0"/>
              <a:t> </a:t>
            </a:r>
          </a:p>
        </p:txBody>
      </p:sp>
    </p:spTree>
    <p:extLst>
      <p:ext uri="{BB962C8B-B14F-4D97-AF65-F5344CB8AC3E}">
        <p14:creationId xmlns:p14="http://schemas.microsoft.com/office/powerpoint/2010/main" val="469811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13715</TotalTime>
  <Words>2054</Words>
  <Application>Microsoft Office PowerPoint</Application>
  <PresentationFormat>On-screen Show (4:3)</PresentationFormat>
  <Paragraphs>132</Paragraphs>
  <Slides>29</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29</vt:i4>
      </vt:variant>
    </vt:vector>
  </HeadingPairs>
  <TitlesOfParts>
    <vt:vector size="33" baseType="lpstr">
      <vt:lpstr>Arial</vt:lpstr>
      <vt:lpstr>Calibri</vt:lpstr>
      <vt:lpstr>Office Theme</vt:lpstr>
      <vt:lpstr>1_Office Theme</vt:lpstr>
      <vt:lpstr>Fundamentals  of Politics Research  Lecture 4 (2020-21)  A science of politics?  Dr Adrian Blau</vt:lpstr>
      <vt:lpstr>Last time</vt:lpstr>
      <vt:lpstr>So what? Why this topic? </vt:lpstr>
      <vt:lpstr>Structure of today</vt:lpstr>
      <vt:lpstr>Naturalism</vt:lpstr>
      <vt:lpstr>‘Data’, ‘evidence’, ‘facts’</vt:lpstr>
      <vt:lpstr>The real state of nature</vt:lpstr>
      <vt:lpstr>Gadamer &amp; theory-ladenness</vt:lpstr>
      <vt:lpstr>Exercise 1: theory-ladenness</vt:lpstr>
      <vt:lpstr>Theory-ladenness</vt:lpstr>
      <vt:lpstr>PowerPoint Presentation</vt:lpstr>
      <vt:lpstr>Gadamer &amp; theory-ladenness</vt:lpstr>
      <vt:lpstr>Laws, prediction</vt:lpstr>
      <vt:lpstr>The logic of scientific inference</vt:lpstr>
      <vt:lpstr>Testable (observable) implications</vt:lpstr>
      <vt:lpstr>Exercise 2</vt:lpstr>
      <vt:lpstr>Testing, not proving</vt:lpstr>
      <vt:lpstr>History of political thought</vt:lpstr>
      <vt:lpstr>Normative political theory</vt:lpstr>
      <vt:lpstr>Interpretivism/Verstehen</vt:lpstr>
      <vt:lpstr>Verstehen and shared meanings</vt:lpstr>
      <vt:lpstr>Don’t forget methodology</vt:lpstr>
      <vt:lpstr>Constructivism(s)</vt:lpstr>
      <vt:lpstr>Constructivism(s)</vt:lpstr>
      <vt:lpstr>Bevir and Rhodes (2004, 130-1)</vt:lpstr>
      <vt:lpstr>Beyond science</vt:lpstr>
      <vt:lpstr>Conclusions</vt:lpstr>
      <vt:lpstr>References not on the main reading list </vt:lpstr>
      <vt:lpstr>References not on the main reading list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Adrian Blau</dc:creator>
  <cp:lastModifiedBy>Blau, Adrian</cp:lastModifiedBy>
  <cp:revision>1121</cp:revision>
  <dcterms:created xsi:type="dcterms:W3CDTF">2011-09-17T08:01:45Z</dcterms:created>
  <dcterms:modified xsi:type="dcterms:W3CDTF">2020-10-11T08:43:35Z</dcterms:modified>
</cp:coreProperties>
</file>