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42" r:id="rId2"/>
  </p:sldMasterIdLst>
  <p:notesMasterIdLst>
    <p:notesMasterId r:id="rId37"/>
  </p:notesMasterIdLst>
  <p:sldIdLst>
    <p:sldId id="424" r:id="rId3"/>
    <p:sldId id="454" r:id="rId4"/>
    <p:sldId id="491" r:id="rId5"/>
    <p:sldId id="456" r:id="rId6"/>
    <p:sldId id="489" r:id="rId7"/>
    <p:sldId id="492" r:id="rId8"/>
    <p:sldId id="457" r:id="rId9"/>
    <p:sldId id="469" r:id="rId10"/>
    <p:sldId id="467" r:id="rId11"/>
    <p:sldId id="459" r:id="rId12"/>
    <p:sldId id="460" r:id="rId13"/>
    <p:sldId id="463" r:id="rId14"/>
    <p:sldId id="462" r:id="rId15"/>
    <p:sldId id="458" r:id="rId16"/>
    <p:sldId id="471" r:id="rId17"/>
    <p:sldId id="470" r:id="rId18"/>
    <p:sldId id="494" r:id="rId19"/>
    <p:sldId id="473" r:id="rId20"/>
    <p:sldId id="513" r:id="rId21"/>
    <p:sldId id="475" r:id="rId22"/>
    <p:sldId id="486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4" r:id="rId31"/>
    <p:sldId id="512" r:id="rId32"/>
    <p:sldId id="515" r:id="rId33"/>
    <p:sldId id="495" r:id="rId34"/>
    <p:sldId id="461" r:id="rId35"/>
    <p:sldId id="514" r:id="rId36"/>
  </p:sldIdLst>
  <p:sldSz cx="9144000" cy="6858000" type="screen4x3"/>
  <p:notesSz cx="6813550" cy="98250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7207"/>
    <a:srgbClr val="CC0000"/>
    <a:srgbClr val="660066"/>
    <a:srgbClr val="DA9896"/>
    <a:srgbClr val="800000"/>
    <a:srgbClr val="37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59" autoAdjust="0"/>
  </p:normalViewPr>
  <p:slideViewPr>
    <p:cSldViewPr>
      <p:cViewPr>
        <p:scale>
          <a:sx n="109" d="100"/>
          <a:sy n="109" d="100"/>
        </p:scale>
        <p:origin x="8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6ABAA04-36E1-41DD-A686-8AE24823C363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1475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32913"/>
            <a:ext cx="295275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332913"/>
            <a:ext cx="2952750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9AB02E1-B395-460F-8001-8CEAC82328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805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8760-129F-4E46-A3B1-A635C228FC13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17BF-6C25-4E1B-9820-4679D7EF6E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44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2E3A-C5EB-4BC3-A273-80584A825E21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8DE01-B386-4844-88FF-8FB27B41DC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99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6C6F5-ECEF-474F-83CC-F19BBFE7889B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51A5E-AC7D-4ED0-AE3E-E5246B4A2C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732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C37D6-7B03-47A9-B1ED-981B1E438788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8398C-C323-4A5A-9A8E-24A88B6511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494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B716-1A09-45ED-9744-96EA434133ED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BB44-5F5A-49CC-B8FB-D9E00C027C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887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C8FB-3294-4D34-88B1-AB97F956C5A2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8DEF4-9578-4947-B1DC-621C051829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462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16AC-F1DB-4E2C-8813-D680FEB57577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9E61A-0404-4E8B-B4C9-1442177CF2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278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D8206-9948-452D-BBDA-004987A9C25C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F202C-5F12-424B-BA4C-973BB19134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11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312B9-7C6C-4309-A074-7FB2D304E703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313C9-2D9A-49FE-8D5F-933C229143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1663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C320-FDC2-4FF9-A419-443055F79576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81E8A-13D1-425D-8483-6A8B192B2E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7150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D5D12-80C4-419B-9F40-2931216F23F0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EA3AB-6122-4BD6-8A2A-FE2914907B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84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>
            <a:lvl1pPr marL="0" indent="0">
              <a:spcAft>
                <a:spcPts val="400"/>
              </a:spcAft>
              <a:buNone/>
              <a:defRPr/>
            </a:lvl1pPr>
            <a:lvl2pPr marL="449263" indent="0">
              <a:spcAft>
                <a:spcPts val="300"/>
              </a:spcAft>
              <a:buNone/>
              <a:defRPr/>
            </a:lvl2pPr>
            <a:lvl3pPr marL="898525" indent="0">
              <a:spcAft>
                <a:spcPts val="200"/>
              </a:spcAft>
              <a:buNone/>
              <a:defRPr/>
            </a:lvl3pPr>
            <a:lvl4pPr marL="1346200" indent="0">
              <a:spcAft>
                <a:spcPts val="200"/>
              </a:spcAft>
              <a:buNone/>
              <a:defRPr/>
            </a:lvl4pPr>
            <a:lvl5pPr marL="1795463" indent="0"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099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9E6B-61DD-440E-8504-9AF325DE08B1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246E-1C35-49C8-AA6E-3EBC1F67CA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58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1CBFB-B8DA-4D27-9970-D90F0C1901C4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3F70C-5ABC-44B2-82C8-C7B841DE55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0563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6C6-2A78-4036-ABDC-420ADAFB5B4C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3ED8-8CCB-437A-9DF9-2B17415899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52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6E4-99E8-468D-8975-79794E21FDC9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722C-7939-4147-A135-61F1127199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54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7F3D-2B68-497F-B8A7-F6EC15793FA5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00F2B-02D7-42EB-9351-3E75B80DA1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742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5944-2F7B-4B00-B60A-472AA8A0BB62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96B74-ABA4-4C04-A36C-77BA03600A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5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7942-8623-4932-AA30-E69E906393B6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FD6E6-EB57-474A-8258-0E3404AF4A2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4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C5D5D-020F-430C-92AC-0DBA6E66CB04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DC1E-8C7F-41AF-944F-9AECDC57B1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922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2107-0EC2-4242-AFEE-86D0FA5393B4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63E20-3840-4514-BC56-D85A2C9A68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43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46BC-089E-41A2-9C33-F3CFB12D8E55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19F0-34EF-41CB-ADE1-77CA4E978E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1">
          <a:gsLst>
            <a:gs pos="0">
              <a:srgbClr val="D7E4BD"/>
            </a:gs>
            <a:gs pos="74001">
              <a:srgbClr val="FBD0AC"/>
            </a:gs>
            <a:gs pos="83000">
              <a:srgbClr val="FBD0AC"/>
            </a:gs>
            <a:gs pos="100000">
              <a:srgbClr val="FDDFC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BDD387-D687-4073-A735-AAB00109B66E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233A705-BD4D-4170-86D2-78B6C93433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60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1">
          <a:gsLst>
            <a:gs pos="0">
              <a:srgbClr val="D7E4BD"/>
            </a:gs>
            <a:gs pos="74001">
              <a:srgbClr val="FBD0AC"/>
            </a:gs>
            <a:gs pos="83000">
              <a:srgbClr val="FBD0AC"/>
            </a:gs>
            <a:gs pos="100000">
              <a:srgbClr val="FDDFC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BB75E-44B5-4F2A-9682-D9A343EF657F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3444C2-70D9-4F98-A3EF-825DB1FDB3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3.safelinks.protection.outlook.com/?url=https%3A%2F%2Fonlinelibrary.wiley.com%2Fdoi%2Ffull%2F10.1111%2Fajps.12545&amp;data=01%7C01%7Cspe%40kcl.ac.uk%7Cd18572b2c68a4afbbe9708d8654c44cc%7C8370cf1416f34c16b83c724071654356%7C0&amp;sdata=yZZMNvbMH0cu%2Fiuo0Rd8kUaxxSxSHkzPRJtHDj4SxYU%3D&amp;reserved=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462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/>
              <a:t>Fundamentals of </a:t>
            </a:r>
            <a:br>
              <a:rPr lang="en-GB" b="1" dirty="0"/>
            </a:br>
            <a:r>
              <a:rPr lang="en-GB" b="1" dirty="0"/>
              <a:t>Politics Research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Lecture 6 </a:t>
            </a:r>
            <a:r>
              <a:rPr lang="en-GB"/>
              <a:t>(2020-21)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Facts and values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 Adrian Blau</a:t>
            </a:r>
          </a:p>
        </p:txBody>
      </p:sp>
      <p:pic>
        <p:nvPicPr>
          <p:cNvPr id="4" name="Picture 3" descr="KCL_UoL_A5_30mm_red">
            <a:extLst>
              <a:ext uri="{FF2B5EF4-FFF2-40B4-BE49-F238E27FC236}">
                <a16:creationId xmlns:a16="http://schemas.microsoft.com/office/drawing/2014/main" id="{D94E9D94-A6CD-4534-8D5C-ECA5EACCE9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>
            <a:fillRect/>
          </a:stretch>
        </p:blipFill>
        <p:spPr bwMode="auto">
          <a:xfrm>
            <a:off x="251520" y="260647"/>
            <a:ext cx="1368152" cy="1097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42875" y="274638"/>
            <a:ext cx="7286625" cy="1143000"/>
          </a:xfrm>
        </p:spPr>
        <p:txBody>
          <a:bodyPr/>
          <a:lstStyle/>
          <a:p>
            <a:r>
              <a:rPr lang="en-GB" altLang="en-US"/>
              <a:t>Weir and Beetham (1998)</a:t>
            </a:r>
            <a:endParaRPr lang="en-US" altLang="en-US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GB" dirty="0"/>
              <a:t>Democracy </a:t>
            </a:r>
            <a:r>
              <a:rPr lang="en-GB" dirty="0">
                <a:sym typeface="Wingdings" pitchFamily="2" charset="2"/>
              </a:rPr>
              <a:t></a:t>
            </a:r>
            <a:r>
              <a:rPr lang="en-GB" dirty="0"/>
              <a:t> political equality and </a:t>
            </a:r>
            <a:br>
              <a:rPr lang="en-GB" dirty="0"/>
            </a:br>
            <a:r>
              <a:rPr lang="en-GB" dirty="0"/>
              <a:t>popular control </a:t>
            </a:r>
          </a:p>
          <a:p>
            <a:pPr marL="896938" lvl="1" indent="-496888">
              <a:buFont typeface="Arial" charset="0"/>
              <a:buNone/>
              <a:defRPr/>
            </a:pPr>
            <a:r>
              <a:rPr lang="en-GB" dirty="0">
                <a:sym typeface="Wingdings" pitchFamily="2" charset="2"/>
              </a:rPr>
              <a:t> 	</a:t>
            </a:r>
            <a:r>
              <a:rPr lang="en-GB" dirty="0"/>
              <a:t>authorisation, accountability, responsiveness, representativeness</a:t>
            </a:r>
          </a:p>
          <a:p>
            <a:pPr marL="896938" lvl="1" indent="-496888">
              <a:buFont typeface="Arial" charset="0"/>
              <a:buNone/>
              <a:defRPr/>
            </a:pPr>
            <a:r>
              <a:rPr lang="en-GB" dirty="0">
                <a:sym typeface="Wingdings" pitchFamily="2" charset="2"/>
              </a:rPr>
              <a:t> 	</a:t>
            </a:r>
            <a:r>
              <a:rPr lang="en-GB" dirty="0"/>
              <a:t>30 questions, e.g. ‘How far is there systematic opportunity for citizens to vote directly on basic constitutional changes?’</a:t>
            </a:r>
          </a:p>
          <a:p>
            <a:pPr marL="271462" indent="-320675">
              <a:buFont typeface="Arial" charset="0"/>
              <a:buNone/>
              <a:defRPr/>
            </a:pPr>
            <a:r>
              <a:rPr lang="en-GB" dirty="0"/>
              <a:t>Attempt to answer those questions empirically.</a:t>
            </a:r>
          </a:p>
        </p:txBody>
      </p:sp>
      <p:pic>
        <p:nvPicPr>
          <p:cNvPr id="18436" name="Picture 4" descr="C:\Users\Home\Documents\Weir and Beeth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71438"/>
            <a:ext cx="1468438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David Beetham (2003)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When should Parliament take note of popular protests?</a:t>
            </a:r>
          </a:p>
          <a:p>
            <a:r>
              <a:rPr lang="en-GB" altLang="en-US" dirty="0"/>
              <a:t>5 criteria.</a:t>
            </a:r>
          </a:p>
          <a:p>
            <a:r>
              <a:rPr lang="en-GB" altLang="en-US" dirty="0"/>
              <a:t>Applies them to four protests, </a:t>
            </a:r>
            <a:br>
              <a:rPr lang="en-GB" altLang="en-US" dirty="0"/>
            </a:br>
            <a:r>
              <a:rPr lang="en-GB" altLang="en-US" dirty="0"/>
              <a:t>using his own empirical analysis.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EFFF5C-C030-4286-8356-A67FE1E20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7554" y="2575445"/>
            <a:ext cx="2609246" cy="40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Daniel Bell (1999)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Confucian approach to justifying a more meritocratic than democratic political system, with a House of Lords/House of Scholars.</a:t>
            </a:r>
          </a:p>
          <a:p>
            <a:r>
              <a:rPr lang="en-GB" altLang="en-US" dirty="0"/>
              <a:t>The normative claim depends significantly on empirical evidence.</a:t>
            </a:r>
          </a:p>
          <a:p>
            <a:r>
              <a:rPr lang="en-GB" altLang="en-US" dirty="0"/>
              <a:t>The empirical evidence is not too convincing.</a:t>
            </a:r>
          </a:p>
          <a:p>
            <a:r>
              <a:rPr lang="en-GB" altLang="en-US" dirty="0"/>
              <a:t>(For a quick critique, see Blau forthcoming, 9-10.)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Pol science and pol theory?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Some of this is closer to ‘political science’, some is closer to ‘political theory’.</a:t>
            </a:r>
          </a:p>
          <a:p>
            <a:r>
              <a:rPr lang="en-GB" altLang="en-US" dirty="0"/>
              <a:t>As ever: we all fall short of the ideal – here, two ideals, and also their combination!</a:t>
            </a:r>
          </a:p>
          <a:p>
            <a:r>
              <a:rPr lang="en-GB" altLang="en-US" dirty="0"/>
              <a:t>Political science usually has some normative content.</a:t>
            </a:r>
          </a:p>
          <a:p>
            <a:r>
              <a:rPr lang="en-GB" altLang="en-US" dirty="0"/>
              <a:t>Political theory almost always involves some empirical claims.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Is political science conservative?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Gerring (2012, 71): ‘No one – or virtually no one – argues against the virtues of peace, prosperity, democracy, and self-fulﬁllment.’</a:t>
            </a:r>
          </a:p>
          <a:p>
            <a:r>
              <a:rPr lang="en-GB" altLang="en-US"/>
              <a:t>Beware the naturalistic (is </a:t>
            </a:r>
            <a:r>
              <a:rPr lang="en-GB" altLang="en-US">
                <a:sym typeface="Wingdings" panose="05000000000000000000" pitchFamily="2" charset="2"/>
              </a:rPr>
              <a:t> ought) </a:t>
            </a:r>
            <a:r>
              <a:rPr lang="en-GB" altLang="en-US"/>
              <a:t>fallacy.</a:t>
            </a:r>
          </a:p>
          <a:p>
            <a:pPr lvl="1"/>
            <a:r>
              <a:rPr lang="en-GB" altLang="en-US"/>
              <a:t>‘a moral and political “de-skilling” of the electorate’ (Offe and Preuss 1991, 165).</a:t>
            </a:r>
          </a:p>
          <a:p>
            <a:pPr lvl="1"/>
            <a:r>
              <a:rPr lang="en-GB" altLang="en-US"/>
              <a:t>Many experiments are done on (US) college students – results often vary elsewhere. See Henrich et al. (2010) on ‘WEIRD’ countries.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</p:spPr>
        <p:txBody>
          <a:bodyPr/>
          <a:lstStyle/>
          <a:p>
            <a:r>
              <a:rPr lang="en-GB" altLang="en-US"/>
              <a:t>Thought experiments in pol.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Can rely on intuitions (which can be misleading: Tversky &amp; Kahneman 1981, Sunstein 2005).</a:t>
            </a:r>
          </a:p>
          <a:p>
            <a:r>
              <a:rPr lang="en-GB" altLang="en-US" dirty="0"/>
              <a:t>Example: is killing worse than letting die?</a:t>
            </a:r>
            <a:endParaRPr lang="en-GB" altLang="en-US" b="1" dirty="0"/>
          </a:p>
          <a:p>
            <a:r>
              <a:rPr lang="en-GB" altLang="en-US" b="1" dirty="0"/>
              <a:t>Scenario 1:</a:t>
            </a:r>
            <a:r>
              <a:rPr lang="en-GB" altLang="en-US" dirty="0"/>
              <a:t> I push a child under water in a bathtub, thereby killing him, to collect his inheritance. </a:t>
            </a:r>
          </a:p>
          <a:p>
            <a:r>
              <a:rPr lang="en-GB" altLang="en-US" b="1" dirty="0"/>
              <a:t>Scenario 2: </a:t>
            </a:r>
            <a:r>
              <a:rPr lang="en-GB" altLang="en-US" dirty="0"/>
              <a:t>A child slips in a bathtub. </a:t>
            </a:r>
            <a:br>
              <a:rPr lang="en-GB" altLang="en-US" dirty="0"/>
            </a:br>
            <a:r>
              <a:rPr lang="en-GB" altLang="en-US" dirty="0"/>
              <a:t>I could easily lift him out but do not </a:t>
            </a:r>
            <a:br>
              <a:rPr lang="en-GB" altLang="en-US" dirty="0"/>
            </a:br>
            <a:r>
              <a:rPr lang="en-GB" altLang="en-US" dirty="0"/>
              <a:t>because I want to collect his inheritance.</a:t>
            </a:r>
          </a:p>
          <a:p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38" y="3429000"/>
            <a:ext cx="1243012" cy="151923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24200" y="4486275"/>
            <a:ext cx="3816350" cy="4619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altLang="en-US" sz="2400" b="1" dirty="0">
                <a:latin typeface="+mj-lt"/>
              </a:rPr>
              <a:t>Most Similar Systems Design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5238" y="4948238"/>
            <a:ext cx="1243012" cy="1568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en-US" sz="2400" b="1" dirty="0" err="1">
                <a:latin typeface="+mj-lt"/>
              </a:rPr>
              <a:t>FrancesKamm</a:t>
            </a:r>
            <a:r>
              <a:rPr lang="en-GB" altLang="en-US" sz="2400" b="1" dirty="0">
                <a:latin typeface="+mj-lt"/>
              </a:rPr>
              <a:t> </a:t>
            </a:r>
            <a:r>
              <a:rPr lang="en-GB" altLang="en-US" sz="2400" dirty="0">
                <a:latin typeface="+mj-lt"/>
              </a:rPr>
              <a:t>(1993, 18-19)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Exercise 1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/>
              <a:t>‘A terrorist has planted a nuclear bomb in a city in your country. It will go off in one hour’s time, and the city can’t be fully evacuated in time. A million people will die if the bomb is not disarmed. The bomb can’t be disarmed without a code, and only the terrorist knows the code to disarm the bomb. You have captured the terrorist, but the terrorist will not reveal the code unless tortured. Does this justify torture?’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b="1"/>
              <a:t>How would you change this thought experiment to get a better understanding of when, if ever, torture might be justified?</a:t>
            </a:r>
            <a:r>
              <a:rPr lang="en-GB" altLang="en-US"/>
              <a:t> </a:t>
            </a:r>
            <a:br>
              <a:rPr lang="en-GB" altLang="en-US"/>
            </a:br>
            <a:r>
              <a:rPr lang="en-GB" altLang="en-US"/>
              <a:t>Hint: focus on the </a:t>
            </a:r>
            <a:r>
              <a:rPr lang="en-GB" altLang="en-US" i="1"/>
              <a:t>variables.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X-Phi (experimental philosophy)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Haidt (2008, on edge.org): Democrats and Republicans see the world/politics differently.</a:t>
            </a:r>
          </a:p>
          <a:p>
            <a:r>
              <a:rPr lang="en-GB" altLang="en-US"/>
              <a:t>Haidt et al. (1993, 613): ‘cultural norms and culturally shaped emotions have a substantial impact on … the process of moral judgement’.</a:t>
            </a:r>
          </a:p>
          <a:p>
            <a:r>
              <a:rPr lang="en-GB" altLang="en-US"/>
              <a:t>Greene (2013): emotion/System 1/thinking fast, vs. reason/System 2/thinking slow.</a:t>
            </a:r>
          </a:p>
          <a:p>
            <a:r>
              <a:rPr lang="en-GB" altLang="en-US"/>
              <a:t>Gray (2012, 2014), Nagel (2013): but Greene and Haidt defend utilitarianism ….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Reflective equilibrium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Based on Rawls (1971).</a:t>
            </a:r>
          </a:p>
          <a:p>
            <a:r>
              <a:rPr lang="en-GB" altLang="en-US" dirty="0"/>
              <a:t>Try to achieve coherence between normative judgements, especially between </a:t>
            </a:r>
            <a:r>
              <a:rPr lang="en-GB" altLang="en-US" b="1" dirty="0"/>
              <a:t>intuitions, principles</a:t>
            </a:r>
            <a:r>
              <a:rPr lang="en-GB" altLang="en-US" dirty="0"/>
              <a:t> and </a:t>
            </a:r>
            <a:r>
              <a:rPr lang="en-GB" altLang="en-US" b="1" dirty="0"/>
              <a:t>evidence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/>
              <a:t>Don’t be governed by intuitions, and don’t ignore them. </a:t>
            </a:r>
          </a:p>
          <a:p>
            <a:pPr lvl="1"/>
            <a:r>
              <a:rPr lang="en-GB" altLang="en-US" dirty="0"/>
              <a:t>Ditto for principles.</a:t>
            </a:r>
          </a:p>
          <a:p>
            <a:pPr lvl="1"/>
            <a:r>
              <a:rPr lang="en-GB" altLang="en-US" dirty="0"/>
              <a:t>Ditto for evidence.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Approaching reflec. equil.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You can approach reflective equilibrium with a ‘dialectical’ approach when you do political theory.</a:t>
            </a:r>
          </a:p>
          <a:p>
            <a:r>
              <a:rPr lang="en-GB" altLang="en-US"/>
              <a:t>Think against yourself, like a social scientist.</a:t>
            </a:r>
          </a:p>
          <a:p>
            <a:r>
              <a:rPr lang="en-GB" altLang="en-US"/>
              <a:t>Use examples (real or hypothetical), principles, arguments etc. to think through a normative position.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Last time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Don’t be too trusting of methodological claims. Read widely, read sceptically.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Don’t be too trusting of empirical claims.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Good social science can be quantitative, qualitative, or mixed. So can bad social science!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Thinking probabilistically is vital.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01000" y="1714500"/>
            <a:ext cx="10001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5500">
                <a:solidFill>
                  <a:srgbClr val="04720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GB" altLang="en-US" sz="5500">
              <a:solidFill>
                <a:srgbClr val="047207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01000" y="2490788"/>
            <a:ext cx="100012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5500">
                <a:solidFill>
                  <a:srgbClr val="04720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GB" altLang="en-US" sz="5500">
              <a:solidFill>
                <a:srgbClr val="047207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51500" y="3500438"/>
            <a:ext cx="32051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5500">
                <a:solidFill>
                  <a:srgbClr val="04720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4720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(empirical, normative)</a:t>
            </a:r>
            <a:endParaRPr lang="en-GB" altLang="en-US" sz="2800" b="1">
              <a:solidFill>
                <a:srgbClr val="047207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</a:p>
        </p:txBody>
      </p:sp>
      <p:pic>
        <p:nvPicPr>
          <p:cNvPr id="72706" name="Picture 2" descr="C:\Users\Home\Documents\lecture notes\more backups\cheese-rolling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371600"/>
            <a:ext cx="787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Home\Documents\lecture notes\more backups\cheese-rolling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85875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Home\Documents\lecture notes\more backups\cheese-rolling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8191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Home\Documents\lecture notes\more backups\cheese-rolling 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357938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Home\Documents\lecture notes\more backups\cheese-rolling 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500063"/>
            <a:ext cx="3857625" cy="57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Home\Documents\lecture notes\more backups\cheese-rolling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0063"/>
            <a:ext cx="4643438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Home\Documents\lecture notes\more backups\cheese-rolling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143000"/>
            <a:ext cx="679767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Home\Documents\lecture notes\more backups\cheese-rolling 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00125"/>
            <a:ext cx="61436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Home\Documents\lecture notes\more backups\cheese-rolling 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642938"/>
            <a:ext cx="735806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Home\Documents\lecture notes\more backups\cheese-rolling 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71500"/>
            <a:ext cx="3857625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time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Can and should political science be value-free?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Examples of normative political science, and empirically sophisticated political theory.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Is political science conservative?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Intuitions, thought experiments, reflective equilibrium.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Reflective eq. about cheese-rolling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Do what you want as long as you don’t harm others.</a:t>
            </a:r>
          </a:p>
          <a:p>
            <a:pPr lvl="1"/>
            <a:r>
              <a:rPr lang="en-GB" altLang="en-US" dirty="0"/>
              <a:t>Does it harm others if the NHS treats your injury?</a:t>
            </a:r>
          </a:p>
          <a:p>
            <a:pPr lvl="1"/>
            <a:r>
              <a:rPr lang="en-GB" altLang="en-US" dirty="0"/>
              <a:t>Can we require participants to go private?</a:t>
            </a:r>
          </a:p>
          <a:p>
            <a:pPr lvl="1"/>
            <a:r>
              <a:rPr lang="en-GB" altLang="en-US" dirty="0"/>
              <a:t>Might the numbers involved affect our decision? How about the drunkenness of participants?</a:t>
            </a:r>
          </a:p>
          <a:p>
            <a:r>
              <a:rPr lang="en-GB" altLang="en-US" dirty="0"/>
              <a:t>Restrictions to hinder self-harm?</a:t>
            </a:r>
          </a:p>
          <a:p>
            <a:pPr lvl="1"/>
            <a:r>
              <a:rPr lang="en-GB" altLang="en-US" dirty="0"/>
              <a:t>Analogy with banning highly addictive substances?</a:t>
            </a:r>
          </a:p>
          <a:p>
            <a:r>
              <a:rPr lang="en-GB" altLang="en-US" dirty="0"/>
              <a:t>Etc. Think against yourself, repeatedly.</a:t>
            </a:r>
          </a:p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Exercise 2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Show how a political theorist can use reflective equilibrium to investigate whether pornography should be banned</a:t>
            </a:r>
            <a:r>
              <a:rPr lang="en-GB" sz="3600" b="1" dirty="0"/>
              <a:t>.</a:t>
            </a:r>
            <a:endParaRPr lang="en-GB" sz="36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/>
              <a:t>What counts as ‘pornography’?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/>
              <a:t>Hardcore pornography; consenting adults.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/>
              <a:t>Objectifies women/partners. But can we restrict all things which objectify women/partners?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/>
              <a:t>Practicality: is </a:t>
            </a:r>
            <a:r>
              <a:rPr lang="en-GB" altLang="en-US" dirty="0">
                <a:sym typeface="Wingdings" panose="05000000000000000000" pitchFamily="2" charset="2"/>
              </a:rPr>
              <a:t> ought???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2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Political scientists can and often should be normative, but should try to be impartial.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Those who cross the artificial divide between political science/theory should try to use sophisticated normative and empirical ideas.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We should be aware of the conservatism of political science, and cautious about intuitions. 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Reflective equilibrium is important.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References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355600" indent="-355600"/>
            <a:r>
              <a:rPr lang="en-GB" altLang="en-US" sz="2000" dirty="0"/>
              <a:t>Beetham, David, 2003. Political participation, mass protest and representative democracy, </a:t>
            </a:r>
            <a:r>
              <a:rPr lang="en-GB" altLang="en-US" sz="2000" i="1" dirty="0"/>
              <a:t>Parliamentary Affairs</a:t>
            </a:r>
            <a:r>
              <a:rPr lang="en-GB" altLang="en-US" sz="2000" dirty="0"/>
              <a:t> 56:4, 597-609.</a:t>
            </a:r>
          </a:p>
          <a:p>
            <a:pPr marL="355600" indent="-355600"/>
            <a:r>
              <a:rPr lang="en-GB" altLang="en-US" sz="2000" dirty="0"/>
              <a:t>Beetham, David, Iain Byrne, Pauline Ngan, and Stuart Weir, 2002. </a:t>
            </a:r>
            <a:r>
              <a:rPr lang="en-GB" altLang="en-US" sz="2000" i="1" dirty="0"/>
              <a:t>Democracy Under Blair: A Democratic Audit of the United Kingdom</a:t>
            </a:r>
            <a:r>
              <a:rPr lang="en-GB" altLang="en-US" sz="2000" dirty="0"/>
              <a:t>. London: Politico’s Publishing.</a:t>
            </a:r>
          </a:p>
          <a:p>
            <a:pPr marL="355600" indent="-355600"/>
            <a:r>
              <a:rPr lang="en-GB" altLang="en-US" sz="2000" dirty="0"/>
              <a:t>Bell, Daniel, 1999. Democratic deliberation: the problem of implementation, in Stephen Macedo, ed., </a:t>
            </a:r>
            <a:r>
              <a:rPr lang="en-GB" altLang="en-US" sz="2000" i="1" dirty="0"/>
              <a:t>Deliberative Politics: Essays on Democracy and Disagreement</a:t>
            </a:r>
            <a:r>
              <a:rPr lang="en-GB" altLang="en-US" sz="2000" dirty="0"/>
              <a:t>. Oxford: Oxford University Press, 70-87.</a:t>
            </a:r>
          </a:p>
          <a:p>
            <a:pPr marL="355600" indent="-355600"/>
            <a:r>
              <a:rPr lang="en-GB" altLang="en-US" sz="2000" dirty="0"/>
              <a:t>Blau, Adrian, 2007. Book review, </a:t>
            </a:r>
            <a:r>
              <a:rPr lang="en-GB" altLang="en-US" sz="2000" i="1" dirty="0"/>
              <a:t>Party Politics</a:t>
            </a:r>
            <a:r>
              <a:rPr lang="en-GB" altLang="en-US" sz="2000" dirty="0"/>
              <a:t> 13:6, 761-3.</a:t>
            </a:r>
          </a:p>
          <a:p>
            <a:pPr marL="355600" indent="-355600"/>
            <a:r>
              <a:rPr lang="en-GB" altLang="en-US" sz="2000" dirty="0"/>
              <a:t>Blau, Adrian, forthcoming.</a:t>
            </a:r>
            <a:r>
              <a:rPr lang="en-GB" sz="2000" dirty="0"/>
              <a:t> ‘How (not) to use history of political thought for contemporary purposes’, </a:t>
            </a:r>
            <a:r>
              <a:rPr lang="en-GB" sz="2000" i="1" dirty="0"/>
              <a:t>American Journal of Political Science.</a:t>
            </a:r>
            <a:r>
              <a:rPr lang="en-GB" sz="2000" dirty="0"/>
              <a:t> </a:t>
            </a:r>
            <a:r>
              <a:rPr lang="en-GB" sz="2000" dirty="0">
                <a:hlinkClick r:id="rId2" tooltip="https://onlinelibrary.wiley.com/doi/full/10.1111/ajps.12545"/>
              </a:rPr>
              <a:t>Link</a:t>
            </a:r>
            <a:r>
              <a:rPr lang="en-GB" sz="2000" dirty="0"/>
              <a:t>.</a:t>
            </a:r>
            <a:endParaRPr lang="en-GB" altLang="en-US" sz="3600" dirty="0"/>
          </a:p>
          <a:p>
            <a:pPr marL="355600" indent="-355600"/>
            <a:r>
              <a:rPr lang="en-GB" altLang="en-US" sz="2000" dirty="0"/>
              <a:t>Budge and McDowell (2006) – see last week’s </a:t>
            </a:r>
            <a:r>
              <a:rPr lang="en-GB" altLang="en-US" sz="2000" dirty="0" err="1"/>
              <a:t>Powerpoint</a:t>
            </a:r>
            <a:r>
              <a:rPr lang="en-GB" altLang="en-US" sz="2000" dirty="0"/>
              <a:t> references.</a:t>
            </a:r>
          </a:p>
          <a:p>
            <a:pPr marL="355600" indent="-355600"/>
            <a:r>
              <a:rPr lang="en-GB" altLang="en-US" sz="2000" dirty="0" err="1"/>
              <a:t>Gerring</a:t>
            </a:r>
            <a:r>
              <a:rPr lang="en-GB" altLang="en-US" sz="2000" dirty="0"/>
              <a:t> (2012) – see last week’s </a:t>
            </a:r>
            <a:r>
              <a:rPr lang="en-GB" altLang="en-US" sz="2000" dirty="0" err="1"/>
              <a:t>Powerpoint</a:t>
            </a:r>
            <a:r>
              <a:rPr lang="en-GB" altLang="en-US" sz="2000" dirty="0"/>
              <a:t> references.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613-C9DA-4C39-8E05-75C79554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C291-C7D0-454A-AF5C-340C4DC8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en-GB" altLang="en-US" sz="2000" dirty="0"/>
              <a:t>Henrich, Joseph, Steven Heine, and Ara </a:t>
            </a:r>
            <a:r>
              <a:rPr lang="en-GB" altLang="en-US" sz="2000" dirty="0" err="1"/>
              <a:t>Norenzayan</a:t>
            </a:r>
            <a:r>
              <a:rPr lang="en-GB" altLang="en-US" sz="2000" dirty="0"/>
              <a:t>, 2010. The weirdest people in the world?, </a:t>
            </a:r>
            <a:r>
              <a:rPr lang="en-GB" altLang="en-US" sz="2000" i="1" dirty="0" err="1"/>
              <a:t>Behavioral</a:t>
            </a:r>
            <a:r>
              <a:rPr lang="en-GB" altLang="en-US" sz="2000" i="1" dirty="0"/>
              <a:t>  and Brain Sciences </a:t>
            </a:r>
            <a:r>
              <a:rPr lang="en-GB" altLang="en-US" sz="2000" dirty="0"/>
              <a:t>33:2-3, 61-83.</a:t>
            </a:r>
          </a:p>
          <a:p>
            <a:pPr marL="355600" indent="-355600"/>
            <a:r>
              <a:rPr lang="en-GB" altLang="en-US" sz="2000" dirty="0" err="1"/>
              <a:t>Kamm</a:t>
            </a:r>
            <a:r>
              <a:rPr lang="en-GB" altLang="en-US" sz="2000" dirty="0"/>
              <a:t>, Frances, 1996. </a:t>
            </a:r>
            <a:r>
              <a:rPr lang="en-GB" altLang="en-US" sz="2000" i="1" dirty="0"/>
              <a:t>Morality, Mortality. Volume II: Rights, Duties, and Status</a:t>
            </a:r>
            <a:r>
              <a:rPr lang="en-GB" altLang="en-US" sz="2000" dirty="0"/>
              <a:t>. Oxford: Oxford University Press.</a:t>
            </a:r>
          </a:p>
          <a:p>
            <a:pPr marL="355600" indent="-355600"/>
            <a:r>
              <a:rPr lang="en-GB" altLang="en-US" sz="2000" dirty="0" err="1"/>
              <a:t>Mansbridge</a:t>
            </a:r>
            <a:r>
              <a:rPr lang="en-GB" altLang="en-US" sz="2000" dirty="0"/>
              <a:t>, Jane, 1980. </a:t>
            </a:r>
            <a:r>
              <a:rPr lang="en-GB" altLang="en-US" sz="2000" i="1" dirty="0"/>
              <a:t>Beyond Adversary Democracy.</a:t>
            </a:r>
            <a:r>
              <a:rPr lang="en-GB" altLang="en-US" sz="2000" dirty="0"/>
              <a:t> New York: Basic Books.</a:t>
            </a:r>
          </a:p>
          <a:p>
            <a:pPr marL="355600" indent="-355600"/>
            <a:r>
              <a:rPr lang="en-GB" altLang="en-US" sz="2000" dirty="0" err="1"/>
              <a:t>Offe</a:t>
            </a:r>
            <a:r>
              <a:rPr lang="en-GB" altLang="en-US" sz="2000" dirty="0"/>
              <a:t>, Claus, and Ulrich Preuss, 1991. Democratic institutions and moral resources, in David Held, ed., </a:t>
            </a:r>
            <a:r>
              <a:rPr lang="en-GB" altLang="en-US" sz="2000" i="1" dirty="0"/>
              <a:t>Political Theory Today</a:t>
            </a:r>
            <a:r>
              <a:rPr lang="en-GB" altLang="en-US" sz="2000" dirty="0"/>
              <a:t>. Cambridge: Polity, 143-71. </a:t>
            </a:r>
          </a:p>
          <a:p>
            <a:pPr marL="355600" indent="-355600"/>
            <a:r>
              <a:rPr lang="en-GB" altLang="en-US" sz="2000" dirty="0"/>
              <a:t>Tversky, Amos, and Daniel Kahneman, 1981. The framing of decisions and the psychology of choice, </a:t>
            </a:r>
            <a:r>
              <a:rPr lang="en-GB" altLang="en-US" sz="2000" i="1" dirty="0"/>
              <a:t>Science v</a:t>
            </a:r>
            <a:r>
              <a:rPr lang="en-GB" altLang="en-US" sz="2000" dirty="0"/>
              <a:t>ol. 211 no. 4481, 453-8.</a:t>
            </a:r>
          </a:p>
          <a:p>
            <a:pPr marL="355600" indent="-355600"/>
            <a:r>
              <a:rPr lang="en-GB" altLang="en-US" sz="2000" dirty="0"/>
              <a:t>van </a:t>
            </a:r>
            <a:r>
              <a:rPr lang="en-GB" altLang="en-US" sz="2000" dirty="0" err="1"/>
              <a:t>Parijs</a:t>
            </a:r>
            <a:r>
              <a:rPr lang="en-GB" altLang="en-US" sz="2000" dirty="0"/>
              <a:t>, Philippe, 1998. The disfranchisement of the elderly, and other attempts to secure intergenerational justice, </a:t>
            </a:r>
            <a:r>
              <a:rPr lang="en-GB" altLang="en-US" sz="2000" i="1" dirty="0"/>
              <a:t>Philosophy and Public Affairs</a:t>
            </a:r>
            <a:r>
              <a:rPr lang="en-GB" altLang="en-US" sz="2000" dirty="0"/>
              <a:t> 27:4, 292-333.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 what?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Pol theory often strongly empirical: Aristotle, Machiavelli, </a:t>
            </a:r>
            <a:r>
              <a:rPr lang="en-GB" altLang="en-US" i="1"/>
              <a:t>Federalist</a:t>
            </a:r>
            <a:r>
              <a:rPr lang="en-GB" altLang="en-US"/>
              <a:t>, Tocqueville, Marx.</a:t>
            </a:r>
          </a:p>
          <a:p>
            <a:r>
              <a:rPr lang="en-GB" altLang="en-US"/>
              <a:t>But by mid-C20th, much political science was primarily descriptive and explanatory.</a:t>
            </a:r>
          </a:p>
          <a:p>
            <a:r>
              <a:rPr lang="en-GB" altLang="en-US"/>
              <a:t>Gerring and Yesnowitz (2006, 109) want ‘a political science that is normatively oriented, empirical, and philosophically engaged’.</a:t>
            </a:r>
          </a:p>
          <a:p>
            <a:r>
              <a:rPr lang="en-GB" altLang="en-US"/>
              <a:t>Irrelevance of much analysis of Duverger’s law (Gerring and Yesnowitz 2006, 104-5; Blau 2007).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‘Weber’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(From Hollis 1994, 208.)</a:t>
            </a:r>
          </a:p>
          <a:p>
            <a:pPr>
              <a:defRPr/>
            </a:pPr>
            <a:r>
              <a:rPr lang="en-GB" altLang="en-US" dirty="0"/>
              <a:t>Three phrases of research:</a:t>
            </a:r>
          </a:p>
          <a:p>
            <a:pPr marL="963613" lvl="1" indent="-514350">
              <a:buFont typeface="Calibri" panose="020F0502020204030204" pitchFamily="34" charset="0"/>
              <a:buAutoNum type="alphaLcParenR"/>
              <a:defRPr/>
            </a:pPr>
            <a:r>
              <a:rPr lang="en-GB" altLang="en-US" dirty="0"/>
              <a:t>what goes in: value-relevance;</a:t>
            </a:r>
          </a:p>
          <a:p>
            <a:pPr marL="963613" lvl="1" indent="-514350">
              <a:buFont typeface="Calibri" panose="020F0502020204030204" pitchFamily="34" charset="0"/>
              <a:buAutoNum type="alphaLcParenR"/>
              <a:defRPr/>
            </a:pPr>
            <a:r>
              <a:rPr lang="en-GB" altLang="en-US" dirty="0"/>
              <a:t>what happens: value-freedom;</a:t>
            </a:r>
          </a:p>
          <a:p>
            <a:pPr marL="963613" lvl="1" indent="-514350">
              <a:buFont typeface="Calibri" panose="020F0502020204030204" pitchFamily="34" charset="0"/>
              <a:buAutoNum type="alphaLcParenR"/>
              <a:defRPr/>
            </a:pPr>
            <a:r>
              <a:rPr lang="en-GB" altLang="en-US" dirty="0"/>
              <a:t>what comes out: value-relevance.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Blau: normative ‘evaluation’ works in the same way. </a:t>
            </a:r>
            <a:r>
              <a:rPr lang="en-GB" i="1" dirty="0"/>
              <a:t>If–then.</a:t>
            </a:r>
            <a:endParaRPr lang="en-GB" sz="2800" i="1" dirty="0"/>
          </a:p>
          <a:p>
            <a:pPr lvl="1" algn="just"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 steps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Run through several different examples (good and bad) of combining political theory and political science.</a:t>
            </a:r>
          </a:p>
          <a:p>
            <a:r>
              <a:rPr lang="en-GB" altLang="en-US"/>
              <a:t>Examples: democracy.</a:t>
            </a:r>
          </a:p>
          <a:p>
            <a:r>
              <a:rPr lang="en-GB" altLang="en-US"/>
              <a:t>(Not corruption, because of the essay.)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25" cy="1143000"/>
          </a:xfrm>
        </p:spPr>
        <p:txBody>
          <a:bodyPr/>
          <a:lstStyle/>
          <a:p>
            <a:r>
              <a:rPr lang="en-GB" altLang="en-US"/>
              <a:t>Jane Mansbridge (1980)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Philosophical analysis: unitary vs. </a:t>
            </a:r>
            <a:br>
              <a:rPr lang="en-GB" altLang="en-US"/>
            </a:br>
            <a:r>
              <a:rPr lang="en-GB" altLang="en-US"/>
              <a:t>adversary democracy.</a:t>
            </a:r>
          </a:p>
          <a:p>
            <a:pPr lvl="1"/>
            <a:r>
              <a:rPr lang="en-GB" altLang="en-US"/>
              <a:t>Not as clear or as rigorous as much recent democratic theory.</a:t>
            </a:r>
          </a:p>
          <a:p>
            <a:pPr lvl="1"/>
            <a:r>
              <a:rPr lang="en-GB" altLang="en-US"/>
              <a:t>[majoritarian vs. proportional]</a:t>
            </a:r>
          </a:p>
          <a:p>
            <a:r>
              <a:rPr lang="en-GB" altLang="en-US"/>
              <a:t>Empirical analysis of New England town meeting and workplace democracy.</a:t>
            </a:r>
          </a:p>
          <a:p>
            <a:pPr lvl="1"/>
            <a:r>
              <a:rPr lang="en-GB" altLang="en-US"/>
              <a:t>Not as rigorous as most recent political science.</a:t>
            </a:r>
          </a:p>
          <a:p>
            <a:pPr lvl="1"/>
            <a:endParaRPr lang="en-GB" altLang="en-US"/>
          </a:p>
        </p:txBody>
      </p:sp>
      <p:pic>
        <p:nvPicPr>
          <p:cNvPr id="15364" name="Picture 2" descr="C:\Users\Home\Documents\lecture notes\more backups\mansbridge1106-200x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42875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Budge and McDonald (2006)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4929188"/>
            <a:ext cx="8229600" cy="1571625"/>
          </a:xfrm>
        </p:spPr>
        <p:txBody>
          <a:bodyPr/>
          <a:lstStyle/>
          <a:p>
            <a:r>
              <a:rPr lang="en-GB" altLang="en-US"/>
              <a:t>Overstate their normative conclusions because they overlook the uncertainty/inaccuracy of their descriptive inferences.</a:t>
            </a:r>
          </a:p>
        </p:txBody>
      </p:sp>
      <p:pic>
        <p:nvPicPr>
          <p:cNvPr id="16388" name="Picture 6" descr="US py posns 1952-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3697287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 descr="French py pos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625"/>
            <a:ext cx="35718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Philippe van Parijs (1998)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Should we disfranchise elderly people?</a:t>
            </a:r>
          </a:p>
          <a:p>
            <a:r>
              <a:rPr lang="en-GB" altLang="en-US"/>
              <a:t>Thoughtful normative analysis of the value of democracy (good in itself, or as a means to other ends).</a:t>
            </a:r>
          </a:p>
          <a:p>
            <a:r>
              <a:rPr lang="en-GB" altLang="en-US"/>
              <a:t>Uses, but doesn’t do, empirical analysis. </a:t>
            </a:r>
          </a:p>
          <a:p>
            <a:r>
              <a:rPr lang="en-GB" altLang="en-US"/>
              <a:t>Main weakness: doesn’t show that older voters </a:t>
            </a:r>
            <a:r>
              <a:rPr lang="en-GB" altLang="en-US" i="1"/>
              <a:t>do </a:t>
            </a:r>
            <a:r>
              <a:rPr lang="en-GB" altLang="en-US"/>
              <a:t>undermine intergenerational justice.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13545</TotalTime>
  <Words>1602</Words>
  <Application>Microsoft Office PowerPoint</Application>
  <PresentationFormat>On-screen Show (4:3)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1_Office Theme</vt:lpstr>
      <vt:lpstr>Fundamentals of  Politics Research  Lecture 6 (2020-21)  Facts and values  Dr Adrian Blau</vt:lpstr>
      <vt:lpstr>Last time</vt:lpstr>
      <vt:lpstr>This time</vt:lpstr>
      <vt:lpstr>So what?</vt:lpstr>
      <vt:lpstr>‘Weber’</vt:lpstr>
      <vt:lpstr>Next steps</vt:lpstr>
      <vt:lpstr>Jane Mansbridge (1980)</vt:lpstr>
      <vt:lpstr>Budge and McDonald (2006)</vt:lpstr>
      <vt:lpstr>Philippe van Parijs (1998)</vt:lpstr>
      <vt:lpstr>Weir and Beetham (1998)</vt:lpstr>
      <vt:lpstr>David Beetham (2003)</vt:lpstr>
      <vt:lpstr>Daniel Bell (1999)</vt:lpstr>
      <vt:lpstr>Pol science and pol theory?</vt:lpstr>
      <vt:lpstr>Is political science conservative?</vt:lpstr>
      <vt:lpstr>Thought experiments in pol. theory</vt:lpstr>
      <vt:lpstr>Exercise 1</vt:lpstr>
      <vt:lpstr>X-Phi (experimental philosophy)</vt:lpstr>
      <vt:lpstr>Reflective equilibrium </vt:lpstr>
      <vt:lpstr>Approaching reflec. equil.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Reflective eq. about cheese-rolling</vt:lpstr>
      <vt:lpstr>Exercise 2</vt:lpstr>
      <vt:lpstr>Conclusions</vt:lpstr>
      <vt:lpstr>References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 Blau</dc:creator>
  <cp:lastModifiedBy>Blau, Adrian</cp:lastModifiedBy>
  <cp:revision>1583</cp:revision>
  <dcterms:created xsi:type="dcterms:W3CDTF">2011-09-17T08:01:45Z</dcterms:created>
  <dcterms:modified xsi:type="dcterms:W3CDTF">2020-10-16T15:50:47Z</dcterms:modified>
</cp:coreProperties>
</file>