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84" r:id="rId2"/>
  </p:sldMasterIdLst>
  <p:notesMasterIdLst>
    <p:notesMasterId r:id="rId27"/>
  </p:notesMasterIdLst>
  <p:sldIdLst>
    <p:sldId id="256" r:id="rId3"/>
    <p:sldId id="436" r:id="rId4"/>
    <p:sldId id="402" r:id="rId5"/>
    <p:sldId id="423" r:id="rId6"/>
    <p:sldId id="425" r:id="rId7"/>
    <p:sldId id="415" r:id="rId8"/>
    <p:sldId id="416" r:id="rId9"/>
    <p:sldId id="404" r:id="rId10"/>
    <p:sldId id="417" r:id="rId11"/>
    <p:sldId id="418" r:id="rId12"/>
    <p:sldId id="407" r:id="rId13"/>
    <p:sldId id="420" r:id="rId14"/>
    <p:sldId id="421" r:id="rId15"/>
    <p:sldId id="422" r:id="rId16"/>
    <p:sldId id="439" r:id="rId17"/>
    <p:sldId id="419" r:id="rId18"/>
    <p:sldId id="413" r:id="rId19"/>
    <p:sldId id="432" r:id="rId20"/>
    <p:sldId id="433" r:id="rId21"/>
    <p:sldId id="437" r:id="rId22"/>
    <p:sldId id="411" r:id="rId23"/>
    <p:sldId id="430" r:id="rId24"/>
    <p:sldId id="424" r:id="rId25"/>
    <p:sldId id="426" r:id="rId26"/>
  </p:sldIdLst>
  <p:sldSz cx="9144000" cy="6858000" type="screen4x3"/>
  <p:notesSz cx="6816725" cy="98234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37441C"/>
    <a:srgbClr val="0472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9" autoAdjust="0"/>
  </p:normalViewPr>
  <p:slideViewPr>
    <p:cSldViewPr>
      <p:cViewPr varScale="1">
        <p:scale>
          <a:sx n="109" d="100"/>
          <a:sy n="109" d="100"/>
        </p:scale>
        <p:origin x="127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4338" cy="492125"/>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60800" y="0"/>
            <a:ext cx="2954338" cy="492125"/>
          </a:xfrm>
          <a:prstGeom prst="rect">
            <a:avLst/>
          </a:prstGeom>
        </p:spPr>
        <p:txBody>
          <a:bodyPr vert="horz" lIns="91440" tIns="45720" rIns="91440" bIns="45720" rtlCol="0"/>
          <a:lstStyle>
            <a:lvl1pPr algn="r">
              <a:defRPr sz="1200"/>
            </a:lvl1pPr>
          </a:lstStyle>
          <a:p>
            <a:pPr>
              <a:defRPr/>
            </a:pPr>
            <a:fld id="{5AE5A08B-6575-400F-A921-5AA9594B8774}" type="datetimeFigureOut">
              <a:rPr lang="en-GB"/>
              <a:pPr>
                <a:defRPr/>
              </a:pPr>
              <a:t>13/11/2020</a:t>
            </a:fld>
            <a:endParaRPr lang="en-GB"/>
          </a:p>
        </p:txBody>
      </p:sp>
      <p:sp>
        <p:nvSpPr>
          <p:cNvPr id="4" name="Slide Image Placeholder 3"/>
          <p:cNvSpPr>
            <a:spLocks noGrp="1" noRot="1" noChangeAspect="1"/>
          </p:cNvSpPr>
          <p:nvPr>
            <p:ph type="sldImg" idx="2"/>
          </p:nvPr>
        </p:nvSpPr>
        <p:spPr>
          <a:xfrm>
            <a:off x="1198563" y="1228725"/>
            <a:ext cx="4419600" cy="33147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1038" y="4727575"/>
            <a:ext cx="5454650" cy="38687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31325"/>
            <a:ext cx="2954338" cy="492125"/>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60800" y="9331325"/>
            <a:ext cx="2954338" cy="492125"/>
          </a:xfrm>
          <a:prstGeom prst="rect">
            <a:avLst/>
          </a:prstGeom>
        </p:spPr>
        <p:txBody>
          <a:bodyPr vert="horz" lIns="91440" tIns="45720" rIns="91440" bIns="45720" rtlCol="0" anchor="b"/>
          <a:lstStyle>
            <a:lvl1pPr algn="r">
              <a:defRPr sz="1200"/>
            </a:lvl1pPr>
          </a:lstStyle>
          <a:p>
            <a:pPr>
              <a:defRPr/>
            </a:pPr>
            <a:fld id="{1CA3FE35-5877-4DD4-96FE-201BD44B50CB}" type="slidenum">
              <a:rPr lang="en-GB"/>
              <a:pPr>
                <a:defRPr/>
              </a:pPr>
              <a:t>‹#›</a:t>
            </a:fld>
            <a:endParaRPr lang="en-GB"/>
          </a:p>
        </p:txBody>
      </p:sp>
    </p:spTree>
    <p:extLst>
      <p:ext uri="{BB962C8B-B14F-4D97-AF65-F5344CB8AC3E}">
        <p14:creationId xmlns:p14="http://schemas.microsoft.com/office/powerpoint/2010/main" val="2041834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0D900E-6C80-4E5A-89F5-C7DC47845FE6}" type="slidenum">
              <a:rPr lang="en-GB" altLang="en-US" smtClean="0"/>
              <a:pPr/>
              <a:t>2</a:t>
            </a:fld>
            <a:endParaRPr lang="en-GB" altLang="en-US"/>
          </a:p>
        </p:txBody>
      </p:sp>
    </p:spTree>
    <p:extLst>
      <p:ext uri="{BB962C8B-B14F-4D97-AF65-F5344CB8AC3E}">
        <p14:creationId xmlns:p14="http://schemas.microsoft.com/office/powerpoint/2010/main" val="16979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1CA3FE35-5877-4DD4-96FE-201BD44B50CB}" type="slidenum">
              <a:rPr lang="en-GB" smtClean="0"/>
              <a:pPr>
                <a:defRPr/>
              </a:pPr>
              <a:t>18</a:t>
            </a:fld>
            <a:endParaRPr lang="en-GB"/>
          </a:p>
        </p:txBody>
      </p:sp>
    </p:spTree>
    <p:extLst>
      <p:ext uri="{BB962C8B-B14F-4D97-AF65-F5344CB8AC3E}">
        <p14:creationId xmlns:p14="http://schemas.microsoft.com/office/powerpoint/2010/main" val="152158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F9C29E0-3868-44D9-977F-8E8F3572B6C4}"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EFEC374-B284-4CB3-8C60-E188D981E0BC}" type="slidenum">
              <a:rPr lang="en-GB" altLang="en-US"/>
              <a:pPr>
                <a:defRPr/>
              </a:pPr>
              <a:t>‹#›</a:t>
            </a:fld>
            <a:endParaRPr lang="en-GB" altLang="en-US"/>
          </a:p>
        </p:txBody>
      </p:sp>
    </p:spTree>
    <p:extLst>
      <p:ext uri="{BB962C8B-B14F-4D97-AF65-F5344CB8AC3E}">
        <p14:creationId xmlns:p14="http://schemas.microsoft.com/office/powerpoint/2010/main" val="246362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1020B113-C6C2-42C5-B97E-F5513D36C023}"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BD9872D-C428-46DF-B175-222E68831627}" type="slidenum">
              <a:rPr lang="en-GB" altLang="en-US"/>
              <a:pPr>
                <a:defRPr/>
              </a:pPr>
              <a:t>‹#›</a:t>
            </a:fld>
            <a:endParaRPr lang="en-GB" altLang="en-US"/>
          </a:p>
        </p:txBody>
      </p:sp>
    </p:spTree>
    <p:extLst>
      <p:ext uri="{BB962C8B-B14F-4D97-AF65-F5344CB8AC3E}">
        <p14:creationId xmlns:p14="http://schemas.microsoft.com/office/powerpoint/2010/main" val="122227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1F8A74A7-6EB7-417A-A031-CBBEEFE204EE}"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225558C-E587-44B8-B5FF-408B667B488B}" type="slidenum">
              <a:rPr lang="en-GB" altLang="en-US"/>
              <a:pPr>
                <a:defRPr/>
              </a:pPr>
              <a:t>‹#›</a:t>
            </a:fld>
            <a:endParaRPr lang="en-GB" altLang="en-US"/>
          </a:p>
        </p:txBody>
      </p:sp>
    </p:spTree>
    <p:extLst>
      <p:ext uri="{BB962C8B-B14F-4D97-AF65-F5344CB8AC3E}">
        <p14:creationId xmlns:p14="http://schemas.microsoft.com/office/powerpoint/2010/main" val="379979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24077568-9876-41D4-A440-59ED8B604DCC}"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9BDAFE5-8936-4E6F-AE53-66D967877A60}" type="slidenum">
              <a:rPr lang="en-GB" altLang="en-US"/>
              <a:pPr>
                <a:defRPr/>
              </a:pPr>
              <a:t>‹#›</a:t>
            </a:fld>
            <a:endParaRPr lang="en-GB" altLang="en-US"/>
          </a:p>
        </p:txBody>
      </p:sp>
    </p:spTree>
    <p:extLst>
      <p:ext uri="{BB962C8B-B14F-4D97-AF65-F5344CB8AC3E}">
        <p14:creationId xmlns:p14="http://schemas.microsoft.com/office/powerpoint/2010/main" val="171358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9A268E1-BDBC-4D7A-AEB7-1D82B630FC91}"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324E72-38BA-463E-80E1-D0A119569F52}" type="slidenum">
              <a:rPr lang="en-GB" altLang="en-US"/>
              <a:pPr>
                <a:defRPr/>
              </a:pPr>
              <a:t>‹#›</a:t>
            </a:fld>
            <a:endParaRPr lang="en-GB" altLang="en-US"/>
          </a:p>
        </p:txBody>
      </p:sp>
    </p:spTree>
    <p:extLst>
      <p:ext uri="{BB962C8B-B14F-4D97-AF65-F5344CB8AC3E}">
        <p14:creationId xmlns:p14="http://schemas.microsoft.com/office/powerpoint/2010/main" val="378528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F1A883D-24AC-4D4E-B6F8-CFD40945B038}"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BBDA600-7E31-4104-94F1-D1E4DC1D13C7}" type="slidenum">
              <a:rPr lang="en-GB" altLang="en-US"/>
              <a:pPr>
                <a:defRPr/>
              </a:pPr>
              <a:t>‹#›</a:t>
            </a:fld>
            <a:endParaRPr lang="en-GB" altLang="en-US"/>
          </a:p>
        </p:txBody>
      </p:sp>
    </p:spTree>
    <p:extLst>
      <p:ext uri="{BB962C8B-B14F-4D97-AF65-F5344CB8AC3E}">
        <p14:creationId xmlns:p14="http://schemas.microsoft.com/office/powerpoint/2010/main" val="2414481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C7FE4F74-374A-4612-AB86-E4EB2FA2FC2E}" type="datetimeFigureOut">
              <a:rPr lang="en-US"/>
              <a:pPr>
                <a:defRPr/>
              </a:pPr>
              <a:t>11/13/2020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E79A15-9184-400D-A368-4D98C0580A3E}" type="slidenum">
              <a:rPr lang="en-GB" altLang="en-US"/>
              <a:pPr>
                <a:defRPr/>
              </a:pPr>
              <a:t>‹#›</a:t>
            </a:fld>
            <a:endParaRPr lang="en-GB" altLang="en-US"/>
          </a:p>
        </p:txBody>
      </p:sp>
    </p:spTree>
    <p:extLst>
      <p:ext uri="{BB962C8B-B14F-4D97-AF65-F5344CB8AC3E}">
        <p14:creationId xmlns:p14="http://schemas.microsoft.com/office/powerpoint/2010/main" val="2074988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D21AA67A-8E6D-42B9-A0EC-B995B9086B84}" type="datetimeFigureOut">
              <a:rPr lang="en-US"/>
              <a:pPr>
                <a:defRPr/>
              </a:pPr>
              <a:t>11/13/2020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44833C11-F630-4B05-B8E7-D3B457F4425E}" type="slidenum">
              <a:rPr lang="en-GB" altLang="en-US"/>
              <a:pPr>
                <a:defRPr/>
              </a:pPr>
              <a:t>‹#›</a:t>
            </a:fld>
            <a:endParaRPr lang="en-GB" altLang="en-US"/>
          </a:p>
        </p:txBody>
      </p:sp>
    </p:spTree>
    <p:extLst>
      <p:ext uri="{BB962C8B-B14F-4D97-AF65-F5344CB8AC3E}">
        <p14:creationId xmlns:p14="http://schemas.microsoft.com/office/powerpoint/2010/main" val="306656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5EC9DBC-B94C-4CDA-8705-C87CEA9023A4}" type="datetimeFigureOut">
              <a:rPr lang="en-US"/>
              <a:pPr>
                <a:defRPr/>
              </a:pPr>
              <a:t>11/13/2020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71AD82EC-AE3E-4963-A29F-67215B9948A1}" type="slidenum">
              <a:rPr lang="en-GB" altLang="en-US"/>
              <a:pPr>
                <a:defRPr/>
              </a:pPr>
              <a:t>‹#›</a:t>
            </a:fld>
            <a:endParaRPr lang="en-GB" altLang="en-US"/>
          </a:p>
        </p:txBody>
      </p:sp>
    </p:spTree>
    <p:extLst>
      <p:ext uri="{BB962C8B-B14F-4D97-AF65-F5344CB8AC3E}">
        <p14:creationId xmlns:p14="http://schemas.microsoft.com/office/powerpoint/2010/main" val="4145707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24892D5-5C15-458C-807F-F857B36B4BFF}" type="datetimeFigureOut">
              <a:rPr lang="en-US"/>
              <a:pPr>
                <a:defRPr/>
              </a:pPr>
              <a:t>11/13/2020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E73A32D-3095-4A2C-8C85-E92105D27F44}" type="slidenum">
              <a:rPr lang="en-GB" altLang="en-US"/>
              <a:pPr>
                <a:defRPr/>
              </a:pPr>
              <a:t>‹#›</a:t>
            </a:fld>
            <a:endParaRPr lang="en-GB" altLang="en-US"/>
          </a:p>
        </p:txBody>
      </p:sp>
    </p:spTree>
    <p:extLst>
      <p:ext uri="{BB962C8B-B14F-4D97-AF65-F5344CB8AC3E}">
        <p14:creationId xmlns:p14="http://schemas.microsoft.com/office/powerpoint/2010/main" val="1128498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98FE0-FE4C-4038-BCAF-AC96E8B6B818}" type="datetimeFigureOut">
              <a:rPr lang="en-US"/>
              <a:pPr>
                <a:defRPr/>
              </a:pPr>
              <a:t>11/13/2020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82592F2-D2DC-4681-B401-7C1C6B2C5465}" type="slidenum">
              <a:rPr lang="en-GB" altLang="en-US"/>
              <a:pPr>
                <a:defRPr/>
              </a:pPr>
              <a:t>‹#›</a:t>
            </a:fld>
            <a:endParaRPr lang="en-GB" altLang="en-US"/>
          </a:p>
        </p:txBody>
      </p:sp>
    </p:spTree>
    <p:extLst>
      <p:ext uri="{BB962C8B-B14F-4D97-AF65-F5344CB8AC3E}">
        <p14:creationId xmlns:p14="http://schemas.microsoft.com/office/powerpoint/2010/main" val="75102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GB" dirty="0"/>
          </a:p>
        </p:txBody>
      </p:sp>
      <p:sp>
        <p:nvSpPr>
          <p:cNvPr id="3" name="Content Placeholder 2"/>
          <p:cNvSpPr>
            <a:spLocks noGrp="1"/>
          </p:cNvSpPr>
          <p:nvPr>
            <p:ph idx="1"/>
          </p:nvPr>
        </p:nvSpPr>
        <p:spPr>
          <a:xfrm>
            <a:off x="457200" y="1600200"/>
            <a:ext cx="8229600" cy="4900634"/>
          </a:xfrm>
        </p:spPr>
        <p:txBody>
          <a:bodyPr/>
          <a:lstStyle>
            <a:lvl1pPr marL="0" indent="0">
              <a:spcAft>
                <a:spcPts val="400"/>
              </a:spcAft>
              <a:buNone/>
              <a:defRPr/>
            </a:lvl1pPr>
            <a:lvl2pPr marL="449263" indent="0">
              <a:spcAft>
                <a:spcPts val="300"/>
              </a:spcAft>
              <a:buNone/>
              <a:defRPr/>
            </a:lvl2pPr>
            <a:lvl3pPr marL="898525" indent="0">
              <a:spcAft>
                <a:spcPts val="200"/>
              </a:spcAft>
              <a:buNone/>
              <a:defRPr/>
            </a:lvl3pPr>
            <a:lvl4pPr marL="1346200" indent="0">
              <a:spcAft>
                <a:spcPts val="200"/>
              </a:spcAft>
              <a:buNone/>
              <a:defRPr/>
            </a:lvl4pPr>
            <a:lvl5pPr marL="1795463" indent="0">
              <a:spcAft>
                <a:spcPts val="200"/>
              </a:spcAft>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0203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84C6532-0CE5-4809-8D39-D868A7C30899}" type="datetimeFigureOut">
              <a:rPr lang="en-US"/>
              <a:pPr>
                <a:defRPr/>
              </a:pPr>
              <a:t>11/13/2020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A1F086E-D51A-4A86-815A-E54160304855}" type="slidenum">
              <a:rPr lang="en-GB" altLang="en-US"/>
              <a:pPr>
                <a:defRPr/>
              </a:pPr>
              <a:t>‹#›</a:t>
            </a:fld>
            <a:endParaRPr lang="en-GB" altLang="en-US"/>
          </a:p>
        </p:txBody>
      </p:sp>
    </p:spTree>
    <p:extLst>
      <p:ext uri="{BB962C8B-B14F-4D97-AF65-F5344CB8AC3E}">
        <p14:creationId xmlns:p14="http://schemas.microsoft.com/office/powerpoint/2010/main" val="41022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BD840DAD-22C1-42AA-9909-730C96B6B0F8}"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61DC8B1-3077-4FBB-8411-2D5690631029}" type="slidenum">
              <a:rPr lang="en-GB" altLang="en-US"/>
              <a:pPr>
                <a:defRPr/>
              </a:pPr>
              <a:t>‹#›</a:t>
            </a:fld>
            <a:endParaRPr lang="en-GB" altLang="en-US"/>
          </a:p>
        </p:txBody>
      </p:sp>
    </p:spTree>
    <p:extLst>
      <p:ext uri="{BB962C8B-B14F-4D97-AF65-F5344CB8AC3E}">
        <p14:creationId xmlns:p14="http://schemas.microsoft.com/office/powerpoint/2010/main" val="2989751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9E0D468-3E7D-41B9-8BDA-8735B8118F50}"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404D893-9049-49AC-8759-A60145D4B257}" type="slidenum">
              <a:rPr lang="en-GB" altLang="en-US"/>
              <a:pPr>
                <a:defRPr/>
              </a:pPr>
              <a:t>‹#›</a:t>
            </a:fld>
            <a:endParaRPr lang="en-GB" altLang="en-US"/>
          </a:p>
        </p:txBody>
      </p:sp>
    </p:spTree>
    <p:extLst>
      <p:ext uri="{BB962C8B-B14F-4D97-AF65-F5344CB8AC3E}">
        <p14:creationId xmlns:p14="http://schemas.microsoft.com/office/powerpoint/2010/main" val="194026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2F23FF6-06DD-42A7-82B4-5AA73091E4AF}" type="datetimeFigureOut">
              <a:rPr lang="en-US"/>
              <a:pPr>
                <a:defRPr/>
              </a:pPr>
              <a:t>11/13/2020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34A1275-E0B0-4949-97D9-D77FBE62BACA}" type="slidenum">
              <a:rPr lang="en-GB" altLang="en-US"/>
              <a:pPr>
                <a:defRPr/>
              </a:pPr>
              <a:t>‹#›</a:t>
            </a:fld>
            <a:endParaRPr lang="en-GB" altLang="en-US"/>
          </a:p>
        </p:txBody>
      </p:sp>
    </p:spTree>
    <p:extLst>
      <p:ext uri="{BB962C8B-B14F-4D97-AF65-F5344CB8AC3E}">
        <p14:creationId xmlns:p14="http://schemas.microsoft.com/office/powerpoint/2010/main" val="135074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CDAF5083-1E85-4B52-B6D2-0462E94239A2}" type="datetimeFigureOut">
              <a:rPr lang="en-US"/>
              <a:pPr>
                <a:defRPr/>
              </a:pPr>
              <a:t>11/13/2020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D7637B6-1AB0-40E6-9464-6D8A6E9CA518}" type="slidenum">
              <a:rPr lang="en-GB" altLang="en-US"/>
              <a:pPr>
                <a:defRPr/>
              </a:pPr>
              <a:t>‹#›</a:t>
            </a:fld>
            <a:endParaRPr lang="en-GB" altLang="en-US"/>
          </a:p>
        </p:txBody>
      </p:sp>
    </p:spTree>
    <p:extLst>
      <p:ext uri="{BB962C8B-B14F-4D97-AF65-F5344CB8AC3E}">
        <p14:creationId xmlns:p14="http://schemas.microsoft.com/office/powerpoint/2010/main" val="117784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3A0E065A-D315-48D6-9078-668E618C3A7A}" type="datetimeFigureOut">
              <a:rPr lang="en-US"/>
              <a:pPr>
                <a:defRPr/>
              </a:pPr>
              <a:t>11/13/2020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D44A2F8B-D01B-4AF6-8235-E4E9390FBC07}" type="slidenum">
              <a:rPr lang="en-GB" altLang="en-US"/>
              <a:pPr>
                <a:defRPr/>
              </a:pPr>
              <a:t>‹#›</a:t>
            </a:fld>
            <a:endParaRPr lang="en-GB" altLang="en-US"/>
          </a:p>
        </p:txBody>
      </p:sp>
    </p:spTree>
    <p:extLst>
      <p:ext uri="{BB962C8B-B14F-4D97-AF65-F5344CB8AC3E}">
        <p14:creationId xmlns:p14="http://schemas.microsoft.com/office/powerpoint/2010/main" val="332294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3C5E02FF-0428-4483-93F6-CACF4ECDA941}" type="datetimeFigureOut">
              <a:rPr lang="en-US"/>
              <a:pPr>
                <a:defRPr/>
              </a:pPr>
              <a:t>11/13/2020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E0A4ADBE-352E-4BD3-8F25-E3A0C2C254D8}" type="slidenum">
              <a:rPr lang="en-GB" altLang="en-US"/>
              <a:pPr>
                <a:defRPr/>
              </a:pPr>
              <a:t>‹#›</a:t>
            </a:fld>
            <a:endParaRPr lang="en-GB" altLang="en-US"/>
          </a:p>
        </p:txBody>
      </p:sp>
    </p:spTree>
    <p:extLst>
      <p:ext uri="{BB962C8B-B14F-4D97-AF65-F5344CB8AC3E}">
        <p14:creationId xmlns:p14="http://schemas.microsoft.com/office/powerpoint/2010/main" val="305979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5065D40-21E3-4182-AA4B-7594FBFEC73E}" type="datetimeFigureOut">
              <a:rPr lang="en-US"/>
              <a:pPr>
                <a:defRPr/>
              </a:pPr>
              <a:t>11/13/2020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B8A80EC1-E021-478B-BA4B-195009AFB0E4}" type="slidenum">
              <a:rPr lang="en-GB" altLang="en-US"/>
              <a:pPr>
                <a:defRPr/>
              </a:pPr>
              <a:t>‹#›</a:t>
            </a:fld>
            <a:endParaRPr lang="en-GB" altLang="en-US"/>
          </a:p>
        </p:txBody>
      </p:sp>
    </p:spTree>
    <p:extLst>
      <p:ext uri="{BB962C8B-B14F-4D97-AF65-F5344CB8AC3E}">
        <p14:creationId xmlns:p14="http://schemas.microsoft.com/office/powerpoint/2010/main" val="116456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D3F83F-0CD5-4AE2-A35E-AB3DAAA1E023}" type="datetimeFigureOut">
              <a:rPr lang="en-US"/>
              <a:pPr>
                <a:defRPr/>
              </a:pPr>
              <a:t>11/13/2020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68D720-493B-4059-85B8-279CEF9F5EDB}" type="slidenum">
              <a:rPr lang="en-GB" altLang="en-US"/>
              <a:pPr>
                <a:defRPr/>
              </a:pPr>
              <a:t>‹#›</a:t>
            </a:fld>
            <a:endParaRPr lang="en-GB" altLang="en-US"/>
          </a:p>
        </p:txBody>
      </p:sp>
    </p:spTree>
    <p:extLst>
      <p:ext uri="{BB962C8B-B14F-4D97-AF65-F5344CB8AC3E}">
        <p14:creationId xmlns:p14="http://schemas.microsoft.com/office/powerpoint/2010/main" val="374577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21F7C37-B37F-46E1-9433-5D3343F57564}" type="datetimeFigureOut">
              <a:rPr lang="en-US"/>
              <a:pPr>
                <a:defRPr/>
              </a:pPr>
              <a:t>11/13/2020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E566A4C-8635-4B87-A62B-09821FDD921F}" type="slidenum">
              <a:rPr lang="en-GB" altLang="en-US"/>
              <a:pPr>
                <a:defRPr/>
              </a:pPr>
              <a:t>‹#›</a:t>
            </a:fld>
            <a:endParaRPr lang="en-GB" altLang="en-US"/>
          </a:p>
        </p:txBody>
      </p:sp>
    </p:spTree>
    <p:extLst>
      <p:ext uri="{BB962C8B-B14F-4D97-AF65-F5344CB8AC3E}">
        <p14:creationId xmlns:p14="http://schemas.microsoft.com/office/powerpoint/2010/main" val="412142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B20E2B8-C3C3-4252-9EFE-1A78041FF89E}" type="datetimeFigureOut">
              <a:rPr lang="en-US"/>
              <a:pPr>
                <a:defRPr/>
              </a:pPr>
              <a:t>11/13/2020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8169112-7B4E-4416-8D45-8AF415C5172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412" r:id="rId1"/>
    <p:sldLayoutId id="2147484433" r:id="rId2"/>
    <p:sldLayoutId id="2147484413" r:id="rId3"/>
    <p:sldLayoutId id="2147484414" r:id="rId4"/>
    <p:sldLayoutId id="2147484415" r:id="rId5"/>
    <p:sldLayoutId id="2147484416" r:id="rId6"/>
    <p:sldLayoutId id="2147484417" r:id="rId7"/>
    <p:sldLayoutId id="2147484418" r:id="rId8"/>
    <p:sldLayoutId id="2147484419" r:id="rId9"/>
    <p:sldLayoutId id="2147484420" r:id="rId10"/>
    <p:sldLayoutId id="21474844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3B6D3CC-61D4-4A21-A8CC-FA82DBFCB6C7}" type="datetimeFigureOut">
              <a:rPr lang="en-US"/>
              <a:pPr>
                <a:defRPr/>
              </a:pPr>
              <a:t>11/13/2020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9B0A4A9-A6E8-469A-A17F-3217108A8EAF}"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01975"/>
            <a:ext cx="7772400" cy="1470025"/>
          </a:xfrm>
        </p:spPr>
        <p:txBody>
          <a:bodyPr rtlCol="0">
            <a:normAutofit fontScale="90000"/>
          </a:bodyPr>
          <a:lstStyle/>
          <a:p>
            <a:pPr eaLnBrk="1" fontAlgn="auto" hangingPunct="1">
              <a:spcAft>
                <a:spcPts val="0"/>
              </a:spcAft>
              <a:defRPr/>
            </a:pPr>
            <a:r>
              <a:rPr lang="en-GB" b="1" dirty="0"/>
              <a:t>Fundamentals of Politics Research</a:t>
            </a:r>
            <a:br>
              <a:rPr lang="en-GB" b="1" dirty="0"/>
            </a:br>
            <a:br>
              <a:rPr lang="en-GB" dirty="0"/>
            </a:br>
            <a:r>
              <a:rPr lang="en-GB" sz="3600" dirty="0"/>
              <a:t>Lecture 10 (2020-21)</a:t>
            </a:r>
            <a:br>
              <a:rPr lang="en-GB" sz="3600" b="1" dirty="0"/>
            </a:br>
            <a:br>
              <a:rPr lang="en-GB" b="1" dirty="0"/>
            </a:br>
            <a:r>
              <a:rPr lang="en-GB" b="1" dirty="0"/>
              <a:t>Concepts</a:t>
            </a:r>
            <a:br>
              <a:rPr lang="en-GB" b="1" dirty="0"/>
            </a:br>
            <a:br>
              <a:rPr lang="en-GB" b="1" dirty="0"/>
            </a:br>
            <a:r>
              <a:rPr lang="en-GB" sz="3600" dirty="0">
                <a:solidFill>
                  <a:prstClr val="black"/>
                </a:solidFill>
              </a:rPr>
              <a:t>Dr Adrian Blau</a:t>
            </a:r>
            <a:br>
              <a:rPr lang="en-GB" sz="2000" dirty="0"/>
            </a:br>
            <a:r>
              <a:rPr lang="en-GB" b="1" dirty="0"/>
              <a:t> </a:t>
            </a:r>
            <a:endParaRPr lang="en-GB" dirty="0"/>
          </a:p>
        </p:txBody>
      </p:sp>
      <p:pic>
        <p:nvPicPr>
          <p:cNvPr id="4" name="Picture 3" descr="KCL_UoL_A5_30mm_red">
            <a:extLst>
              <a:ext uri="{FF2B5EF4-FFF2-40B4-BE49-F238E27FC236}">
                <a16:creationId xmlns:a16="http://schemas.microsoft.com/office/drawing/2014/main" id="{1D6C7905-3962-4584-9E71-1223E12B07E5}"/>
              </a:ext>
            </a:extLst>
          </p:cNvPr>
          <p:cNvPicPr/>
          <p:nvPr/>
        </p:nvPicPr>
        <p:blipFill>
          <a:blip r:embed="rId2" cstate="print">
            <a:extLst>
              <a:ext uri="{28A0092B-C50C-407E-A947-70E740481C1C}">
                <a14:useLocalDpi xmlns:a14="http://schemas.microsoft.com/office/drawing/2010/main" val="0"/>
              </a:ext>
            </a:extLst>
          </a:blip>
          <a:srcRect b="14844"/>
          <a:stretch>
            <a:fillRect/>
          </a:stretch>
        </p:blipFill>
        <p:spPr bwMode="auto">
          <a:xfrm>
            <a:off x="251520" y="260647"/>
            <a:ext cx="1368152" cy="109773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a:t>Berlin is not completely useless</a:t>
            </a:r>
          </a:p>
        </p:txBody>
      </p:sp>
      <p:sp>
        <p:nvSpPr>
          <p:cNvPr id="3" name="Content Placeholder 2"/>
          <p:cNvSpPr>
            <a:spLocks noGrp="1"/>
          </p:cNvSpPr>
          <p:nvPr>
            <p:ph idx="1"/>
          </p:nvPr>
        </p:nvSpPr>
        <p:spPr>
          <a:xfrm>
            <a:off x="457200" y="1600200"/>
            <a:ext cx="8229600" cy="4900613"/>
          </a:xfrm>
        </p:spPr>
        <p:txBody>
          <a:bodyPr/>
          <a:lstStyle/>
          <a:p>
            <a:r>
              <a:rPr lang="en-GB" altLang="en-US" sz="2800" dirty="0"/>
              <a:t>Treats negative liberty as a matter of degree (‘scalar’).</a:t>
            </a:r>
          </a:p>
          <a:p>
            <a:r>
              <a:rPr lang="en-GB" altLang="en-US" sz="2800" b="1" dirty="0">
                <a:sym typeface="Wingdings" panose="05000000000000000000" pitchFamily="2" charset="2"/>
              </a:rPr>
              <a:t> </a:t>
            </a:r>
            <a:r>
              <a:rPr lang="en-GB" altLang="en-US" sz="2800" b="1" dirty="0"/>
              <a:t>Tip:</a:t>
            </a:r>
            <a:r>
              <a:rPr lang="en-GB" altLang="en-US" sz="2800" dirty="0"/>
              <a:t> ask if your concept is scalar. How many scales?</a:t>
            </a:r>
            <a:endParaRPr lang="en-GB" altLang="en-US" sz="2800" b="1" dirty="0"/>
          </a:p>
          <a:p>
            <a:r>
              <a:rPr lang="en-GB" altLang="en-US" sz="2800" dirty="0"/>
              <a:t>Contrasts negative liberty with ability.</a:t>
            </a:r>
          </a:p>
          <a:p>
            <a:r>
              <a:rPr lang="en-GB" altLang="en-US" sz="2800" dirty="0"/>
              <a:t>Contrasts mere unfreedom and coercion (1969, 122-3).</a:t>
            </a:r>
          </a:p>
          <a:p>
            <a:r>
              <a:rPr lang="en-GB" altLang="en-US" sz="2800" dirty="0"/>
              <a:t>Contrasts his and Mill’s notions of negative freedom (1969, 139-40).</a:t>
            </a:r>
          </a:p>
          <a:p>
            <a:r>
              <a:rPr lang="en-GB" altLang="en-US" sz="2800" b="1" dirty="0">
                <a:sym typeface="Wingdings" panose="05000000000000000000" pitchFamily="2" charset="2"/>
              </a:rPr>
              <a:t> </a:t>
            </a:r>
            <a:r>
              <a:rPr lang="en-GB" altLang="en-US" sz="2800" b="1" dirty="0"/>
              <a:t>Tip:</a:t>
            </a:r>
            <a:r>
              <a:rPr lang="en-GB" altLang="en-US" sz="2800" dirty="0"/>
              <a:t> after defining a term, it can help to contrast it with similar ideas, or (as with unfreedom vs. coercion) distinguish different versions of the same idea.</a:t>
            </a:r>
            <a:endParaRPr lang="en-GB" altLang="en-US" sz="2800" b="1" dirty="0"/>
          </a:p>
          <a:p>
            <a:endParaRPr lang="en-GB" altLang="en-US" sz="2800" dirty="0"/>
          </a:p>
          <a:p>
            <a:endParaRPr lang="en-GB"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r>
              <a:rPr lang="en-GB" altLang="en-US" b="1"/>
              <a:t>Concepts and conceptions</a:t>
            </a:r>
          </a:p>
        </p:txBody>
      </p:sp>
      <p:sp>
        <p:nvSpPr>
          <p:cNvPr id="28675" name="Content Placeholder 2"/>
          <p:cNvSpPr>
            <a:spLocks noGrp="1"/>
          </p:cNvSpPr>
          <p:nvPr>
            <p:ph idx="4294967295"/>
          </p:nvPr>
        </p:nvSpPr>
        <p:spPr/>
        <p:txBody>
          <a:bodyPr/>
          <a:lstStyle/>
          <a:p>
            <a:pPr marL="0" indent="0">
              <a:buFont typeface="Arial" charset="0"/>
              <a:buNone/>
              <a:defRPr/>
            </a:pPr>
            <a:r>
              <a:rPr lang="en-GB" dirty="0"/>
              <a:t>A concept is a </a:t>
            </a:r>
            <a:r>
              <a:rPr lang="en-GB" i="1" dirty="0"/>
              <a:t>general</a:t>
            </a:r>
            <a:r>
              <a:rPr lang="en-GB" dirty="0"/>
              <a:t> idea, a conception is a </a:t>
            </a:r>
            <a:r>
              <a:rPr lang="en-GB" i="1" dirty="0"/>
              <a:t>particular </a:t>
            </a:r>
            <a:r>
              <a:rPr lang="en-GB" dirty="0"/>
              <a:t>version of that concept (Rawls 1971, 5; §1).</a:t>
            </a:r>
          </a:p>
          <a:p>
            <a:pPr marL="896938" lvl="1" indent="-352425">
              <a:buFont typeface="Arial" panose="020B0604020202020204" pitchFamily="34" charset="0"/>
              <a:buChar char="•"/>
              <a:defRPr/>
            </a:pPr>
            <a:r>
              <a:rPr lang="en-GB" sz="3200" dirty="0"/>
              <a:t>Corruption </a:t>
            </a:r>
            <a:r>
              <a:rPr lang="en-GB" sz="3200" dirty="0">
                <a:sym typeface="Wingdings" pitchFamily="2" charset="2"/>
              </a:rPr>
              <a:t> moral corruption, political corruption, etc.</a:t>
            </a:r>
          </a:p>
          <a:p>
            <a:pPr marL="896938" lvl="1" indent="-352425">
              <a:buFont typeface="Arial" panose="020B0604020202020204" pitchFamily="34" charset="0"/>
              <a:buChar char="•"/>
              <a:defRPr/>
            </a:pPr>
            <a:r>
              <a:rPr lang="en-GB" sz="3200" dirty="0">
                <a:sym typeface="Wingdings" pitchFamily="2" charset="2"/>
              </a:rPr>
              <a:t>Political corruption  bribery, nepotism, theft, grand, petty, etc.</a:t>
            </a:r>
          </a:p>
          <a:p>
            <a:pPr marL="542925" lvl="1" indent="1588">
              <a:buFont typeface="Arial" charset="0"/>
              <a:buNone/>
              <a:defRPr/>
            </a:pPr>
            <a:endParaRPr lang="en-GB" dirty="0">
              <a:sym typeface="Wingdings" pitchFamily="2" charset="2"/>
            </a:endParaRPr>
          </a:p>
          <a:p>
            <a:pPr marL="142875" indent="1588">
              <a:buFont typeface="Arial" charset="0"/>
              <a:buNone/>
              <a:defRPr/>
            </a:pPr>
            <a:endParaRPr lang="en-GB" dirty="0"/>
          </a:p>
          <a:p>
            <a:pPr>
              <a:buFont typeface="Arial" charset="0"/>
              <a:buNone/>
              <a:defRPr/>
            </a:pPr>
            <a:endParaRPr lang="en-GB" sz="2000" b="1" dirty="0"/>
          </a:p>
          <a:p>
            <a:pPr marL="0" indent="0">
              <a:buFont typeface="Arial" charset="0"/>
              <a:buNone/>
              <a:defRPr/>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a:t>Examples 1 and 2</a:t>
            </a:r>
          </a:p>
        </p:txBody>
      </p:sp>
      <p:sp>
        <p:nvSpPr>
          <p:cNvPr id="3" name="Content Placeholder 2"/>
          <p:cNvSpPr>
            <a:spLocks noGrp="1"/>
          </p:cNvSpPr>
          <p:nvPr>
            <p:ph idx="1"/>
          </p:nvPr>
        </p:nvSpPr>
        <p:spPr>
          <a:xfrm>
            <a:off x="457200" y="1600200"/>
            <a:ext cx="8229600" cy="4900613"/>
          </a:xfrm>
        </p:spPr>
        <p:txBody>
          <a:bodyPr/>
          <a:lstStyle/>
          <a:p>
            <a:pPr>
              <a:buFont typeface="Arial" charset="0"/>
              <a:buNone/>
              <a:defRPr/>
            </a:pPr>
            <a:r>
              <a:rPr lang="en-GB" b="1" dirty="0" err="1"/>
              <a:t>MacCallum</a:t>
            </a:r>
            <a:r>
              <a:rPr lang="en-GB" dirty="0"/>
              <a:t> (1967): Agent X</a:t>
            </a:r>
            <a:r>
              <a:rPr lang="en-GB" b="1" dirty="0"/>
              <a:t> </a:t>
            </a:r>
            <a:r>
              <a:rPr lang="en-GB" dirty="0"/>
              <a:t>is free if not stopped by constraint Y</a:t>
            </a:r>
            <a:r>
              <a:rPr lang="en-GB" b="1" dirty="0"/>
              <a:t> </a:t>
            </a:r>
            <a:r>
              <a:rPr lang="en-GB" dirty="0"/>
              <a:t>from doing action Z.</a:t>
            </a:r>
          </a:p>
          <a:p>
            <a:pPr>
              <a:buFont typeface="Arial" charset="0"/>
              <a:buNone/>
              <a:defRPr/>
            </a:pPr>
            <a:r>
              <a:rPr lang="en-GB" b="1" dirty="0" err="1"/>
              <a:t>Darwall</a:t>
            </a:r>
            <a:r>
              <a:rPr lang="en-GB" dirty="0"/>
              <a:t> (2002, 1): welfare is ‘the good of a person in the sense of what benefits </a:t>
            </a:r>
            <a:r>
              <a:rPr lang="en-GB" i="1" dirty="0"/>
              <a:t>her.</a:t>
            </a:r>
            <a:r>
              <a:rPr lang="en-GB" dirty="0"/>
              <a:t> This differs … from what a person herself values, prefers, or takes an interest in’.</a:t>
            </a:r>
          </a:p>
          <a:p>
            <a:pPr lvl="1">
              <a:buFont typeface="Arial" charset="0"/>
              <a:buNone/>
              <a:defRPr/>
            </a:pPr>
            <a:r>
              <a:rPr lang="en-GB" dirty="0"/>
              <a:t>Welfare is what is objectively good for a person, which may or may not be the same as what is subjectively good for the person.</a:t>
            </a:r>
          </a:p>
          <a:p>
            <a:pPr marL="84137" indent="1588">
              <a:buFont typeface="Arial" charset="0"/>
              <a:buNone/>
              <a:defRPr/>
            </a:pPr>
            <a:endParaRPr lang="en-GB" dirty="0"/>
          </a:p>
          <a:p>
            <a:pPr>
              <a:buFont typeface="Arial" charset="0"/>
              <a:buNone/>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a:t>Example 3</a:t>
            </a:r>
          </a:p>
        </p:txBody>
      </p:sp>
      <p:sp>
        <p:nvSpPr>
          <p:cNvPr id="23555" name="Content Placeholder 2"/>
          <p:cNvSpPr>
            <a:spLocks noGrp="1"/>
          </p:cNvSpPr>
          <p:nvPr>
            <p:ph idx="1"/>
          </p:nvPr>
        </p:nvSpPr>
        <p:spPr>
          <a:xfrm>
            <a:off x="457200" y="1600200"/>
            <a:ext cx="8229600" cy="4900613"/>
          </a:xfrm>
        </p:spPr>
        <p:txBody>
          <a:bodyPr/>
          <a:lstStyle/>
          <a:p>
            <a:r>
              <a:rPr lang="en-GB" altLang="en-US" b="1"/>
              <a:t>Tsebelis</a:t>
            </a:r>
            <a:r>
              <a:rPr lang="en-GB" altLang="en-US"/>
              <a:t> (2002, 2): ‘In order to change policies … a certain number of individual or collective actors have to agree to the proposed change. I call such actors </a:t>
            </a:r>
            <a:r>
              <a:rPr lang="en-GB" altLang="en-US" i="1"/>
              <a:t>veto players. </a:t>
            </a:r>
            <a:r>
              <a:rPr lang="en-GB" altLang="en-US"/>
              <a:t>Veto players are specified in a country by the constitution … or by the political system …. I call these two different types of veto players </a:t>
            </a:r>
            <a:r>
              <a:rPr lang="en-GB" altLang="en-US" i="1"/>
              <a:t>institutional </a:t>
            </a:r>
            <a:r>
              <a:rPr lang="en-GB" altLang="en-US"/>
              <a:t>and</a:t>
            </a:r>
            <a:r>
              <a:rPr lang="en-GB" altLang="en-US" i="1"/>
              <a:t> partisan </a:t>
            </a:r>
            <a:r>
              <a:rPr lang="en-GB" altLang="en-US"/>
              <a:t>veto players, respectively</a:t>
            </a:r>
            <a:r>
              <a:rPr lang="en-GB" altLang="en-US" i="1"/>
              <a:t>.’</a:t>
            </a:r>
            <a:endParaRPr lang="en-GB" altLang="en-US"/>
          </a:p>
          <a:p>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a:t>Example 4</a:t>
            </a:r>
          </a:p>
        </p:txBody>
      </p:sp>
      <p:sp>
        <p:nvSpPr>
          <p:cNvPr id="24579" name="Content Placeholder 2"/>
          <p:cNvSpPr>
            <a:spLocks noGrp="1"/>
          </p:cNvSpPr>
          <p:nvPr>
            <p:ph idx="1"/>
          </p:nvPr>
        </p:nvSpPr>
        <p:spPr>
          <a:xfrm>
            <a:off x="457200" y="1600200"/>
            <a:ext cx="8229600" cy="4900613"/>
          </a:xfrm>
        </p:spPr>
        <p:txBody>
          <a:bodyPr/>
          <a:lstStyle/>
          <a:p>
            <a:r>
              <a:rPr lang="en-GB" altLang="en-US" b="1"/>
              <a:t>Lijphart</a:t>
            </a:r>
            <a:r>
              <a:rPr lang="en-GB" altLang="en-US"/>
              <a:t> (1996, 258): consociationalism is ‘characterized by (1) grand coalition governments that include representatives of all major linguistic and religious groups, (2) cultural autonomy for these groups, (3) proportionality in political representation and civil service appointments, and (4) a minority veto with regard to vital minority rights and autonomy.’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D99694"/>
            </a:gs>
            <a:gs pos="50000">
              <a:srgbClr val="558ED5"/>
            </a:gs>
            <a:gs pos="100000">
              <a:srgbClr val="E6B9B8"/>
            </a:gs>
          </a:gsLst>
          <a:lin ang="2700000" scaled="1"/>
        </a:gradFill>
        <a:effectLst/>
      </p:bgPr>
    </p:bg>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r>
              <a:rPr lang="en-GB" altLang="en-US" b="1"/>
              <a:t>Exercise</a:t>
            </a:r>
            <a:endParaRPr lang="en-US" altLang="en-US" b="1"/>
          </a:p>
        </p:txBody>
      </p:sp>
      <p:sp>
        <p:nvSpPr>
          <p:cNvPr id="14339" name="Rectangle 3"/>
          <p:cNvSpPr>
            <a:spLocks noGrp="1"/>
          </p:cNvSpPr>
          <p:nvPr>
            <p:ph type="body" idx="1"/>
          </p:nvPr>
        </p:nvSpPr>
        <p:spPr/>
        <p:txBody>
          <a:bodyPr/>
          <a:lstStyle/>
          <a:p>
            <a:pPr marL="0" indent="0">
              <a:spcAft>
                <a:spcPts val="400"/>
              </a:spcAft>
              <a:buFont typeface="Arial" panose="020B0604020202020204" pitchFamily="34" charset="0"/>
              <a:buNone/>
            </a:pPr>
            <a:r>
              <a:rPr lang="en-GB" altLang="en-US" sz="3600" b="1" dirty="0"/>
              <a:t>Define one or both of the following terms, distinguishing if needs be between different conceptions of your concept, and/or between different concepts</a:t>
            </a:r>
            <a:r>
              <a:rPr lang="en-GB" altLang="en-US" sz="3600" b="1" dirty="0">
                <a:solidFill>
                  <a:srgbClr val="000000"/>
                </a:solidFill>
              </a:rPr>
              <a:t>:</a:t>
            </a:r>
            <a:r>
              <a:rPr lang="en-GB" altLang="en-US" sz="3600" dirty="0">
                <a:solidFill>
                  <a:srgbClr val="000000"/>
                </a:solidFill>
              </a:rPr>
              <a:t>	</a:t>
            </a:r>
          </a:p>
          <a:p>
            <a:pPr marL="1143000" lvl="1" indent="-742950">
              <a:spcAft>
                <a:spcPts val="400"/>
              </a:spcAft>
              <a:buFont typeface="Arial" panose="020B0604020202020204" pitchFamily="34" charset="0"/>
              <a:buAutoNum type="alphaLcParenBoth"/>
            </a:pPr>
            <a:r>
              <a:rPr lang="en-GB" altLang="en-US" sz="3600" dirty="0">
                <a:solidFill>
                  <a:srgbClr val="000000"/>
                </a:solidFill>
              </a:rPr>
              <a:t>terrorism</a:t>
            </a:r>
          </a:p>
          <a:p>
            <a:pPr marL="1143000" lvl="1" indent="-742950">
              <a:spcAft>
                <a:spcPts val="400"/>
              </a:spcAft>
              <a:buFont typeface="Arial" panose="020B0604020202020204" pitchFamily="34" charset="0"/>
              <a:buAutoNum type="alphaLcParenBoth"/>
            </a:pPr>
            <a:r>
              <a:rPr lang="en-GB" altLang="en-US" sz="3600" dirty="0">
                <a:solidFill>
                  <a:srgbClr val="000000"/>
                </a:solidFill>
              </a:rPr>
              <a:t>sport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a:t>Tips</a:t>
            </a:r>
          </a:p>
        </p:txBody>
      </p:sp>
      <p:sp>
        <p:nvSpPr>
          <p:cNvPr id="3" name="Content Placeholder 2"/>
          <p:cNvSpPr>
            <a:spLocks noGrp="1"/>
          </p:cNvSpPr>
          <p:nvPr>
            <p:ph idx="1"/>
          </p:nvPr>
        </p:nvSpPr>
        <p:spPr>
          <a:xfrm>
            <a:off x="457200" y="1600200"/>
            <a:ext cx="8229600" cy="4900613"/>
          </a:xfrm>
        </p:spPr>
        <p:txBody>
          <a:bodyPr/>
          <a:lstStyle/>
          <a:p>
            <a:r>
              <a:rPr lang="en-GB" altLang="en-US" b="1" dirty="0">
                <a:sym typeface="Wingdings" panose="05000000000000000000" pitchFamily="2" charset="2"/>
              </a:rPr>
              <a:t> Tip: </a:t>
            </a:r>
            <a:r>
              <a:rPr lang="en-GB" altLang="en-US" dirty="0"/>
              <a:t>Be careful of dictionaries &amp; etymology, and using just one definition: compare.</a:t>
            </a:r>
          </a:p>
          <a:p>
            <a:r>
              <a:rPr lang="en-GB" altLang="en-US" b="1" dirty="0">
                <a:sym typeface="Wingdings" panose="05000000000000000000" pitchFamily="2" charset="2"/>
              </a:rPr>
              <a:t>1. </a:t>
            </a:r>
            <a:r>
              <a:rPr lang="en-GB" altLang="en-US" dirty="0"/>
              <a:t>Read existing scholarly definitions/accounts.</a:t>
            </a:r>
          </a:p>
          <a:p>
            <a:r>
              <a:rPr lang="en-GB" altLang="en-US" b="1" dirty="0">
                <a:sym typeface="Wingdings" panose="05000000000000000000" pitchFamily="2" charset="2"/>
              </a:rPr>
              <a:t>2. </a:t>
            </a:r>
            <a:r>
              <a:rPr lang="en-GB" altLang="en-US" dirty="0"/>
              <a:t>Use/amend existing definition, or create one.</a:t>
            </a:r>
          </a:p>
          <a:p>
            <a:r>
              <a:rPr lang="en-GB" altLang="en-US" b="1" dirty="0"/>
              <a:t>3. </a:t>
            </a:r>
            <a:r>
              <a:rPr lang="en-GB" altLang="en-US" dirty="0"/>
              <a:t>Distinguish it from other ideas if needs be.</a:t>
            </a:r>
          </a:p>
          <a:p>
            <a:r>
              <a:rPr lang="en-GB" altLang="en-US" b="1" dirty="0">
                <a:sym typeface="Wingdings" panose="05000000000000000000" pitchFamily="2" charset="2"/>
              </a:rPr>
              <a:t>4. </a:t>
            </a:r>
            <a:r>
              <a:rPr lang="en-GB" altLang="en-US" dirty="0"/>
              <a:t>Check the definition.</a:t>
            </a:r>
          </a:p>
          <a:p>
            <a:r>
              <a:rPr lang="en-GB" altLang="en-US" b="1" dirty="0">
                <a:sym typeface="Wingdings" panose="05000000000000000000" pitchFamily="2" charset="2"/>
              </a:rPr>
              <a:t>5. </a:t>
            </a:r>
            <a:r>
              <a:rPr lang="en-GB" altLang="en-US" dirty="0"/>
              <a:t>Throw different examples at the definition; go back to step 2 if needs be.</a:t>
            </a:r>
          </a:p>
          <a:p>
            <a:endParaRPr lang="en-GB" altLang="en-US" dirty="0"/>
          </a:p>
        </p:txBody>
      </p:sp>
      <p:sp>
        <p:nvSpPr>
          <p:cNvPr id="4" name="Content Placeholder 2"/>
          <p:cNvSpPr txBox="1">
            <a:spLocks/>
          </p:cNvSpPr>
          <p:nvPr/>
        </p:nvSpPr>
        <p:spPr bwMode="auto">
          <a:xfrm>
            <a:off x="5143500" y="4591966"/>
            <a:ext cx="3714750" cy="7143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spcBef>
                <a:spcPts val="0"/>
              </a:spcBef>
              <a:spcAft>
                <a:spcPts val="0"/>
              </a:spcAft>
              <a:buFont typeface="Arial" charset="0"/>
              <a:buNone/>
              <a:defRPr/>
            </a:pPr>
            <a:r>
              <a:rPr lang="en-GB" sz="3200" dirty="0"/>
              <a:t>An </a:t>
            </a:r>
            <a:r>
              <a:rPr lang="en-GB" sz="3200" b="1" dirty="0"/>
              <a:t>iterative </a:t>
            </a:r>
            <a:r>
              <a:rPr lang="en-GB" sz="3200" dirty="0"/>
              <a:t>process.</a:t>
            </a:r>
            <a:endParaRPr lang="en-GB" sz="2800" dirty="0">
              <a:solidFill>
                <a:schemeClr val="tx1"/>
              </a:solidFill>
            </a:endParaRPr>
          </a:p>
        </p:txBody>
      </p:sp>
      <p:cxnSp>
        <p:nvCxnSpPr>
          <p:cNvPr id="5" name="Shape 5"/>
          <p:cNvCxnSpPr>
            <a:stCxn id="4" idx="1"/>
          </p:cNvCxnSpPr>
          <p:nvPr/>
        </p:nvCxnSpPr>
        <p:spPr bwMode="auto">
          <a:xfrm rot="10800000">
            <a:off x="2500313" y="3806154"/>
            <a:ext cx="2643187" cy="1143000"/>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hape 5"/>
          <p:cNvCxnSpPr>
            <a:stCxn id="4" idx="1"/>
          </p:cNvCxnSpPr>
          <p:nvPr/>
        </p:nvCxnSpPr>
        <p:spPr bwMode="auto">
          <a:xfrm rot="10800000">
            <a:off x="4429125" y="4591966"/>
            <a:ext cx="714375" cy="357188"/>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hape 5"/>
          <p:cNvCxnSpPr>
            <a:stCxn id="4" idx="1"/>
          </p:cNvCxnSpPr>
          <p:nvPr/>
        </p:nvCxnSpPr>
        <p:spPr bwMode="auto">
          <a:xfrm rot="10800000" flipV="1">
            <a:off x="4429125" y="4949154"/>
            <a:ext cx="714375" cy="71437"/>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hape 5"/>
          <p:cNvCxnSpPr>
            <a:stCxn id="4" idx="1"/>
          </p:cNvCxnSpPr>
          <p:nvPr/>
        </p:nvCxnSpPr>
        <p:spPr bwMode="auto">
          <a:xfrm rot="10800000" flipV="1">
            <a:off x="3857625" y="4949154"/>
            <a:ext cx="1285875" cy="1000125"/>
          </a:xfrm>
          <a:prstGeom prst="curvedConnector3">
            <a:avLst>
              <a:gd name="adj1" fmla="val 50000"/>
            </a:avLst>
          </a:prstGeom>
          <a:ln w="317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142875" y="274638"/>
            <a:ext cx="7286625" cy="1143000"/>
          </a:xfrm>
        </p:spPr>
        <p:txBody>
          <a:bodyPr/>
          <a:lstStyle/>
          <a:p>
            <a:r>
              <a:rPr lang="en-GB" altLang="en-US"/>
              <a:t>Example: Weir and Beetham </a:t>
            </a:r>
            <a:endParaRPr lang="en-US" altLang="en-US"/>
          </a:p>
        </p:txBody>
      </p:sp>
      <p:sp>
        <p:nvSpPr>
          <p:cNvPr id="32771" name="Rectangle 3"/>
          <p:cNvSpPr>
            <a:spLocks noGrp="1"/>
          </p:cNvSpPr>
          <p:nvPr>
            <p:ph type="body" idx="1"/>
          </p:nvPr>
        </p:nvSpPr>
        <p:spPr>
          <a:xfrm>
            <a:off x="457200" y="1428750"/>
            <a:ext cx="8229600" cy="4525963"/>
          </a:xfrm>
        </p:spPr>
        <p:txBody>
          <a:bodyPr/>
          <a:lstStyle/>
          <a:p>
            <a:pPr>
              <a:buFont typeface="Arial" charset="0"/>
              <a:buNone/>
              <a:defRPr/>
            </a:pPr>
            <a:r>
              <a:rPr lang="en-GB" dirty="0"/>
              <a:t>Democracy </a:t>
            </a:r>
            <a:r>
              <a:rPr lang="en-GB" dirty="0">
                <a:sym typeface="Wingdings" pitchFamily="2" charset="2"/>
              </a:rPr>
              <a:t></a:t>
            </a:r>
            <a:r>
              <a:rPr lang="en-GB" dirty="0"/>
              <a:t> political equality and </a:t>
            </a:r>
            <a:br>
              <a:rPr lang="en-GB" dirty="0"/>
            </a:br>
            <a:r>
              <a:rPr lang="en-GB" dirty="0"/>
              <a:t>popular control </a:t>
            </a:r>
          </a:p>
          <a:p>
            <a:pPr marL="896938" lvl="1" indent="-496888">
              <a:buFont typeface="Arial" charset="0"/>
              <a:buNone/>
              <a:defRPr/>
            </a:pPr>
            <a:r>
              <a:rPr lang="en-GB" dirty="0">
                <a:sym typeface="Wingdings" pitchFamily="2" charset="2"/>
              </a:rPr>
              <a:t> 	</a:t>
            </a:r>
            <a:r>
              <a:rPr lang="en-GB" dirty="0"/>
              <a:t>authorisation, accountability, responsiveness, representativeness</a:t>
            </a:r>
          </a:p>
          <a:p>
            <a:pPr marL="896938" lvl="1" indent="-496888">
              <a:buFont typeface="Arial" charset="0"/>
              <a:buNone/>
              <a:defRPr/>
            </a:pPr>
            <a:r>
              <a:rPr lang="en-GB" dirty="0">
                <a:sym typeface="Wingdings" pitchFamily="2" charset="2"/>
              </a:rPr>
              <a:t> 	</a:t>
            </a:r>
            <a:r>
              <a:rPr lang="en-GB" dirty="0"/>
              <a:t>30 questions, e.g. ‘How far is there systematic opportunity for citizens to vote directly on basic constitutional changes?’</a:t>
            </a:r>
          </a:p>
          <a:p>
            <a:pPr marL="271462" indent="-320675">
              <a:buFont typeface="Arial" charset="0"/>
              <a:buNone/>
              <a:defRPr/>
            </a:pPr>
            <a:r>
              <a:rPr lang="en-GB" dirty="0"/>
              <a:t>Attempt to answer those questions empirically.</a:t>
            </a:r>
          </a:p>
          <a:p>
            <a:pPr>
              <a:buFont typeface="Arial" charset="0"/>
              <a:buNone/>
              <a:defRPr/>
            </a:pPr>
            <a:r>
              <a:rPr lang="en-GB" sz="2800" dirty="0"/>
              <a:t>On KEATS. See also Lord and </a:t>
            </a:r>
            <a:r>
              <a:rPr lang="en-GB" sz="2800" dirty="0" err="1"/>
              <a:t>Beetham</a:t>
            </a:r>
            <a:r>
              <a:rPr lang="en-GB" sz="2800" dirty="0"/>
              <a:t> (1998).</a:t>
            </a:r>
            <a:endParaRPr lang="en-US" sz="2800" dirty="0"/>
          </a:p>
        </p:txBody>
      </p:sp>
      <p:pic>
        <p:nvPicPr>
          <p:cNvPr id="27652" name="Picture 4" descr="C:\Users\Home\Documents\Weir and Beeth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71438"/>
            <a:ext cx="1468438"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a:t>Two common conceptual errors: 1</a:t>
            </a:r>
          </a:p>
        </p:txBody>
      </p:sp>
      <p:sp>
        <p:nvSpPr>
          <p:cNvPr id="3" name="Content Placeholder 2"/>
          <p:cNvSpPr>
            <a:spLocks noGrp="1"/>
          </p:cNvSpPr>
          <p:nvPr>
            <p:ph idx="1"/>
          </p:nvPr>
        </p:nvSpPr>
        <p:spPr>
          <a:xfrm>
            <a:off x="457200" y="1600200"/>
            <a:ext cx="8229600" cy="4900613"/>
          </a:xfrm>
        </p:spPr>
        <p:txBody>
          <a:bodyPr/>
          <a:lstStyle/>
          <a:p>
            <a:pPr>
              <a:buFont typeface="Arial" charset="0"/>
              <a:buNone/>
              <a:defRPr/>
            </a:pPr>
            <a:r>
              <a:rPr lang="en-GB" b="1" dirty="0"/>
              <a:t>False dichotomy (A </a:t>
            </a:r>
            <a:r>
              <a:rPr lang="en-GB" b="1" i="1" dirty="0"/>
              <a:t>or</a:t>
            </a:r>
            <a:r>
              <a:rPr lang="en-GB" b="1" dirty="0"/>
              <a:t> B).</a:t>
            </a:r>
          </a:p>
          <a:p>
            <a:pPr>
              <a:buFont typeface="Arial" charset="0"/>
              <a:buNone/>
              <a:defRPr/>
            </a:pPr>
            <a:r>
              <a:rPr lang="en-GB" dirty="0"/>
              <a:t>How to escape a false dichotomy:</a:t>
            </a:r>
          </a:p>
          <a:p>
            <a:pPr marL="963613" lvl="1" indent="-514350">
              <a:buFont typeface="Arial" charset="0"/>
              <a:buAutoNum type="alphaLcParenBoth"/>
              <a:defRPr/>
            </a:pPr>
            <a:r>
              <a:rPr lang="en-GB" dirty="0"/>
              <a:t>It’s not A </a:t>
            </a:r>
            <a:r>
              <a:rPr lang="en-GB" i="1" dirty="0"/>
              <a:t>or </a:t>
            </a:r>
            <a:r>
              <a:rPr lang="en-GB" dirty="0"/>
              <a:t>B, it’s A </a:t>
            </a:r>
            <a:r>
              <a:rPr lang="en-GB" i="1" dirty="0"/>
              <a:t>and </a:t>
            </a:r>
            <a:r>
              <a:rPr lang="en-GB" dirty="0"/>
              <a:t>B.</a:t>
            </a:r>
          </a:p>
          <a:p>
            <a:pPr marL="1616075" lvl="3" indent="-269875">
              <a:buFont typeface="Arial" panose="020B0604020202020204" pitchFamily="34" charset="0"/>
              <a:buChar char="•"/>
              <a:defRPr/>
            </a:pPr>
            <a:r>
              <a:rPr lang="en-GB" sz="2800" dirty="0"/>
              <a:t>i.e. the choice is not exclusive.</a:t>
            </a:r>
          </a:p>
          <a:p>
            <a:pPr marL="963613" lvl="1" indent="-514350">
              <a:buFont typeface="Arial" charset="0"/>
              <a:buAutoNum type="alphaLcParenBoth"/>
              <a:defRPr/>
            </a:pPr>
            <a:r>
              <a:rPr lang="en-GB" dirty="0"/>
              <a:t>It’s not A </a:t>
            </a:r>
            <a:r>
              <a:rPr lang="en-GB" i="1" dirty="0"/>
              <a:t>or</a:t>
            </a:r>
            <a:r>
              <a:rPr lang="en-GB" dirty="0"/>
              <a:t> B, it’s C.</a:t>
            </a:r>
          </a:p>
          <a:p>
            <a:pPr marL="1616075" lvl="3" indent="-269875">
              <a:buFont typeface="Arial" panose="020B0604020202020204" pitchFamily="34" charset="0"/>
              <a:buChar char="•"/>
              <a:defRPr/>
            </a:pPr>
            <a:r>
              <a:rPr lang="en-GB" sz="2800" dirty="0"/>
              <a:t>i.e. the choice is not exhaustive.</a:t>
            </a:r>
          </a:p>
          <a:p>
            <a:pPr marL="963613" lvl="1" indent="-514350">
              <a:buFont typeface="Arial" charset="0"/>
              <a:buAutoNum type="alphaLcParenBoth"/>
              <a:defRPr/>
            </a:pPr>
            <a:r>
              <a:rPr lang="en-GB" dirty="0"/>
              <a:t>It’s not A </a:t>
            </a:r>
            <a:r>
              <a:rPr lang="en-GB" i="1" dirty="0"/>
              <a:t>or</a:t>
            </a:r>
            <a:r>
              <a:rPr lang="en-GB" dirty="0"/>
              <a:t> B, it’s a matter of degree between A and B.</a:t>
            </a:r>
          </a:p>
          <a:p>
            <a:pPr marL="1860550" lvl="3" indent="-514350">
              <a:buFont typeface="Arial" charset="0"/>
              <a:buNone/>
              <a:defRPr/>
            </a:pPr>
            <a:r>
              <a:rPr lang="en-GB" sz="2800" dirty="0"/>
              <a:t>… several scales … between A and C …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a:t>Two common conceptual errors: 2</a:t>
            </a:r>
          </a:p>
        </p:txBody>
      </p:sp>
      <p:sp>
        <p:nvSpPr>
          <p:cNvPr id="3" name="Content Placeholder 2"/>
          <p:cNvSpPr>
            <a:spLocks noGrp="1"/>
          </p:cNvSpPr>
          <p:nvPr>
            <p:ph idx="1"/>
          </p:nvPr>
        </p:nvSpPr>
        <p:spPr>
          <a:xfrm>
            <a:off x="457200" y="1600200"/>
            <a:ext cx="8229600" cy="4900613"/>
          </a:xfrm>
        </p:spPr>
        <p:txBody>
          <a:bodyPr/>
          <a:lstStyle/>
          <a:p>
            <a:r>
              <a:rPr lang="en-GB" altLang="en-US" b="1" dirty="0"/>
              <a:t>Over-generalisation.</a:t>
            </a:r>
            <a:endParaRPr lang="en-GB" altLang="en-US" dirty="0"/>
          </a:p>
          <a:p>
            <a:r>
              <a:rPr lang="en-GB" altLang="en-US" dirty="0"/>
              <a:t>‘Turnout is falling because people distrust politicians.’</a:t>
            </a:r>
          </a:p>
          <a:p>
            <a:r>
              <a:rPr lang="en-GB" altLang="en-US" dirty="0" err="1"/>
              <a:t>Esarey</a:t>
            </a:r>
            <a:r>
              <a:rPr lang="en-GB" altLang="en-US" dirty="0"/>
              <a:t> and </a:t>
            </a:r>
            <a:r>
              <a:rPr lang="en-GB" altLang="en-US" dirty="0" err="1"/>
              <a:t>Chirillo</a:t>
            </a:r>
            <a:r>
              <a:rPr lang="en-GB" altLang="en-US" dirty="0"/>
              <a:t> (2013), repeatedly, e.g. ‘</a:t>
            </a:r>
            <a:r>
              <a:rPr lang="en-GB" dirty="0"/>
              <a:t>women are more averse to risk-taking than men when facing comparable incentives’, ‘women are less tolerant of corruption than men in Australia’ (pp. 362, 364).</a:t>
            </a:r>
            <a:endParaRPr lang="en-GB" altLang="en-US" dirty="0"/>
          </a:p>
          <a:p>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Today</a:t>
            </a:r>
          </a:p>
        </p:txBody>
      </p:sp>
      <p:sp>
        <p:nvSpPr>
          <p:cNvPr id="10243" name="Content Placeholder 2"/>
          <p:cNvSpPr>
            <a:spLocks noGrp="1"/>
          </p:cNvSpPr>
          <p:nvPr>
            <p:ph idx="1"/>
          </p:nvPr>
        </p:nvSpPr>
        <p:spPr>
          <a:xfrm>
            <a:off x="457200" y="1600200"/>
            <a:ext cx="8229600" cy="3829050"/>
          </a:xfrm>
        </p:spPr>
        <p:txBody>
          <a:bodyPr/>
          <a:lstStyle/>
          <a:p>
            <a:r>
              <a:rPr lang="en-GB" altLang="en-US"/>
              <a:t>asdasdasd</a:t>
            </a:r>
          </a:p>
        </p:txBody>
      </p:sp>
      <p:graphicFrame>
        <p:nvGraphicFramePr>
          <p:cNvPr id="4" name="Content Placeholder 3"/>
          <p:cNvGraphicFramePr>
            <a:graphicFrameLocks/>
          </p:cNvGraphicFramePr>
          <p:nvPr/>
        </p:nvGraphicFramePr>
        <p:xfrm>
          <a:off x="457200" y="476250"/>
          <a:ext cx="8362950" cy="5280118"/>
        </p:xfrm>
        <a:graphic>
          <a:graphicData uri="http://schemas.openxmlformats.org/drawingml/2006/table">
            <a:tbl>
              <a:tblPr firstRow="1" bandRow="1">
                <a:tableStyleId>{21E4AEA4-8DFA-4A89-87EB-49C32662AFE0}</a:tableStyleId>
              </a:tblPr>
              <a:tblGrid>
                <a:gridCol w="4546848">
                  <a:extLst>
                    <a:ext uri="{9D8B030D-6E8A-4147-A177-3AD203B41FA5}">
                      <a16:colId xmlns:a16="http://schemas.microsoft.com/office/drawing/2014/main" val="20000"/>
                    </a:ext>
                  </a:extLst>
                </a:gridCol>
                <a:gridCol w="3816102">
                  <a:extLst>
                    <a:ext uri="{9D8B030D-6E8A-4147-A177-3AD203B41FA5}">
                      <a16:colId xmlns:a16="http://schemas.microsoft.com/office/drawing/2014/main" val="20001"/>
                    </a:ext>
                  </a:extLst>
                </a:gridCol>
              </a:tblGrid>
              <a:tr h="10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kern="1200" dirty="0">
                          <a:solidFill>
                            <a:schemeClr val="tx1"/>
                          </a:solidFill>
                          <a:effectLst/>
                        </a:rPr>
                        <a:t>1. Studying politics at university</a:t>
                      </a:r>
                      <a:endParaRPr lang="en-GB" sz="2800" b="0" kern="1200" dirty="0">
                        <a:solidFill>
                          <a:schemeClr val="tx1"/>
                        </a:solidFill>
                        <a:effectLst/>
                        <a:latin typeface="+mn-lt"/>
                        <a:ea typeface="+mn-ea"/>
                        <a:cs typeface="+mn-cs"/>
                      </a:endParaRPr>
                    </a:p>
                  </a:txBody>
                  <a:tcPr marL="91436" marR="91436" marT="45731" marB="45731">
                    <a:solidFill>
                      <a:srgbClr val="FFFFCC"/>
                    </a:solidFill>
                  </a:tcPr>
                </a:tc>
                <a:tc>
                  <a:txBody>
                    <a:bodyPr/>
                    <a:lstStyle/>
                    <a:p>
                      <a:r>
                        <a:rPr lang="en-GB" sz="2800" b="0" dirty="0">
                          <a:solidFill>
                            <a:schemeClr val="tx1"/>
                          </a:solidFill>
                        </a:rPr>
                        <a:t>7. </a:t>
                      </a:r>
                      <a:r>
                        <a:rPr lang="en-GB" sz="2800" b="0" kern="1200" dirty="0">
                          <a:solidFill>
                            <a:schemeClr val="tx1"/>
                          </a:solidFill>
                          <a:effectLst/>
                        </a:rPr>
                        <a:t>Facts and values</a:t>
                      </a:r>
                      <a:endParaRPr lang="en-GB" sz="2800" b="0" dirty="0">
                        <a:solidFill>
                          <a:schemeClr val="tx1"/>
                        </a:solidFill>
                      </a:endParaRPr>
                    </a:p>
                  </a:txBody>
                  <a:tcPr marL="91436" marR="91436" marT="45731" marB="45731">
                    <a:solidFill>
                      <a:srgbClr val="FFFFCC"/>
                    </a:solidFill>
                  </a:tcPr>
                </a:tc>
                <a:extLst>
                  <a:ext uri="{0D108BD9-81ED-4DB2-BD59-A6C34878D82A}">
                    <a16:rowId xmlns:a16="http://schemas.microsoft.com/office/drawing/2014/main" val="10000"/>
                  </a:ext>
                </a:extLst>
              </a:tr>
              <a:tr h="1062192">
                <a:tc>
                  <a:txBody>
                    <a:bodyPr/>
                    <a:lstStyle/>
                    <a:p>
                      <a:r>
                        <a:rPr lang="en-GB" sz="2800" b="0" kern="1200" dirty="0">
                          <a:solidFill>
                            <a:schemeClr val="tx1"/>
                          </a:solidFill>
                          <a:effectLst/>
                        </a:rPr>
                        <a:t>2. Questions</a:t>
                      </a:r>
                      <a:endParaRPr lang="en-GB" sz="2800" b="0" dirty="0">
                        <a:solidFill>
                          <a:schemeClr val="tx1"/>
                        </a:solidFill>
                      </a:endParaRPr>
                    </a:p>
                  </a:txBody>
                  <a:tcPr marL="91436" marR="91436" marT="45731" marB="4573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dirty="0">
                          <a:solidFill>
                            <a:schemeClr val="tx1"/>
                          </a:solidFill>
                        </a:rPr>
                        <a:t>8. </a:t>
                      </a:r>
                      <a:r>
                        <a:rPr lang="en-GB" sz="2800" b="0" kern="1200" dirty="0">
                          <a:solidFill>
                            <a:schemeClr val="tx1"/>
                          </a:solidFill>
                          <a:effectLst/>
                        </a:rPr>
                        <a:t>Him and hers</a:t>
                      </a:r>
                      <a:endParaRPr lang="en-GB" sz="2800" b="0" kern="1200" dirty="0">
                        <a:solidFill>
                          <a:schemeClr val="tx1"/>
                        </a:solidFill>
                        <a:effectLst/>
                        <a:latin typeface="+mn-lt"/>
                        <a:ea typeface="+mn-ea"/>
                        <a:cs typeface="+mn-cs"/>
                      </a:endParaRPr>
                    </a:p>
                  </a:txBody>
                  <a:tcPr marL="91436" marR="91436" marT="45731" marB="45731"/>
                </a:tc>
                <a:extLst>
                  <a:ext uri="{0D108BD9-81ED-4DB2-BD59-A6C34878D82A}">
                    <a16:rowId xmlns:a16="http://schemas.microsoft.com/office/drawing/2014/main" val="10001"/>
                  </a:ext>
                </a:extLst>
              </a:tr>
              <a:tr h="651923">
                <a:tc>
                  <a:txBody>
                    <a:bodyPr/>
                    <a:lstStyle/>
                    <a:p>
                      <a:r>
                        <a:rPr lang="en-GB" sz="2800" b="0" dirty="0">
                          <a:solidFill>
                            <a:schemeClr val="tx1"/>
                          </a:solidFill>
                        </a:rPr>
                        <a:t>3. </a:t>
                      </a:r>
                      <a:r>
                        <a:rPr lang="en-GB" sz="2800" b="0" kern="1200" dirty="0">
                          <a:solidFill>
                            <a:schemeClr val="tx1"/>
                          </a:solidFill>
                          <a:effectLst/>
                        </a:rPr>
                        <a:t>Answers</a:t>
                      </a:r>
                      <a:endParaRPr lang="en-GB" sz="2800" b="0" dirty="0">
                        <a:solidFill>
                          <a:schemeClr val="tx1"/>
                        </a:solidFill>
                      </a:endParaRPr>
                    </a:p>
                  </a:txBody>
                  <a:tcPr marL="91436" marR="91436" marT="45731" marB="4573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dirty="0">
                          <a:solidFill>
                            <a:schemeClr val="tx1"/>
                          </a:solidFill>
                        </a:rPr>
                        <a:t>9. </a:t>
                      </a:r>
                      <a:r>
                        <a:rPr lang="en-GB" sz="2800" b="0" kern="1200" dirty="0">
                          <a:solidFill>
                            <a:schemeClr val="tx1"/>
                          </a:solidFill>
                          <a:effectLst/>
                        </a:rPr>
                        <a:t>Subject and object</a:t>
                      </a:r>
                      <a:endParaRPr lang="en-GB" sz="2800" b="0" kern="1200" dirty="0">
                        <a:solidFill>
                          <a:schemeClr val="tx1"/>
                        </a:solidFill>
                        <a:effectLst/>
                        <a:latin typeface="+mn-lt"/>
                        <a:ea typeface="+mn-ea"/>
                        <a:cs typeface="+mn-cs"/>
                      </a:endParaRPr>
                    </a:p>
                  </a:txBody>
                  <a:tcPr marL="91436" marR="91436" marT="45731" marB="45731">
                    <a:solidFill>
                      <a:srgbClr val="FFFFCC"/>
                    </a:solidFill>
                  </a:tcPr>
                </a:tc>
                <a:extLst>
                  <a:ext uri="{0D108BD9-81ED-4DB2-BD59-A6C34878D82A}">
                    <a16:rowId xmlns:a16="http://schemas.microsoft.com/office/drawing/2014/main" val="10002"/>
                  </a:ext>
                </a:extLst>
              </a:tr>
              <a:tr h="651923">
                <a:tc>
                  <a:txBody>
                    <a:bodyPr/>
                    <a:lstStyle/>
                    <a:p>
                      <a:r>
                        <a:rPr lang="en-GB" sz="2800" b="0" dirty="0">
                          <a:solidFill>
                            <a:schemeClr val="tx1"/>
                          </a:solidFill>
                        </a:rPr>
                        <a:t>4. </a:t>
                      </a:r>
                      <a:r>
                        <a:rPr lang="en-GB" sz="2800" b="0" kern="1200" dirty="0">
                          <a:solidFill>
                            <a:schemeClr val="tx1"/>
                          </a:solidFill>
                          <a:effectLst/>
                        </a:rPr>
                        <a:t>A science of politics?</a:t>
                      </a:r>
                      <a:endParaRPr lang="en-GB" sz="2800" b="0" dirty="0">
                        <a:solidFill>
                          <a:schemeClr val="tx1"/>
                        </a:solidFill>
                      </a:endParaRPr>
                    </a:p>
                  </a:txBody>
                  <a:tcPr marL="91436" marR="91436" marT="45731" marB="45731"/>
                </a:tc>
                <a:tc>
                  <a:txBody>
                    <a:bodyPr/>
                    <a:lstStyle/>
                    <a:p>
                      <a:r>
                        <a:rPr lang="en-GB" sz="2800" b="0" dirty="0">
                          <a:solidFill>
                            <a:schemeClr val="tx1"/>
                          </a:solidFill>
                        </a:rPr>
                        <a:t>10. </a:t>
                      </a:r>
                      <a:r>
                        <a:rPr lang="en-GB" sz="2800" b="0" kern="1200" dirty="0">
                          <a:solidFill>
                            <a:schemeClr val="tx1"/>
                          </a:solidFill>
                          <a:effectLst/>
                        </a:rPr>
                        <a:t>Concepts </a:t>
                      </a:r>
                      <a:endParaRPr lang="en-GB" sz="2800" b="0" dirty="0">
                        <a:solidFill>
                          <a:schemeClr val="tx1"/>
                        </a:solidFill>
                      </a:endParaRPr>
                    </a:p>
                  </a:txBody>
                  <a:tcPr marL="91436" marR="91436" marT="45731" marB="45731"/>
                </a:tc>
                <a:extLst>
                  <a:ext uri="{0D108BD9-81ED-4DB2-BD59-A6C34878D82A}">
                    <a16:rowId xmlns:a16="http://schemas.microsoft.com/office/drawing/2014/main" val="10003"/>
                  </a:ext>
                </a:extLst>
              </a:tr>
              <a:tr h="695573">
                <a:tc>
                  <a:txBody>
                    <a:bodyPr/>
                    <a:lstStyle/>
                    <a:p>
                      <a:r>
                        <a:rPr lang="en-GB" sz="2800" b="0" kern="1200" dirty="0">
                          <a:solidFill>
                            <a:schemeClr val="tx1"/>
                          </a:solidFill>
                          <a:effectLst/>
                        </a:rPr>
                        <a:t>5.</a:t>
                      </a:r>
                      <a:r>
                        <a:rPr lang="en-GB" sz="2800" b="0" kern="1200" baseline="0" dirty="0">
                          <a:solidFill>
                            <a:schemeClr val="tx1"/>
                          </a:solidFill>
                          <a:effectLst/>
                        </a:rPr>
                        <a:t> Quantitative and qualitative</a:t>
                      </a:r>
                      <a:endParaRPr lang="en-GB" sz="2800" b="0" dirty="0">
                        <a:solidFill>
                          <a:schemeClr val="tx1"/>
                        </a:solidFill>
                      </a:endParaRPr>
                    </a:p>
                  </a:txBody>
                  <a:tcPr marL="91436" marR="91436" marT="45731" marB="4573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dirty="0">
                          <a:solidFill>
                            <a:schemeClr val="tx1"/>
                          </a:solidFill>
                        </a:rPr>
                        <a:t>11. </a:t>
                      </a:r>
                      <a:r>
                        <a:rPr lang="en-GB" sz="2800" b="0" kern="1200" dirty="0">
                          <a:solidFill>
                            <a:schemeClr val="tx1"/>
                          </a:solidFill>
                          <a:effectLst/>
                        </a:rPr>
                        <a:t>Bullshit</a:t>
                      </a:r>
                      <a:endParaRPr lang="en-GB" sz="2800" b="0" kern="1200" dirty="0">
                        <a:solidFill>
                          <a:schemeClr val="tx1"/>
                        </a:solidFill>
                        <a:effectLst/>
                        <a:latin typeface="+mn-lt"/>
                        <a:ea typeface="+mn-ea"/>
                        <a:cs typeface="+mn-cs"/>
                      </a:endParaRPr>
                    </a:p>
                  </a:txBody>
                  <a:tcPr marL="91436" marR="91436" marT="45731" marB="45731">
                    <a:solidFill>
                      <a:srgbClr val="FFFFCC"/>
                    </a:solidFill>
                  </a:tcPr>
                </a:tc>
                <a:extLst>
                  <a:ext uri="{0D108BD9-81ED-4DB2-BD59-A6C34878D82A}">
                    <a16:rowId xmlns:a16="http://schemas.microsoft.com/office/drawing/2014/main" val="10004"/>
                  </a:ext>
                </a:extLst>
              </a:tr>
              <a:tr h="945010">
                <a:tc>
                  <a:txBody>
                    <a:bodyPr/>
                    <a:lstStyle/>
                    <a:p>
                      <a:r>
                        <a:rPr lang="en-GB" sz="2800" b="0" dirty="0">
                          <a:solidFill>
                            <a:schemeClr val="tx1"/>
                          </a:solidFill>
                        </a:rPr>
                        <a:t>6. </a:t>
                      </a:r>
                      <a:r>
                        <a:rPr lang="en-GB" sz="2800" b="0" i="1" dirty="0">
                          <a:solidFill>
                            <a:schemeClr val="tx1"/>
                          </a:solidFill>
                        </a:rPr>
                        <a:t>Reading week</a:t>
                      </a:r>
                    </a:p>
                  </a:txBody>
                  <a:tcPr marL="91436" marR="91436" marT="45731" marB="45731"/>
                </a:tc>
                <a:tc>
                  <a:txBody>
                    <a:bodyPr/>
                    <a:lstStyle/>
                    <a:p>
                      <a:r>
                        <a:rPr lang="en-GB" sz="2800" b="0" dirty="0">
                          <a:solidFill>
                            <a:schemeClr val="tx1"/>
                          </a:solidFill>
                        </a:rPr>
                        <a:t>12. </a:t>
                      </a:r>
                      <a:r>
                        <a:rPr lang="en-GB" sz="2800" b="0" kern="1200" dirty="0">
                          <a:solidFill>
                            <a:schemeClr val="tx1"/>
                          </a:solidFill>
                          <a:effectLst/>
                        </a:rPr>
                        <a:t>Recap:</a:t>
                      </a:r>
                      <a:r>
                        <a:rPr lang="en-GB" sz="2800" b="0" kern="1200" baseline="0" dirty="0">
                          <a:solidFill>
                            <a:schemeClr val="tx1"/>
                          </a:solidFill>
                          <a:effectLst/>
                        </a:rPr>
                        <a:t> e</a:t>
                      </a:r>
                      <a:r>
                        <a:rPr lang="en-GB" sz="2800" b="0" kern="1200" dirty="0">
                          <a:solidFill>
                            <a:schemeClr val="tx1"/>
                          </a:solidFill>
                          <a:effectLst/>
                        </a:rPr>
                        <a:t>thical scholarship</a:t>
                      </a:r>
                      <a:endParaRPr lang="en-GB" sz="2800" b="0" dirty="0">
                        <a:solidFill>
                          <a:schemeClr val="tx1"/>
                        </a:solidFill>
                      </a:endParaRPr>
                    </a:p>
                  </a:txBody>
                  <a:tcPr marL="91436" marR="91436" marT="45731" marB="45731"/>
                </a:tc>
                <a:extLst>
                  <a:ext uri="{0D108BD9-81ED-4DB2-BD59-A6C34878D82A}">
                    <a16:rowId xmlns:a16="http://schemas.microsoft.com/office/drawing/2014/main" val="10005"/>
                  </a:ext>
                </a:extLst>
              </a:tr>
            </a:tbl>
          </a:graphicData>
        </a:graphic>
      </p:graphicFrame>
      <p:sp>
        <p:nvSpPr>
          <p:cNvPr id="3" name="Rounded Rectangle 2"/>
          <p:cNvSpPr/>
          <p:nvPr/>
        </p:nvSpPr>
        <p:spPr>
          <a:xfrm>
            <a:off x="4932363" y="404813"/>
            <a:ext cx="3384053" cy="28797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ounded Rectangle 7"/>
          <p:cNvSpPr/>
          <p:nvPr/>
        </p:nvSpPr>
        <p:spPr>
          <a:xfrm>
            <a:off x="342900" y="1412776"/>
            <a:ext cx="4157093" cy="2305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Rounded Rectangle 9"/>
          <p:cNvSpPr/>
          <p:nvPr/>
        </p:nvSpPr>
        <p:spPr>
          <a:xfrm>
            <a:off x="4932363" y="3152775"/>
            <a:ext cx="3384053" cy="1589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ounded Rectangle 10"/>
          <p:cNvSpPr/>
          <p:nvPr/>
        </p:nvSpPr>
        <p:spPr>
          <a:xfrm>
            <a:off x="4968703" y="4737894"/>
            <a:ext cx="3384053" cy="1035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5" name="Group 14"/>
          <p:cNvGrpSpPr>
            <a:grpSpLocks/>
          </p:cNvGrpSpPr>
          <p:nvPr/>
        </p:nvGrpSpPr>
        <p:grpSpPr bwMode="auto">
          <a:xfrm>
            <a:off x="2689222" y="5779660"/>
            <a:ext cx="4010025" cy="857250"/>
            <a:chOff x="4992688" y="5881688"/>
            <a:chExt cx="4010025" cy="857250"/>
          </a:xfrm>
        </p:grpSpPr>
        <p:sp>
          <p:nvSpPr>
            <p:cNvPr id="19" name="Rounded Rectangle 18"/>
            <p:cNvSpPr/>
            <p:nvPr/>
          </p:nvSpPr>
          <p:spPr>
            <a:xfrm>
              <a:off x="4992688" y="5881688"/>
              <a:ext cx="4010025" cy="857250"/>
            </a:xfrm>
            <a:prstGeom prst="round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TextBox 19"/>
            <p:cNvSpPr txBox="1"/>
            <p:nvPr/>
          </p:nvSpPr>
          <p:spPr>
            <a:xfrm>
              <a:off x="5160963" y="5995988"/>
              <a:ext cx="3673475" cy="646112"/>
            </a:xfrm>
            <a:prstGeom prst="rect">
              <a:avLst/>
            </a:prstGeom>
            <a:noFill/>
          </p:spPr>
          <p:txBody>
            <a:bodyPr>
              <a:spAutoFit/>
            </a:bodyPr>
            <a:lstStyle/>
            <a:p>
              <a:pPr algn="ctr">
                <a:defRPr/>
              </a:pPr>
              <a:r>
                <a:rPr lang="en-GB" sz="3600" b="1" dirty="0">
                  <a:solidFill>
                    <a:srgbClr val="FF0000"/>
                  </a:solidFill>
                  <a:latin typeface="+mj-lt"/>
                </a:rPr>
                <a:t>Recap</a:t>
              </a:r>
            </a:p>
          </p:txBody>
        </p:sp>
      </p:grpSp>
      <p:grpSp>
        <p:nvGrpSpPr>
          <p:cNvPr id="7" name="Group 6"/>
          <p:cNvGrpSpPr>
            <a:grpSpLocks/>
          </p:cNvGrpSpPr>
          <p:nvPr/>
        </p:nvGrpSpPr>
        <p:grpSpPr bwMode="auto">
          <a:xfrm>
            <a:off x="2682317" y="5803472"/>
            <a:ext cx="4010025" cy="854075"/>
            <a:chOff x="309563" y="5881688"/>
            <a:chExt cx="4010025" cy="855662"/>
          </a:xfrm>
        </p:grpSpPr>
        <p:sp>
          <p:nvSpPr>
            <p:cNvPr id="21" name="Rounded Rectangle 20"/>
            <p:cNvSpPr/>
            <p:nvPr/>
          </p:nvSpPr>
          <p:spPr>
            <a:xfrm>
              <a:off x="309563" y="5881688"/>
              <a:ext cx="4010025" cy="855662"/>
            </a:xfrm>
            <a:prstGeom prst="round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TextBox 21"/>
            <p:cNvSpPr txBox="1"/>
            <p:nvPr/>
          </p:nvSpPr>
          <p:spPr>
            <a:xfrm>
              <a:off x="479426" y="5996200"/>
              <a:ext cx="3671887" cy="645723"/>
            </a:xfrm>
            <a:prstGeom prst="rect">
              <a:avLst/>
            </a:prstGeom>
            <a:noFill/>
          </p:spPr>
          <p:txBody>
            <a:bodyPr>
              <a:spAutoFit/>
            </a:bodyPr>
            <a:lstStyle/>
            <a:p>
              <a:pPr algn="ctr">
                <a:defRPr/>
              </a:pPr>
              <a:r>
                <a:rPr lang="en-GB" sz="3600" b="1" dirty="0">
                  <a:solidFill>
                    <a:srgbClr val="FF0000"/>
                  </a:solidFill>
                  <a:latin typeface="+mj-lt"/>
                </a:rPr>
                <a:t>How we do it</a:t>
              </a:r>
            </a:p>
          </p:txBody>
        </p:sp>
      </p:grpSp>
      <p:grpSp>
        <p:nvGrpSpPr>
          <p:cNvPr id="2" name="Group 1"/>
          <p:cNvGrpSpPr>
            <a:grpSpLocks/>
          </p:cNvGrpSpPr>
          <p:nvPr/>
        </p:nvGrpSpPr>
        <p:grpSpPr bwMode="auto">
          <a:xfrm>
            <a:off x="2703267" y="5781684"/>
            <a:ext cx="4010025" cy="857250"/>
            <a:chOff x="176213" y="5262563"/>
            <a:chExt cx="4010025" cy="857250"/>
          </a:xfrm>
        </p:grpSpPr>
        <p:sp>
          <p:nvSpPr>
            <p:cNvPr id="23" name="Rounded Rectangle 22"/>
            <p:cNvSpPr/>
            <p:nvPr/>
          </p:nvSpPr>
          <p:spPr>
            <a:xfrm>
              <a:off x="176213" y="5262563"/>
              <a:ext cx="4010025" cy="857250"/>
            </a:xfrm>
            <a:prstGeom prst="round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TextBox 23"/>
            <p:cNvSpPr txBox="1"/>
            <p:nvPr/>
          </p:nvSpPr>
          <p:spPr>
            <a:xfrm>
              <a:off x="346076" y="5376863"/>
              <a:ext cx="3671887" cy="647700"/>
            </a:xfrm>
            <a:prstGeom prst="rect">
              <a:avLst/>
            </a:prstGeom>
            <a:noFill/>
          </p:spPr>
          <p:txBody>
            <a:bodyPr>
              <a:spAutoFit/>
            </a:bodyPr>
            <a:lstStyle/>
            <a:p>
              <a:pPr algn="ctr">
                <a:defRPr/>
              </a:pPr>
              <a:r>
                <a:rPr lang="en-GB" sz="3600" b="1" dirty="0">
                  <a:solidFill>
                    <a:srgbClr val="FF0000"/>
                  </a:solidFill>
                  <a:latin typeface="+mj-lt"/>
                </a:rPr>
                <a:t>What we do</a:t>
              </a:r>
            </a:p>
          </p:txBody>
        </p:sp>
      </p:grpSp>
      <p:grpSp>
        <p:nvGrpSpPr>
          <p:cNvPr id="12" name="Group 11"/>
          <p:cNvGrpSpPr>
            <a:grpSpLocks/>
          </p:cNvGrpSpPr>
          <p:nvPr/>
        </p:nvGrpSpPr>
        <p:grpSpPr bwMode="auto">
          <a:xfrm>
            <a:off x="2710172" y="5793581"/>
            <a:ext cx="4010025" cy="855663"/>
            <a:chOff x="5065713" y="5283200"/>
            <a:chExt cx="4010025" cy="855663"/>
          </a:xfrm>
        </p:grpSpPr>
        <p:sp>
          <p:nvSpPr>
            <p:cNvPr id="25" name="Rounded Rectangle 24"/>
            <p:cNvSpPr/>
            <p:nvPr/>
          </p:nvSpPr>
          <p:spPr>
            <a:xfrm>
              <a:off x="5065713" y="5283200"/>
              <a:ext cx="4010025" cy="855663"/>
            </a:xfrm>
            <a:prstGeom prst="roundRect">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TextBox 25"/>
            <p:cNvSpPr txBox="1"/>
            <p:nvPr/>
          </p:nvSpPr>
          <p:spPr>
            <a:xfrm>
              <a:off x="5233988" y="5397500"/>
              <a:ext cx="3671888" cy="646113"/>
            </a:xfrm>
            <a:prstGeom prst="rect">
              <a:avLst/>
            </a:prstGeom>
            <a:noFill/>
          </p:spPr>
          <p:txBody>
            <a:bodyPr>
              <a:spAutoFit/>
            </a:bodyPr>
            <a:lstStyle/>
            <a:p>
              <a:pPr algn="ctr">
                <a:defRPr/>
              </a:pPr>
              <a:r>
                <a:rPr lang="en-GB" sz="3600" b="1" dirty="0">
                  <a:solidFill>
                    <a:srgbClr val="FF0000"/>
                  </a:solidFill>
                  <a:latin typeface="+mj-lt"/>
                </a:rPr>
                <a:t>How we think</a:t>
              </a:r>
            </a:p>
          </p:txBody>
        </p:sp>
      </p:grpSp>
      <p:sp>
        <p:nvSpPr>
          <p:cNvPr id="30" name="Rounded Rectangle 2">
            <a:extLst>
              <a:ext uri="{FF2B5EF4-FFF2-40B4-BE49-F238E27FC236}">
                <a16:creationId xmlns:a16="http://schemas.microsoft.com/office/drawing/2014/main" id="{F45556F1-4E84-4CE7-86EE-6D1A71DD9AB0}"/>
              </a:ext>
            </a:extLst>
          </p:cNvPr>
          <p:cNvSpPr/>
          <p:nvPr/>
        </p:nvSpPr>
        <p:spPr>
          <a:xfrm>
            <a:off x="323850" y="3822522"/>
            <a:ext cx="4176143" cy="10350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3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0" grpId="0" animBg="1"/>
      <p:bldP spid="10" grpId="1" animBg="1"/>
      <p:bldP spid="11" grpId="0" animBg="1"/>
      <p:bldP spid="30" grpId="0" animBg="1"/>
      <p:bldP spid="30"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descr="C:\Users\Home\Documents\lecture notes\more backups\Why Amns hate welf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357188"/>
            <a:ext cx="17335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descr="C:\Users\Home\Documents\lecture notes\more backups\Why Amns still don't vo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3073400"/>
            <a:ext cx="2540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descr="C:\Users\Home\Documents\lecture notes\more backups\why-americans-hate-politics-the-death-of-th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357188"/>
            <a:ext cx="32099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7" descr="C:\Users\Home\Documents\lecture notes\more backups\Why Amns can't rac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005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1" descr="C:\Users\Home\Documents\lecture notes\more backups\Brainwash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50" y="132397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8" descr="C:\Users\Home\Documents\lecture notes\more backups\Why Anms choose wa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57187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9" descr="C:\Users\Home\Documents\lecture notes\more backups\Bullie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4350" y="-51435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2" name="Picture 2" descr="C:\Users\Home\Documents\lecture notes\more backups\Why Amns Hate the Media.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9875" y="142875"/>
            <a:ext cx="25241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descr="C:\Users\Home\Documents\lecture notes\more backups\Why Amns dont vot.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3625" y="4000500"/>
            <a:ext cx="19621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0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GB" altLang="en-US"/>
              <a:t>Essentially contested concepts</a:t>
            </a:r>
            <a:endParaRPr lang="en-US" altLang="en-US"/>
          </a:p>
        </p:txBody>
      </p:sp>
      <p:sp>
        <p:nvSpPr>
          <p:cNvPr id="51203" name="Rectangle 3"/>
          <p:cNvSpPr>
            <a:spLocks noGrp="1"/>
          </p:cNvSpPr>
          <p:nvPr>
            <p:ph type="body" idx="1"/>
          </p:nvPr>
        </p:nvSpPr>
        <p:spPr>
          <a:xfrm>
            <a:off x="457200" y="1600200"/>
            <a:ext cx="8229600" cy="4900613"/>
          </a:xfrm>
        </p:spPr>
        <p:txBody>
          <a:bodyPr/>
          <a:lstStyle/>
          <a:p>
            <a:pPr>
              <a:lnSpc>
                <a:spcPct val="90000"/>
              </a:lnSpc>
            </a:pPr>
            <a:r>
              <a:rPr lang="en-GB" altLang="en-US"/>
              <a:t>Gallie (1956).</a:t>
            </a:r>
          </a:p>
          <a:p>
            <a:pPr>
              <a:lnSpc>
                <a:spcPct val="90000"/>
              </a:lnSpc>
            </a:pPr>
            <a:r>
              <a:rPr lang="en-GB" altLang="en-US"/>
              <a:t>There is something unclear in the core (essence) of a concept, therefore it is inevitable (essential) that there will be disagreement.</a:t>
            </a:r>
          </a:p>
          <a:p>
            <a:pPr>
              <a:lnSpc>
                <a:spcPct val="90000"/>
              </a:lnSpc>
            </a:pPr>
            <a:endParaRPr lang="en-GB" altLang="en-US"/>
          </a:p>
          <a:p>
            <a:pPr marL="533400" lvl="1" indent="1588">
              <a:lnSpc>
                <a:spcPct val="90000"/>
              </a:lnSpc>
            </a:pPr>
            <a:r>
              <a:rPr lang="en-GB" altLang="en-US"/>
              <a:t>Democracy: popular control and political equality.</a:t>
            </a:r>
          </a:p>
        </p:txBody>
      </p:sp>
      <p:sp>
        <p:nvSpPr>
          <p:cNvPr id="13" name="AutoShape 7"/>
          <p:cNvSpPr>
            <a:spLocks noChangeArrowheads="1"/>
          </p:cNvSpPr>
          <p:nvPr/>
        </p:nvSpPr>
        <p:spPr bwMode="auto">
          <a:xfrm>
            <a:off x="3714750" y="2205038"/>
            <a:ext cx="1357313" cy="438150"/>
          </a:xfrm>
          <a:prstGeom prst="roundRect">
            <a:avLst>
              <a:gd name="adj" fmla="val 16667"/>
            </a:avLst>
          </a:prstGeom>
          <a:noFill/>
          <a:ln w="254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en-US" sz="1800">
              <a:latin typeface="Arial" panose="020B0604020202020204" pitchFamily="34" charset="0"/>
            </a:endParaRPr>
          </a:p>
        </p:txBody>
      </p:sp>
      <p:sp>
        <p:nvSpPr>
          <p:cNvPr id="14" name="Text Box 6"/>
          <p:cNvSpPr txBox="1">
            <a:spLocks noChangeArrowheads="1"/>
          </p:cNvSpPr>
          <p:nvPr/>
        </p:nvSpPr>
        <p:spPr bwMode="auto">
          <a:xfrm>
            <a:off x="1763713" y="3690938"/>
            <a:ext cx="2928937" cy="523875"/>
          </a:xfrm>
          <a:prstGeom prst="rect">
            <a:avLst/>
          </a:prstGeom>
          <a:solidFill>
            <a:srgbClr val="CCFFFF"/>
          </a:solidFill>
          <a:ln w="19050">
            <a:solidFill>
              <a:srgbClr val="800080"/>
            </a:solidFill>
            <a:miter lim="800000"/>
            <a:headEnd/>
            <a:tailEnd/>
          </a:ln>
        </p:spPr>
        <p:txBody>
          <a:bodyPr>
            <a:spAutoFit/>
          </a:bodyPr>
          <a:lstStyle/>
          <a:p>
            <a:pPr algn="ctr" eaLnBrk="1" hangingPunct="1">
              <a:spcBef>
                <a:spcPct val="50000"/>
              </a:spcBef>
              <a:defRPr/>
            </a:pPr>
            <a:r>
              <a:rPr lang="en-GB" sz="2800" dirty="0">
                <a:latin typeface="+mj-lt"/>
                <a:cs typeface="Arial" charset="0"/>
              </a:rPr>
              <a:t>Often normative.</a:t>
            </a:r>
            <a:endParaRPr lang="en-US" sz="2800" dirty="0">
              <a:latin typeface="+mj-lt"/>
              <a:cs typeface="Arial" charset="0"/>
            </a:endParaRPr>
          </a:p>
        </p:txBody>
      </p:sp>
      <p:sp>
        <p:nvSpPr>
          <p:cNvPr id="2" name="AutoShape 7"/>
          <p:cNvSpPr>
            <a:spLocks noChangeArrowheads="1"/>
          </p:cNvSpPr>
          <p:nvPr/>
        </p:nvSpPr>
        <p:spPr bwMode="auto">
          <a:xfrm>
            <a:off x="3429000" y="3071813"/>
            <a:ext cx="2447925" cy="431800"/>
          </a:xfrm>
          <a:prstGeom prst="roundRect">
            <a:avLst>
              <a:gd name="adj" fmla="val 16667"/>
            </a:avLst>
          </a:prstGeom>
          <a:noFill/>
          <a:ln w="254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GB" altLang="en-US"/>
              <a:t>Vagueness</a:t>
            </a:r>
            <a:endParaRPr lang="en-US" altLang="en-US"/>
          </a:p>
        </p:txBody>
      </p:sp>
      <p:sp>
        <p:nvSpPr>
          <p:cNvPr id="49155" name="Rectangle 3"/>
          <p:cNvSpPr>
            <a:spLocks noGrp="1"/>
          </p:cNvSpPr>
          <p:nvPr>
            <p:ph type="body" idx="1"/>
          </p:nvPr>
        </p:nvSpPr>
        <p:spPr>
          <a:xfrm>
            <a:off x="457200" y="1600200"/>
            <a:ext cx="8229600" cy="4900613"/>
          </a:xfrm>
        </p:spPr>
        <p:txBody>
          <a:bodyPr/>
          <a:lstStyle/>
          <a:p>
            <a:r>
              <a:rPr lang="en-GB" altLang="en-US" sz="2800" dirty="0"/>
              <a:t>Sorensen (2006): ‘a term is vague to the extent that it has borderline cases. … If you cut one head off of a two headed man, have you decapitated him? What is the maximum height of a short man?’</a:t>
            </a:r>
          </a:p>
          <a:p>
            <a:pPr marL="533400" lvl="1" indent="-7938"/>
            <a:r>
              <a:rPr lang="en-GB" altLang="en-US" sz="2400" dirty="0"/>
              <a:t>We can </a:t>
            </a:r>
            <a:r>
              <a:rPr lang="en-GB" altLang="en-US" sz="2400" i="1" dirty="0"/>
              <a:t>stipulate</a:t>
            </a:r>
            <a:r>
              <a:rPr lang="en-GB" altLang="en-US" sz="2400" dirty="0"/>
              <a:t> that ‘decapitate’ means remove one head,  or that short men are under 5 foot 8/1.73 m (in the UK in the 21st century), for example.</a:t>
            </a:r>
          </a:p>
          <a:p>
            <a:pPr marL="533400" lvl="1" indent="-7938"/>
            <a:r>
              <a:rPr lang="en-GB" altLang="en-US" sz="2400" dirty="0"/>
              <a:t>But stipulation is merely a </a:t>
            </a:r>
            <a:r>
              <a:rPr lang="en-GB" altLang="en-US" sz="2400" i="1" dirty="0"/>
              <a:t>practical </a:t>
            </a:r>
            <a:r>
              <a:rPr lang="en-GB" altLang="en-US" sz="2400" dirty="0"/>
              <a:t>solution.</a:t>
            </a:r>
          </a:p>
          <a:p>
            <a:r>
              <a:rPr lang="en-GB" altLang="en-US" sz="2800" dirty="0"/>
              <a:t>Vagueness is not ambiguity (having more than one meaning). Words can be ambiguous and/or vague.</a:t>
            </a:r>
          </a:p>
          <a:p>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altLang="en-US"/>
              <a:t>Conclusion</a:t>
            </a:r>
          </a:p>
        </p:txBody>
      </p:sp>
      <p:sp>
        <p:nvSpPr>
          <p:cNvPr id="33795" name="Content Placeholder 2"/>
          <p:cNvSpPr>
            <a:spLocks noGrp="1"/>
          </p:cNvSpPr>
          <p:nvPr>
            <p:ph idx="1"/>
          </p:nvPr>
        </p:nvSpPr>
        <p:spPr>
          <a:xfrm>
            <a:off x="457200" y="1600200"/>
            <a:ext cx="8229600" cy="4900613"/>
          </a:xfrm>
        </p:spPr>
        <p:txBody>
          <a:bodyPr/>
          <a:lstStyle/>
          <a:p>
            <a:pPr marL="514350" indent="-514350">
              <a:buFont typeface="Arial" panose="020B0604020202020204" pitchFamily="34" charset="0"/>
              <a:buAutoNum type="arabicParenBoth"/>
            </a:pPr>
            <a:r>
              <a:rPr lang="en-GB" altLang="en-US"/>
              <a:t>Most political terms are essentially contested. Politics is sometimes about the ‘right’ decontestation.</a:t>
            </a:r>
          </a:p>
          <a:p>
            <a:pPr marL="514350" indent="-514350">
              <a:buFont typeface="Arial" panose="020B0604020202020204" pitchFamily="34" charset="0"/>
              <a:buAutoNum type="arabicParenBoth"/>
            </a:pPr>
            <a:r>
              <a:rPr lang="en-GB" altLang="en-US"/>
              <a:t>We should avoid common conceptual errors.</a:t>
            </a:r>
          </a:p>
          <a:p>
            <a:pPr marL="514350" indent="-514350">
              <a:buFont typeface="Arial" panose="020B0604020202020204" pitchFamily="34" charset="0"/>
              <a:buAutoNum type="arabicParenBoth"/>
            </a:pPr>
            <a:r>
              <a:rPr lang="en-GB" altLang="en-US"/>
              <a:t>Many academics don’t define key terms, or try and fail.</a:t>
            </a:r>
          </a:p>
          <a:p>
            <a:pPr marL="514350" indent="-514350">
              <a:buFont typeface="Arial" panose="020B0604020202020204" pitchFamily="34" charset="0"/>
              <a:buAutoNum type="arabicParenBoth"/>
            </a:pPr>
            <a:r>
              <a:rPr lang="en-GB" altLang="en-US"/>
              <a:t>Good definition is iterative. It takes practice, lots of trial and (especially) error, and often headaches. But it’s worth it in the end.</a:t>
            </a:r>
          </a:p>
          <a:p>
            <a:pPr marL="514350" indent="-514350">
              <a:buFont typeface="Arial" panose="020B0604020202020204" pitchFamily="34" charset="0"/>
              <a:buAutoNum type="arabicParenBoth"/>
            </a:pPr>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500063"/>
            <a:ext cx="8229600" cy="1143000"/>
          </a:xfrm>
        </p:spPr>
        <p:txBody>
          <a:bodyPr/>
          <a:lstStyle/>
          <a:p>
            <a:r>
              <a:rPr lang="en-GB" altLang="en-US"/>
              <a:t>Conceptual clarity: </a:t>
            </a:r>
            <a:br>
              <a:rPr lang="en-GB" altLang="en-US"/>
            </a:br>
            <a:r>
              <a:rPr lang="en-GB" altLang="en-US"/>
              <a:t>because it’s worth it.</a:t>
            </a:r>
          </a:p>
        </p:txBody>
      </p:sp>
      <p:pic>
        <p:nvPicPr>
          <p:cNvPr id="34819" name="Content Placeholder 3" descr="HappyDog.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63850" y="2239963"/>
            <a:ext cx="3494088" cy="38322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Concepts: why focus on them?</a:t>
            </a:r>
          </a:p>
        </p:txBody>
      </p:sp>
      <p:sp>
        <p:nvSpPr>
          <p:cNvPr id="3" name="Content Placeholder 2"/>
          <p:cNvSpPr>
            <a:spLocks noGrp="1"/>
          </p:cNvSpPr>
          <p:nvPr>
            <p:ph idx="1"/>
          </p:nvPr>
        </p:nvSpPr>
        <p:spPr>
          <a:xfrm>
            <a:off x="457200" y="1600200"/>
            <a:ext cx="8229600" cy="4900613"/>
          </a:xfrm>
        </p:spPr>
        <p:txBody>
          <a:bodyPr/>
          <a:lstStyle/>
          <a:p>
            <a:r>
              <a:rPr lang="en-GB" altLang="en-US"/>
              <a:t>Everyone uses concepts.</a:t>
            </a:r>
          </a:p>
          <a:p>
            <a:r>
              <a:rPr lang="en-GB" altLang="en-US"/>
              <a:t>Most people don’t use them well – which can hinder research.</a:t>
            </a:r>
          </a:p>
          <a:p>
            <a:r>
              <a:rPr lang="en-GB" altLang="en-US"/>
              <a:t>Using them well can help you.</a:t>
            </a:r>
          </a:p>
          <a:p>
            <a:pPr lvl="1">
              <a:buFont typeface="Arial" panose="020B0604020202020204" pitchFamily="34" charset="0"/>
              <a:buChar char="•"/>
            </a:pPr>
            <a:r>
              <a:rPr lang="en-GB" altLang="en-US"/>
              <a:t> helps you assess what is good and bad;</a:t>
            </a:r>
          </a:p>
          <a:p>
            <a:pPr lvl="1">
              <a:buFont typeface="Arial" panose="020B0604020202020204" pitchFamily="34" charset="0"/>
              <a:buChar char="•"/>
            </a:pPr>
            <a:r>
              <a:rPr lang="en-GB" altLang="en-US"/>
              <a:t> helps you improve what was written;</a:t>
            </a:r>
          </a:p>
          <a:p>
            <a:pPr lvl="1">
              <a:buFont typeface="Arial" panose="020B0604020202020204" pitchFamily="34" charset="0"/>
              <a:buChar char="•"/>
            </a:pPr>
            <a:r>
              <a:rPr lang="en-GB" altLang="en-US"/>
              <a:t> helps you think and write clearly;</a:t>
            </a:r>
          </a:p>
          <a:p>
            <a:pPr lvl="1">
              <a:buFont typeface="Arial" panose="020B0604020202020204" pitchFamily="34" charset="0"/>
              <a:buChar char="•"/>
            </a:pPr>
            <a:r>
              <a:rPr lang="en-GB" altLang="en-US"/>
              <a:t> can improve structure.</a:t>
            </a:r>
          </a:p>
          <a:p>
            <a:pPr lvl="1"/>
            <a:endParaRPr lang="en-GB" altLang="en-US"/>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a:t>Today</a:t>
            </a:r>
          </a:p>
        </p:txBody>
      </p:sp>
      <p:sp>
        <p:nvSpPr>
          <p:cNvPr id="14339" name="Content Placeholder 2"/>
          <p:cNvSpPr>
            <a:spLocks noGrp="1"/>
          </p:cNvSpPr>
          <p:nvPr>
            <p:ph idx="1"/>
          </p:nvPr>
        </p:nvSpPr>
        <p:spPr>
          <a:xfrm>
            <a:off x="457200" y="1600200"/>
            <a:ext cx="8229600" cy="4900613"/>
          </a:xfrm>
        </p:spPr>
        <p:txBody>
          <a:bodyPr/>
          <a:lstStyle/>
          <a:p>
            <a:r>
              <a:rPr lang="en-GB" altLang="en-US" dirty="0"/>
              <a:t>Not defining concepts.</a:t>
            </a:r>
          </a:p>
          <a:p>
            <a:r>
              <a:rPr lang="en-GB" altLang="en-US" dirty="0"/>
              <a:t>Not defining concepts well.</a:t>
            </a:r>
          </a:p>
          <a:p>
            <a:r>
              <a:rPr lang="en-GB" altLang="en-US" dirty="0"/>
              <a:t>The concept/conception distinction.</a:t>
            </a:r>
          </a:p>
          <a:p>
            <a:r>
              <a:rPr lang="en-GB" altLang="en-US" dirty="0"/>
              <a:t>Examples of better definitions. </a:t>
            </a:r>
          </a:p>
          <a:p>
            <a:r>
              <a:rPr lang="en-GB" altLang="en-US" dirty="0"/>
              <a:t>Exercise, </a:t>
            </a:r>
            <a:r>
              <a:rPr lang="en-GB" altLang="en-US" i="1" dirty="0"/>
              <a:t>based on the old exam and seminar</a:t>
            </a:r>
            <a:r>
              <a:rPr lang="en-GB" altLang="en-US" dirty="0"/>
              <a:t>.</a:t>
            </a:r>
          </a:p>
          <a:p>
            <a:r>
              <a:rPr lang="en-GB" altLang="en-US" dirty="0"/>
              <a:t>More tips, a great example.</a:t>
            </a:r>
          </a:p>
          <a:p>
            <a:r>
              <a:rPr lang="en-GB" altLang="en-US" dirty="0"/>
              <a:t>Two common errors.</a:t>
            </a:r>
          </a:p>
          <a:p>
            <a:r>
              <a:rPr lang="en-GB" altLang="en-US" dirty="0"/>
              <a:t>Essentially contested concepts, vagueness.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t>Warning</a:t>
            </a:r>
          </a:p>
        </p:txBody>
      </p:sp>
      <p:pic>
        <p:nvPicPr>
          <p:cNvPr id="15363" name="Content Placeholder 4" descr="Bulldog With Headach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28750" y="1457325"/>
            <a:ext cx="6534150" cy="490061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a:t>Not defining concepts at all</a:t>
            </a:r>
          </a:p>
        </p:txBody>
      </p:sp>
      <p:sp>
        <p:nvSpPr>
          <p:cNvPr id="3" name="Content Placeholder 2"/>
          <p:cNvSpPr>
            <a:spLocks noGrp="1"/>
          </p:cNvSpPr>
          <p:nvPr>
            <p:ph idx="1"/>
          </p:nvPr>
        </p:nvSpPr>
        <p:spPr>
          <a:xfrm>
            <a:off x="457200" y="1600200"/>
            <a:ext cx="8229600" cy="4900613"/>
          </a:xfrm>
        </p:spPr>
        <p:txBody>
          <a:bodyPr/>
          <a:lstStyle/>
          <a:p>
            <a:r>
              <a:rPr lang="en-GB" altLang="en-US"/>
              <a:t>Tuck (2004): is Hobbes ‘utopian’?</a:t>
            </a:r>
          </a:p>
          <a:p>
            <a:r>
              <a:rPr lang="en-GB" altLang="en-US"/>
              <a:t>Foley (1993): a British ‘presidency’.</a:t>
            </a:r>
          </a:p>
          <a:p>
            <a:r>
              <a:rPr lang="en-GB" altLang="en-US"/>
              <a:t>Lots of people: is first-past-the-post ‘fair’? </a:t>
            </a:r>
          </a:p>
          <a:p>
            <a:pPr lvl="1"/>
            <a:r>
              <a:rPr lang="en-GB" altLang="en-US"/>
              <a:t>(See Blau 2004.)</a:t>
            </a:r>
          </a:p>
          <a:p>
            <a:endParaRPr lang="en-GB" altLang="en-US"/>
          </a:p>
          <a:p>
            <a:r>
              <a:rPr lang="en-GB" altLang="en-US"/>
              <a:t>These are all </a:t>
            </a:r>
            <a:r>
              <a:rPr lang="en-GB" altLang="en-US" b="1"/>
              <a:t>evaluations </a:t>
            </a:r>
            <a:r>
              <a:rPr lang="en-GB" altLang="en-US"/>
              <a:t>– part conceptual, part empirical.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pPr eaLnBrk="1" hangingPunct="1"/>
            <a:r>
              <a:rPr lang="en-GB" altLang="en-US" b="1"/>
              <a:t>Not defining concepts well</a:t>
            </a:r>
          </a:p>
        </p:txBody>
      </p:sp>
      <p:sp>
        <p:nvSpPr>
          <p:cNvPr id="10243" name="Content Placeholder 2"/>
          <p:cNvSpPr>
            <a:spLocks noGrp="1"/>
          </p:cNvSpPr>
          <p:nvPr>
            <p:ph idx="4294967295"/>
          </p:nvPr>
        </p:nvSpPr>
        <p:spPr>
          <a:xfrm>
            <a:off x="457200" y="1474788"/>
            <a:ext cx="8229600" cy="4525962"/>
          </a:xfrm>
        </p:spPr>
        <p:txBody>
          <a:bodyPr/>
          <a:lstStyle/>
          <a:p>
            <a:pPr marL="0" indent="0" eaLnBrk="1" hangingPunct="1">
              <a:buFont typeface="Arial" panose="020B0604020202020204" pitchFamily="34" charset="0"/>
              <a:buNone/>
            </a:pPr>
            <a:r>
              <a:rPr lang="en-GB" altLang="en-US" sz="2800"/>
              <a:t>Richards and Smith’s (2002, 15) ‘formal definition’: </a:t>
            </a:r>
          </a:p>
          <a:p>
            <a:pPr marL="400050" lvl="1" indent="0" eaLnBrk="1" hangingPunct="1">
              <a:buFont typeface="Arial" panose="020B0604020202020204" pitchFamily="34" charset="0"/>
              <a:buNone/>
            </a:pPr>
            <a:r>
              <a:rPr lang="en-GB" altLang="en-US"/>
              <a:t>‘ “Governance” is a descriptive label that is used to highlight the changing nature of the policy process in recent decades. In particular, it sensitizes us to the ever-increasing variety of terrains and actors involved in the making of public policy. Thus, it demands that we consider all the actors and locations beyond the “core executive” involved in the policy-making process.’ </a:t>
            </a:r>
          </a:p>
        </p:txBody>
      </p:sp>
      <p:pic>
        <p:nvPicPr>
          <p:cNvPr id="17412" name="Picture 6" descr="C:\Users\Home\Documents\Richards and Smit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71438"/>
            <a:ext cx="1071563"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a:t>Isaiah Berlin (1969)</a:t>
            </a:r>
          </a:p>
        </p:txBody>
      </p:sp>
      <p:sp>
        <p:nvSpPr>
          <p:cNvPr id="6147" name="Content Placeholder 2"/>
          <p:cNvSpPr>
            <a:spLocks noGrp="1"/>
          </p:cNvSpPr>
          <p:nvPr>
            <p:ph idx="1"/>
          </p:nvPr>
        </p:nvSpPr>
        <p:spPr>
          <a:xfrm>
            <a:off x="457200" y="1600200"/>
            <a:ext cx="8291264" cy="4900613"/>
          </a:xfrm>
        </p:spPr>
        <p:txBody>
          <a:bodyPr/>
          <a:lstStyle/>
          <a:p>
            <a:pPr marL="0" lvl="1"/>
            <a:r>
              <a:rPr lang="en-GB" altLang="en-US" dirty="0"/>
              <a:t>Negative liberty “is involved in the answer to the question ‘What is the area within which the subject is or should be left to do or be what he is able to do or be, without interference by other persons?’ ”.</a:t>
            </a:r>
          </a:p>
          <a:p>
            <a:pPr marL="0" lvl="1"/>
            <a:r>
              <a:rPr lang="en-GB" altLang="en-US" dirty="0" err="1"/>
              <a:t>Pos</a:t>
            </a:r>
            <a:r>
              <a:rPr lang="en-GB" altLang="en-US" dirty="0"/>
              <a:t> lib “is involved in the answer to the question ‘What, or who, is the source of control … that can determine someone to do, or be, this rather than that?’ ”.</a:t>
            </a:r>
          </a:p>
          <a:p>
            <a:r>
              <a:rPr lang="en-GB" altLang="en-US" sz="2800" dirty="0"/>
              <a:t>This fools some scholars (e.g. Goldsmith 1989, 31-2).</a:t>
            </a:r>
          </a:p>
          <a:p>
            <a:r>
              <a:rPr lang="en-GB" altLang="en-US" sz="2800" b="1" dirty="0">
                <a:sym typeface="Wingdings" panose="05000000000000000000" pitchFamily="2" charset="2"/>
              </a:rPr>
              <a:t> </a:t>
            </a:r>
            <a:r>
              <a:rPr lang="en-GB" altLang="en-US" sz="2800" b="1" dirty="0"/>
              <a:t>Tip:</a:t>
            </a:r>
            <a:r>
              <a:rPr lang="en-GB" altLang="en-US" sz="2800" dirty="0"/>
              <a:t> don’t </a:t>
            </a:r>
            <a:r>
              <a:rPr lang="en-GB" altLang="en-US" sz="2800" i="1" dirty="0"/>
              <a:t>start </a:t>
            </a:r>
            <a:r>
              <a:rPr lang="en-GB" altLang="en-US" sz="2800" dirty="0"/>
              <a:t>by presenting an idea as the answer to a question.</a:t>
            </a:r>
            <a:endParaRPr lang="en-GB"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a:t>Berlin’s woes continue</a:t>
            </a:r>
          </a:p>
        </p:txBody>
      </p:sp>
      <p:sp>
        <p:nvSpPr>
          <p:cNvPr id="3" name="Content Placeholder 2"/>
          <p:cNvSpPr>
            <a:spLocks noGrp="1"/>
          </p:cNvSpPr>
          <p:nvPr>
            <p:ph idx="1"/>
          </p:nvPr>
        </p:nvSpPr>
        <p:spPr>
          <a:xfrm>
            <a:off x="457200" y="1600200"/>
            <a:ext cx="8229600" cy="4900613"/>
          </a:xfrm>
        </p:spPr>
        <p:txBody>
          <a:bodyPr/>
          <a:lstStyle/>
          <a:p>
            <a:r>
              <a:rPr lang="en-GB" altLang="en-US"/>
              <a:t>Positive liberty ‘derives from the wish on the part of the individual to be his own master’ (Berlin 1969, 131).</a:t>
            </a:r>
          </a:p>
          <a:p>
            <a:r>
              <a:rPr lang="en-GB" altLang="en-US"/>
              <a:t>Taylor (1991, 141): positive liberty ‘resides …  in collective control over the common life’ (1991, 141).</a:t>
            </a:r>
          </a:p>
          <a:p>
            <a:r>
              <a:rPr lang="en-GB" altLang="en-US" b="1">
                <a:sym typeface="Wingdings" panose="05000000000000000000" pitchFamily="2" charset="2"/>
              </a:rPr>
              <a:t> </a:t>
            </a:r>
            <a:r>
              <a:rPr lang="en-GB" altLang="en-US" b="1"/>
              <a:t>Tip: </a:t>
            </a:r>
            <a:r>
              <a:rPr lang="en-GB" altLang="en-US"/>
              <a:t>define concepts directly, not indirectly.</a:t>
            </a:r>
          </a:p>
          <a:p>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10275</TotalTime>
  <Words>1447</Words>
  <Application>Microsoft Office PowerPoint</Application>
  <PresentationFormat>On-screen Show (4:3)</PresentationFormat>
  <Paragraphs>127</Paragraphs>
  <Slides>24</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24</vt:i4>
      </vt:variant>
    </vt:vector>
  </HeadingPairs>
  <TitlesOfParts>
    <vt:vector size="28" baseType="lpstr">
      <vt:lpstr>Arial</vt:lpstr>
      <vt:lpstr>Calibri</vt:lpstr>
      <vt:lpstr>Office Theme</vt:lpstr>
      <vt:lpstr>2_Office Theme</vt:lpstr>
      <vt:lpstr>Fundamentals of Politics Research  Lecture 10 (2020-21)  Concepts  Dr Adrian Blau  </vt:lpstr>
      <vt:lpstr>Today</vt:lpstr>
      <vt:lpstr>Concepts: why focus on them?</vt:lpstr>
      <vt:lpstr>Today</vt:lpstr>
      <vt:lpstr>Warning</vt:lpstr>
      <vt:lpstr>Not defining concepts at all</vt:lpstr>
      <vt:lpstr>Not defining concepts well</vt:lpstr>
      <vt:lpstr>Isaiah Berlin (1969)</vt:lpstr>
      <vt:lpstr>Berlin’s woes continue</vt:lpstr>
      <vt:lpstr>Berlin is not completely useless</vt:lpstr>
      <vt:lpstr>Concepts and conceptions</vt:lpstr>
      <vt:lpstr>Examples 1 and 2</vt:lpstr>
      <vt:lpstr>Example 3</vt:lpstr>
      <vt:lpstr>Example 4</vt:lpstr>
      <vt:lpstr>Exercise</vt:lpstr>
      <vt:lpstr>Tips</vt:lpstr>
      <vt:lpstr>Example: Weir and Beetham </vt:lpstr>
      <vt:lpstr>Two common conceptual errors: 1</vt:lpstr>
      <vt:lpstr>Two common conceptual errors: 2</vt:lpstr>
      <vt:lpstr>PowerPoint Presentation</vt:lpstr>
      <vt:lpstr>Essentially contested concepts</vt:lpstr>
      <vt:lpstr>Vagueness</vt:lpstr>
      <vt:lpstr>Conclusion</vt:lpstr>
      <vt:lpstr>Conceptual clarity:  because it’s worth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 Blau</dc:creator>
  <cp:lastModifiedBy>Blau, Adrian</cp:lastModifiedBy>
  <cp:revision>933</cp:revision>
  <dcterms:created xsi:type="dcterms:W3CDTF">2011-09-17T08:01:45Z</dcterms:created>
  <dcterms:modified xsi:type="dcterms:W3CDTF">2020-11-13T12:08:31Z</dcterms:modified>
</cp:coreProperties>
</file>