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44258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19EE6-28CE-42E9-B0AF-2239C2BF23D2}"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49565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19EE6-28CE-42E9-B0AF-2239C2BF23D2}"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29747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464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118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64341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2F19EE6-28CE-42E9-B0AF-2239C2BF23D2}" type="datetimeFigureOut">
              <a:rPr lang="en-US" smtClean="0"/>
              <a:t>5/29/2019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06178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2F19EE6-28CE-42E9-B0AF-2239C2BF23D2}" type="datetimeFigureOut">
              <a:rPr lang="en-US" smtClean="0"/>
              <a:t>5/29/2019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7115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F19EE6-28CE-42E9-B0AF-2239C2BF23D2}"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5018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82081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8127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2F19EE6-28CE-42E9-B0AF-2239C2BF23D2}" type="datetimeFigureOut">
              <a:rPr lang="en-US" smtClean="0"/>
              <a:t>5/29/2019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EC9312F-D363-4306-8FAA-75E8B53FBCF1}" type="slidenum">
              <a:rPr lang="en-US" smtClean="0"/>
              <a:t>‹#›</a:t>
            </a:fld>
            <a:endParaRPr lang="en-US"/>
          </a:p>
        </p:txBody>
      </p:sp>
    </p:spTree>
    <p:extLst>
      <p:ext uri="{BB962C8B-B14F-4D97-AF65-F5344CB8AC3E}">
        <p14:creationId xmlns:p14="http://schemas.microsoft.com/office/powerpoint/2010/main" val="1895254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log.golang.org/go-slices-usage-and-interna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9178-77A1-4607-B64F-041946230C1E}"/>
              </a:ext>
            </a:extLst>
          </p:cNvPr>
          <p:cNvSpPr>
            <a:spLocks noGrp="1"/>
          </p:cNvSpPr>
          <p:nvPr>
            <p:ph type="ctrTitle"/>
          </p:nvPr>
        </p:nvSpPr>
        <p:spPr/>
        <p:txBody>
          <a:bodyPr/>
          <a:lstStyle/>
          <a:p>
            <a:r>
              <a:rPr lang="en-US" dirty="0"/>
              <a:t>Slices</a:t>
            </a:r>
          </a:p>
        </p:txBody>
      </p:sp>
      <p:sp>
        <p:nvSpPr>
          <p:cNvPr id="3" name="Subtitle 2">
            <a:extLst>
              <a:ext uri="{FF2B5EF4-FFF2-40B4-BE49-F238E27FC236}">
                <a16:creationId xmlns:a16="http://schemas.microsoft.com/office/drawing/2014/main" id="{C783709B-5C36-4D79-A970-47653836AB8D}"/>
              </a:ext>
            </a:extLst>
          </p:cNvPr>
          <p:cNvSpPr>
            <a:spLocks noGrp="1"/>
          </p:cNvSpPr>
          <p:nvPr>
            <p:ph type="subTitle" idx="1"/>
          </p:nvPr>
        </p:nvSpPr>
        <p:spPr/>
        <p:txBody>
          <a:bodyPr/>
          <a:lstStyle/>
          <a:p>
            <a:r>
              <a:rPr lang="en-US" dirty="0"/>
              <a:t>Kevin Lin</a:t>
            </a:r>
          </a:p>
        </p:txBody>
      </p:sp>
      <p:pic>
        <p:nvPicPr>
          <p:cNvPr id="5" name="Picture 4">
            <a:extLst>
              <a:ext uri="{FF2B5EF4-FFF2-40B4-BE49-F238E27FC236}">
                <a16:creationId xmlns:a16="http://schemas.microsoft.com/office/drawing/2014/main" id="{BA4D34A0-5533-4120-9B74-8C478D01E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215" y="1738604"/>
            <a:ext cx="2286000" cy="2286000"/>
          </a:xfrm>
          <a:prstGeom prst="rect">
            <a:avLst/>
          </a:prstGeom>
        </p:spPr>
      </p:pic>
    </p:spTree>
    <p:extLst>
      <p:ext uri="{BB962C8B-B14F-4D97-AF65-F5344CB8AC3E}">
        <p14:creationId xmlns:p14="http://schemas.microsoft.com/office/powerpoint/2010/main" val="133752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6978D0C4-524F-40C4-A71E-4D689E48B7D9}"/>
              </a:ext>
            </a:extLst>
          </p:cNvPr>
          <p:cNvSpPr/>
          <p:nvPr/>
        </p:nvSpPr>
        <p:spPr>
          <a:xfrm>
            <a:off x="6209526"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Rectangle: Rounded Corners 15">
            <a:extLst>
              <a:ext uri="{FF2B5EF4-FFF2-40B4-BE49-F238E27FC236}">
                <a16:creationId xmlns:a16="http://schemas.microsoft.com/office/drawing/2014/main" id="{E55C4232-66B1-44C0-B1CE-E9FCA219681D}"/>
              </a:ext>
            </a:extLst>
          </p:cNvPr>
          <p:cNvSpPr/>
          <p:nvPr/>
        </p:nvSpPr>
        <p:spPr>
          <a:xfrm>
            <a:off x="5568824"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Rectangle: Rounded Corners 13">
            <a:extLst>
              <a:ext uri="{FF2B5EF4-FFF2-40B4-BE49-F238E27FC236}">
                <a16:creationId xmlns:a16="http://schemas.microsoft.com/office/drawing/2014/main" id="{7BF1EA33-587F-4643-932C-132E916BFC7D}"/>
              </a:ext>
            </a:extLst>
          </p:cNvPr>
          <p:cNvSpPr/>
          <p:nvPr/>
        </p:nvSpPr>
        <p:spPr>
          <a:xfrm>
            <a:off x="4917235" y="2530344"/>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Rectangle: Rounded Corners 12">
            <a:extLst>
              <a:ext uri="{FF2B5EF4-FFF2-40B4-BE49-F238E27FC236}">
                <a16:creationId xmlns:a16="http://schemas.microsoft.com/office/drawing/2014/main" id="{DBCB4421-6722-435F-9A96-6EC7ACBB73AF}"/>
              </a:ext>
            </a:extLst>
          </p:cNvPr>
          <p:cNvSpPr/>
          <p:nvPr/>
        </p:nvSpPr>
        <p:spPr>
          <a:xfrm>
            <a:off x="4265646"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Rounded Corners 7">
            <a:extLst>
              <a:ext uri="{FF2B5EF4-FFF2-40B4-BE49-F238E27FC236}">
                <a16:creationId xmlns:a16="http://schemas.microsoft.com/office/drawing/2014/main" id="{13DF46F2-7874-4F50-9CA2-616D1C42B7D9}"/>
              </a:ext>
            </a:extLst>
          </p:cNvPr>
          <p:cNvSpPr/>
          <p:nvPr/>
        </p:nvSpPr>
        <p:spPr>
          <a:xfrm>
            <a:off x="3614057"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9CCADB1D-489A-450A-9799-8F5C5E155B36}"/>
              </a:ext>
            </a:extLst>
          </p:cNvPr>
          <p:cNvSpPr/>
          <p:nvPr/>
        </p:nvSpPr>
        <p:spPr>
          <a:xfrm>
            <a:off x="3794449" y="3209731"/>
            <a:ext cx="2947482" cy="3626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4C117B6-495E-453A-8DC8-10A1ECFBB36B}"/>
              </a:ext>
            </a:extLst>
          </p:cNvPr>
          <p:cNvSpPr>
            <a:spLocks noGrp="1"/>
          </p:cNvSpPr>
          <p:nvPr>
            <p:ph type="title"/>
          </p:nvPr>
        </p:nvSpPr>
        <p:spPr/>
        <p:txBody>
          <a:bodyPr/>
          <a:lstStyle/>
          <a:p>
            <a:r>
              <a:rPr lang="en-US" dirty="0"/>
              <a:t>What is a slice ?</a:t>
            </a:r>
          </a:p>
        </p:txBody>
      </p:sp>
      <p:pic>
        <p:nvPicPr>
          <p:cNvPr id="5" name="Content Placeholder 4">
            <a:extLst>
              <a:ext uri="{FF2B5EF4-FFF2-40B4-BE49-F238E27FC236}">
                <a16:creationId xmlns:a16="http://schemas.microsoft.com/office/drawing/2014/main" id="{4A65151F-2E95-4999-AF86-92BC560A3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3439020"/>
            <a:ext cx="2286000" cy="2286000"/>
          </a:xfrm>
        </p:spPr>
      </p:pic>
      <p:sp>
        <p:nvSpPr>
          <p:cNvPr id="6" name="TextBox 5">
            <a:extLst>
              <a:ext uri="{FF2B5EF4-FFF2-40B4-BE49-F238E27FC236}">
                <a16:creationId xmlns:a16="http://schemas.microsoft.com/office/drawing/2014/main" id="{19153B0E-F727-48E5-99F4-582B821262B1}"/>
              </a:ext>
            </a:extLst>
          </p:cNvPr>
          <p:cNvSpPr txBox="1"/>
          <p:nvPr/>
        </p:nvSpPr>
        <p:spPr>
          <a:xfrm>
            <a:off x="3620278" y="777551"/>
            <a:ext cx="8236742" cy="1569660"/>
          </a:xfrm>
          <a:prstGeom prst="rect">
            <a:avLst/>
          </a:prstGeom>
          <a:noFill/>
        </p:spPr>
        <p:txBody>
          <a:bodyPr wrap="none" rtlCol="0">
            <a:spAutoFit/>
          </a:bodyPr>
          <a:lstStyle/>
          <a:p>
            <a:r>
              <a:rPr lang="en-US" sz="1600" dirty="0"/>
              <a:t>First to understand slices, we need to know what is an array…</a:t>
            </a:r>
          </a:p>
          <a:p>
            <a:endParaRPr lang="en-US" sz="1600" dirty="0"/>
          </a:p>
          <a:p>
            <a:r>
              <a:rPr lang="en-US" sz="1600" dirty="0"/>
              <a:t>An array in simple terms is a data structure that stores elements of one type in sequential order.</a:t>
            </a:r>
          </a:p>
          <a:p>
            <a:r>
              <a:rPr lang="en-US" sz="1600" dirty="0"/>
              <a:t>	For example if we had an array of size 5 that holds integer type elements. We could </a:t>
            </a:r>
          </a:p>
          <a:p>
            <a:r>
              <a:rPr lang="en-US" sz="1600" dirty="0"/>
              <a:t>	represent/imagine it as shown below:</a:t>
            </a:r>
          </a:p>
          <a:p>
            <a:r>
              <a:rPr lang="en-US" sz="1600" dirty="0"/>
              <a:t>	</a:t>
            </a:r>
          </a:p>
        </p:txBody>
      </p:sp>
      <p:sp>
        <p:nvSpPr>
          <p:cNvPr id="18" name="TextBox 17">
            <a:extLst>
              <a:ext uri="{FF2B5EF4-FFF2-40B4-BE49-F238E27FC236}">
                <a16:creationId xmlns:a16="http://schemas.microsoft.com/office/drawing/2014/main" id="{C891641E-B91B-4928-9838-9389C4ACA045}"/>
              </a:ext>
            </a:extLst>
          </p:cNvPr>
          <p:cNvSpPr txBox="1"/>
          <p:nvPr/>
        </p:nvSpPr>
        <p:spPr>
          <a:xfrm>
            <a:off x="3794449" y="3209731"/>
            <a:ext cx="242596" cy="646331"/>
          </a:xfrm>
          <a:prstGeom prst="rect">
            <a:avLst/>
          </a:prstGeom>
          <a:noFill/>
        </p:spPr>
        <p:txBody>
          <a:bodyPr wrap="square" rtlCol="0">
            <a:spAutoFit/>
          </a:bodyPr>
          <a:lstStyle/>
          <a:p>
            <a:r>
              <a:rPr lang="en-US" dirty="0"/>
              <a:t>0	</a:t>
            </a:r>
          </a:p>
        </p:txBody>
      </p:sp>
      <p:sp>
        <p:nvSpPr>
          <p:cNvPr id="19" name="TextBox 18">
            <a:extLst>
              <a:ext uri="{FF2B5EF4-FFF2-40B4-BE49-F238E27FC236}">
                <a16:creationId xmlns:a16="http://schemas.microsoft.com/office/drawing/2014/main" id="{D20BE2E3-487A-49D2-A23E-C1A067CFD632}"/>
              </a:ext>
            </a:extLst>
          </p:cNvPr>
          <p:cNvSpPr txBox="1"/>
          <p:nvPr/>
        </p:nvSpPr>
        <p:spPr>
          <a:xfrm>
            <a:off x="4455368" y="3203035"/>
            <a:ext cx="242596"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7FB06AB9-A19B-411F-8CE8-9C0A88BD1183}"/>
              </a:ext>
            </a:extLst>
          </p:cNvPr>
          <p:cNvSpPr txBox="1"/>
          <p:nvPr/>
        </p:nvSpPr>
        <p:spPr>
          <a:xfrm>
            <a:off x="5116288" y="3209731"/>
            <a:ext cx="242596" cy="369332"/>
          </a:xfrm>
          <a:prstGeom prst="rect">
            <a:avLst/>
          </a:prstGeom>
          <a:noFill/>
        </p:spPr>
        <p:txBody>
          <a:bodyPr wrap="square" rtlCol="0">
            <a:spAutoFit/>
          </a:bodyPr>
          <a:lstStyle/>
          <a:p>
            <a:r>
              <a:rPr lang="en-US" dirty="0"/>
              <a:t>2</a:t>
            </a:r>
          </a:p>
        </p:txBody>
      </p:sp>
      <p:sp>
        <p:nvSpPr>
          <p:cNvPr id="21" name="TextBox 20">
            <a:extLst>
              <a:ext uri="{FF2B5EF4-FFF2-40B4-BE49-F238E27FC236}">
                <a16:creationId xmlns:a16="http://schemas.microsoft.com/office/drawing/2014/main" id="{67703BE5-A9B2-4751-A22D-E9676F2F6201}"/>
              </a:ext>
            </a:extLst>
          </p:cNvPr>
          <p:cNvSpPr txBox="1"/>
          <p:nvPr/>
        </p:nvSpPr>
        <p:spPr>
          <a:xfrm>
            <a:off x="6408579" y="3209731"/>
            <a:ext cx="242596" cy="369332"/>
          </a:xfrm>
          <a:prstGeom prst="rect">
            <a:avLst/>
          </a:prstGeom>
          <a:noFill/>
        </p:spPr>
        <p:txBody>
          <a:bodyPr wrap="square" rtlCol="0">
            <a:spAutoFit/>
          </a:bodyPr>
          <a:lstStyle/>
          <a:p>
            <a:r>
              <a:rPr lang="en-US" dirty="0"/>
              <a:t>4</a:t>
            </a:r>
          </a:p>
        </p:txBody>
      </p:sp>
      <p:sp>
        <p:nvSpPr>
          <p:cNvPr id="22" name="TextBox 21">
            <a:extLst>
              <a:ext uri="{FF2B5EF4-FFF2-40B4-BE49-F238E27FC236}">
                <a16:creationId xmlns:a16="http://schemas.microsoft.com/office/drawing/2014/main" id="{55E90092-CA90-4C92-AC42-2AB714F1FEA6}"/>
              </a:ext>
            </a:extLst>
          </p:cNvPr>
          <p:cNvSpPr txBox="1"/>
          <p:nvPr/>
        </p:nvSpPr>
        <p:spPr>
          <a:xfrm>
            <a:off x="5710335" y="3203035"/>
            <a:ext cx="242596" cy="369332"/>
          </a:xfrm>
          <a:prstGeom prst="rect">
            <a:avLst/>
          </a:prstGeom>
          <a:noFill/>
        </p:spPr>
        <p:txBody>
          <a:bodyPr wrap="square" rtlCol="0">
            <a:spAutoFit/>
          </a:bodyPr>
          <a:lstStyle/>
          <a:p>
            <a:r>
              <a:rPr lang="en-US" dirty="0"/>
              <a:t>3</a:t>
            </a:r>
          </a:p>
        </p:txBody>
      </p:sp>
      <p:sp>
        <p:nvSpPr>
          <p:cNvPr id="23" name="Rectangle 22">
            <a:extLst>
              <a:ext uri="{FF2B5EF4-FFF2-40B4-BE49-F238E27FC236}">
                <a16:creationId xmlns:a16="http://schemas.microsoft.com/office/drawing/2014/main" id="{F9949602-3218-4CDF-BF70-A142726EC66B}"/>
              </a:ext>
            </a:extLst>
          </p:cNvPr>
          <p:cNvSpPr/>
          <p:nvPr/>
        </p:nvSpPr>
        <p:spPr>
          <a:xfrm>
            <a:off x="4473315" y="3679523"/>
            <a:ext cx="1528541" cy="369332"/>
          </a:xfrm>
          <a:prstGeom prst="rect">
            <a:avLst/>
          </a:prstGeom>
          <a:noFill/>
        </p:spPr>
        <p:txBody>
          <a:bodyPr wrap="square" lIns="91440" tIns="45720" rIns="91440" bIns="45720">
            <a:spAutoFit/>
          </a:bodyPr>
          <a:lstStyle/>
          <a:p>
            <a:pPr algn="ctr"/>
            <a:r>
              <a:rPr lang="en-US" b="0" cap="none" spc="0" dirty="0">
                <a:ln w="0"/>
                <a:solidFill>
                  <a:schemeClr val="accent6"/>
                </a:solidFill>
                <a:effectLst>
                  <a:outerShdw blurRad="38100" dist="19050" dir="2700000" algn="tl" rotWithShape="0">
                    <a:schemeClr val="dk1">
                      <a:alpha val="40000"/>
                    </a:schemeClr>
                  </a:outerShdw>
                </a:effectLst>
              </a:rPr>
              <a:t>Index</a:t>
            </a:r>
          </a:p>
        </p:txBody>
      </p:sp>
      <p:sp>
        <p:nvSpPr>
          <p:cNvPr id="24" name="TextBox 23">
            <a:extLst>
              <a:ext uri="{FF2B5EF4-FFF2-40B4-BE49-F238E27FC236}">
                <a16:creationId xmlns:a16="http://schemas.microsoft.com/office/drawing/2014/main" id="{9B2527D5-2383-4C09-8E1F-7987B257A315}"/>
              </a:ext>
            </a:extLst>
          </p:cNvPr>
          <p:cNvSpPr txBox="1"/>
          <p:nvPr/>
        </p:nvSpPr>
        <p:spPr>
          <a:xfrm>
            <a:off x="7825274" y="2603050"/>
            <a:ext cx="1797698" cy="923330"/>
          </a:xfrm>
          <a:prstGeom prst="rect">
            <a:avLst/>
          </a:prstGeom>
          <a:noFill/>
        </p:spPr>
        <p:txBody>
          <a:bodyPr wrap="square" rtlCol="0">
            <a:spAutoFit/>
          </a:bodyPr>
          <a:lstStyle/>
          <a:p>
            <a:r>
              <a:rPr lang="en-US" dirty="0"/>
              <a:t>Note: That index value starts at </a:t>
            </a:r>
            <a:r>
              <a:rPr lang="en-US" b="1" dirty="0"/>
              <a:t>0!!!</a:t>
            </a:r>
          </a:p>
        </p:txBody>
      </p:sp>
      <p:cxnSp>
        <p:nvCxnSpPr>
          <p:cNvPr id="26" name="Straight Arrow Connector 25">
            <a:extLst>
              <a:ext uri="{FF2B5EF4-FFF2-40B4-BE49-F238E27FC236}">
                <a16:creationId xmlns:a16="http://schemas.microsoft.com/office/drawing/2014/main" id="{55062628-A2F4-4934-BBD4-5E928CCA899E}"/>
              </a:ext>
            </a:extLst>
          </p:cNvPr>
          <p:cNvCxnSpPr>
            <a:stCxn id="24" idx="1"/>
          </p:cNvCxnSpPr>
          <p:nvPr/>
        </p:nvCxnSpPr>
        <p:spPr>
          <a:xfrm flipH="1">
            <a:off x="6850228" y="3064715"/>
            <a:ext cx="975046" cy="32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946DB90-7839-45BD-B302-F01906CFFD17}"/>
              </a:ext>
            </a:extLst>
          </p:cNvPr>
          <p:cNvSpPr/>
          <p:nvPr/>
        </p:nvSpPr>
        <p:spPr>
          <a:xfrm>
            <a:off x="4920344" y="2136204"/>
            <a:ext cx="726481" cy="369332"/>
          </a:xfrm>
          <a:prstGeom prst="rect">
            <a:avLst/>
          </a:prstGeom>
          <a:noFill/>
        </p:spPr>
        <p:txBody>
          <a:bodyPr wrap="none" lIns="91440" tIns="45720" rIns="91440" bIns="45720">
            <a:spAutoFit/>
          </a:bodyPr>
          <a:lstStyle/>
          <a:p>
            <a:pPr algn="ctr"/>
            <a:r>
              <a:rPr lang="en-US" b="0" cap="none" spc="0" dirty="0">
                <a:ln w="0"/>
                <a:solidFill>
                  <a:schemeClr val="accent3">
                    <a:lumMod val="75000"/>
                  </a:schemeClr>
                </a:solidFill>
                <a:effectLst>
                  <a:outerShdw blurRad="38100" dist="19050" dir="2700000" algn="tl" rotWithShape="0">
                    <a:schemeClr val="dk1">
                      <a:alpha val="40000"/>
                    </a:schemeClr>
                  </a:outerShdw>
                </a:effectLst>
              </a:rPr>
              <a:t>Value</a:t>
            </a:r>
          </a:p>
        </p:txBody>
      </p:sp>
      <p:sp>
        <p:nvSpPr>
          <p:cNvPr id="29" name="Rectangle 28">
            <a:extLst>
              <a:ext uri="{FF2B5EF4-FFF2-40B4-BE49-F238E27FC236}">
                <a16:creationId xmlns:a16="http://schemas.microsoft.com/office/drawing/2014/main" id="{8856F019-EC63-4B77-B41A-BDC5289A213B}"/>
              </a:ext>
            </a:extLst>
          </p:cNvPr>
          <p:cNvSpPr/>
          <p:nvPr/>
        </p:nvSpPr>
        <p:spPr>
          <a:xfrm>
            <a:off x="3855221" y="2733225"/>
            <a:ext cx="2856726" cy="248816"/>
          </a:xfrm>
          <a:prstGeom prst="rect">
            <a:avLst/>
          </a:prstGeom>
          <a:noFill/>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FDED1E84-5B09-4D86-BF81-78DC558EFECC}"/>
              </a:ext>
            </a:extLst>
          </p:cNvPr>
          <p:cNvSpPr txBox="1"/>
          <p:nvPr/>
        </p:nvSpPr>
        <p:spPr>
          <a:xfrm>
            <a:off x="3682482" y="4354286"/>
            <a:ext cx="8579721" cy="923330"/>
          </a:xfrm>
          <a:prstGeom prst="rect">
            <a:avLst/>
          </a:prstGeom>
          <a:noFill/>
        </p:spPr>
        <p:txBody>
          <a:bodyPr wrap="none" rtlCol="0">
            <a:spAutoFit/>
          </a:bodyPr>
          <a:lstStyle/>
          <a:p>
            <a:r>
              <a:rPr lang="en-US" dirty="0"/>
              <a:t>To get the value at an index in an array. For example we want the last value in our array.</a:t>
            </a:r>
          </a:p>
          <a:p>
            <a:r>
              <a:rPr lang="en-US" dirty="0"/>
              <a:t>We write array[4] (here array can be what ever we named our array variable). This says</a:t>
            </a:r>
          </a:p>
          <a:p>
            <a:r>
              <a:rPr lang="en-US" dirty="0"/>
              <a:t>return the value at index 4 in our array, which would give us the integer 5 in our case.</a:t>
            </a:r>
          </a:p>
        </p:txBody>
      </p:sp>
    </p:spTree>
    <p:extLst>
      <p:ext uri="{BB962C8B-B14F-4D97-AF65-F5344CB8AC3E}">
        <p14:creationId xmlns:p14="http://schemas.microsoft.com/office/powerpoint/2010/main" val="17453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8C29-A22D-4DDC-BC7C-1F363F05FAA8}"/>
              </a:ext>
            </a:extLst>
          </p:cNvPr>
          <p:cNvSpPr>
            <a:spLocks noGrp="1"/>
          </p:cNvSpPr>
          <p:nvPr>
            <p:ph type="title"/>
          </p:nvPr>
        </p:nvSpPr>
        <p:spPr/>
        <p:txBody>
          <a:bodyPr/>
          <a:lstStyle/>
          <a:p>
            <a:r>
              <a:rPr lang="en-US" dirty="0"/>
              <a:t>Side note on Go arrays</a:t>
            </a:r>
          </a:p>
        </p:txBody>
      </p:sp>
      <p:sp>
        <p:nvSpPr>
          <p:cNvPr id="3" name="Content Placeholder 2">
            <a:extLst>
              <a:ext uri="{FF2B5EF4-FFF2-40B4-BE49-F238E27FC236}">
                <a16:creationId xmlns:a16="http://schemas.microsoft.com/office/drawing/2014/main" id="{C4A93338-DA14-47D0-9489-B1D75579436A}"/>
              </a:ext>
            </a:extLst>
          </p:cNvPr>
          <p:cNvSpPr>
            <a:spLocks noGrp="1"/>
          </p:cNvSpPr>
          <p:nvPr>
            <p:ph idx="1"/>
          </p:nvPr>
        </p:nvSpPr>
        <p:spPr/>
        <p:txBody>
          <a:bodyPr/>
          <a:lstStyle/>
          <a:p>
            <a:r>
              <a:rPr lang="en-US" dirty="0"/>
              <a:t>Go arrays are values. Array variables represent the whole/entire array. IT IS NOT A POINTER TO THE FIRST ELEMENT IN THE ARRAY (C/C++). </a:t>
            </a:r>
          </a:p>
          <a:p>
            <a:r>
              <a:rPr lang="en-US" dirty="0"/>
              <a:t>Passing an array to a function or assigning it to another variable creates a copy of the array elements. </a:t>
            </a:r>
          </a:p>
        </p:txBody>
      </p:sp>
      <p:pic>
        <p:nvPicPr>
          <p:cNvPr id="4" name="Content Placeholder 4">
            <a:extLst>
              <a:ext uri="{FF2B5EF4-FFF2-40B4-BE49-F238E27FC236}">
                <a16:creationId xmlns:a16="http://schemas.microsoft.com/office/drawing/2014/main" id="{09C74B49-09A0-48CC-8F73-D3047BDDA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532" y="3824685"/>
            <a:ext cx="2286000" cy="2286000"/>
          </a:xfrm>
          <a:prstGeom prst="rect">
            <a:avLst/>
          </a:prstGeom>
        </p:spPr>
      </p:pic>
    </p:spTree>
    <p:extLst>
      <p:ext uri="{BB962C8B-B14F-4D97-AF65-F5344CB8AC3E}">
        <p14:creationId xmlns:p14="http://schemas.microsoft.com/office/powerpoint/2010/main" val="376479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1837-C8AD-466F-87D7-9782D0198267}"/>
              </a:ext>
            </a:extLst>
          </p:cNvPr>
          <p:cNvSpPr>
            <a:spLocks noGrp="1"/>
          </p:cNvSpPr>
          <p:nvPr>
            <p:ph type="title"/>
          </p:nvPr>
        </p:nvSpPr>
        <p:spPr/>
        <p:txBody>
          <a:bodyPr/>
          <a:lstStyle/>
          <a:p>
            <a:r>
              <a:rPr lang="en-US" dirty="0"/>
              <a:t>Limitations on Arrays</a:t>
            </a:r>
          </a:p>
        </p:txBody>
      </p:sp>
      <p:sp>
        <p:nvSpPr>
          <p:cNvPr id="3" name="Content Placeholder 2">
            <a:extLst>
              <a:ext uri="{FF2B5EF4-FFF2-40B4-BE49-F238E27FC236}">
                <a16:creationId xmlns:a16="http://schemas.microsoft.com/office/drawing/2014/main" id="{2AB59998-3B8C-4CD8-8954-84A5D5216755}"/>
              </a:ext>
            </a:extLst>
          </p:cNvPr>
          <p:cNvSpPr>
            <a:spLocks noGrp="1"/>
          </p:cNvSpPr>
          <p:nvPr>
            <p:ph idx="1"/>
          </p:nvPr>
        </p:nvSpPr>
        <p:spPr/>
        <p:txBody>
          <a:bodyPr/>
          <a:lstStyle/>
          <a:p>
            <a:r>
              <a:rPr lang="en-US" dirty="0"/>
              <a:t>Arrays are the most primitive data structure and only have a set fixed length. </a:t>
            </a:r>
          </a:p>
          <a:p>
            <a:r>
              <a:rPr lang="en-US" dirty="0"/>
              <a:t>So this leads to a problem, what if we do not know how big of an array we want? We could just create an array that is very large, but that is a waste of computer memory if none of those allocated spots in the array are ever used. We could also create a very small array but what if now we need more size? Copy everything in the current array into another new larger array is costly in time. For example we have an array of 10,000 elements. Now we need to add one more element. We would need to create another array of larger size and copy all 10,000 elements over.</a:t>
            </a:r>
          </a:p>
          <a:p>
            <a:r>
              <a:rPr lang="en-US" dirty="0"/>
              <a:t>This is where slices come in.</a:t>
            </a:r>
          </a:p>
        </p:txBody>
      </p:sp>
      <p:pic>
        <p:nvPicPr>
          <p:cNvPr id="4" name="Content Placeholder 4">
            <a:extLst>
              <a:ext uri="{FF2B5EF4-FFF2-40B4-BE49-F238E27FC236}">
                <a16:creationId xmlns:a16="http://schemas.microsoft.com/office/drawing/2014/main" id="{B00CF1E6-56A6-421F-B652-36E8C3497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777" y="3781142"/>
            <a:ext cx="2286000" cy="2286000"/>
          </a:xfrm>
          <a:prstGeom prst="rect">
            <a:avLst/>
          </a:prstGeom>
        </p:spPr>
      </p:pic>
    </p:spTree>
    <p:extLst>
      <p:ext uri="{BB962C8B-B14F-4D97-AF65-F5344CB8AC3E}">
        <p14:creationId xmlns:p14="http://schemas.microsoft.com/office/powerpoint/2010/main" val="234596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25BA-8CD9-45E9-A50A-DA842794F523}"/>
              </a:ext>
            </a:extLst>
          </p:cNvPr>
          <p:cNvSpPr>
            <a:spLocks noGrp="1"/>
          </p:cNvSpPr>
          <p:nvPr>
            <p:ph type="title"/>
          </p:nvPr>
        </p:nvSpPr>
        <p:spPr/>
        <p:txBody>
          <a:bodyPr/>
          <a:lstStyle/>
          <a:p>
            <a:r>
              <a:rPr lang="en-US" dirty="0"/>
              <a:t>Slice internals</a:t>
            </a:r>
          </a:p>
        </p:txBody>
      </p:sp>
      <p:sp>
        <p:nvSpPr>
          <p:cNvPr id="6" name="Content Placeholder 5">
            <a:extLst>
              <a:ext uri="{FF2B5EF4-FFF2-40B4-BE49-F238E27FC236}">
                <a16:creationId xmlns:a16="http://schemas.microsoft.com/office/drawing/2014/main" id="{F58A4C04-8222-46E5-8BA1-E1B8BBA4202C}"/>
              </a:ext>
            </a:extLst>
          </p:cNvPr>
          <p:cNvSpPr>
            <a:spLocks noGrp="1"/>
          </p:cNvSpPr>
          <p:nvPr>
            <p:ph idx="1"/>
          </p:nvPr>
        </p:nvSpPr>
        <p:spPr/>
        <p:txBody>
          <a:bodyPr/>
          <a:lstStyle/>
          <a:p>
            <a:r>
              <a:rPr lang="en-US" dirty="0">
                <a:hlinkClick r:id="rId2"/>
              </a:rPr>
              <a:t>https://blog.golang.org/go-slices-usage-and-internals</a:t>
            </a:r>
            <a:endParaRPr lang="en-US" dirty="0"/>
          </a:p>
        </p:txBody>
      </p:sp>
      <p:pic>
        <p:nvPicPr>
          <p:cNvPr id="7" name="Content Placeholder 4">
            <a:extLst>
              <a:ext uri="{FF2B5EF4-FFF2-40B4-BE49-F238E27FC236}">
                <a16:creationId xmlns:a16="http://schemas.microsoft.com/office/drawing/2014/main" id="{7B39C220-4F91-467C-B430-FA72455BC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234" y="3698748"/>
            <a:ext cx="2286000" cy="2286000"/>
          </a:xfrm>
          <a:prstGeom prst="rect">
            <a:avLst/>
          </a:prstGeom>
        </p:spPr>
      </p:pic>
    </p:spTree>
    <p:extLst>
      <p:ext uri="{BB962C8B-B14F-4D97-AF65-F5344CB8AC3E}">
        <p14:creationId xmlns:p14="http://schemas.microsoft.com/office/powerpoint/2010/main" val="50148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DB47-9E98-4F00-8B23-6B5C1BECC897}"/>
              </a:ext>
            </a:extLst>
          </p:cNvPr>
          <p:cNvSpPr>
            <a:spLocks noGrp="1"/>
          </p:cNvSpPr>
          <p:nvPr>
            <p:ph type="title"/>
          </p:nvPr>
        </p:nvSpPr>
        <p:spPr/>
        <p:txBody>
          <a:bodyPr/>
          <a:lstStyle/>
          <a:p>
            <a:r>
              <a:rPr lang="en-US" dirty="0"/>
              <a:t>Slice Syntax &amp; Functions</a:t>
            </a:r>
          </a:p>
        </p:txBody>
      </p:sp>
      <p:sp>
        <p:nvSpPr>
          <p:cNvPr id="3" name="Content Placeholder 2">
            <a:extLst>
              <a:ext uri="{FF2B5EF4-FFF2-40B4-BE49-F238E27FC236}">
                <a16:creationId xmlns:a16="http://schemas.microsoft.com/office/drawing/2014/main" id="{84432D41-1F60-4D12-BACF-FFF52B506256}"/>
              </a:ext>
            </a:extLst>
          </p:cNvPr>
          <p:cNvSpPr>
            <a:spLocks noGrp="1"/>
          </p:cNvSpPr>
          <p:nvPr>
            <p:ph idx="1"/>
          </p:nvPr>
        </p:nvSpPr>
        <p:spPr/>
        <p:txBody>
          <a:bodyPr/>
          <a:lstStyle/>
          <a:p>
            <a:r>
              <a:rPr lang="en-US" dirty="0"/>
              <a:t>Declare a slice variable (Two Ways)</a:t>
            </a:r>
          </a:p>
          <a:p>
            <a:pPr lvl="1"/>
            <a:r>
              <a:rPr lang="en-US" dirty="0" err="1"/>
              <a:t>variableName</a:t>
            </a:r>
            <a:r>
              <a:rPr lang="en-US" dirty="0"/>
              <a:t> := make([]type, length, *capacity)</a:t>
            </a:r>
          </a:p>
          <a:p>
            <a:pPr lvl="1"/>
            <a:r>
              <a:rPr lang="en-US" dirty="0" err="1"/>
              <a:t>variableName</a:t>
            </a:r>
            <a:r>
              <a:rPr lang="en-US" dirty="0"/>
              <a:t> := []type{initial elements}</a:t>
            </a:r>
          </a:p>
          <a:p>
            <a:r>
              <a:rPr lang="en-US" dirty="0"/>
              <a:t>Add new element to slice</a:t>
            </a:r>
          </a:p>
          <a:p>
            <a:pPr lvl="1"/>
            <a:r>
              <a:rPr lang="en-US" dirty="0"/>
              <a:t>Use built in function append – </a:t>
            </a:r>
            <a:r>
              <a:rPr lang="en-US" dirty="0" err="1"/>
              <a:t>newSlice</a:t>
            </a:r>
            <a:r>
              <a:rPr lang="en-US" dirty="0"/>
              <a:t> = append(</a:t>
            </a:r>
            <a:r>
              <a:rPr lang="en-US" dirty="0" err="1"/>
              <a:t>oldSlice</a:t>
            </a:r>
            <a:r>
              <a:rPr lang="en-US" dirty="0"/>
              <a:t>, </a:t>
            </a:r>
            <a:r>
              <a:rPr lang="en-US" dirty="0" err="1"/>
              <a:t>newElement</a:t>
            </a:r>
            <a:r>
              <a:rPr lang="en-US" dirty="0"/>
              <a:t>). Remember append function always returns a new slice.</a:t>
            </a:r>
          </a:p>
          <a:p>
            <a:r>
              <a:rPr lang="en-US" dirty="0"/>
              <a:t>Get length of slice</a:t>
            </a:r>
          </a:p>
          <a:p>
            <a:pPr lvl="1"/>
            <a:r>
              <a:rPr lang="en-US" dirty="0"/>
              <a:t>Use built in function </a:t>
            </a:r>
            <a:r>
              <a:rPr lang="en-US" dirty="0" err="1"/>
              <a:t>len</a:t>
            </a:r>
            <a:r>
              <a:rPr lang="en-US" dirty="0"/>
              <a:t> – </a:t>
            </a:r>
            <a:r>
              <a:rPr lang="en-US" dirty="0" err="1"/>
              <a:t>len</a:t>
            </a:r>
            <a:r>
              <a:rPr lang="en-US" dirty="0"/>
              <a:t>(</a:t>
            </a:r>
            <a:r>
              <a:rPr lang="en-US" dirty="0" err="1"/>
              <a:t>mySlice</a:t>
            </a:r>
            <a:r>
              <a:rPr lang="en-US" dirty="0"/>
              <a:t>).</a:t>
            </a:r>
          </a:p>
          <a:p>
            <a:r>
              <a:rPr lang="en-US" dirty="0"/>
              <a:t>Copy one slice variable to another slice variable</a:t>
            </a:r>
          </a:p>
          <a:p>
            <a:pPr lvl="1"/>
            <a:r>
              <a:rPr lang="en-US" dirty="0"/>
              <a:t>To copy one slice to another use the build in function copy – copy(</a:t>
            </a:r>
            <a:r>
              <a:rPr lang="en-US" dirty="0" err="1"/>
              <a:t>dest</a:t>
            </a:r>
            <a:r>
              <a:rPr lang="en-US" dirty="0"/>
              <a:t> []type, </a:t>
            </a:r>
            <a:r>
              <a:rPr lang="en-US" dirty="0" err="1"/>
              <a:t>src</a:t>
            </a:r>
            <a:r>
              <a:rPr lang="en-US" dirty="0"/>
              <a:t> []type).</a:t>
            </a:r>
          </a:p>
          <a:p>
            <a:pPr lvl="1"/>
            <a:endParaRPr lang="en-US" dirty="0"/>
          </a:p>
        </p:txBody>
      </p:sp>
      <p:pic>
        <p:nvPicPr>
          <p:cNvPr id="4" name="Content Placeholder 4">
            <a:extLst>
              <a:ext uri="{FF2B5EF4-FFF2-40B4-BE49-F238E27FC236}">
                <a16:creationId xmlns:a16="http://schemas.microsoft.com/office/drawing/2014/main" id="{63F9A5E9-F882-4610-B519-C6C2A3C9E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5" y="3793583"/>
            <a:ext cx="2286000" cy="2286000"/>
          </a:xfrm>
          <a:prstGeom prst="rect">
            <a:avLst/>
          </a:prstGeom>
        </p:spPr>
      </p:pic>
    </p:spTree>
    <p:extLst>
      <p:ext uri="{BB962C8B-B14F-4D97-AF65-F5344CB8AC3E}">
        <p14:creationId xmlns:p14="http://schemas.microsoft.com/office/powerpoint/2010/main" val="152470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AB2D-204A-47E3-BB9E-13F2692A7580}"/>
              </a:ext>
            </a:extLst>
          </p:cNvPr>
          <p:cNvSpPr>
            <a:spLocks noGrp="1"/>
          </p:cNvSpPr>
          <p:nvPr>
            <p:ph type="title"/>
          </p:nvPr>
        </p:nvSpPr>
        <p:spPr/>
        <p:txBody>
          <a:bodyPr/>
          <a:lstStyle/>
          <a:p>
            <a:r>
              <a:rPr lang="en-US" dirty="0"/>
              <a:t>Slice Operator &amp; Removing Elements</a:t>
            </a:r>
          </a:p>
        </p:txBody>
      </p:sp>
      <p:sp>
        <p:nvSpPr>
          <p:cNvPr id="3" name="Content Placeholder 2">
            <a:extLst>
              <a:ext uri="{FF2B5EF4-FFF2-40B4-BE49-F238E27FC236}">
                <a16:creationId xmlns:a16="http://schemas.microsoft.com/office/drawing/2014/main" id="{8E835C17-A484-436F-B159-9ED4C9E3E2C7}"/>
              </a:ext>
            </a:extLst>
          </p:cNvPr>
          <p:cNvSpPr>
            <a:spLocks noGrp="1"/>
          </p:cNvSpPr>
          <p:nvPr>
            <p:ph idx="1"/>
          </p:nvPr>
        </p:nvSpPr>
        <p:spPr/>
        <p:txBody>
          <a:bodyPr/>
          <a:lstStyle/>
          <a:p>
            <a:r>
              <a:rPr lang="en-US" dirty="0" err="1"/>
              <a:t>variableName</a:t>
            </a:r>
            <a:r>
              <a:rPr lang="en-US" dirty="0"/>
              <a:t>[</a:t>
            </a:r>
            <a:r>
              <a:rPr lang="en-US" dirty="0" err="1"/>
              <a:t>fromLeft:toRight</a:t>
            </a:r>
            <a:r>
              <a:rPr lang="en-US" dirty="0"/>
              <a:t>]</a:t>
            </a:r>
          </a:p>
          <a:p>
            <a:r>
              <a:rPr lang="en-US" dirty="0"/>
              <a:t>For example we have the following slice [0, 1, 2, 3, 4, 5]</a:t>
            </a:r>
          </a:p>
          <a:p>
            <a:r>
              <a:rPr lang="en-US" dirty="0"/>
              <a:t>If we write the following slice[0:4], we get returned a new slice containing the elements from index 0 (inclusive) to index 4 (not inclusive). So in our example we get a slice containing [0, 1, 2, 3].</a:t>
            </a:r>
          </a:p>
          <a:p>
            <a:r>
              <a:rPr lang="en-US" dirty="0"/>
              <a:t>The following algorithm can be used to remove an element from a slice at a certain index.</a:t>
            </a:r>
          </a:p>
          <a:p>
            <a:r>
              <a:rPr lang="en-US" dirty="0"/>
              <a:t>Slice = append(Slice[:</a:t>
            </a:r>
            <a:r>
              <a:rPr lang="en-US" dirty="0" err="1"/>
              <a:t>indexOfElementToRemove</a:t>
            </a:r>
            <a:r>
              <a:rPr lang="en-US" dirty="0"/>
              <a:t>], Slice[</a:t>
            </a:r>
            <a:r>
              <a:rPr lang="en-US" dirty="0" err="1"/>
              <a:t>indexOfElementToRemove</a:t>
            </a:r>
            <a:r>
              <a:rPr lang="en-US"/>
              <a:t> + 1:]…)</a:t>
            </a:r>
            <a:endParaRPr lang="en-US" dirty="0"/>
          </a:p>
        </p:txBody>
      </p:sp>
      <p:pic>
        <p:nvPicPr>
          <p:cNvPr id="4" name="Content Placeholder 4">
            <a:extLst>
              <a:ext uri="{FF2B5EF4-FFF2-40B4-BE49-F238E27FC236}">
                <a16:creationId xmlns:a16="http://schemas.microsoft.com/office/drawing/2014/main" id="{A5247242-9152-4100-AAD5-37C950467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540" y="4135706"/>
            <a:ext cx="2286000" cy="2286000"/>
          </a:xfrm>
          <a:prstGeom prst="rect">
            <a:avLst/>
          </a:prstGeom>
        </p:spPr>
      </p:pic>
    </p:spTree>
    <p:extLst>
      <p:ext uri="{BB962C8B-B14F-4D97-AF65-F5344CB8AC3E}">
        <p14:creationId xmlns:p14="http://schemas.microsoft.com/office/powerpoint/2010/main" val="12763874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271</TotalTime>
  <Words>556</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Slices</vt:lpstr>
      <vt:lpstr>What is a slice ?</vt:lpstr>
      <vt:lpstr>Side note on Go arrays</vt:lpstr>
      <vt:lpstr>Limitations on Arrays</vt:lpstr>
      <vt:lpstr>Slice internals</vt:lpstr>
      <vt:lpstr>Slice Syntax &amp; Functions</vt:lpstr>
      <vt:lpstr>Slice Operator &amp; Removing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Slices</dc:title>
  <dc:creator>kevin Lin</dc:creator>
  <cp:lastModifiedBy>kevin Lin</cp:lastModifiedBy>
  <cp:revision>17</cp:revision>
  <dcterms:created xsi:type="dcterms:W3CDTF">2019-05-29T18:19:47Z</dcterms:created>
  <dcterms:modified xsi:type="dcterms:W3CDTF">2019-05-29T22:51:07Z</dcterms:modified>
</cp:coreProperties>
</file>