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4A8-7A3A-42E8-86D5-1617DE8F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63F40-58C8-40D4-BE36-58A420F7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0197D-C530-43BB-B91D-7903E0F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79" y="17830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849-F9C3-42D1-8911-91F93F7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and binary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0D49-F7AE-448F-B5A1-D79AB7E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is the smallest unit of data in a computer. (0 or 1)</a:t>
            </a:r>
          </a:p>
          <a:p>
            <a:r>
              <a:rPr lang="en-US" dirty="0"/>
              <a:t>A byte = 8 bits, 2^8 = 256 possible combinations. Largest value = 255</a:t>
            </a:r>
          </a:p>
          <a:p>
            <a:r>
              <a:rPr lang="en-US" dirty="0"/>
              <a:t>Binary is numbers in base 2, decimal is numbers in base 10 (what most of us grew up with)</a:t>
            </a:r>
          </a:p>
          <a:p>
            <a:pPr lvl="1"/>
            <a:r>
              <a:rPr lang="en-US" dirty="0"/>
              <a:t>0100</a:t>
            </a:r>
            <a:r>
              <a:rPr lang="en-US" baseline="-25000" dirty="0"/>
              <a:t>2 </a:t>
            </a:r>
            <a:r>
              <a:rPr lang="en-US" dirty="0"/>
              <a:t>= 0*(2^0) + 0*(2^1) + 1*(2^2) + 0*(2^3) = 0 + 0 + 4 + 0 = 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19</a:t>
            </a:r>
            <a:r>
              <a:rPr lang="en-US" baseline="-25000" dirty="0"/>
              <a:t>10 </a:t>
            </a:r>
            <a:r>
              <a:rPr lang="en-US" dirty="0"/>
              <a:t>= 9*(10^0) + 1*(10^1) = 9(1) + 1(10) = 19</a:t>
            </a:r>
          </a:p>
          <a:p>
            <a:r>
              <a:rPr lang="en-US" dirty="0"/>
              <a:t>Unsigned vs Signed</a:t>
            </a:r>
          </a:p>
          <a:p>
            <a:pPr lvl="1"/>
            <a:r>
              <a:rPr lang="en-US" dirty="0"/>
              <a:t>Unsigned = there is a bit that identifies if the number is positive or negative.</a:t>
            </a:r>
          </a:p>
          <a:p>
            <a:pPr lvl="1"/>
            <a:r>
              <a:rPr lang="en-US" dirty="0"/>
              <a:t>Signed = the number is always zero or positive.</a:t>
            </a:r>
          </a:p>
          <a:p>
            <a:pPr marL="502920" lvl="1" indent="0">
              <a:buNone/>
            </a:pP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DB1C4-BB92-4868-AC70-4F87210B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4" y="426502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B33-0647-4B39-BE45-2DE081CE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32 bit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A3-6DE8-4C8D-BC5A-7D5F6E7E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Int32 =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4FF89-0080-460F-8B26-A2C2DFAB2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9467"/>
              </p:ext>
            </p:extLst>
          </p:nvPr>
        </p:nvGraphicFramePr>
        <p:xfrm>
          <a:off x="3504540" y="3609283"/>
          <a:ext cx="810447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53999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7E08E0-230A-4312-8A14-4A11EEC3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2478"/>
              </p:ext>
            </p:extLst>
          </p:nvPr>
        </p:nvGraphicFramePr>
        <p:xfrm>
          <a:off x="3504540" y="3980123"/>
          <a:ext cx="8171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05031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13881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12946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085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76630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2899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2748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83042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1433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8604016"/>
                    </a:ext>
                  </a:extLst>
                </a:gridCol>
                <a:gridCol w="277237">
                  <a:extLst>
                    <a:ext uri="{9D8B030D-6E8A-4147-A177-3AD203B41FA5}">
                      <a16:colId xmlns:a16="http://schemas.microsoft.com/office/drawing/2014/main" val="3023928134"/>
                    </a:ext>
                  </a:extLst>
                </a:gridCol>
                <a:gridCol w="274370">
                  <a:extLst>
                    <a:ext uri="{9D8B030D-6E8A-4147-A177-3AD203B41FA5}">
                      <a16:colId xmlns:a16="http://schemas.microsoft.com/office/drawing/2014/main" val="24126139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556910575"/>
                    </a:ext>
                  </a:extLst>
                </a:gridCol>
                <a:gridCol w="270053">
                  <a:extLst>
                    <a:ext uri="{9D8B030D-6E8A-4147-A177-3AD203B41FA5}">
                      <a16:colId xmlns:a16="http://schemas.microsoft.com/office/drawing/2014/main" val="3725914555"/>
                    </a:ext>
                  </a:extLst>
                </a:gridCol>
                <a:gridCol w="279147">
                  <a:extLst>
                    <a:ext uri="{9D8B030D-6E8A-4147-A177-3AD203B41FA5}">
                      <a16:colId xmlns:a16="http://schemas.microsoft.com/office/drawing/2014/main" val="382605949"/>
                    </a:ext>
                  </a:extLst>
                </a:gridCol>
                <a:gridCol w="273415">
                  <a:extLst>
                    <a:ext uri="{9D8B030D-6E8A-4147-A177-3AD203B41FA5}">
                      <a16:colId xmlns:a16="http://schemas.microsoft.com/office/drawing/2014/main" val="3550200242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1760169334"/>
                    </a:ext>
                  </a:extLst>
                </a:gridCol>
                <a:gridCol w="270740">
                  <a:extLst>
                    <a:ext uri="{9D8B030D-6E8A-4147-A177-3AD203B41FA5}">
                      <a16:colId xmlns:a16="http://schemas.microsoft.com/office/drawing/2014/main" val="536151751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877971548"/>
                    </a:ext>
                  </a:extLst>
                </a:gridCol>
                <a:gridCol w="282013">
                  <a:extLst>
                    <a:ext uri="{9D8B030D-6E8A-4147-A177-3AD203B41FA5}">
                      <a16:colId xmlns:a16="http://schemas.microsoft.com/office/drawing/2014/main" val="4241548925"/>
                    </a:ext>
                  </a:extLst>
                </a:gridCol>
                <a:gridCol w="275516">
                  <a:extLst>
                    <a:ext uri="{9D8B030D-6E8A-4147-A177-3AD203B41FA5}">
                      <a16:colId xmlns:a16="http://schemas.microsoft.com/office/drawing/2014/main" val="2453757301"/>
                    </a:ext>
                  </a:extLst>
                </a:gridCol>
                <a:gridCol w="275326">
                  <a:extLst>
                    <a:ext uri="{9D8B030D-6E8A-4147-A177-3AD203B41FA5}">
                      <a16:colId xmlns:a16="http://schemas.microsoft.com/office/drawing/2014/main" val="2737945378"/>
                    </a:ext>
                  </a:extLst>
                </a:gridCol>
                <a:gridCol w="273605">
                  <a:extLst>
                    <a:ext uri="{9D8B030D-6E8A-4147-A177-3AD203B41FA5}">
                      <a16:colId xmlns:a16="http://schemas.microsoft.com/office/drawing/2014/main" val="398628756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1155919503"/>
                    </a:ext>
                  </a:extLst>
                </a:gridCol>
                <a:gridCol w="280103">
                  <a:extLst>
                    <a:ext uri="{9D8B030D-6E8A-4147-A177-3AD203B41FA5}">
                      <a16:colId xmlns:a16="http://schemas.microsoft.com/office/drawing/2014/main" val="1885941315"/>
                    </a:ext>
                  </a:extLst>
                </a:gridCol>
                <a:gridCol w="270358">
                  <a:extLst>
                    <a:ext uri="{9D8B030D-6E8A-4147-A177-3AD203B41FA5}">
                      <a16:colId xmlns:a16="http://schemas.microsoft.com/office/drawing/2014/main" val="849260904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3441887803"/>
                    </a:ext>
                  </a:extLst>
                </a:gridCol>
                <a:gridCol w="271695">
                  <a:extLst>
                    <a:ext uri="{9D8B030D-6E8A-4147-A177-3AD203B41FA5}">
                      <a16:colId xmlns:a16="http://schemas.microsoft.com/office/drawing/2014/main" val="428413941"/>
                    </a:ext>
                  </a:extLst>
                </a:gridCol>
                <a:gridCol w="283924">
                  <a:extLst>
                    <a:ext uri="{9D8B030D-6E8A-4147-A177-3AD203B41FA5}">
                      <a16:colId xmlns:a16="http://schemas.microsoft.com/office/drawing/2014/main" val="1640873409"/>
                    </a:ext>
                  </a:extLst>
                </a:gridCol>
                <a:gridCol w="282969">
                  <a:extLst>
                    <a:ext uri="{9D8B030D-6E8A-4147-A177-3AD203B41FA5}">
                      <a16:colId xmlns:a16="http://schemas.microsoft.com/office/drawing/2014/main" val="916535158"/>
                    </a:ext>
                  </a:extLst>
                </a:gridCol>
                <a:gridCol w="276281">
                  <a:extLst>
                    <a:ext uri="{9D8B030D-6E8A-4147-A177-3AD203B41FA5}">
                      <a16:colId xmlns:a16="http://schemas.microsoft.com/office/drawing/2014/main" val="141755971"/>
                    </a:ext>
                  </a:extLst>
                </a:gridCol>
                <a:gridCol w="278015">
                  <a:extLst>
                    <a:ext uri="{9D8B030D-6E8A-4147-A177-3AD203B41FA5}">
                      <a16:colId xmlns:a16="http://schemas.microsoft.com/office/drawing/2014/main" val="266490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5D1DA3-7513-4308-9954-C3054CE06EDD}"/>
              </a:ext>
            </a:extLst>
          </p:cNvPr>
          <p:cNvSpPr txBox="1"/>
          <p:nvPr/>
        </p:nvSpPr>
        <p:spPr>
          <a:xfrm>
            <a:off x="3690972" y="4350963"/>
            <a:ext cx="7918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integer is signed so we have 2^31  = 2,147,483,648 different combinations or values that can represented. </a:t>
            </a:r>
            <a:r>
              <a:rPr lang="en-US"/>
              <a:t>(-2,147,483,648 to 2,147,483,647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Same situation for int16 and int64…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223A-D900-4A25-8474-D5057197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50" y="424936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98D1-9327-4592-9E74-8A4181E0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float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762E-2C1B-4DFB-918F-314F4DF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779" y="0"/>
            <a:ext cx="7315200" cy="5120640"/>
          </a:xfrm>
        </p:spPr>
        <p:txBody>
          <a:bodyPr/>
          <a:lstStyle/>
          <a:p>
            <a:r>
              <a:rPr lang="en-US" dirty="0"/>
              <a:t>Float32 = </a:t>
            </a:r>
          </a:p>
        </p:txBody>
      </p:sp>
      <p:pic>
        <p:nvPicPr>
          <p:cNvPr id="1029" name="Picture 5" descr="Float example.svg">
            <a:extLst>
              <a:ext uri="{FF2B5EF4-FFF2-40B4-BE49-F238E27FC236}">
                <a16:creationId xmlns:a16="http://schemas.microsoft.com/office/drawing/2014/main" id="{1EF6302D-3538-43FF-B063-E887B87D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23" y="2758114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C7705-77C1-42D6-9243-91A1D5BAC7CF}"/>
              </a:ext>
            </a:extLst>
          </p:cNvPr>
          <p:cNvCxnSpPr/>
          <p:nvPr/>
        </p:nvCxnSpPr>
        <p:spPr>
          <a:xfrm flipH="1">
            <a:off x="8536625" y="2102453"/>
            <a:ext cx="454976" cy="655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86087E-74B0-4554-B1EB-5AD7DECF7BAB}"/>
              </a:ext>
            </a:extLst>
          </p:cNvPr>
          <p:cNvSpPr/>
          <p:nvPr/>
        </p:nvSpPr>
        <p:spPr>
          <a:xfrm>
            <a:off x="5892357" y="1613125"/>
            <a:ext cx="57435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32 bit float value is represented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/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How do I read this? </a:t>
                </a:r>
              </a:p>
              <a:p>
                <a:r>
                  <a:rPr lang="en-US" sz="1600" dirty="0"/>
                  <a:t>Sign = positive or negative value</a:t>
                </a:r>
              </a:p>
              <a:p>
                <a:r>
                  <a:rPr lang="en-US" sz="1600" dirty="0"/>
                  <a:t>Exponent = 8 bit signed integer from -128 to 127</a:t>
                </a:r>
              </a:p>
              <a:p>
                <a:r>
                  <a:rPr lang="en-US" sz="1600" dirty="0"/>
                  <a:t>Fraction = 23 bits represents fractional part of the decimal value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Formula: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=(−1)^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∗2^(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−127)∗(1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In this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Sign = bit 31 = 0 = (-1)^(0)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2^(124-127) = 2^(-3) = .125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= 1+ (1*2^(-2) + 0*2^(-3)+0*2^(-4)…+0*2^(-23)) = 1 + .25 = 1.25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Final calculation all together (1) * (.125) * (1.25) = 0.15625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Float64 is similar but is more accurate.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601E1-925F-4939-9437-CF78246B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79" y="3617553"/>
                <a:ext cx="7969296" cy="3124510"/>
              </a:xfrm>
              <a:prstGeom prst="rect">
                <a:avLst/>
              </a:prstGeom>
              <a:blipFill>
                <a:blip r:embed="rId3"/>
                <a:stretch>
                  <a:fillRect l="-382" t="-585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1C30C2A-F302-4FEC-B45A-542B7A55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7" y="427096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9198-AAA3-480D-BFC8-B385B88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39D9-E0FD-4FA2-AEA6-B85D341E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920" y="764424"/>
            <a:ext cx="7315200" cy="11513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B9804-2586-491E-B9FA-7A5ED5D7080A}"/>
              </a:ext>
            </a:extLst>
          </p:cNvPr>
          <p:cNvSpPr txBox="1"/>
          <p:nvPr/>
        </p:nvSpPr>
        <p:spPr>
          <a:xfrm>
            <a:off x="3616036" y="2523506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declared without an initialized value are given their </a:t>
            </a:r>
            <a:r>
              <a:rPr lang="en-US" i="1" dirty="0"/>
              <a:t>zero value</a:t>
            </a:r>
            <a:r>
              <a:rPr lang="en-US" dirty="0"/>
              <a:t>.</a:t>
            </a:r>
          </a:p>
          <a:p>
            <a:r>
              <a:rPr lang="en-US" dirty="0"/>
              <a:t>	- 0 for numeric types</a:t>
            </a:r>
          </a:p>
          <a:p>
            <a:r>
              <a:rPr lang="en-US" dirty="0"/>
              <a:t>	- false for Boolean</a:t>
            </a:r>
          </a:p>
          <a:p>
            <a:r>
              <a:rPr lang="en-US" dirty="0"/>
              <a:t>	- “” empty string for strings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545BB-7038-4393-A7D1-8211D8EA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3" y="42709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87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505</TotalTime>
  <Words>417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Corbel</vt:lpstr>
      <vt:lpstr>Wingdings 2</vt:lpstr>
      <vt:lpstr>Frame</vt:lpstr>
      <vt:lpstr>Datatypes and Variables</vt:lpstr>
      <vt:lpstr>Bits, bytes, and binary crash course</vt:lpstr>
      <vt:lpstr>Example of a 32 bit integer</vt:lpstr>
      <vt:lpstr>Quick overview of float </vt:lpstr>
      <vt:lpstr>Declaring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19</cp:revision>
  <dcterms:created xsi:type="dcterms:W3CDTF">2019-05-05T19:12:01Z</dcterms:created>
  <dcterms:modified xsi:type="dcterms:W3CDTF">2019-05-07T02:46:18Z</dcterms:modified>
</cp:coreProperties>
</file>