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7" r:id="rId3"/>
    <p:sldId id="16559868" r:id="rId4"/>
    <p:sldId id="16560066" r:id="rId5"/>
    <p:sldId id="16560067" r:id="rId6"/>
    <p:sldId id="16560069" r:id="rId7"/>
    <p:sldId id="16560070" r:id="rId8"/>
    <p:sldId id="16560071" r:id="rId9"/>
    <p:sldId id="16560072" r:id="rId10"/>
    <p:sldId id="16560074" r:id="rId11"/>
    <p:sldId id="29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牟 秀秀" initials="牟" lastIdx="7" clrIdx="0"/>
  <p:cmAuthor id="2" name="当" initials="当" lastIdx="6" clrIdx="1"/>
  <p:cmAuthor id="3" name="xi" initials="xi" lastIdx="1" clrIdx="2"/>
  <p:cmAuthor id="4" name="Wu Zhi Qiang" initials="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E8"/>
    <a:srgbClr val="FC9012"/>
    <a:srgbClr val="AFABAB"/>
    <a:srgbClr val="2D32F2"/>
    <a:srgbClr val="6A8FFF"/>
    <a:srgbClr val="3644FF"/>
    <a:srgbClr val="C1D7FF"/>
    <a:srgbClr val="FFFFFF"/>
    <a:srgbClr val="D7E5FF"/>
    <a:srgbClr val="DD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3"/>
    <p:restoredTop sz="96405"/>
  </p:normalViewPr>
  <p:slideViewPr>
    <p:cSldViewPr snapToGrid="0" snapToObjects="1">
      <p:cViewPr varScale="1">
        <p:scale>
          <a:sx n="117" d="100"/>
          <a:sy n="117" d="100"/>
        </p:scale>
        <p:origin x="1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C97-3EBC-F54C-A574-98F4C4B2D5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CC039-6AA8-0849-8AF2-37A61151952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A407D-9B39-8741-A7E2-4EC105EBE1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C736-C07A-CD4A-8184-EB5B947150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05456"/>
            <a:ext cx="10515600" cy="701675"/>
          </a:xfrm>
          <a:prstGeom prst="rect">
            <a:avLst/>
          </a:prstGeom>
        </p:spPr>
        <p:txBody>
          <a:bodyPr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中国电子系统技术有限公司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51864"/>
            <a:ext cx="1924878" cy="291872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日期：</a:t>
            </a:r>
            <a:r>
              <a:rPr kumimoji="1" lang="en-US" altLang="zh-CN" dirty="0"/>
              <a:t>2021/1/25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838199" y="3458998"/>
            <a:ext cx="3674165" cy="377506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单击此处添加汇报人名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7852" y="301843"/>
            <a:ext cx="1943343" cy="3402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727325"/>
            <a:ext cx="10515600" cy="701675"/>
          </a:xfrm>
          <a:prstGeom prst="rect">
            <a:avLst/>
          </a:prstGeom>
        </p:spPr>
        <p:txBody>
          <a:bodyPr/>
          <a:lstStyle>
            <a:lvl1pPr algn="ctr">
              <a:defRPr sz="5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838200" y="5899894"/>
            <a:ext cx="1051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中国电子系统技术有限公司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 userDrawn="1"/>
        </p:nvPicPr>
        <p:blipFill rotWithShape="1">
          <a:blip r:embed="rId2"/>
          <a:srcRect l="17128" r="51320"/>
          <a:stretch>
            <a:fillRect/>
          </a:stretch>
        </p:blipFill>
        <p:spPr>
          <a:xfrm>
            <a:off x="0" y="-1"/>
            <a:ext cx="3846786" cy="6858000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8859589" y="1082729"/>
            <a:ext cx="0" cy="4771533"/>
          </a:xfrm>
          <a:prstGeom prst="line">
            <a:avLst/>
          </a:prstGeom>
          <a:ln w="3175">
            <a:solidFill>
              <a:srgbClr val="343F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 userDrawn="1"/>
        </p:nvCxnSpPr>
        <p:spPr>
          <a:xfrm>
            <a:off x="8521261" y="1349617"/>
            <a:ext cx="338328" cy="0"/>
          </a:xfrm>
          <a:prstGeom prst="line">
            <a:avLst/>
          </a:prstGeom>
          <a:ln w="3175">
            <a:solidFill>
              <a:srgbClr val="343F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578631" y="2869385"/>
            <a:ext cx="274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86961" y="3577271"/>
            <a:ext cx="2524671" cy="7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183116" y="860391"/>
            <a:ext cx="4217355" cy="51372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第一级
第二级
第三级
第四级
第五级</a:t>
            </a:r>
            <a:endParaRPr kumimoji="1" lang="en-US" altLang="zh-CN" dirty="0"/>
          </a:p>
          <a:p>
            <a:r>
              <a:rPr kumimoji="1" lang="zh-CN" altLang="en-US" dirty="0"/>
              <a:t>第六级</a:t>
            </a:r>
            <a:endParaRPr kumimoji="1" lang="en-US" altLang="zh-CN" dirty="0"/>
          </a:p>
        </p:txBody>
      </p:sp>
      <p:sp>
        <p:nvSpPr>
          <p:cNvPr id="22" name="内容占位符 2"/>
          <p:cNvSpPr>
            <a:spLocks noGrp="1"/>
          </p:cNvSpPr>
          <p:nvPr>
            <p:ph idx="10" hasCustomPrompt="1"/>
          </p:nvPr>
        </p:nvSpPr>
        <p:spPr>
          <a:xfrm>
            <a:off x="9035634" y="867012"/>
            <a:ext cx="2799011" cy="513721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50000"/>
              </a:lnSpc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第一级
第二级
第三级
第四级
第五级</a:t>
            </a:r>
            <a:endParaRPr kumimoji="1" lang="en-US" altLang="zh-CN" dirty="0"/>
          </a:p>
          <a:p>
            <a:r>
              <a:rPr kumimoji="1" lang="zh-CN" altLang="en-US" dirty="0"/>
              <a:t>第四级
第五级</a:t>
            </a:r>
            <a:endParaRPr kumimoji="1" lang="zh-CN" altLang="en-US" dirty="0"/>
          </a:p>
        </p:txBody>
      </p:sp>
      <p:cxnSp>
        <p:nvCxnSpPr>
          <p:cNvPr id="27" name="直线连接符 26"/>
          <p:cNvCxnSpPr/>
          <p:nvPr userDrawn="1"/>
        </p:nvCxnSpPr>
        <p:spPr>
          <a:xfrm>
            <a:off x="4183117" y="6138007"/>
            <a:ext cx="76650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 userDrawn="1"/>
        </p:nvCxnSpPr>
        <p:spPr>
          <a:xfrm>
            <a:off x="4197672" y="730430"/>
            <a:ext cx="76650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dirty="0">
                <a:solidFill>
                  <a:srgbClr val="2D3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-6966" y="297330"/>
            <a:ext cx="340274" cy="340274"/>
          </a:xfrm>
          <a:prstGeom prst="rect">
            <a:avLst/>
          </a:prstGeom>
          <a:solidFill>
            <a:srgbClr val="2E32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lang="zh-CN" altLang="en-US" sz="2800" b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2961781" y="704309"/>
            <a:ext cx="515538" cy="515538"/>
          </a:xfrm>
          <a:prstGeom prst="rect">
            <a:avLst/>
          </a:prstGeom>
          <a:solidFill>
            <a:srgbClr val="2E3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2454193" y="1317827"/>
            <a:ext cx="515538" cy="515538"/>
          </a:xfrm>
          <a:prstGeom prst="rect">
            <a:avLst/>
          </a:prstGeom>
          <a:solidFill>
            <a:srgbClr val="44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2969731" y="1317827"/>
            <a:ext cx="515538" cy="515538"/>
          </a:xfrm>
          <a:prstGeom prst="rect">
            <a:avLst/>
          </a:prstGeom>
          <a:solidFill>
            <a:srgbClr val="4F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3477319" y="704309"/>
            <a:ext cx="515538" cy="515538"/>
          </a:xfrm>
          <a:prstGeom prst="rect">
            <a:avLst/>
          </a:prstGeom>
          <a:solidFill>
            <a:srgbClr val="384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3483969" y="1317827"/>
            <a:ext cx="515538" cy="515538"/>
          </a:xfrm>
          <a:prstGeom prst="rect">
            <a:avLst/>
          </a:prstGeom>
          <a:solidFill>
            <a:srgbClr val="55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2446199" y="704309"/>
            <a:ext cx="515538" cy="515538"/>
          </a:xfrm>
          <a:prstGeom prst="rect">
            <a:avLst/>
          </a:prstGeom>
          <a:solidFill>
            <a:srgbClr val="1E1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2461013" y="1931345"/>
            <a:ext cx="515538" cy="515538"/>
          </a:xfrm>
          <a:prstGeom prst="rect">
            <a:avLst/>
          </a:prstGeom>
          <a:solidFill>
            <a:srgbClr val="6A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2976551" y="1931345"/>
            <a:ext cx="515538" cy="515538"/>
          </a:xfrm>
          <a:prstGeom prst="rect">
            <a:avLst/>
          </a:prstGeom>
          <a:solidFill>
            <a:srgbClr val="85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3483969" y="1932838"/>
            <a:ext cx="515538" cy="515538"/>
          </a:xfrm>
          <a:prstGeom prst="rect">
            <a:avLst/>
          </a:prstGeom>
          <a:solidFill>
            <a:srgbClr val="9B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2459031" y="2538043"/>
            <a:ext cx="515538" cy="515538"/>
          </a:xfrm>
          <a:prstGeom prst="rect">
            <a:avLst/>
          </a:prstGeom>
          <a:solidFill>
            <a:srgbClr val="B1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2973083" y="2538043"/>
            <a:ext cx="515538" cy="515538"/>
          </a:xfrm>
          <a:prstGeom prst="rect">
            <a:avLst/>
          </a:prstGeom>
          <a:solidFill>
            <a:srgbClr val="C1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3483969" y="2538043"/>
            <a:ext cx="515538" cy="515538"/>
          </a:xfrm>
          <a:prstGeom prst="rect">
            <a:avLst/>
          </a:prstGeom>
          <a:solidFill>
            <a:srgbClr val="DC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7852" y="297330"/>
            <a:ext cx="1943343" cy="340274"/>
          </a:xfrm>
          <a:prstGeom prst="rect">
            <a:avLst/>
          </a:prstGeom>
        </p:spPr>
      </p:pic>
      <p:sp>
        <p:nvSpPr>
          <p:cNvPr id="3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157791" y="6313996"/>
            <a:ext cx="1753404" cy="277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7" name="矩形 26"/>
          <p:cNvSpPr/>
          <p:nvPr userDrawn="1"/>
        </p:nvSpPr>
        <p:spPr>
          <a:xfrm>
            <a:off x="12975081" y="5753870"/>
            <a:ext cx="515538" cy="515538"/>
          </a:xfrm>
          <a:prstGeom prst="rect">
            <a:avLst/>
          </a:prstGeom>
          <a:solidFill>
            <a:srgbClr val="474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467493" y="6367388"/>
            <a:ext cx="515538" cy="515538"/>
          </a:xfrm>
          <a:prstGeom prst="rect">
            <a:avLst/>
          </a:prstGeom>
          <a:solidFill>
            <a:srgbClr val="EE4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983031" y="6367388"/>
            <a:ext cx="515538" cy="515538"/>
          </a:xfrm>
          <a:prstGeom prst="rect">
            <a:avLst/>
          </a:prstGeom>
          <a:solidFill>
            <a:srgbClr val="40D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3490619" y="5753870"/>
            <a:ext cx="515538" cy="515538"/>
          </a:xfrm>
          <a:prstGeom prst="rect">
            <a:avLst/>
          </a:prstGeom>
          <a:solidFill>
            <a:srgbClr val="FC9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13497269" y="6367388"/>
            <a:ext cx="515538" cy="515538"/>
          </a:xfrm>
          <a:prstGeom prst="rect">
            <a:avLst/>
          </a:prstGeom>
          <a:solidFill>
            <a:srgbClr val="017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12459499" y="5753870"/>
            <a:ext cx="515538" cy="515538"/>
          </a:xfrm>
          <a:prstGeom prst="rect">
            <a:avLst/>
          </a:prstGeom>
          <a:solidFill>
            <a:srgbClr val="01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367809" y="4957666"/>
            <a:ext cx="164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图表色：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200" dirty="0">
                <a:solidFill>
                  <a:schemeClr val="bg1"/>
                </a:solidFill>
              </a:rPr>
              <a:t>主要用于柱状图、饼状图等图表呈现。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367809" y="3363493"/>
            <a:ext cx="164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强调色：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200" dirty="0">
                <a:solidFill>
                  <a:schemeClr val="bg1"/>
                </a:solidFill>
              </a:rPr>
              <a:t>主要用于需要加强突出的文字或者图形。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2354509" y="-76164"/>
            <a:ext cx="164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标准色：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200" dirty="0">
                <a:solidFill>
                  <a:schemeClr val="bg1"/>
                </a:solidFill>
              </a:rPr>
              <a:t>主要用于画面中主体图形以及背景。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-1774526" y="1800640"/>
            <a:ext cx="1553308" cy="515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主要文字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 userDrawn="1"/>
        </p:nvSpPr>
        <p:spPr>
          <a:xfrm>
            <a:off x="-1774526" y="2380411"/>
            <a:ext cx="1546658" cy="5155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dirty="0"/>
              <a:t>次要文字</a:t>
            </a:r>
            <a:endParaRPr kumimoji="1" lang="zh-CN" alt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0615" y="229145"/>
            <a:ext cx="2595382" cy="57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924" y="1"/>
            <a:ext cx="8740775" cy="1028699"/>
          </a:xfrm>
        </p:spPr>
        <p:txBody>
          <a:bodyPr lIns="0" tIns="0" rIns="0" bIns="0"/>
          <a:lstStyle>
            <a:lvl1pPr>
              <a:defRPr sz="3735" b="0" i="0">
                <a:solidFill>
                  <a:srgbClr val="46464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9924" y="6240463"/>
            <a:ext cx="4140201" cy="206381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1732" y="6240463"/>
            <a:ext cx="1388536" cy="206381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0599" y="6240463"/>
            <a:ext cx="2909888" cy="20638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961781" y="704309"/>
            <a:ext cx="515538" cy="515538"/>
          </a:xfrm>
          <a:prstGeom prst="rect">
            <a:avLst/>
          </a:prstGeom>
          <a:solidFill>
            <a:srgbClr val="2E3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2454193" y="1317827"/>
            <a:ext cx="515538" cy="515538"/>
          </a:xfrm>
          <a:prstGeom prst="rect">
            <a:avLst/>
          </a:prstGeom>
          <a:solidFill>
            <a:srgbClr val="44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2969731" y="1317827"/>
            <a:ext cx="515538" cy="515538"/>
          </a:xfrm>
          <a:prstGeom prst="rect">
            <a:avLst/>
          </a:prstGeom>
          <a:solidFill>
            <a:srgbClr val="4F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477319" y="704309"/>
            <a:ext cx="515538" cy="515538"/>
          </a:xfrm>
          <a:prstGeom prst="rect">
            <a:avLst/>
          </a:prstGeom>
          <a:solidFill>
            <a:srgbClr val="384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3483969" y="1317827"/>
            <a:ext cx="515538" cy="515538"/>
          </a:xfrm>
          <a:prstGeom prst="rect">
            <a:avLst/>
          </a:prstGeom>
          <a:solidFill>
            <a:srgbClr val="55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446199" y="704309"/>
            <a:ext cx="515538" cy="515538"/>
          </a:xfrm>
          <a:prstGeom prst="rect">
            <a:avLst/>
          </a:prstGeom>
          <a:solidFill>
            <a:srgbClr val="1E1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2461013" y="1931345"/>
            <a:ext cx="515538" cy="515538"/>
          </a:xfrm>
          <a:prstGeom prst="rect">
            <a:avLst/>
          </a:prstGeom>
          <a:solidFill>
            <a:srgbClr val="6A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2976551" y="1931345"/>
            <a:ext cx="515538" cy="515538"/>
          </a:xfrm>
          <a:prstGeom prst="rect">
            <a:avLst/>
          </a:prstGeom>
          <a:solidFill>
            <a:srgbClr val="85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3483969" y="1932838"/>
            <a:ext cx="515538" cy="515538"/>
          </a:xfrm>
          <a:prstGeom prst="rect">
            <a:avLst/>
          </a:prstGeom>
          <a:solidFill>
            <a:srgbClr val="9B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2459031" y="2538043"/>
            <a:ext cx="515538" cy="515538"/>
          </a:xfrm>
          <a:prstGeom prst="rect">
            <a:avLst/>
          </a:prstGeom>
          <a:solidFill>
            <a:srgbClr val="B1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2973083" y="2538043"/>
            <a:ext cx="515538" cy="515538"/>
          </a:xfrm>
          <a:prstGeom prst="rect">
            <a:avLst/>
          </a:prstGeom>
          <a:solidFill>
            <a:srgbClr val="C1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3483969" y="2538043"/>
            <a:ext cx="515538" cy="515538"/>
          </a:xfrm>
          <a:prstGeom prst="rect">
            <a:avLst/>
          </a:prstGeom>
          <a:solidFill>
            <a:srgbClr val="DC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2467493" y="4156056"/>
            <a:ext cx="1545314" cy="515538"/>
          </a:xfrm>
          <a:prstGeom prst="rect">
            <a:avLst/>
          </a:prstGeom>
          <a:solidFill>
            <a:srgbClr val="FC9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2975081" y="5753870"/>
            <a:ext cx="515538" cy="515538"/>
          </a:xfrm>
          <a:prstGeom prst="rect">
            <a:avLst/>
          </a:prstGeom>
          <a:solidFill>
            <a:srgbClr val="605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2467493" y="6367388"/>
            <a:ext cx="515538" cy="515538"/>
          </a:xfrm>
          <a:prstGeom prst="rect">
            <a:avLst/>
          </a:prstGeom>
          <a:solidFill>
            <a:srgbClr val="FF4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2983031" y="6367388"/>
            <a:ext cx="515538" cy="515538"/>
          </a:xfrm>
          <a:prstGeom prst="rect">
            <a:avLst/>
          </a:prstGeom>
          <a:solidFill>
            <a:srgbClr val="42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3490619" y="5753870"/>
            <a:ext cx="515538" cy="515538"/>
          </a:xfrm>
          <a:prstGeom prst="rect">
            <a:avLst/>
          </a:prstGeom>
          <a:solidFill>
            <a:srgbClr val="F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13497269" y="6367388"/>
            <a:ext cx="515538" cy="515538"/>
          </a:xfrm>
          <a:prstGeom prst="rect">
            <a:avLst/>
          </a:prstGeom>
          <a:solidFill>
            <a:srgbClr val="00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2459499" y="5753870"/>
            <a:ext cx="515538" cy="515538"/>
          </a:xfrm>
          <a:prstGeom prst="rect">
            <a:avLst/>
          </a:prstGeom>
          <a:solidFill>
            <a:srgbClr val="2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2367809" y="4957666"/>
            <a:ext cx="164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图表色：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200" dirty="0">
                <a:solidFill>
                  <a:schemeClr val="bg1"/>
                </a:solidFill>
              </a:rPr>
              <a:t>主要用于柱状图、饼状图等图表呈现。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367809" y="3363493"/>
            <a:ext cx="164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加强色：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200" dirty="0">
                <a:solidFill>
                  <a:schemeClr val="bg1"/>
                </a:solidFill>
              </a:rPr>
              <a:t>主要用于需要加强突出的文字或者图形。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-1872866" y="-3577"/>
            <a:ext cx="1644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字体：</a:t>
            </a:r>
            <a:endParaRPr kumimoji="1"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中文标题</a:t>
            </a:r>
            <a:r>
              <a:rPr kumimoji="1" lang="en-US" altLang="zh-CN" sz="1200" dirty="0">
                <a:solidFill>
                  <a:schemeClr val="tx1"/>
                </a:solidFill>
                <a:latin typeface="+mj-ea"/>
                <a:ea typeface="+mj-ea"/>
              </a:rPr>
              <a:t>:24-54pt  </a:t>
            </a:r>
            <a:endParaRPr kumimoji="1" lang="en-US" altLang="zh-CN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内文：</a:t>
            </a:r>
            <a:r>
              <a:rPr kumimoji="1" lang="en-US" altLang="zh-CN" sz="1200" dirty="0">
                <a:solidFill>
                  <a:schemeClr val="tx1"/>
                </a:solidFill>
                <a:latin typeface="+mj-ea"/>
                <a:ea typeface="+mj-ea"/>
              </a:rPr>
              <a:t>12-20pt</a:t>
            </a:r>
            <a:endParaRPr kumimoji="1" lang="en-US" altLang="zh-CN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字体：微软雅黑</a:t>
            </a:r>
            <a:endParaRPr kumimoji="1" lang="zh-CN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2354509" y="-76164"/>
            <a:ext cx="164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标准色：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200" dirty="0">
                <a:solidFill>
                  <a:schemeClr val="bg1"/>
                </a:solidFill>
              </a:rPr>
              <a:t>主要用于画面中主体图形以及背景。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1774526" y="1800640"/>
            <a:ext cx="1553308" cy="515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主要文字</a:t>
            </a:r>
            <a:endParaRPr kumimoji="1" lang="zh-CN" altLang="en-US" sz="1200" dirty="0"/>
          </a:p>
        </p:txBody>
      </p:sp>
      <p:sp>
        <p:nvSpPr>
          <p:cNvPr id="28" name="矩形 27"/>
          <p:cNvSpPr/>
          <p:nvPr userDrawn="1"/>
        </p:nvSpPr>
        <p:spPr>
          <a:xfrm>
            <a:off x="-1774526" y="2380411"/>
            <a:ext cx="1546658" cy="5155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dirty="0"/>
              <a:t>次要文字</a:t>
            </a:r>
            <a:endParaRPr kumimoji="1" lang="zh-CN" altLang="en-US" sz="1200" dirty="0"/>
          </a:p>
        </p:txBody>
      </p:sp>
      <p:sp>
        <p:nvSpPr>
          <p:cNvPr id="29" name="文本框 28"/>
          <p:cNvSpPr txBox="1"/>
          <p:nvPr userDrawn="1"/>
        </p:nvSpPr>
        <p:spPr>
          <a:xfrm>
            <a:off x="-1862069" y="1317827"/>
            <a:ext cx="164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文字颜色：</a:t>
            </a:r>
            <a:endParaRPr kumimoji="1"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-1872866" y="4128150"/>
            <a:ext cx="1651648" cy="272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发散、汇聚、穿梭、交叉）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</a:t>
            </a: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树图、平台、架构）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衡量、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、图表、表格）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进展、递进、循环）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hyperlink" Target="https://kubernetes.io/docs/concepts/overview/kubernetes-ap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hyperlink" Target="https://spec.openapis.org/oas/v3.1.0#version-3-1-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kubernetes/apimachinery/blob/master/pkg/runtime/schema/group_version.go#L142" TargetMode="Externa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sz="3600" dirty="0"/>
              <a:t>Kubernetes API </a:t>
            </a:r>
            <a:r>
              <a:rPr kumimoji="1" lang="zh-CN" altLang="en-US" sz="3600" dirty="0"/>
              <a:t>介绍及</a:t>
            </a:r>
            <a:r>
              <a:rPr kumimoji="1" lang="en-US" altLang="zh-CN" sz="3600" dirty="0"/>
              <a:t>GVK</a:t>
            </a:r>
            <a:r>
              <a:rPr kumimoji="1" lang="zh-CN" altLang="en-US" sz="3600" dirty="0"/>
              <a:t>资源模型</a:t>
            </a:r>
            <a:endParaRPr kumimoji="1" lang="zh-CN" altLang="en-US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  <a:p>
            <a:r>
              <a:rPr lang="zh-CN" altLang="en-US" dirty="0"/>
              <a:t>  </a:t>
            </a:r>
            <a:endParaRPr lang="zh-CN" altLang="en-US" dirty="0"/>
          </a:p>
          <a:p>
            <a:r>
              <a:rPr lang="zh-CN" altLang="en-US" dirty="0"/>
              <a:t>         张凯   </a:t>
            </a:r>
            <a:r>
              <a:rPr lang="en-US" altLang="zh-CN" dirty="0"/>
              <a:t>2022.1.21         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   </a:t>
            </a:r>
            <a:r>
              <a:rPr kumimoji="1" lang="zh-CN" altLang="en-US" dirty="0"/>
              <a:t>谢谢观看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5630" y="391160"/>
            <a:ext cx="5305425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2319E8"/>
                </a:solidFill>
              </a:rPr>
              <a:t>KubernetesAPI</a:t>
            </a:r>
            <a:r>
              <a:rPr kumimoji="1" lang="zh-CN" altLang="en-US" dirty="0">
                <a:solidFill>
                  <a:srgbClr val="2319E8"/>
                </a:solidFill>
              </a:rPr>
              <a:t>介绍</a:t>
            </a:r>
            <a:endParaRPr kumimoji="1" lang="en-US" altLang="zh-CN" dirty="0">
              <a:solidFill>
                <a:srgbClr val="2319E8"/>
              </a:solidFill>
            </a:endParaRPr>
          </a:p>
          <a:p>
            <a:r>
              <a:rPr kumimoji="1" lang="en-US" altLang="zh-CN" dirty="0">
                <a:solidFill>
                  <a:srgbClr val="2319E8"/>
                </a:solidFill>
                <a:sym typeface="+mn-ea"/>
              </a:rPr>
              <a:t>OpenAPI</a:t>
            </a:r>
            <a:r>
              <a:rPr kumimoji="1" lang="zh-CN" altLang="en-US" dirty="0">
                <a:solidFill>
                  <a:srgbClr val="2319E8"/>
                </a:solidFill>
                <a:sym typeface="+mn-ea"/>
              </a:rPr>
              <a:t>介绍</a:t>
            </a:r>
            <a:endParaRPr kumimoji="1" lang="zh-CN" altLang="en-US" dirty="0">
              <a:solidFill>
                <a:srgbClr val="2319E8"/>
              </a:solidFill>
              <a:sym typeface="+mn-ea"/>
            </a:endParaRPr>
          </a:p>
          <a:p>
            <a:r>
              <a:rPr kumimoji="1" lang="en-US" altLang="zh-CN" dirty="0">
                <a:solidFill>
                  <a:srgbClr val="2319E8"/>
                </a:solidFill>
              </a:rPr>
              <a:t>GVK</a:t>
            </a:r>
            <a:r>
              <a:rPr kumimoji="1" lang="zh-CN" altLang="en-US" dirty="0">
                <a:solidFill>
                  <a:srgbClr val="2319E8"/>
                </a:solidFill>
              </a:rPr>
              <a:t>资源模型</a:t>
            </a:r>
            <a:endParaRPr kumimoji="1" lang="zh-CN" altLang="en-US" dirty="0">
              <a:solidFill>
                <a:srgbClr val="2319E8"/>
              </a:solidFill>
            </a:endParaRPr>
          </a:p>
          <a:p>
            <a:r>
              <a:rPr kumimoji="1" lang="zh-CN" altLang="en-US" dirty="0">
                <a:solidFill>
                  <a:srgbClr val="2319E8"/>
                </a:solidFill>
              </a:rPr>
              <a:t>环境演示</a:t>
            </a:r>
            <a:endParaRPr kumimoji="1" lang="zh-CN" altLang="en-US" dirty="0">
              <a:solidFill>
                <a:srgbClr val="2319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78155"/>
          </a:xfrm>
        </p:spPr>
        <p:txBody>
          <a:bodyPr/>
          <a:lstStyle/>
          <a:p>
            <a:r>
              <a:rPr kumimoji="1" dirty="0"/>
              <a:t>个人介绍</a:t>
            </a:r>
            <a:endParaRPr kumimoj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933575" y="1634490"/>
            <a:ext cx="468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7280" y="1517015"/>
            <a:ext cx="89896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服务网格</a:t>
            </a:r>
            <a:r>
              <a:rPr lang="en-US" altLang="zh-CN"/>
              <a:t>CSM</a:t>
            </a:r>
            <a:r>
              <a:rPr lang="zh-CN" altLang="en-US"/>
              <a:t>开发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Kubernetes </a:t>
            </a:r>
            <a:r>
              <a:rPr lang="zh-CN" altLang="en-US"/>
              <a:t>云原生爱好者</a:t>
            </a:r>
            <a:endParaRPr lang="zh-CN" altLang="en-US"/>
          </a:p>
          <a:p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Istio member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曾任</a:t>
            </a:r>
            <a:r>
              <a:rPr lang="en-US" altLang="zh-CN"/>
              <a:t>Kubesphere</a:t>
            </a:r>
            <a:r>
              <a:rPr lang="zh-CN" altLang="en-US"/>
              <a:t>开发者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B </a:t>
            </a:r>
            <a:r>
              <a:rPr lang="zh-CN" altLang="en-US"/>
              <a:t>站“</a:t>
            </a:r>
            <a:r>
              <a:rPr lang="en-US" altLang="zh-CN">
                <a:sym typeface="+mn-ea"/>
              </a:rPr>
              <a:t>Kubernetes</a:t>
            </a:r>
            <a:r>
              <a:rPr lang="zh-CN" altLang="en-US">
                <a:sym typeface="+mn-ea"/>
              </a:rPr>
              <a:t>源码</a:t>
            </a:r>
            <a:r>
              <a:rPr lang="zh-CN" altLang="en-US"/>
              <a:t>”</a:t>
            </a:r>
            <a:r>
              <a:rPr lang="en-US" altLang="zh-CN"/>
              <a:t>up </a:t>
            </a:r>
            <a:r>
              <a:rPr lang="zh-CN" altLang="en-US"/>
              <a:t>主 </a:t>
            </a: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/>
              <a:t>（</a:t>
            </a:r>
            <a:r>
              <a:rPr lang="en-US" altLang="zh-CN"/>
              <a:t>Zack</a:t>
            </a:r>
            <a:r>
              <a:rPr lang="zh-CN" altLang="en-US"/>
              <a:t>之云原生）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540" y="1191895"/>
            <a:ext cx="3771900" cy="3857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5576570"/>
            <a:ext cx="604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相关代码：https://github.com/zackzhangkai/showcase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78155"/>
          </a:xfrm>
        </p:spPr>
        <p:txBody>
          <a:bodyPr/>
          <a:lstStyle/>
          <a:p>
            <a:r>
              <a:rPr kumimoji="1" lang="en-US" altLang="zh-CN" dirty="0"/>
              <a:t>API</a:t>
            </a:r>
            <a:r>
              <a:rPr kumimoji="1" dirty="0"/>
              <a:t>介绍</a:t>
            </a:r>
            <a:endParaRPr kumimoji="1" dirty="0"/>
          </a:p>
        </p:txBody>
      </p:sp>
      <p:sp>
        <p:nvSpPr>
          <p:cNvPr id="3" name="文本框 2"/>
          <p:cNvSpPr txBox="1"/>
          <p:nvPr/>
        </p:nvSpPr>
        <p:spPr>
          <a:xfrm>
            <a:off x="502285" y="920115"/>
            <a:ext cx="7862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/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>
                <a:hlinkClick r:id="rId1" tooltip="K8s官方介绍" action="ppaction://hlinkfile"/>
              </a:rPr>
              <a:t>https://kubernetes.io/docs/concepts/overview/kubernetes-api/ 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793875"/>
            <a:ext cx="112966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78155"/>
          </a:xfrm>
        </p:spPr>
        <p:txBody>
          <a:bodyPr/>
          <a:lstStyle/>
          <a:p>
            <a:r>
              <a:rPr kumimoji="1" lang="en-US" altLang="zh-CN" dirty="0"/>
              <a:t>API</a:t>
            </a:r>
            <a:r>
              <a:rPr kumimoji="1" dirty="0"/>
              <a:t>介绍</a:t>
            </a:r>
            <a:endParaRPr kumimoji="1" dirty="0"/>
          </a:p>
        </p:txBody>
      </p:sp>
      <p:sp>
        <p:nvSpPr>
          <p:cNvPr id="7" name="文本框 6"/>
          <p:cNvSpPr txBox="1"/>
          <p:nvPr/>
        </p:nvSpPr>
        <p:spPr>
          <a:xfrm>
            <a:off x="601345" y="949325"/>
            <a:ext cx="9832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三种交互方式：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 使用 </a:t>
            </a:r>
            <a:r>
              <a:rPr lang="en-US" altLang="zh-CN"/>
              <a:t>url </a:t>
            </a:r>
            <a:r>
              <a:rPr lang="zh-CN" altLang="en-US"/>
              <a:t>直接访问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使用 </a:t>
            </a:r>
            <a:r>
              <a:rPr lang="en-US" altLang="zh-CN"/>
              <a:t>kubectl </a:t>
            </a:r>
            <a:r>
              <a:rPr lang="zh-CN" altLang="en-US"/>
              <a:t>交互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使用各语言的</a:t>
            </a:r>
            <a:r>
              <a:rPr lang="en-US" altLang="zh-CN"/>
              <a:t>client</a:t>
            </a:r>
            <a:r>
              <a:rPr lang="zh-CN" altLang="en-US"/>
              <a:t>代码，</a:t>
            </a: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/>
              <a:t>    如</a:t>
            </a:r>
            <a:r>
              <a:rPr lang="en-US" altLang="zh-CN"/>
              <a:t>go</a:t>
            </a:r>
            <a:r>
              <a:rPr lang="zh-CN" altLang="en-US"/>
              <a:t>语言 </a:t>
            </a:r>
            <a:r>
              <a:rPr lang="en-US" altLang="zh-CN"/>
              <a:t>client-go</a:t>
            </a:r>
            <a:r>
              <a:rPr lang="zh-CN" altLang="en-US"/>
              <a:t>， </a:t>
            </a:r>
            <a:r>
              <a:rPr lang="en-US" altLang="zh-CN"/>
              <a:t>Java</a:t>
            </a:r>
            <a:r>
              <a:rPr lang="zh-CN" altLang="en-US"/>
              <a:t>的 </a:t>
            </a:r>
            <a:r>
              <a:rPr lang="en-US" altLang="zh-CN"/>
              <a:t>farbric8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980" y="4783455"/>
            <a:ext cx="8667750" cy="21907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5" y="63500"/>
            <a:ext cx="559117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78155"/>
          </a:xfrm>
        </p:spPr>
        <p:txBody>
          <a:bodyPr/>
          <a:lstStyle/>
          <a:p>
            <a:r>
              <a:rPr kumimoji="1" lang="en-US" altLang="zh-CN" dirty="0"/>
              <a:t>API</a:t>
            </a:r>
            <a:r>
              <a:rPr kumimoji="1" dirty="0"/>
              <a:t>介绍</a:t>
            </a:r>
            <a:endParaRPr kumimoj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24180" y="647065"/>
            <a:ext cx="972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open API </a:t>
            </a:r>
            <a:r>
              <a:rPr lang="zh-CN" altLang="en-US"/>
              <a:t>定义数据类型  </a:t>
            </a:r>
            <a:r>
              <a:rPr lang="zh-CN" altLang="en-US">
                <a:hlinkClick r:id="rId1" action="ppaction://hlinkfile"/>
              </a:rPr>
              <a:t>https://spec.openapis.org/oas/v3.1.0#version-3-1-0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1075055"/>
            <a:ext cx="12077700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78155"/>
          </a:xfrm>
        </p:spPr>
        <p:txBody>
          <a:bodyPr/>
          <a:lstStyle/>
          <a:p>
            <a:r>
              <a:rPr kumimoji="1" lang="en-US" altLang="zh-CN" dirty="0"/>
              <a:t>API</a:t>
            </a:r>
            <a:r>
              <a:rPr kumimoji="1" dirty="0"/>
              <a:t>介绍</a:t>
            </a:r>
            <a:endParaRPr kumimoj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24180" y="647065"/>
            <a:ext cx="97262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声明式</a:t>
            </a:r>
            <a:r>
              <a:rPr lang="en-US" altLang="zh-CN"/>
              <a:t>API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每个字段都遵守</a:t>
            </a:r>
            <a:r>
              <a:rPr lang="en-US" altLang="zh-CN"/>
              <a:t>openAPI v3</a:t>
            </a:r>
            <a:r>
              <a:rPr lang="zh-CN" altLang="en-US"/>
              <a:t>规范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定义资源所属状态，</a:t>
            </a:r>
            <a:r>
              <a:rPr lang="en-US" altLang="zh-CN"/>
              <a:t>K8s</a:t>
            </a:r>
            <a:r>
              <a:rPr lang="zh-CN" altLang="en-US"/>
              <a:t>通过</a:t>
            </a:r>
            <a:r>
              <a:rPr lang="en-US" altLang="zh-CN"/>
              <a:t>controller</a:t>
            </a:r>
            <a:r>
              <a:rPr lang="zh-CN" altLang="en-US"/>
              <a:t>自动调谐</a:t>
            </a: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/>
              <a:t>至对应所定义的状态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2645" y="66675"/>
            <a:ext cx="5573395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78155"/>
          </a:xfrm>
        </p:spPr>
        <p:txBody>
          <a:bodyPr/>
          <a:lstStyle/>
          <a:p>
            <a:r>
              <a:rPr kumimoji="1" lang="en-US" altLang="zh-CN" dirty="0"/>
              <a:t>GVK</a:t>
            </a:r>
            <a:r>
              <a:rPr kumimoji="1" dirty="0"/>
              <a:t>介绍</a:t>
            </a:r>
            <a:endParaRPr kumimoj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470025"/>
            <a:ext cx="7134225" cy="1514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4365" y="886460"/>
            <a:ext cx="1084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hlinkClick r:id="rId2" action="ppaction://hlinkfile"/>
              </a:rPr>
              <a:t>https://github.com/kubernetes/apimachinery/blob/master/pkg/runtime/schema/group_version.go#L142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0415" y="1680845"/>
            <a:ext cx="836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0415" y="3480435"/>
            <a:ext cx="7012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GVK</a:t>
            </a:r>
            <a:r>
              <a:rPr lang="zh-CN" altLang="en-US"/>
              <a:t>是</a:t>
            </a:r>
            <a:r>
              <a:rPr lang="en-US" altLang="zh-CN"/>
              <a:t>k8s</a:t>
            </a:r>
            <a:r>
              <a:rPr lang="zh-CN" altLang="en-US"/>
              <a:t>的资源模型，每一个资源都需要有这三个属性：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Group: </a:t>
            </a:r>
            <a:r>
              <a:rPr lang="zh-CN" altLang="en-US"/>
              <a:t>所属组</a:t>
            </a:r>
            <a:endParaRPr lang="zh-CN" altLang="en-US"/>
          </a:p>
          <a:p>
            <a:r>
              <a:rPr lang="en-US" altLang="zh-CN"/>
              <a:t>Version: </a:t>
            </a:r>
            <a:r>
              <a:rPr lang="zh-CN" altLang="en-US"/>
              <a:t>哪个版本，</a:t>
            </a:r>
            <a:r>
              <a:rPr lang="en-US" altLang="zh-CN"/>
              <a:t>v1 v2</a:t>
            </a:r>
            <a:r>
              <a:rPr lang="zh-CN" altLang="en-US"/>
              <a:t>是稳定版本，</a:t>
            </a:r>
            <a:r>
              <a:rPr lang="en-US" altLang="zh-CN"/>
              <a:t>alpha1 beta1</a:t>
            </a:r>
            <a:r>
              <a:rPr lang="zh-CN" altLang="en-US"/>
              <a:t>是不稳定版本</a:t>
            </a:r>
            <a:endParaRPr lang="zh-CN" altLang="en-US"/>
          </a:p>
          <a:p>
            <a:r>
              <a:rPr lang="en-US" altLang="zh-CN"/>
              <a:t>Kind</a:t>
            </a:r>
            <a:r>
              <a:rPr lang="zh-CN" altLang="en-US"/>
              <a:t>，对应资源类型，如</a:t>
            </a:r>
            <a:r>
              <a:rPr lang="en-US" altLang="zh-CN"/>
              <a:t>deployment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、</a:t>
            </a:r>
            <a:r>
              <a:rPr lang="en-US" altLang="zh-CN"/>
              <a:t>service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24" y="250299"/>
            <a:ext cx="9329676" cy="478155"/>
          </a:xfrm>
        </p:spPr>
        <p:txBody>
          <a:bodyPr/>
          <a:lstStyle/>
          <a:p>
            <a:r>
              <a:rPr kumimoji="1" lang="en-US" altLang="zh-CN" dirty="0"/>
              <a:t>GVK</a:t>
            </a:r>
            <a:r>
              <a:rPr kumimoji="1" dirty="0"/>
              <a:t>介绍</a:t>
            </a:r>
            <a:endParaRPr kumimoji="1" dirty="0"/>
          </a:p>
        </p:txBody>
      </p:sp>
      <p:sp>
        <p:nvSpPr>
          <p:cNvPr id="9" name="文本框 8"/>
          <p:cNvSpPr txBox="1"/>
          <p:nvPr/>
        </p:nvSpPr>
        <p:spPr>
          <a:xfrm>
            <a:off x="780415" y="1680845"/>
            <a:ext cx="836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85" y="728345"/>
            <a:ext cx="9205595" cy="6061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WPS 演示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汉仪旗黑</vt:lpstr>
      <vt:lpstr>Noto Sans CJK JP Medium</vt:lpstr>
      <vt:lpstr>Thonburi</vt:lpstr>
      <vt:lpstr>黑体</vt:lpstr>
      <vt:lpstr>汉仪中黑KW</vt:lpstr>
      <vt:lpstr>SimSun</vt:lpstr>
      <vt:lpstr>Arial Unicode MS</vt:lpstr>
      <vt:lpstr>等线</vt:lpstr>
      <vt:lpstr>汉仪中等线KW</vt:lpstr>
      <vt:lpstr>Office 主题​​</vt:lpstr>
      <vt:lpstr>	Kubernetes API 介绍及GVK资源模型</vt:lpstr>
      <vt:lpstr>PowerPoint 演示文稿</vt:lpstr>
      <vt:lpstr>个人介绍</vt:lpstr>
      <vt:lpstr>API介绍</vt:lpstr>
      <vt:lpstr>API介绍</vt:lpstr>
      <vt:lpstr>API介绍</vt:lpstr>
      <vt:lpstr>API介绍</vt:lpstr>
      <vt:lpstr>GVK介绍</vt:lpstr>
      <vt:lpstr>GVK介绍</vt:lpstr>
      <vt:lpstr>   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hugo</cp:lastModifiedBy>
  <cp:revision>460</cp:revision>
  <dcterms:created xsi:type="dcterms:W3CDTF">2022-01-21T13:00:52Z</dcterms:created>
  <dcterms:modified xsi:type="dcterms:W3CDTF">2022-01-21T13:00:52Z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E4562DB383124CDD9C249CE1BB846308</vt:lpwstr>
  </property>
  <property fmtid="{D5CDD505-2E9C-101B-9397-08002B2CF9AE}" pid="3" name="KSOProductBuildVer">
    <vt:lpwstr>2052-2.7.1.4479</vt:lpwstr>
  </property>
</Properties>
</file>