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7772400" cy="100584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"/>
  <c:roundedCorners val="0"/>
  <c:style val="2"/>
  <c:chart>
    <c:autoTitleDeleted val="1"/>
    <c:view3D>
      <c:rotX val="11"/>
      <c:rotY val="25"/>
      <c:rAngAx val="1"/>
    </c:view3D>
    <c:floor>
      <c:thickness val="0"/>
      <c:spPr>
        <a:solidFill>
          <a:srgbClr val="CCCCCC"/>
        </a:solidFill>
        <a:ln w="9360">
          <a:noFill/>
        </a:ln>
      </c:spPr>
    </c:floor>
    <c:sideWall>
      <c:thickness val="0"/>
      <c:spPr>
        <a:noFill/>
        <a:ln w="9360">
          <a:solidFill>
            <a:srgbClr val="B3B3B3"/>
          </a:solidFill>
          <a:round/>
        </a:ln>
      </c:spPr>
    </c:sideWall>
    <c:backWall>
      <c:thickness val="0"/>
      <c:spPr>
        <a:noFill/>
        <a:ln w="9360">
          <a:solidFill>
            <a:srgbClr val="B3B3B3"/>
          </a:solidFill>
          <a:round/>
        </a:ln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Column B</c:v>
                </c:pt>
              </c:strCache>
            </c:strRef>
          </c:tx>
          <c:spPr>
            <a:solidFill>
              <a:srgbClr val="001E33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0" strike="noStrike" spc="-1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  <a:endParaRPr lang="es-CO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5"/>
                <c:pt idx="0">
                  <c:v>15000</c:v>
                </c:pt>
                <c:pt idx="1">
                  <c:v>45000</c:v>
                </c:pt>
                <c:pt idx="2">
                  <c:v>75000</c:v>
                </c:pt>
                <c:pt idx="3">
                  <c:v>105000</c:v>
                </c:pt>
                <c:pt idx="4">
                  <c:v>135000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5"/>
                <c:pt idx="0">
                  <c:v>0.22500000000000001</c:v>
                </c:pt>
                <c:pt idx="1">
                  <c:v>2.0249999999999999</c:v>
                </c:pt>
                <c:pt idx="2">
                  <c:v>5.625</c:v>
                </c:pt>
                <c:pt idx="3">
                  <c:v>11.025</c:v>
                </c:pt>
                <c:pt idx="4">
                  <c:v>18.225000000000001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shape val="cylinder"/>
        <c:axId val="373282424"/>
        <c:axId val="372601536"/>
        <c:axId val="0"/>
      </c:bar3DChart>
      <c:catAx>
        <c:axId val="373282424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sz="900" b="0" strike="noStrike" spc="-1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  <a:r>
                  <a:rPr sz="9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Training Dataset Size</a:t>
                </a:r>
              </a:p>
            </c:rich>
          </c:tx>
          <c:overlay val="0"/>
          <c:spPr>
            <a:noFill/>
            <a:ln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pPr>
            <a:endParaRPr lang="es-CO"/>
          </a:p>
        </c:txPr>
        <c:crossAx val="372601536"/>
        <c:crosses val="autoZero"/>
        <c:auto val="1"/>
        <c:lblAlgn val="ctr"/>
        <c:lblOffset val="100"/>
        <c:noMultiLvlLbl val="0"/>
      </c:catAx>
      <c:valAx>
        <c:axId val="372601536"/>
        <c:scaling>
          <c:orientation val="minMax"/>
        </c:scaling>
        <c:delete val="0"/>
        <c:axPos val="l"/>
        <c:majorGridlines>
          <c:spPr>
            <a:ln w="9360">
              <a:solidFill>
                <a:srgbClr val="B3B3B3"/>
              </a:solidFill>
              <a:round/>
            </a:ln>
          </c:spPr>
        </c:majorGridlines>
        <c:title>
          <c:tx>
            <c:rich>
              <a:bodyPr rot="-5400000"/>
              <a:lstStyle/>
              <a:p>
                <a:pPr>
                  <a:defRPr sz="900" b="0" strike="noStrike" spc="-1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  <a:r>
                  <a:rPr sz="9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Time Consumption (s)</a:t>
                </a:r>
              </a:p>
            </c:rich>
          </c:tx>
          <c:overlay val="0"/>
          <c:spPr>
            <a:noFill/>
            <a:ln>
              <a:noFill/>
            </a:ln>
          </c:spPr>
        </c:title>
        <c:numFmt formatCode="General" sourceLinked="0"/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pPr>
            <a:endParaRPr lang="es-CO"/>
          </a:p>
        </c:txPr>
        <c:crossAx val="373282424"/>
        <c:crosses val="autoZero"/>
        <c:crossBetween val="between"/>
      </c:valAx>
    </c:plotArea>
    <c:plotVisOnly val="1"/>
    <c:dispBlanksAs val="gap"/>
    <c:showDLblsOverMax val="1"/>
  </c:chart>
  <c:spPr>
    <a:solidFill>
      <a:srgbClr val="FFFFFF"/>
    </a:solidFill>
    <a:ln w="9360">
      <a:noFill/>
    </a:ln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"/>
  <c:roundedCorners val="0"/>
  <c:style val="2"/>
  <c:chart>
    <c:autoTitleDeleted val="1"/>
    <c:view3D>
      <c:rotX val="11"/>
      <c:rotY val="25"/>
      <c:rAngAx val="1"/>
    </c:view3D>
    <c:floor>
      <c:thickness val="0"/>
      <c:spPr>
        <a:solidFill>
          <a:srgbClr val="CCCCCC"/>
        </a:solidFill>
        <a:ln w="9360">
          <a:noFill/>
        </a:ln>
      </c:spPr>
    </c:floor>
    <c:sideWall>
      <c:thickness val="0"/>
      <c:spPr>
        <a:noFill/>
        <a:ln w="9360">
          <a:solidFill>
            <a:srgbClr val="B3B3B3"/>
          </a:solidFill>
          <a:round/>
        </a:ln>
      </c:spPr>
    </c:sideWall>
    <c:backWall>
      <c:thickness val="0"/>
      <c:spPr>
        <a:noFill/>
        <a:ln w="9360">
          <a:solidFill>
            <a:srgbClr val="B3B3B3"/>
          </a:solidFill>
          <a:round/>
        </a:ln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Column B</c:v>
                </c:pt>
              </c:strCache>
            </c:strRef>
          </c:tx>
          <c:spPr>
            <a:solidFill>
              <a:srgbClr val="48AC76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0" strike="noStrike" spc="-1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  <a:endParaRPr lang="es-CO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5"/>
                <c:pt idx="0">
                  <c:v>15000</c:v>
                </c:pt>
                <c:pt idx="1">
                  <c:v>45000</c:v>
                </c:pt>
                <c:pt idx="2">
                  <c:v>75000</c:v>
                </c:pt>
                <c:pt idx="3">
                  <c:v>105000</c:v>
                </c:pt>
                <c:pt idx="4">
                  <c:v>135000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5"/>
                <c:pt idx="0">
                  <c:v>15</c:v>
                </c:pt>
                <c:pt idx="1">
                  <c:v>45</c:v>
                </c:pt>
                <c:pt idx="2">
                  <c:v>75</c:v>
                </c:pt>
                <c:pt idx="3">
                  <c:v>105</c:v>
                </c:pt>
                <c:pt idx="4">
                  <c:v>135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shape val="cylinder"/>
        <c:axId val="372600360"/>
        <c:axId val="372601144"/>
        <c:axId val="0"/>
      </c:bar3DChart>
      <c:catAx>
        <c:axId val="372600360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sz="900" b="0" strike="noStrike" spc="-1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  <a:r>
                  <a:rPr sz="9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Training Dataset Size</a:t>
                </a:r>
              </a:p>
            </c:rich>
          </c:tx>
          <c:overlay val="0"/>
          <c:spPr>
            <a:noFill/>
            <a:ln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pPr>
            <a:endParaRPr lang="es-CO"/>
          </a:p>
        </c:txPr>
        <c:crossAx val="372601144"/>
        <c:crosses val="autoZero"/>
        <c:auto val="1"/>
        <c:lblAlgn val="ctr"/>
        <c:lblOffset val="100"/>
        <c:noMultiLvlLbl val="0"/>
      </c:catAx>
      <c:valAx>
        <c:axId val="372601144"/>
        <c:scaling>
          <c:orientation val="minMax"/>
        </c:scaling>
        <c:delete val="0"/>
        <c:axPos val="l"/>
        <c:majorGridlines>
          <c:spPr>
            <a:ln w="9360">
              <a:solidFill>
                <a:srgbClr val="B3B3B3"/>
              </a:solidFill>
              <a:round/>
            </a:ln>
          </c:spPr>
        </c:majorGridlines>
        <c:title>
          <c:tx>
            <c:rich>
              <a:bodyPr rot="-5400000"/>
              <a:lstStyle/>
              <a:p>
                <a:pPr>
                  <a:defRPr sz="900" b="0" strike="noStrike" spc="-1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  <a:r>
                  <a:rPr sz="9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Memory Consumption (MB)</a:t>
                </a:r>
              </a:p>
            </c:rich>
          </c:tx>
          <c:overlay val="0"/>
          <c:spPr>
            <a:noFill/>
            <a:ln>
              <a:noFill/>
            </a:ln>
          </c:spPr>
        </c:title>
        <c:numFmt formatCode="General" sourceLinked="0"/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pPr>
            <a:endParaRPr lang="es-CO"/>
          </a:p>
        </c:txPr>
        <c:crossAx val="372600360"/>
        <c:crosses val="autoZero"/>
        <c:crossBetween val="between"/>
      </c:valAx>
    </c:plotArea>
    <c:plotVisOnly val="1"/>
    <c:dispBlanksAs val="gap"/>
    <c:showDLblsOverMax val="1"/>
  </c:chart>
  <c:spPr>
    <a:solidFill>
      <a:srgbClr val="FFFFFF"/>
    </a:solidFill>
    <a:ln w="9360">
      <a:noFill/>
    </a:ln>
  </c:spPr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.facebook.com/l.php?u=https://arxiv.org/abs/1611.04156&amp;h=IAQFlqjZK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jpeg"/><Relationship Id="rId7" Type="http://schemas.openxmlformats.org/officeDocument/2006/relationships/hyperlink" Target="https://github.com/kevinloaiza12/ST0245-003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github.com/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Imagen 3"/>
          <p:cNvPicPr/>
          <p:nvPr/>
        </p:nvPicPr>
        <p:blipFill>
          <a:blip r:embed="rId3"/>
          <a:srcRect t="78334"/>
          <a:stretch/>
        </p:blipFill>
        <p:spPr>
          <a:xfrm>
            <a:off x="36000" y="5394960"/>
            <a:ext cx="12193560" cy="1483920"/>
          </a:xfrm>
          <a:prstGeom prst="rect">
            <a:avLst/>
          </a:prstGeom>
          <a:ln>
            <a:noFill/>
          </a:ln>
        </p:spPr>
      </p:pic>
      <p:sp>
        <p:nvSpPr>
          <p:cNvPr id="77" name="CustomShape 1"/>
          <p:cNvSpPr/>
          <p:nvPr/>
        </p:nvSpPr>
        <p:spPr>
          <a:xfrm>
            <a:off x="0" y="20160"/>
            <a:ext cx="3474360" cy="6858720"/>
          </a:xfrm>
          <a:prstGeom prst="rect">
            <a:avLst/>
          </a:prstGeom>
          <a:solidFill>
            <a:srgbClr val="A3A8AE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s-CO" sz="4800" dirty="0" smtClean="0"/>
              <a:t>DESEMPEÑO</a:t>
            </a:r>
          </a:p>
          <a:p>
            <a:pPr algn="just">
              <a:lnSpc>
                <a:spcPct val="100000"/>
              </a:lnSpc>
            </a:pPr>
            <a:r>
              <a:rPr lang="es-CO" sz="4800" dirty="0" smtClean="0"/>
              <a:t>DE </a:t>
            </a:r>
            <a:r>
              <a:rPr lang="es-CO" sz="4800" dirty="0"/>
              <a:t>LOS </a:t>
            </a:r>
            <a:endParaRPr lang="es-CO" sz="4800" dirty="0" smtClean="0"/>
          </a:p>
          <a:p>
            <a:pPr algn="just">
              <a:lnSpc>
                <a:spcPct val="100000"/>
              </a:lnSpc>
            </a:pPr>
            <a:r>
              <a:rPr lang="es-CO" sz="4800" dirty="0" smtClean="0"/>
              <a:t>ESTUDIANTES</a:t>
            </a:r>
          </a:p>
          <a:p>
            <a:pPr algn="just">
              <a:lnSpc>
                <a:spcPct val="100000"/>
              </a:lnSpc>
            </a:pPr>
            <a:r>
              <a:rPr lang="es-CO" sz="4800" dirty="0" smtClean="0"/>
              <a:t>USANDO </a:t>
            </a:r>
          </a:p>
          <a:p>
            <a:pPr algn="just">
              <a:lnSpc>
                <a:spcPct val="100000"/>
              </a:lnSpc>
            </a:pPr>
            <a:r>
              <a:rPr lang="es-CO" sz="4800" dirty="0" smtClean="0"/>
              <a:t>ARBOLES </a:t>
            </a:r>
          </a:p>
          <a:p>
            <a:pPr algn="just">
              <a:lnSpc>
                <a:spcPct val="100000"/>
              </a:lnSpc>
            </a:pPr>
            <a:r>
              <a:rPr lang="es-CO" sz="4800" dirty="0" smtClean="0"/>
              <a:t>DE </a:t>
            </a:r>
            <a:r>
              <a:rPr lang="es-CO" sz="4800" dirty="0"/>
              <a:t>DESICION</a:t>
            </a:r>
            <a:endParaRPr lang="en-US" sz="4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Marcador de contenido 3"/>
          <p:cNvPicPr/>
          <p:nvPr/>
        </p:nvPicPr>
        <p:blipFill>
          <a:blip r:embed="rId2"/>
          <a:stretch/>
        </p:blipFill>
        <p:spPr>
          <a:xfrm>
            <a:off x="-2880" y="0"/>
            <a:ext cx="12196800" cy="6856560"/>
          </a:xfrm>
          <a:prstGeom prst="rect">
            <a:avLst/>
          </a:prstGeom>
          <a:ln>
            <a:noFill/>
          </a:ln>
        </p:spPr>
      </p:pic>
      <p:sp>
        <p:nvSpPr>
          <p:cNvPr id="255" name="CustomShape 1"/>
          <p:cNvSpPr/>
          <p:nvPr/>
        </p:nvSpPr>
        <p:spPr>
          <a:xfrm>
            <a:off x="265320" y="376920"/>
            <a:ext cx="540288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FFFFFF"/>
                </a:solidFill>
                <a:latin typeface="Arial"/>
                <a:ea typeface="DejaVu Sans"/>
              </a:rPr>
              <a:t>Reporte Aceptado en arXiv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 flipV="1">
            <a:off x="4819320" y="545760"/>
            <a:ext cx="524880" cy="16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" name="CustomShape 3"/>
          <p:cNvSpPr/>
          <p:nvPr/>
        </p:nvSpPr>
        <p:spPr>
          <a:xfrm>
            <a:off x="5107320" y="336600"/>
            <a:ext cx="240336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Conserven ese título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58" name="CustomShape 4"/>
          <p:cNvSpPr/>
          <p:nvPr/>
        </p:nvSpPr>
        <p:spPr>
          <a:xfrm>
            <a:off x="2242800" y="2393280"/>
            <a:ext cx="342612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Incluyan la citación del reporte en arXiv y su vínculo comose muestra abajo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59" name="CustomShape 5"/>
          <p:cNvSpPr/>
          <p:nvPr/>
        </p:nvSpPr>
        <p:spPr>
          <a:xfrm flipV="1">
            <a:off x="2011680" y="2643840"/>
            <a:ext cx="447120" cy="388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CustomShape 6"/>
          <p:cNvSpPr/>
          <p:nvPr/>
        </p:nvSpPr>
        <p:spPr>
          <a:xfrm>
            <a:off x="418320" y="3107880"/>
            <a:ext cx="612612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1E33"/>
                </a:solidFill>
                <a:latin typeface="Arial"/>
                <a:ea typeface="DejaVu Sans"/>
              </a:rPr>
              <a:t>C. Patiño-Forero, M. Agudelo-Toro, and M. Toro. Planning system for deliveries in Medellín. ArXiv e-prints, Nov. 2016. Available at: </a:t>
            </a:r>
            <a:r>
              <a:rPr lang="en-US" sz="1800" b="0" u="sng" strike="noStrike" spc="-1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3"/>
              </a:rPr>
              <a:t>https://arxiv.org/abs/1611.04156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261" name="Group 7"/>
          <p:cNvGrpSpPr/>
          <p:nvPr/>
        </p:nvGrpSpPr>
        <p:grpSpPr>
          <a:xfrm>
            <a:off x="7021800" y="894960"/>
            <a:ext cx="4571280" cy="4966200"/>
            <a:chOff x="7021800" y="894960"/>
            <a:chExt cx="4571280" cy="4966200"/>
          </a:xfrm>
        </p:grpSpPr>
        <p:pic>
          <p:nvPicPr>
            <p:cNvPr id="262" name="Imagen 261"/>
            <p:cNvPicPr/>
            <p:nvPr/>
          </p:nvPicPr>
          <p:blipFill>
            <a:blip r:embed="rId4"/>
            <a:srcRect l="2991" t="4621" r="11001" b="22953"/>
            <a:stretch/>
          </p:blipFill>
          <p:spPr>
            <a:xfrm>
              <a:off x="7021800" y="894960"/>
              <a:ext cx="4554360" cy="4966200"/>
            </a:xfrm>
            <a:prstGeom prst="rect">
              <a:avLst/>
            </a:prstGeom>
            <a:ln>
              <a:noFill/>
            </a:ln>
          </p:spPr>
        </p:pic>
        <p:sp>
          <p:nvSpPr>
            <p:cNvPr id="263" name="CustomShape 8"/>
            <p:cNvSpPr/>
            <p:nvPr/>
          </p:nvSpPr>
          <p:spPr>
            <a:xfrm>
              <a:off x="10022400" y="1443600"/>
              <a:ext cx="1570680" cy="456840"/>
            </a:xfrm>
            <a:prstGeom prst="rect">
              <a:avLst/>
            </a:prstGeom>
            <a:solidFill>
              <a:srgbClr val="B31B1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4" name="CustomShape 9"/>
            <p:cNvSpPr/>
            <p:nvPr/>
          </p:nvSpPr>
          <p:spPr>
            <a:xfrm>
              <a:off x="10022400" y="950400"/>
              <a:ext cx="1570680" cy="401400"/>
            </a:xfrm>
            <a:prstGeom prst="rect">
              <a:avLst/>
            </a:prstGeom>
            <a:solidFill>
              <a:srgbClr val="22222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65" name="CustomShape 10"/>
          <p:cNvSpPr/>
          <p:nvPr/>
        </p:nvSpPr>
        <p:spPr>
          <a:xfrm flipH="1">
            <a:off x="6491880" y="4672080"/>
            <a:ext cx="307440" cy="356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11"/>
          <p:cNvSpPr/>
          <p:nvPr/>
        </p:nvSpPr>
        <p:spPr>
          <a:xfrm>
            <a:off x="4747320" y="5061960"/>
            <a:ext cx="293328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Incluyan un </a:t>
            </a:r>
            <a:r>
              <a:t/>
            </a:r>
            <a:br/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pantallazo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67" name="CustomShape 12"/>
          <p:cNvSpPr/>
          <p:nvPr/>
        </p:nvSpPr>
        <p:spPr>
          <a:xfrm>
            <a:off x="8229600" y="124200"/>
            <a:ext cx="211500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Completen esta lámina</a:t>
            </a:r>
            <a:r>
              <a:t/>
            </a:r>
            <a:br/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en la tercera entrega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2214000" y="4511520"/>
            <a:ext cx="8137080" cy="1644840"/>
          </a:xfrm>
          <a:prstGeom prst="rect">
            <a:avLst/>
          </a:prstGeom>
          <a:solidFill>
            <a:srgbClr val="A3A8AE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800" b="0" strike="noStrike" spc="-1">
                <a:solidFill>
                  <a:srgbClr val="001E33"/>
                </a:solidFill>
                <a:latin typeface="Arial"/>
                <a:ea typeface="DejaVu Sans"/>
              </a:rPr>
              <a:t>¡GRACIAS!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9953640" y="4270680"/>
            <a:ext cx="211536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Digan gracias por</a:t>
            </a:r>
            <a:r>
              <a:t/>
            </a:r>
            <a:br/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escucharnos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70" name="CustomShape 3"/>
          <p:cNvSpPr/>
          <p:nvPr/>
        </p:nvSpPr>
        <p:spPr>
          <a:xfrm flipV="1">
            <a:off x="9505080" y="4757040"/>
            <a:ext cx="447120" cy="388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CustomShape 4"/>
          <p:cNvSpPr/>
          <p:nvPr/>
        </p:nvSpPr>
        <p:spPr>
          <a:xfrm>
            <a:off x="8229600" y="124200"/>
            <a:ext cx="211500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Completen esta lámina</a:t>
            </a:r>
            <a:r>
              <a:t/>
            </a:r>
            <a:br/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en la tercera entrega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Marcador de contenido 3"/>
          <p:cNvPicPr/>
          <p:nvPr/>
        </p:nvPicPr>
        <p:blipFill>
          <a:blip r:embed="rId2"/>
          <a:stretch/>
        </p:blipFill>
        <p:spPr>
          <a:xfrm>
            <a:off x="0" y="0"/>
            <a:ext cx="12196800" cy="6856560"/>
          </a:xfrm>
          <a:prstGeom prst="rect">
            <a:avLst/>
          </a:prstGeom>
          <a:ln>
            <a:noFill/>
          </a:ln>
        </p:spPr>
      </p:pic>
      <p:sp>
        <p:nvSpPr>
          <p:cNvPr id="82" name="CustomShape 1"/>
          <p:cNvSpPr/>
          <p:nvPr/>
        </p:nvSpPr>
        <p:spPr>
          <a:xfrm>
            <a:off x="265320" y="376920"/>
            <a:ext cx="3666240" cy="4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FFFFFF"/>
                </a:solidFill>
                <a:latin typeface="Arial"/>
                <a:ea typeface="DejaVu Sans"/>
              </a:rPr>
              <a:t>Presentación del Equipo</a:t>
            </a:r>
            <a:endParaRPr lang="en-US" sz="2200" b="0" strike="noStrike" spc="-1">
              <a:latin typeface="Arial"/>
            </a:endParaRPr>
          </a:p>
        </p:txBody>
      </p:sp>
      <p:grpSp>
        <p:nvGrpSpPr>
          <p:cNvPr id="85" name="Group 4"/>
          <p:cNvGrpSpPr/>
          <p:nvPr/>
        </p:nvGrpSpPr>
        <p:grpSpPr>
          <a:xfrm>
            <a:off x="9052560" y="1645920"/>
            <a:ext cx="2834640" cy="2743200"/>
            <a:chOff x="9052560" y="1645920"/>
            <a:chExt cx="2834640" cy="2743200"/>
          </a:xfrm>
        </p:grpSpPr>
        <p:pic>
          <p:nvPicPr>
            <p:cNvPr id="86" name="Imagen 85"/>
            <p:cNvPicPr/>
            <p:nvPr/>
          </p:nvPicPr>
          <p:blipFill>
            <a:blip r:embed="rId3"/>
            <a:stretch/>
          </p:blipFill>
          <p:spPr>
            <a:xfrm>
              <a:off x="9219240" y="1757160"/>
              <a:ext cx="2508480" cy="2487600"/>
            </a:xfrm>
            <a:prstGeom prst="rect">
              <a:avLst/>
            </a:prstGeom>
            <a:ln>
              <a:noFill/>
            </a:ln>
          </p:spPr>
        </p:pic>
        <p:sp>
          <p:nvSpPr>
            <p:cNvPr id="87" name="CustomShape 5"/>
            <p:cNvSpPr/>
            <p:nvPr/>
          </p:nvSpPr>
          <p:spPr>
            <a:xfrm>
              <a:off x="9052560" y="1645920"/>
              <a:ext cx="2834640" cy="2743200"/>
            </a:xfrm>
            <a:custGeom>
              <a:avLst/>
              <a:gdLst/>
              <a:ahLst/>
              <a:cxnLst/>
              <a:rect l="l" t="t" r="r" b="b"/>
              <a:pathLst>
                <a:path w="7875" h="7621">
                  <a:moveTo>
                    <a:pt x="5464" y="1278"/>
                  </a:moveTo>
                  <a:cubicBezTo>
                    <a:pt x="4998" y="997"/>
                    <a:pt x="4541" y="870"/>
                    <a:pt x="4003" y="870"/>
                  </a:cubicBezTo>
                  <a:cubicBezTo>
                    <a:pt x="3465" y="870"/>
                    <a:pt x="3008" y="997"/>
                    <a:pt x="2542" y="1278"/>
                  </a:cubicBezTo>
                  <a:cubicBezTo>
                    <a:pt x="2076" y="1559"/>
                    <a:pt x="1742" y="1908"/>
                    <a:pt x="1473" y="2394"/>
                  </a:cubicBezTo>
                  <a:cubicBezTo>
                    <a:pt x="1204" y="2880"/>
                    <a:pt x="1082" y="3357"/>
                    <a:pt x="1082" y="3918"/>
                  </a:cubicBezTo>
                  <a:cubicBezTo>
                    <a:pt x="1082" y="4479"/>
                    <a:pt x="1204" y="4956"/>
                    <a:pt x="1473" y="5442"/>
                  </a:cubicBezTo>
                  <a:cubicBezTo>
                    <a:pt x="1742" y="5928"/>
                    <a:pt x="2076" y="6277"/>
                    <a:pt x="2542" y="6558"/>
                  </a:cubicBezTo>
                  <a:cubicBezTo>
                    <a:pt x="3008" y="6839"/>
                    <a:pt x="3465" y="6967"/>
                    <a:pt x="4003" y="6967"/>
                  </a:cubicBezTo>
                  <a:cubicBezTo>
                    <a:pt x="4541" y="6967"/>
                    <a:pt x="4998" y="6839"/>
                    <a:pt x="5464" y="6558"/>
                  </a:cubicBezTo>
                  <a:cubicBezTo>
                    <a:pt x="5930" y="6277"/>
                    <a:pt x="6264" y="5928"/>
                    <a:pt x="6533" y="5442"/>
                  </a:cubicBezTo>
                  <a:cubicBezTo>
                    <a:pt x="6802" y="4956"/>
                    <a:pt x="6925" y="4479"/>
                    <a:pt x="6925" y="3918"/>
                  </a:cubicBezTo>
                  <a:cubicBezTo>
                    <a:pt x="6925" y="3357"/>
                    <a:pt x="6802" y="2880"/>
                    <a:pt x="6533" y="2394"/>
                  </a:cubicBezTo>
                  <a:cubicBezTo>
                    <a:pt x="6264" y="1908"/>
                    <a:pt x="5930" y="1559"/>
                    <a:pt x="5464" y="1278"/>
                  </a:cubicBezTo>
                  <a:moveTo>
                    <a:pt x="0" y="7620"/>
                  </a:moveTo>
                  <a:lnTo>
                    <a:pt x="0" y="0"/>
                  </a:lnTo>
                  <a:lnTo>
                    <a:pt x="7874" y="0"/>
                  </a:lnTo>
                  <a:lnTo>
                    <a:pt x="7874" y="7620"/>
                  </a:lnTo>
                  <a:lnTo>
                    <a:pt x="0" y="762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0" name="CustomShape 8"/>
          <p:cNvSpPr/>
          <p:nvPr/>
        </p:nvSpPr>
        <p:spPr>
          <a:xfrm>
            <a:off x="9419040" y="4180680"/>
            <a:ext cx="2193480" cy="75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200" b="0" strike="noStrike" spc="-1">
                <a:solidFill>
                  <a:srgbClr val="001E33"/>
                </a:solidFill>
                <a:latin typeface="Arial"/>
                <a:ea typeface="DejaVu Sans"/>
              </a:rPr>
              <a:t>Mauricio</a:t>
            </a:r>
            <a:endParaRPr lang="en-US" sz="2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200" b="0" strike="noStrike" spc="-1">
                <a:solidFill>
                  <a:srgbClr val="001E33"/>
                </a:solidFill>
                <a:latin typeface="Arial"/>
                <a:ea typeface="DejaVu Sans"/>
              </a:rPr>
              <a:t>Toro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92" name="CustomShape 10"/>
          <p:cNvSpPr/>
          <p:nvPr/>
        </p:nvSpPr>
        <p:spPr>
          <a:xfrm>
            <a:off x="1344060" y="4167095"/>
            <a:ext cx="219348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200" b="0" strike="noStrike" spc="-1" dirty="0" smtClean="0">
                <a:solidFill>
                  <a:srgbClr val="001E33"/>
                </a:solidFill>
                <a:latin typeface="Arial"/>
                <a:ea typeface="DejaVu Sans"/>
              </a:rPr>
              <a:t>Kevin</a:t>
            </a:r>
          </a:p>
          <a:p>
            <a:pPr algn="ctr">
              <a:lnSpc>
                <a:spcPct val="100000"/>
              </a:lnSpc>
            </a:pPr>
            <a:r>
              <a:rPr lang="en-US" sz="2200" spc="-1" dirty="0" smtClean="0">
                <a:solidFill>
                  <a:srgbClr val="001E33"/>
                </a:solidFill>
                <a:latin typeface="Arial"/>
              </a:rPr>
              <a:t>Loaiza</a:t>
            </a:r>
            <a:endParaRPr lang="en-US" sz="2200" b="0" strike="noStrike" spc="-1" dirty="0">
              <a:latin typeface="Arial"/>
            </a:endParaRPr>
          </a:p>
        </p:txBody>
      </p:sp>
      <p:pic>
        <p:nvPicPr>
          <p:cNvPr id="98" name="Imagen 97"/>
          <p:cNvPicPr/>
          <p:nvPr/>
        </p:nvPicPr>
        <p:blipFill>
          <a:blip r:embed="rId4"/>
          <a:srcRect b="25722"/>
          <a:stretch/>
        </p:blipFill>
        <p:spPr>
          <a:xfrm>
            <a:off x="4918657" y="1790375"/>
            <a:ext cx="3200040" cy="2376720"/>
          </a:xfrm>
          <a:prstGeom prst="rect">
            <a:avLst/>
          </a:prstGeom>
          <a:ln>
            <a:noFill/>
          </a:ln>
        </p:spPr>
      </p:pic>
      <p:sp>
        <p:nvSpPr>
          <p:cNvPr id="99" name="CustomShape 16"/>
          <p:cNvSpPr/>
          <p:nvPr/>
        </p:nvSpPr>
        <p:spPr>
          <a:xfrm>
            <a:off x="5300955" y="4200862"/>
            <a:ext cx="2193120" cy="75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1E33"/>
                </a:solidFill>
                <a:latin typeface="Arial"/>
                <a:ea typeface="DejaVu Sans"/>
              </a:rPr>
              <a:t>Miguel</a:t>
            </a:r>
            <a:r>
              <a:rPr dirty="0"/>
              <a:t/>
            </a:r>
            <a:br>
              <a:rPr dirty="0"/>
            </a:br>
            <a:r>
              <a:rPr lang="en-US" sz="2200" b="0" strike="noStrike" spc="-1" dirty="0">
                <a:solidFill>
                  <a:srgbClr val="001E33"/>
                </a:solidFill>
                <a:latin typeface="Arial"/>
                <a:ea typeface="DejaVu Sans"/>
              </a:rPr>
              <a:t>Correa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100" name="CustomShape 17"/>
          <p:cNvSpPr/>
          <p:nvPr/>
        </p:nvSpPr>
        <p:spPr>
          <a:xfrm>
            <a:off x="4811400" y="1675080"/>
            <a:ext cx="3383280" cy="2651760"/>
          </a:xfrm>
          <a:custGeom>
            <a:avLst/>
            <a:gdLst/>
            <a:ahLst/>
            <a:cxnLst/>
            <a:rect l="l" t="t" r="r" b="b"/>
            <a:pathLst>
              <a:path w="9399" h="7367">
                <a:moveTo>
                  <a:pt x="1777" y="3847"/>
                </a:moveTo>
                <a:lnTo>
                  <a:pt x="1776" y="3847"/>
                </a:lnTo>
                <a:lnTo>
                  <a:pt x="1780" y="4006"/>
                </a:lnTo>
                <a:lnTo>
                  <a:pt x="1792" y="4166"/>
                </a:lnTo>
                <a:lnTo>
                  <a:pt x="1812" y="4324"/>
                </a:lnTo>
                <a:lnTo>
                  <a:pt x="1840" y="4481"/>
                </a:lnTo>
                <a:lnTo>
                  <a:pt x="1876" y="4636"/>
                </a:lnTo>
                <a:lnTo>
                  <a:pt x="1919" y="4789"/>
                </a:lnTo>
                <a:lnTo>
                  <a:pt x="1970" y="4939"/>
                </a:lnTo>
                <a:lnTo>
                  <a:pt x="2029" y="5086"/>
                </a:lnTo>
                <a:lnTo>
                  <a:pt x="2095" y="5230"/>
                </a:lnTo>
                <a:lnTo>
                  <a:pt x="2168" y="5371"/>
                </a:lnTo>
                <a:lnTo>
                  <a:pt x="2248" y="5507"/>
                </a:lnTo>
                <a:lnTo>
                  <a:pt x="2334" y="5638"/>
                </a:lnTo>
                <a:lnTo>
                  <a:pt x="2427" y="5765"/>
                </a:lnTo>
                <a:lnTo>
                  <a:pt x="2527" y="5886"/>
                </a:lnTo>
                <a:lnTo>
                  <a:pt x="2632" y="6002"/>
                </a:lnTo>
                <a:lnTo>
                  <a:pt x="2743" y="6111"/>
                </a:lnTo>
                <a:lnTo>
                  <a:pt x="2859" y="6215"/>
                </a:lnTo>
                <a:lnTo>
                  <a:pt x="2980" y="6312"/>
                </a:lnTo>
                <a:lnTo>
                  <a:pt x="3106" y="6402"/>
                </a:lnTo>
                <a:lnTo>
                  <a:pt x="3237" y="6486"/>
                </a:lnTo>
                <a:lnTo>
                  <a:pt x="3371" y="6562"/>
                </a:lnTo>
                <a:lnTo>
                  <a:pt x="3509" y="6631"/>
                </a:lnTo>
                <a:lnTo>
                  <a:pt x="3650" y="6692"/>
                </a:lnTo>
                <a:lnTo>
                  <a:pt x="3795" y="6745"/>
                </a:lnTo>
                <a:lnTo>
                  <a:pt x="3941" y="6790"/>
                </a:lnTo>
                <a:lnTo>
                  <a:pt x="4090" y="6827"/>
                </a:lnTo>
                <a:lnTo>
                  <a:pt x="4240" y="6856"/>
                </a:lnTo>
                <a:lnTo>
                  <a:pt x="4392" y="6877"/>
                </a:lnTo>
                <a:lnTo>
                  <a:pt x="4544" y="6890"/>
                </a:lnTo>
                <a:lnTo>
                  <a:pt x="4697" y="6894"/>
                </a:lnTo>
                <a:lnTo>
                  <a:pt x="4697" y="6894"/>
                </a:lnTo>
                <a:lnTo>
                  <a:pt x="4850" y="6890"/>
                </a:lnTo>
                <a:lnTo>
                  <a:pt x="5002" y="6877"/>
                </a:lnTo>
                <a:lnTo>
                  <a:pt x="5154" y="6856"/>
                </a:lnTo>
                <a:lnTo>
                  <a:pt x="5304" y="6827"/>
                </a:lnTo>
                <a:lnTo>
                  <a:pt x="5453" y="6790"/>
                </a:lnTo>
                <a:lnTo>
                  <a:pt x="5599" y="6745"/>
                </a:lnTo>
                <a:lnTo>
                  <a:pt x="5744" y="6691"/>
                </a:lnTo>
                <a:lnTo>
                  <a:pt x="5885" y="6630"/>
                </a:lnTo>
                <a:lnTo>
                  <a:pt x="6023" y="6561"/>
                </a:lnTo>
                <a:lnTo>
                  <a:pt x="6157" y="6485"/>
                </a:lnTo>
                <a:lnTo>
                  <a:pt x="6287" y="6402"/>
                </a:lnTo>
                <a:lnTo>
                  <a:pt x="6413" y="6312"/>
                </a:lnTo>
                <a:lnTo>
                  <a:pt x="6535" y="6214"/>
                </a:lnTo>
                <a:lnTo>
                  <a:pt x="6651" y="6111"/>
                </a:lnTo>
                <a:lnTo>
                  <a:pt x="6762" y="6001"/>
                </a:lnTo>
                <a:lnTo>
                  <a:pt x="6867" y="5885"/>
                </a:lnTo>
                <a:lnTo>
                  <a:pt x="6966" y="5764"/>
                </a:lnTo>
                <a:lnTo>
                  <a:pt x="7059" y="5637"/>
                </a:lnTo>
                <a:lnTo>
                  <a:pt x="7146" y="5506"/>
                </a:lnTo>
                <a:lnTo>
                  <a:pt x="7226" y="5370"/>
                </a:lnTo>
                <a:lnTo>
                  <a:pt x="7299" y="5229"/>
                </a:lnTo>
                <a:lnTo>
                  <a:pt x="7365" y="5085"/>
                </a:lnTo>
                <a:lnTo>
                  <a:pt x="7423" y="4938"/>
                </a:lnTo>
                <a:lnTo>
                  <a:pt x="7474" y="4788"/>
                </a:lnTo>
                <a:lnTo>
                  <a:pt x="7518" y="4635"/>
                </a:lnTo>
                <a:lnTo>
                  <a:pt x="7553" y="4480"/>
                </a:lnTo>
                <a:lnTo>
                  <a:pt x="7581" y="4323"/>
                </a:lnTo>
                <a:lnTo>
                  <a:pt x="7601" y="4165"/>
                </a:lnTo>
                <a:lnTo>
                  <a:pt x="7613" y="4005"/>
                </a:lnTo>
                <a:lnTo>
                  <a:pt x="7617" y="3846"/>
                </a:lnTo>
                <a:lnTo>
                  <a:pt x="7617" y="3846"/>
                </a:lnTo>
                <a:lnTo>
                  <a:pt x="7613" y="3687"/>
                </a:lnTo>
                <a:lnTo>
                  <a:pt x="7601" y="3527"/>
                </a:lnTo>
                <a:lnTo>
                  <a:pt x="7581" y="3369"/>
                </a:lnTo>
                <a:lnTo>
                  <a:pt x="7553" y="3212"/>
                </a:lnTo>
                <a:lnTo>
                  <a:pt x="7517" y="3057"/>
                </a:lnTo>
                <a:lnTo>
                  <a:pt x="7474" y="2904"/>
                </a:lnTo>
                <a:lnTo>
                  <a:pt x="7423" y="2754"/>
                </a:lnTo>
                <a:lnTo>
                  <a:pt x="7364" y="2607"/>
                </a:lnTo>
                <a:lnTo>
                  <a:pt x="7298" y="2463"/>
                </a:lnTo>
                <a:lnTo>
                  <a:pt x="7225" y="2322"/>
                </a:lnTo>
                <a:lnTo>
                  <a:pt x="7146" y="2186"/>
                </a:lnTo>
                <a:lnTo>
                  <a:pt x="7059" y="2055"/>
                </a:lnTo>
                <a:lnTo>
                  <a:pt x="6966" y="1928"/>
                </a:lnTo>
                <a:lnTo>
                  <a:pt x="6867" y="1807"/>
                </a:lnTo>
                <a:lnTo>
                  <a:pt x="6761" y="1691"/>
                </a:lnTo>
                <a:lnTo>
                  <a:pt x="6651" y="1582"/>
                </a:lnTo>
                <a:lnTo>
                  <a:pt x="6534" y="1478"/>
                </a:lnTo>
                <a:lnTo>
                  <a:pt x="6413" y="1381"/>
                </a:lnTo>
                <a:lnTo>
                  <a:pt x="6287" y="1291"/>
                </a:lnTo>
                <a:lnTo>
                  <a:pt x="6157" y="1207"/>
                </a:lnTo>
                <a:lnTo>
                  <a:pt x="6022" y="1131"/>
                </a:lnTo>
                <a:lnTo>
                  <a:pt x="5884" y="1062"/>
                </a:lnTo>
                <a:lnTo>
                  <a:pt x="5743" y="1001"/>
                </a:lnTo>
                <a:lnTo>
                  <a:pt x="5599" y="948"/>
                </a:lnTo>
                <a:lnTo>
                  <a:pt x="5453" y="903"/>
                </a:lnTo>
                <a:lnTo>
                  <a:pt x="5304" y="866"/>
                </a:lnTo>
                <a:lnTo>
                  <a:pt x="5154" y="837"/>
                </a:lnTo>
                <a:lnTo>
                  <a:pt x="5002" y="816"/>
                </a:lnTo>
                <a:lnTo>
                  <a:pt x="4850" y="803"/>
                </a:lnTo>
                <a:lnTo>
                  <a:pt x="4697" y="799"/>
                </a:lnTo>
                <a:lnTo>
                  <a:pt x="4697" y="799"/>
                </a:lnTo>
                <a:lnTo>
                  <a:pt x="4544" y="803"/>
                </a:lnTo>
                <a:lnTo>
                  <a:pt x="4392" y="816"/>
                </a:lnTo>
                <a:lnTo>
                  <a:pt x="4240" y="837"/>
                </a:lnTo>
                <a:lnTo>
                  <a:pt x="4090" y="866"/>
                </a:lnTo>
                <a:lnTo>
                  <a:pt x="3941" y="903"/>
                </a:lnTo>
                <a:lnTo>
                  <a:pt x="3794" y="948"/>
                </a:lnTo>
                <a:lnTo>
                  <a:pt x="3650" y="1002"/>
                </a:lnTo>
                <a:lnTo>
                  <a:pt x="3509" y="1063"/>
                </a:lnTo>
                <a:lnTo>
                  <a:pt x="3371" y="1132"/>
                </a:lnTo>
                <a:lnTo>
                  <a:pt x="3237" y="1208"/>
                </a:lnTo>
                <a:lnTo>
                  <a:pt x="3106" y="1291"/>
                </a:lnTo>
                <a:lnTo>
                  <a:pt x="2980" y="1382"/>
                </a:lnTo>
                <a:lnTo>
                  <a:pt x="2859" y="1479"/>
                </a:lnTo>
                <a:lnTo>
                  <a:pt x="2743" y="1582"/>
                </a:lnTo>
                <a:lnTo>
                  <a:pt x="2632" y="1692"/>
                </a:lnTo>
                <a:lnTo>
                  <a:pt x="2527" y="1808"/>
                </a:lnTo>
                <a:lnTo>
                  <a:pt x="2427" y="1929"/>
                </a:lnTo>
                <a:lnTo>
                  <a:pt x="2334" y="2056"/>
                </a:lnTo>
                <a:lnTo>
                  <a:pt x="2248" y="2187"/>
                </a:lnTo>
                <a:lnTo>
                  <a:pt x="2168" y="2323"/>
                </a:lnTo>
                <a:lnTo>
                  <a:pt x="2095" y="2464"/>
                </a:lnTo>
                <a:lnTo>
                  <a:pt x="2029" y="2608"/>
                </a:lnTo>
                <a:lnTo>
                  <a:pt x="1971" y="2755"/>
                </a:lnTo>
                <a:lnTo>
                  <a:pt x="1920" y="2905"/>
                </a:lnTo>
                <a:lnTo>
                  <a:pt x="1876" y="3058"/>
                </a:lnTo>
                <a:lnTo>
                  <a:pt x="1841" y="3213"/>
                </a:lnTo>
                <a:lnTo>
                  <a:pt x="1813" y="3370"/>
                </a:lnTo>
                <a:lnTo>
                  <a:pt x="1793" y="3528"/>
                </a:lnTo>
                <a:lnTo>
                  <a:pt x="1781" y="3688"/>
                </a:lnTo>
                <a:lnTo>
                  <a:pt x="1777" y="3847"/>
                </a:lnTo>
                <a:moveTo>
                  <a:pt x="0" y="7366"/>
                </a:moveTo>
                <a:lnTo>
                  <a:pt x="0" y="0"/>
                </a:lnTo>
                <a:lnTo>
                  <a:pt x="9398" y="0"/>
                </a:lnTo>
                <a:lnTo>
                  <a:pt x="9398" y="7366"/>
                </a:lnTo>
                <a:lnTo>
                  <a:pt x="0" y="7366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1" name="Imagen 100"/>
          <p:cNvPicPr/>
          <p:nvPr/>
        </p:nvPicPr>
        <p:blipFill>
          <a:blip r:embed="rId5"/>
          <a:stretch/>
        </p:blipFill>
        <p:spPr>
          <a:xfrm>
            <a:off x="182880" y="6089760"/>
            <a:ext cx="621360" cy="621360"/>
          </a:xfrm>
          <a:prstGeom prst="rect">
            <a:avLst/>
          </a:prstGeom>
          <a:ln>
            <a:noFill/>
          </a:ln>
        </p:spPr>
      </p:pic>
      <p:sp>
        <p:nvSpPr>
          <p:cNvPr id="102" name="CustomShape 18"/>
          <p:cNvSpPr/>
          <p:nvPr/>
        </p:nvSpPr>
        <p:spPr>
          <a:xfrm>
            <a:off x="815040" y="6160680"/>
            <a:ext cx="6915600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 dirty="0">
                <a:solidFill>
                  <a:srgbClr val="001E33"/>
                </a:solidFill>
                <a:latin typeface="Arial"/>
                <a:ea typeface="DejaVu Sans"/>
                <a:hlinkClick r:id="rId6"/>
              </a:rPr>
              <a:t>http://</a:t>
            </a:r>
            <a:r>
              <a:rPr lang="en-US" sz="2200" b="1" strike="noStrike" spc="-1" dirty="0" smtClean="0">
                <a:solidFill>
                  <a:srgbClr val="001E33"/>
                </a:solidFill>
                <a:latin typeface="Arial"/>
                <a:ea typeface="DejaVu Sans"/>
                <a:hlinkClick r:id="rId6"/>
              </a:rPr>
              <a:t>github.com/</a:t>
            </a:r>
            <a:r>
              <a:rPr lang="en-US" sz="2200" spc="-1" dirty="0" smtClean="0">
                <a:solidFill>
                  <a:srgbClr val="001E33"/>
                </a:solidFill>
                <a:latin typeface="Arial"/>
                <a:ea typeface="DejaVu Sans"/>
              </a:rPr>
              <a:t>kevinloaiza12</a:t>
            </a:r>
            <a:r>
              <a:rPr lang="en-US" sz="2200" b="1" strike="noStrike" spc="-1" dirty="0" smtClean="0">
                <a:solidFill>
                  <a:srgbClr val="001E33"/>
                </a:solidFill>
                <a:latin typeface="Arial"/>
                <a:ea typeface="DejaVu Sans"/>
              </a:rPr>
              <a:t>/</a:t>
            </a:r>
            <a:r>
              <a:rPr lang="es-CO" sz="2400" b="1" dirty="0" smtClean="0">
                <a:hlinkClick r:id="rId7"/>
              </a:rPr>
              <a:t>ST0245-003</a:t>
            </a:r>
            <a:r>
              <a:rPr lang="es-CO" sz="2400" b="1" dirty="0" smtClean="0"/>
              <a:t>/</a:t>
            </a:r>
            <a:r>
              <a:rPr lang="en-US" sz="2200" b="1" strike="noStrike" spc="-1" dirty="0" err="1" smtClean="0">
                <a:solidFill>
                  <a:srgbClr val="001E33"/>
                </a:solidFill>
                <a:latin typeface="Arial"/>
                <a:ea typeface="DejaVu Sans"/>
              </a:rPr>
              <a:t>proyecto</a:t>
            </a:r>
            <a:r>
              <a:rPr lang="en-US" sz="2200" b="1" strike="noStrike" spc="-1" dirty="0">
                <a:solidFill>
                  <a:srgbClr val="001E33"/>
                </a:solidFill>
                <a:latin typeface="Arial"/>
                <a:ea typeface="DejaVu Sans"/>
              </a:rPr>
              <a:t>/</a:t>
            </a:r>
            <a:endParaRPr lang="en-US" sz="2200" b="0" strike="noStrike" spc="-1" dirty="0">
              <a:latin typeface="Arial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58867" y="1954030"/>
            <a:ext cx="1785533" cy="2029274"/>
          </a:xfrm>
          <a:prstGeom prst="ellipse">
            <a:avLst/>
          </a:prstGeom>
          <a:ln w="63500" cap="rnd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Marcador de contenido 3"/>
          <p:cNvPicPr/>
          <p:nvPr/>
        </p:nvPicPr>
        <p:blipFill>
          <a:blip r:embed="rId2"/>
          <a:stretch/>
        </p:blipFill>
        <p:spPr>
          <a:xfrm>
            <a:off x="-2880" y="0"/>
            <a:ext cx="12196800" cy="6856560"/>
          </a:xfrm>
          <a:prstGeom prst="rect">
            <a:avLst/>
          </a:prstGeom>
          <a:ln>
            <a:noFill/>
          </a:ln>
        </p:spPr>
      </p:pic>
      <p:sp>
        <p:nvSpPr>
          <p:cNvPr id="105" name="CustomShape 1"/>
          <p:cNvSpPr/>
          <p:nvPr/>
        </p:nvSpPr>
        <p:spPr>
          <a:xfrm>
            <a:off x="265320" y="376920"/>
            <a:ext cx="3300480" cy="4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FFFFFF"/>
                </a:solidFill>
                <a:latin typeface="Arial"/>
                <a:ea typeface="DejaVu Sans"/>
              </a:rPr>
              <a:t>Diseño del Algoritmo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270000" y="4945680"/>
            <a:ext cx="6308280" cy="306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</p:txBody>
      </p:sp>
      <p:pic>
        <p:nvPicPr>
          <p:cNvPr id="19" name="Imagen 1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6" y="1179000"/>
            <a:ext cx="10229850" cy="42502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/>
          <p:cNvSpPr txBox="1"/>
          <p:nvPr/>
        </p:nvSpPr>
        <p:spPr>
          <a:xfrm>
            <a:off x="422483" y="6055439"/>
            <a:ext cx="85357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 smtClean="0"/>
              <a:t>El árbol se creara mediante el algoritmo ID3 y la </a:t>
            </a:r>
            <a:r>
              <a:rPr lang="es-CO" sz="2000" dirty="0" err="1" smtClean="0"/>
              <a:t>impuerza</a:t>
            </a:r>
            <a:r>
              <a:rPr lang="es-CO" sz="2000" dirty="0" smtClean="0"/>
              <a:t> de </a:t>
            </a:r>
            <a:r>
              <a:rPr lang="es-CO" sz="2000" dirty="0" err="1" smtClean="0"/>
              <a:t>ginnie</a:t>
            </a:r>
            <a:r>
              <a:rPr lang="es-CO" sz="2000" dirty="0" smtClean="0"/>
              <a:t>, así creando los nodos.</a:t>
            </a:r>
            <a:endParaRPr lang="es-CO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Marcador de contenido 3"/>
          <p:cNvPicPr/>
          <p:nvPr/>
        </p:nvPicPr>
        <p:blipFill>
          <a:blip r:embed="rId2"/>
          <a:stretch/>
        </p:blipFill>
        <p:spPr>
          <a:xfrm>
            <a:off x="-2880" y="0"/>
            <a:ext cx="12196800" cy="6856560"/>
          </a:xfrm>
          <a:prstGeom prst="rect">
            <a:avLst/>
          </a:prstGeom>
          <a:ln>
            <a:noFill/>
          </a:ln>
        </p:spPr>
      </p:pic>
      <p:sp>
        <p:nvSpPr>
          <p:cNvPr id="121" name="CustomShape 1"/>
          <p:cNvSpPr/>
          <p:nvPr/>
        </p:nvSpPr>
        <p:spPr>
          <a:xfrm>
            <a:off x="265320" y="376920"/>
            <a:ext cx="3026160" cy="4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FFFFFF"/>
                </a:solidFill>
                <a:latin typeface="Arial"/>
                <a:ea typeface="DejaVu Sans"/>
              </a:rPr>
              <a:t>División de un nodo</a:t>
            </a:r>
            <a:endParaRPr lang="en-US" sz="2200" b="0" strike="noStrike" spc="-1">
              <a:latin typeface="Arial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l="4154" t="3488" r="5154" b="4651"/>
          <a:stretch/>
        </p:blipFill>
        <p:spPr>
          <a:xfrm>
            <a:off x="3057524" y="1000124"/>
            <a:ext cx="6076981" cy="4886325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65320" y="5956620"/>
            <a:ext cx="9701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Es correcto decir que ante menor sea la pureza del </a:t>
            </a:r>
            <a:r>
              <a:rPr lang="es-CO" dirty="0" err="1" smtClean="0"/>
              <a:t>gini</a:t>
            </a:r>
            <a:r>
              <a:rPr lang="es-CO" dirty="0" smtClean="0"/>
              <a:t>, peor será la distribución de esta, por eso lo mejor es siempre buscar la mayor pureza posible y así tener un algoritmo más eficiente</a:t>
            </a:r>
            <a:endParaRPr lang="es-CO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Marcador de contenido 3"/>
          <p:cNvPicPr/>
          <p:nvPr/>
        </p:nvPicPr>
        <p:blipFill>
          <a:blip r:embed="rId2"/>
          <a:stretch/>
        </p:blipFill>
        <p:spPr>
          <a:xfrm>
            <a:off x="-2880" y="0"/>
            <a:ext cx="12196800" cy="6856560"/>
          </a:xfrm>
          <a:prstGeom prst="rect">
            <a:avLst/>
          </a:prstGeom>
          <a:ln>
            <a:noFill/>
          </a:ln>
        </p:spPr>
      </p:pic>
      <p:sp>
        <p:nvSpPr>
          <p:cNvPr id="176" name="CustomShape 1"/>
          <p:cNvSpPr/>
          <p:nvPr/>
        </p:nvSpPr>
        <p:spPr>
          <a:xfrm>
            <a:off x="265320" y="376920"/>
            <a:ext cx="3849120" cy="4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FFFFFF"/>
                </a:solidFill>
                <a:latin typeface="Arial"/>
                <a:ea typeface="DejaVu Sans"/>
              </a:rPr>
              <a:t>Complejidad del Algoritmo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584640" y="4173120"/>
            <a:ext cx="5028120" cy="94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1E33"/>
                </a:solidFill>
                <a:latin typeface="Arial"/>
                <a:ea typeface="DejaVu Sans"/>
              </a:rPr>
              <a:t>Complejidad en tiempo y memoria del algoritmo (En este semestre, una opción puede ser CART, ID3, C4.5, elijan uno). (Por favor, expliquen qué es N y qué es M en este problem. ¡POR FAVOR, HÁGANLO!)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 flipV="1">
            <a:off x="4184280" y="545760"/>
            <a:ext cx="524880" cy="16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ustomShape 4"/>
          <p:cNvSpPr/>
          <p:nvPr/>
        </p:nvSpPr>
        <p:spPr>
          <a:xfrm>
            <a:off x="4508280" y="372600"/>
            <a:ext cx="240336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Conserven ese título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80" name="CustomShape 5"/>
          <p:cNvSpPr/>
          <p:nvPr/>
        </p:nvSpPr>
        <p:spPr>
          <a:xfrm>
            <a:off x="5168160" y="914400"/>
            <a:ext cx="3426120" cy="72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Creen esta tabla en Powerpoint. ¡No copien pantallazos pixelados del porte aquí!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81" name="CustomShape 6"/>
          <p:cNvSpPr/>
          <p:nvPr/>
        </p:nvSpPr>
        <p:spPr>
          <a:xfrm flipV="1">
            <a:off x="4719600" y="1172880"/>
            <a:ext cx="447120" cy="388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ustomShape 7"/>
          <p:cNvSpPr/>
          <p:nvPr/>
        </p:nvSpPr>
        <p:spPr>
          <a:xfrm>
            <a:off x="3437640" y="5208480"/>
            <a:ext cx="293328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Expliquen las tablas con</a:t>
            </a:r>
            <a:r>
              <a:t/>
            </a:r>
            <a:br/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sus propias palabras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83" name="CustomShape 8"/>
          <p:cNvSpPr/>
          <p:nvPr/>
        </p:nvSpPr>
        <p:spPr>
          <a:xfrm>
            <a:off x="3437640" y="5129280"/>
            <a:ext cx="421920" cy="356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9"/>
          <p:cNvSpPr/>
          <p:nvPr/>
        </p:nvSpPr>
        <p:spPr>
          <a:xfrm>
            <a:off x="8034840" y="5145480"/>
            <a:ext cx="2933280" cy="72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Incluyan una foto de alta definición relacionada con el problema que están modelando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85" name="CustomShape 10"/>
          <p:cNvSpPr/>
          <p:nvPr/>
        </p:nvSpPr>
        <p:spPr>
          <a:xfrm>
            <a:off x="7257960" y="4937760"/>
            <a:ext cx="421920" cy="356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86" name="Table 11"/>
          <p:cNvGraphicFramePr/>
          <p:nvPr/>
        </p:nvGraphicFramePr>
        <p:xfrm>
          <a:off x="547920" y="1956240"/>
          <a:ext cx="5075280" cy="2159280"/>
        </p:xfrm>
        <a:graphic>
          <a:graphicData uri="http://schemas.openxmlformats.org/drawingml/2006/table">
            <a:tbl>
              <a:tblPr/>
              <a:tblGrid>
                <a:gridCol w="1691640"/>
                <a:gridCol w="1691640"/>
                <a:gridCol w="1692360"/>
              </a:tblGrid>
              <a:tr h="7196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Complejidad en tiempo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Complejidad en memoria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</a:tr>
              <a:tr h="71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Entrenamiento del modelo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O(N</a:t>
                      </a:r>
                      <a:r>
                        <a:rPr lang="en-US" sz="1800" b="0" strike="noStrike" spc="-1" baseline="33000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*M*2</a:t>
                      </a:r>
                      <a:r>
                        <a:rPr lang="en-US" sz="1800" b="0" strike="noStrike" spc="-1" baseline="33000">
                          <a:solidFill>
                            <a:srgbClr val="FFFFFF"/>
                          </a:solidFill>
                          <a:latin typeface="Arial"/>
                        </a:rPr>
                        <a:t>M</a:t>
                      </a: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O(N*M*2</a:t>
                      </a:r>
                      <a:r>
                        <a:rPr lang="en-US" sz="1800" b="0" strike="noStrike" spc="-1" baseline="33000">
                          <a:solidFill>
                            <a:srgbClr val="FFFFFF"/>
                          </a:solidFill>
                          <a:latin typeface="Arial"/>
                        </a:rPr>
                        <a:t>M</a:t>
                      </a: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</a:tr>
              <a:tr h="72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Validación del</a:t>
                      </a:r>
                      <a:r>
                        <a:t/>
                      </a:r>
                      <a:br/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modelo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O(N*M)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O(1)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</a:tr>
            </a:tbl>
          </a:graphicData>
        </a:graphic>
      </p:graphicFrame>
      <p:pic>
        <p:nvPicPr>
          <p:cNvPr id="187" name="Imagen 186"/>
          <p:cNvPicPr/>
          <p:nvPr/>
        </p:nvPicPr>
        <p:blipFill>
          <a:blip r:embed="rId3"/>
          <a:srcRect t="17601"/>
          <a:stretch/>
        </p:blipFill>
        <p:spPr>
          <a:xfrm>
            <a:off x="6897960" y="1903680"/>
            <a:ext cx="4674960" cy="2889000"/>
          </a:xfrm>
          <a:prstGeom prst="rect">
            <a:avLst/>
          </a:prstGeom>
          <a:ln>
            <a:noFill/>
          </a:ln>
        </p:spPr>
      </p:pic>
      <p:sp>
        <p:nvSpPr>
          <p:cNvPr id="188" name="CustomShape 12"/>
          <p:cNvSpPr/>
          <p:nvPr/>
        </p:nvSpPr>
        <p:spPr>
          <a:xfrm>
            <a:off x="8229600" y="124200"/>
            <a:ext cx="211500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Completen esta lámina</a:t>
            </a:r>
            <a:r>
              <a:t/>
            </a:r>
            <a:br/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en la tercera entrega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Imagen 188"/>
          <p:cNvPicPr/>
          <p:nvPr/>
        </p:nvPicPr>
        <p:blipFill>
          <a:blip r:embed="rId2"/>
          <a:srcRect l="24321" r="17166"/>
          <a:stretch/>
        </p:blipFill>
        <p:spPr>
          <a:xfrm>
            <a:off x="1016640" y="1019520"/>
            <a:ext cx="3930840" cy="3779640"/>
          </a:xfrm>
          <a:prstGeom prst="rect">
            <a:avLst/>
          </a:prstGeom>
          <a:ln>
            <a:noFill/>
          </a:ln>
        </p:spPr>
      </p:pic>
      <p:pic>
        <p:nvPicPr>
          <p:cNvPr id="190" name="Marcador de contenido 3"/>
          <p:cNvPicPr/>
          <p:nvPr/>
        </p:nvPicPr>
        <p:blipFill>
          <a:blip r:embed="rId3"/>
          <a:stretch/>
        </p:blipFill>
        <p:spPr>
          <a:xfrm>
            <a:off x="-2880" y="0"/>
            <a:ext cx="12196800" cy="6856560"/>
          </a:xfrm>
          <a:prstGeom prst="rect">
            <a:avLst/>
          </a:prstGeom>
          <a:ln>
            <a:noFill/>
          </a:ln>
        </p:spPr>
      </p:pic>
      <p:sp>
        <p:nvSpPr>
          <p:cNvPr id="191" name="CustomShape 1"/>
          <p:cNvSpPr/>
          <p:nvPr/>
        </p:nvSpPr>
        <p:spPr>
          <a:xfrm>
            <a:off x="265320" y="376920"/>
            <a:ext cx="4489200" cy="4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FFFFFF"/>
                </a:solidFill>
                <a:latin typeface="Arial"/>
                <a:ea typeface="DejaVu Sans"/>
              </a:rPr>
              <a:t>Modelo de Árbol de Decisión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584640" y="4857120"/>
            <a:ext cx="5028120" cy="94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1E33"/>
                </a:solidFill>
                <a:latin typeface="Arial"/>
                <a:ea typeface="Noto Sans CJK SC Regular"/>
              </a:rPr>
              <a:t>Un árbol de decisión para predecir el resultado del Saber Pro usando los resultados del Saber 11. Violeta representa nodos con alta probabilidad de éxito; verde media probabilidad; y rojo baja probabilidad.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93" name="CustomShape 3"/>
          <p:cNvSpPr/>
          <p:nvPr/>
        </p:nvSpPr>
        <p:spPr>
          <a:xfrm flipV="1">
            <a:off x="4436280" y="545760"/>
            <a:ext cx="524880" cy="16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4"/>
          <p:cNvSpPr/>
          <p:nvPr/>
        </p:nvSpPr>
        <p:spPr>
          <a:xfrm>
            <a:off x="4688280" y="336600"/>
            <a:ext cx="240336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Conserven ese título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95" name="CustomShape 5"/>
          <p:cNvSpPr/>
          <p:nvPr/>
        </p:nvSpPr>
        <p:spPr>
          <a:xfrm>
            <a:off x="5168160" y="914400"/>
            <a:ext cx="3426120" cy="72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Creen una gráfica, en español, en Powerpoint. ¡No copien pantallazos pixelados del reporte técnico, por favor!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96" name="CustomShape 6"/>
          <p:cNvSpPr/>
          <p:nvPr/>
        </p:nvSpPr>
        <p:spPr>
          <a:xfrm flipV="1">
            <a:off x="4719600" y="1172880"/>
            <a:ext cx="447120" cy="388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7"/>
          <p:cNvSpPr/>
          <p:nvPr/>
        </p:nvSpPr>
        <p:spPr>
          <a:xfrm>
            <a:off x="3437640" y="5892480"/>
            <a:ext cx="293328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Expliquen sus gráficos con</a:t>
            </a:r>
            <a:r>
              <a:t/>
            </a:r>
            <a:br/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sus propias palabras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98" name="CustomShape 8"/>
          <p:cNvSpPr/>
          <p:nvPr/>
        </p:nvSpPr>
        <p:spPr>
          <a:xfrm>
            <a:off x="4754880" y="5486400"/>
            <a:ext cx="421920" cy="356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9"/>
          <p:cNvSpPr/>
          <p:nvPr/>
        </p:nvSpPr>
        <p:spPr>
          <a:xfrm>
            <a:off x="9174240" y="4848840"/>
            <a:ext cx="2933280" cy="72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¿Es ético usar el género en</a:t>
            </a:r>
            <a:r>
              <a:t/>
            </a:r>
            <a:br/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un modelo que sirve para</a:t>
            </a:r>
            <a:r>
              <a:t/>
            </a:r>
            <a:br/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predecir el éxito académico?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00" name="CustomShape 10"/>
          <p:cNvSpPr/>
          <p:nvPr/>
        </p:nvSpPr>
        <p:spPr>
          <a:xfrm>
            <a:off x="9574200" y="4397040"/>
            <a:ext cx="421920" cy="356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CustomShape 11"/>
          <p:cNvSpPr/>
          <p:nvPr/>
        </p:nvSpPr>
        <p:spPr>
          <a:xfrm>
            <a:off x="7246080" y="1773360"/>
            <a:ext cx="4388760" cy="4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1E33"/>
                </a:solidFill>
                <a:latin typeface="Arial"/>
                <a:ea typeface="DejaVu Sans"/>
              </a:rPr>
              <a:t>Características Más Relevantes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202" name="CustomShape 12"/>
          <p:cNvSpPr/>
          <p:nvPr/>
        </p:nvSpPr>
        <p:spPr>
          <a:xfrm>
            <a:off x="8808480" y="2531520"/>
            <a:ext cx="2895480" cy="176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1E33"/>
                </a:solidFill>
                <a:latin typeface="Arial"/>
                <a:ea typeface="DejaVu Sans"/>
              </a:rPr>
              <a:t>Ciencias Sociales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1E33"/>
                </a:solidFill>
                <a:latin typeface="Arial"/>
                <a:ea typeface="DejaVu Sans"/>
              </a:rPr>
              <a:t>Inglés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1E33"/>
                </a:solidFill>
                <a:latin typeface="Arial"/>
                <a:ea typeface="DejaVu Sans"/>
              </a:rPr>
              <a:t>Género</a:t>
            </a:r>
            <a:endParaRPr lang="en-US" sz="2200" b="0" strike="noStrike" spc="-1">
              <a:latin typeface="Arial"/>
            </a:endParaRPr>
          </a:p>
        </p:txBody>
      </p:sp>
      <p:pic>
        <p:nvPicPr>
          <p:cNvPr id="203" name="Imagen 202"/>
          <p:cNvPicPr/>
          <p:nvPr/>
        </p:nvPicPr>
        <p:blipFill>
          <a:blip r:embed="rId4"/>
          <a:stretch/>
        </p:blipFill>
        <p:spPr>
          <a:xfrm>
            <a:off x="8129520" y="3153600"/>
            <a:ext cx="666360" cy="666360"/>
          </a:xfrm>
          <a:prstGeom prst="rect">
            <a:avLst/>
          </a:prstGeom>
          <a:ln>
            <a:noFill/>
          </a:ln>
        </p:spPr>
      </p:pic>
      <p:pic>
        <p:nvPicPr>
          <p:cNvPr id="204" name="Imagen 203"/>
          <p:cNvPicPr/>
          <p:nvPr/>
        </p:nvPicPr>
        <p:blipFill>
          <a:blip r:embed="rId5"/>
          <a:stretch/>
        </p:blipFill>
        <p:spPr>
          <a:xfrm>
            <a:off x="8312400" y="3860640"/>
            <a:ext cx="344520" cy="618840"/>
          </a:xfrm>
          <a:prstGeom prst="rect">
            <a:avLst/>
          </a:prstGeom>
          <a:ln>
            <a:noFill/>
          </a:ln>
        </p:spPr>
      </p:pic>
      <p:pic>
        <p:nvPicPr>
          <p:cNvPr id="205" name="Imagen 204"/>
          <p:cNvPicPr/>
          <p:nvPr/>
        </p:nvPicPr>
        <p:blipFill>
          <a:blip r:embed="rId6"/>
          <a:srcRect l="19596" t="5022" r="25004" b="33248"/>
          <a:stretch/>
        </p:blipFill>
        <p:spPr>
          <a:xfrm>
            <a:off x="8148960" y="2449440"/>
            <a:ext cx="532440" cy="639000"/>
          </a:xfrm>
          <a:prstGeom prst="rect">
            <a:avLst/>
          </a:prstGeom>
          <a:ln>
            <a:noFill/>
          </a:ln>
        </p:spPr>
      </p:pic>
      <p:sp>
        <p:nvSpPr>
          <p:cNvPr id="206" name="CustomShape 13"/>
          <p:cNvSpPr/>
          <p:nvPr/>
        </p:nvSpPr>
        <p:spPr>
          <a:xfrm flipH="1">
            <a:off x="7984080" y="4572000"/>
            <a:ext cx="307440" cy="356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14"/>
          <p:cNvSpPr/>
          <p:nvPr/>
        </p:nvSpPr>
        <p:spPr>
          <a:xfrm>
            <a:off x="6137640" y="4956480"/>
            <a:ext cx="2933280" cy="72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¡Usen un ícono para</a:t>
            </a:r>
            <a:r>
              <a:t/>
            </a:r>
            <a:br/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representar cada </a:t>
            </a:r>
            <a:r>
              <a:t/>
            </a:r>
            <a:br/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característica!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08" name="CustomShape 15"/>
          <p:cNvSpPr/>
          <p:nvPr/>
        </p:nvSpPr>
        <p:spPr>
          <a:xfrm>
            <a:off x="10482120" y="649080"/>
            <a:ext cx="447120" cy="433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16"/>
          <p:cNvSpPr/>
          <p:nvPr/>
        </p:nvSpPr>
        <p:spPr>
          <a:xfrm>
            <a:off x="9558000" y="1064160"/>
            <a:ext cx="342612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Usen estos colores</a:t>
            </a:r>
            <a:r>
              <a:t/>
            </a:r>
            <a:br/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en sus gráficas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10" name="CustomShape 17"/>
          <p:cNvSpPr/>
          <p:nvPr/>
        </p:nvSpPr>
        <p:spPr>
          <a:xfrm>
            <a:off x="8229600" y="124200"/>
            <a:ext cx="211500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Completen esta lámina</a:t>
            </a:r>
            <a:r>
              <a:t/>
            </a:r>
            <a:br/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en la tercera entrega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Marcador de contenido 3"/>
          <p:cNvPicPr/>
          <p:nvPr/>
        </p:nvPicPr>
        <p:blipFill>
          <a:blip r:embed="rId2"/>
          <a:stretch/>
        </p:blipFill>
        <p:spPr>
          <a:xfrm>
            <a:off x="-2880" y="0"/>
            <a:ext cx="12196800" cy="6856560"/>
          </a:xfrm>
          <a:prstGeom prst="rect">
            <a:avLst/>
          </a:prstGeom>
          <a:ln>
            <a:noFill/>
          </a:ln>
        </p:spPr>
      </p:pic>
      <p:sp>
        <p:nvSpPr>
          <p:cNvPr id="212" name="CustomShape 1"/>
          <p:cNvSpPr/>
          <p:nvPr/>
        </p:nvSpPr>
        <p:spPr>
          <a:xfrm>
            <a:off x="265320" y="376920"/>
            <a:ext cx="3483360" cy="4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FFFFFF"/>
                </a:solidFill>
                <a:latin typeface="Arial"/>
                <a:ea typeface="DejaVu Sans"/>
              </a:rPr>
              <a:t>Métricas de Evaluación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 flipV="1">
            <a:off x="3657600" y="487800"/>
            <a:ext cx="524880" cy="16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CustomShape 3"/>
          <p:cNvSpPr/>
          <p:nvPr/>
        </p:nvSpPr>
        <p:spPr>
          <a:xfrm>
            <a:off x="3905640" y="365760"/>
            <a:ext cx="240336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Conserven ese título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15" name="CustomShape 4"/>
          <p:cNvSpPr/>
          <p:nvPr/>
        </p:nvSpPr>
        <p:spPr>
          <a:xfrm>
            <a:off x="5168160" y="914400"/>
            <a:ext cx="3426120" cy="94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Usen gráficas vectorizadas, en español, para explicar las métricas de evaluación, de esa forma no les quedará pixelado</a:t>
            </a:r>
            <a:r>
              <a:t/>
            </a:r>
            <a:br/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como las mías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16" name="CustomShape 5"/>
          <p:cNvSpPr/>
          <p:nvPr/>
        </p:nvSpPr>
        <p:spPr>
          <a:xfrm flipV="1">
            <a:off x="4719600" y="1172880"/>
            <a:ext cx="447120" cy="388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7" name="Imagen 216"/>
          <p:cNvPicPr/>
          <p:nvPr/>
        </p:nvPicPr>
        <p:blipFill>
          <a:blip r:embed="rId3"/>
          <a:srcRect b="32951"/>
          <a:stretch/>
        </p:blipFill>
        <p:spPr>
          <a:xfrm>
            <a:off x="507240" y="1517040"/>
            <a:ext cx="3332160" cy="4059720"/>
          </a:xfrm>
          <a:prstGeom prst="rect">
            <a:avLst/>
          </a:prstGeom>
          <a:ln>
            <a:noFill/>
          </a:ln>
        </p:spPr>
      </p:pic>
      <p:pic>
        <p:nvPicPr>
          <p:cNvPr id="218" name="Imagen 217"/>
          <p:cNvPicPr/>
          <p:nvPr/>
        </p:nvPicPr>
        <p:blipFill>
          <a:blip r:embed="rId3"/>
          <a:srcRect t="66389"/>
          <a:stretch/>
        </p:blipFill>
        <p:spPr>
          <a:xfrm>
            <a:off x="4480560" y="2263320"/>
            <a:ext cx="3332160" cy="2033280"/>
          </a:xfrm>
          <a:prstGeom prst="rect">
            <a:avLst/>
          </a:prstGeom>
          <a:ln>
            <a:noFill/>
          </a:ln>
        </p:spPr>
      </p:pic>
      <p:sp>
        <p:nvSpPr>
          <p:cNvPr id="219" name="CustomShape 6"/>
          <p:cNvSpPr/>
          <p:nvPr/>
        </p:nvSpPr>
        <p:spPr>
          <a:xfrm>
            <a:off x="8778240" y="2743200"/>
            <a:ext cx="2284920" cy="72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1E33"/>
                </a:solidFill>
                <a:latin typeface="Arial"/>
                <a:ea typeface="DejaVu Sans"/>
              </a:rPr>
              <a:t>Expliquen la exactitud tambien…. </a:t>
            </a:r>
            <a:r>
              <a:t/>
            </a:r>
            <a:br/>
            <a:r>
              <a:rPr lang="en-US" sz="1400" b="0" strike="noStrike" spc="-1">
                <a:solidFill>
                  <a:srgbClr val="001E33"/>
                </a:solidFill>
                <a:latin typeface="Arial"/>
                <a:ea typeface="DejaVu Sans"/>
              </a:rPr>
              <a:t>De la misma manera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20" name="CustomShape 7"/>
          <p:cNvSpPr/>
          <p:nvPr/>
        </p:nvSpPr>
        <p:spPr>
          <a:xfrm>
            <a:off x="5020920" y="4786920"/>
            <a:ext cx="2933280" cy="94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Si es posible, eviten usar ecuaciones para explicar simples conceptos que se pueden explicar con diagramas coloridos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21" name="CustomShape 8"/>
          <p:cNvSpPr/>
          <p:nvPr/>
        </p:nvSpPr>
        <p:spPr>
          <a:xfrm>
            <a:off x="5020920" y="4427640"/>
            <a:ext cx="421920" cy="356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9"/>
          <p:cNvSpPr/>
          <p:nvPr/>
        </p:nvSpPr>
        <p:spPr>
          <a:xfrm flipH="1">
            <a:off x="10697760" y="776160"/>
            <a:ext cx="365400" cy="433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0"/>
          <p:cNvSpPr/>
          <p:nvPr/>
        </p:nvSpPr>
        <p:spPr>
          <a:xfrm>
            <a:off x="9326880" y="1191240"/>
            <a:ext cx="342612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Usen estos colores</a:t>
            </a:r>
            <a:r>
              <a:t/>
            </a:r>
            <a:br/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para sus gráficas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24" name="CustomShape 11"/>
          <p:cNvSpPr/>
          <p:nvPr/>
        </p:nvSpPr>
        <p:spPr>
          <a:xfrm>
            <a:off x="8229600" y="124200"/>
            <a:ext cx="211500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Completen esta lámina</a:t>
            </a:r>
            <a:r>
              <a:t/>
            </a:r>
            <a:br/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en la tercera entrega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Marcador de contenido 3"/>
          <p:cNvPicPr/>
          <p:nvPr/>
        </p:nvPicPr>
        <p:blipFill>
          <a:blip r:embed="rId2"/>
          <a:stretch/>
        </p:blipFill>
        <p:spPr>
          <a:xfrm>
            <a:off x="-2880" y="0"/>
            <a:ext cx="12196800" cy="6856560"/>
          </a:xfrm>
          <a:prstGeom prst="rect">
            <a:avLst/>
          </a:prstGeom>
          <a:ln>
            <a:noFill/>
          </a:ln>
        </p:spPr>
      </p:pic>
      <p:sp>
        <p:nvSpPr>
          <p:cNvPr id="226" name="CustomShape 1"/>
          <p:cNvSpPr/>
          <p:nvPr/>
        </p:nvSpPr>
        <p:spPr>
          <a:xfrm>
            <a:off x="265320" y="376920"/>
            <a:ext cx="329976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FFFFFF"/>
                </a:solidFill>
                <a:latin typeface="Arial"/>
                <a:ea typeface="DejaVu Sans"/>
              </a:rPr>
              <a:t>Métricas de Evaluación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 flipV="1">
            <a:off x="3608280" y="545760"/>
            <a:ext cx="524880" cy="16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CustomShape 3"/>
          <p:cNvSpPr/>
          <p:nvPr/>
        </p:nvSpPr>
        <p:spPr>
          <a:xfrm>
            <a:off x="3932280" y="336600"/>
            <a:ext cx="240336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Conserven ese título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29" name="CustomShape 4"/>
          <p:cNvSpPr/>
          <p:nvPr/>
        </p:nvSpPr>
        <p:spPr>
          <a:xfrm>
            <a:off x="5168160" y="914400"/>
            <a:ext cx="3426120" cy="72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Creen la tabla en Powerpoint. ¡No copien pantallazos pixelados del reporte, por favor!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30" name="CustomShape 5"/>
          <p:cNvSpPr/>
          <p:nvPr/>
        </p:nvSpPr>
        <p:spPr>
          <a:xfrm flipV="1">
            <a:off x="4719600" y="1172880"/>
            <a:ext cx="447120" cy="388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6"/>
          <p:cNvSpPr/>
          <p:nvPr/>
        </p:nvSpPr>
        <p:spPr>
          <a:xfrm>
            <a:off x="8034840" y="5145480"/>
            <a:ext cx="2933280" cy="72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Incluyan otra gráfica en alta definición relacionada con el problema que están resolviendo.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32" name="CustomShape 7"/>
          <p:cNvSpPr/>
          <p:nvPr/>
        </p:nvSpPr>
        <p:spPr>
          <a:xfrm>
            <a:off x="7257960" y="4937760"/>
            <a:ext cx="421920" cy="356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233" name="Table 8"/>
          <p:cNvGraphicFramePr/>
          <p:nvPr/>
        </p:nvGraphicFramePr>
        <p:xfrm>
          <a:off x="547920" y="1956240"/>
          <a:ext cx="5075280" cy="2879640"/>
        </p:xfrm>
        <a:graphic>
          <a:graphicData uri="http://schemas.openxmlformats.org/drawingml/2006/table">
            <a:tbl>
              <a:tblPr/>
              <a:tblGrid>
                <a:gridCol w="1538280"/>
                <a:gridCol w="1845000"/>
                <a:gridCol w="1692360"/>
              </a:tblGrid>
              <a:tr h="7196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Conjunto de entrenamiento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Conjunto de validación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</a:tr>
              <a:tr h="71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Exactitud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0.8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0.62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</a:tr>
              <a:tr h="72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Precisión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0.6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0.55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</a:tr>
              <a:tr h="72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Sensibilidad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0.76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0.61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</a:tr>
            </a:tbl>
          </a:graphicData>
        </a:graphic>
      </p:graphicFrame>
      <p:pic>
        <p:nvPicPr>
          <p:cNvPr id="234" name="Imagen 233"/>
          <p:cNvPicPr/>
          <p:nvPr/>
        </p:nvPicPr>
        <p:blipFill>
          <a:blip r:embed="rId3"/>
          <a:srcRect l="20026"/>
          <a:stretch/>
        </p:blipFill>
        <p:spPr>
          <a:xfrm>
            <a:off x="7168320" y="2011680"/>
            <a:ext cx="4378680" cy="2674440"/>
          </a:xfrm>
          <a:prstGeom prst="rect">
            <a:avLst/>
          </a:prstGeom>
          <a:ln>
            <a:noFill/>
          </a:ln>
        </p:spPr>
      </p:pic>
      <p:sp>
        <p:nvSpPr>
          <p:cNvPr id="235" name="CustomShape 9"/>
          <p:cNvSpPr/>
          <p:nvPr/>
        </p:nvSpPr>
        <p:spPr>
          <a:xfrm>
            <a:off x="663480" y="4893480"/>
            <a:ext cx="5028120" cy="72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1E33"/>
                </a:solidFill>
                <a:latin typeface="Arial"/>
                <a:ea typeface="Noto Sans CJK SC Regular"/>
              </a:rPr>
              <a:t>Métricas de evaluación obtenidas con el conjunto de datos de entrenamiento de 135,000 estudiantes y el conjunto de datos de validación de 45,000 estudiantes.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36" name="CustomShape 10"/>
          <p:cNvSpPr/>
          <p:nvPr/>
        </p:nvSpPr>
        <p:spPr>
          <a:xfrm>
            <a:off x="4297680" y="5989680"/>
            <a:ext cx="293328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Expliquen las tablas con sus</a:t>
            </a:r>
            <a:r>
              <a:t/>
            </a:r>
            <a:br/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propias palabras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37" name="CustomShape 11"/>
          <p:cNvSpPr/>
          <p:nvPr/>
        </p:nvSpPr>
        <p:spPr>
          <a:xfrm>
            <a:off x="4369680" y="5522400"/>
            <a:ext cx="421920" cy="356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12"/>
          <p:cNvSpPr/>
          <p:nvPr/>
        </p:nvSpPr>
        <p:spPr>
          <a:xfrm>
            <a:off x="8229600" y="124200"/>
            <a:ext cx="211500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Completen esta lámina</a:t>
            </a:r>
            <a:r>
              <a:t/>
            </a:r>
            <a:br/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en la tercera entrega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Marcador de contenido 3"/>
          <p:cNvPicPr/>
          <p:nvPr/>
        </p:nvPicPr>
        <p:blipFill>
          <a:blip r:embed="rId2"/>
          <a:stretch/>
        </p:blipFill>
        <p:spPr>
          <a:xfrm>
            <a:off x="-2880" y="0"/>
            <a:ext cx="12196800" cy="6856560"/>
          </a:xfrm>
          <a:prstGeom prst="rect">
            <a:avLst/>
          </a:prstGeom>
          <a:ln>
            <a:noFill/>
          </a:ln>
        </p:spPr>
      </p:pic>
      <p:sp>
        <p:nvSpPr>
          <p:cNvPr id="240" name="CustomShape 1"/>
          <p:cNvSpPr/>
          <p:nvPr/>
        </p:nvSpPr>
        <p:spPr>
          <a:xfrm>
            <a:off x="265320" y="376920"/>
            <a:ext cx="540288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FFFFFF"/>
                </a:solidFill>
                <a:latin typeface="Arial"/>
                <a:ea typeface="DejaVu Sans"/>
              </a:rPr>
              <a:t>Consumo de tiempo y memoria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 flipV="1">
            <a:off x="4819320" y="545760"/>
            <a:ext cx="524880" cy="16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CustomShape 3"/>
          <p:cNvSpPr/>
          <p:nvPr/>
        </p:nvSpPr>
        <p:spPr>
          <a:xfrm>
            <a:off x="5394960" y="365760"/>
            <a:ext cx="240336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Conserven ese título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43" name="CustomShape 4"/>
          <p:cNvSpPr/>
          <p:nvPr/>
        </p:nvSpPr>
        <p:spPr>
          <a:xfrm>
            <a:off x="5168160" y="914400"/>
            <a:ext cx="379260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Creen las gráficas en Excel en español. ¡No tomen pantallazos pixelados del reporte!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44" name="CustomShape 5"/>
          <p:cNvSpPr/>
          <p:nvPr/>
        </p:nvSpPr>
        <p:spPr>
          <a:xfrm flipV="1">
            <a:off x="4719600" y="1172880"/>
            <a:ext cx="447120" cy="388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245" name="Gráfico 244"/>
          <p:cNvGraphicFramePr/>
          <p:nvPr/>
        </p:nvGraphicFramePr>
        <p:xfrm>
          <a:off x="146880" y="1914120"/>
          <a:ext cx="5759280" cy="3239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46" name="Gráfico 245"/>
          <p:cNvGraphicFramePr/>
          <p:nvPr/>
        </p:nvGraphicFramePr>
        <p:xfrm>
          <a:off x="6071040" y="1878120"/>
          <a:ext cx="5759280" cy="3239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47" name="CustomShape 6"/>
          <p:cNvSpPr/>
          <p:nvPr/>
        </p:nvSpPr>
        <p:spPr>
          <a:xfrm>
            <a:off x="2249280" y="5117760"/>
            <a:ext cx="5943240" cy="4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1E33"/>
                </a:solidFill>
                <a:latin typeface="Arial"/>
                <a:ea typeface="DejaVu Sans"/>
              </a:rPr>
              <a:t>Consumo de tiempo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248" name="CustomShape 7"/>
          <p:cNvSpPr/>
          <p:nvPr/>
        </p:nvSpPr>
        <p:spPr>
          <a:xfrm>
            <a:off x="8539920" y="5117760"/>
            <a:ext cx="5943240" cy="4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1E33"/>
                </a:solidFill>
                <a:latin typeface="Arial"/>
                <a:ea typeface="DejaVu Sans"/>
              </a:rPr>
              <a:t>Consumo de memoria</a:t>
            </a:r>
            <a:endParaRPr lang="en-US" sz="2200" b="0" strike="noStrike" spc="-1">
              <a:latin typeface="Arial"/>
            </a:endParaRPr>
          </a:p>
        </p:txBody>
      </p:sp>
      <p:pic>
        <p:nvPicPr>
          <p:cNvPr id="249" name="Imagen 248"/>
          <p:cNvPicPr/>
          <p:nvPr/>
        </p:nvPicPr>
        <p:blipFill>
          <a:blip r:embed="rId5"/>
          <a:stretch/>
        </p:blipFill>
        <p:spPr>
          <a:xfrm>
            <a:off x="1648800" y="5105520"/>
            <a:ext cx="527400" cy="527400"/>
          </a:xfrm>
          <a:prstGeom prst="rect">
            <a:avLst/>
          </a:prstGeom>
          <a:ln>
            <a:noFill/>
          </a:ln>
        </p:spPr>
      </p:pic>
      <p:pic>
        <p:nvPicPr>
          <p:cNvPr id="250" name="Imagen 249"/>
          <p:cNvPicPr/>
          <p:nvPr/>
        </p:nvPicPr>
        <p:blipFill>
          <a:blip r:embed="rId6"/>
          <a:srcRect l="28235" t="24851" r="28737" b="25399"/>
          <a:stretch/>
        </p:blipFill>
        <p:spPr>
          <a:xfrm>
            <a:off x="7827120" y="5117760"/>
            <a:ext cx="712440" cy="547920"/>
          </a:xfrm>
          <a:prstGeom prst="rect">
            <a:avLst/>
          </a:prstGeom>
          <a:ln>
            <a:noFill/>
          </a:ln>
        </p:spPr>
      </p:pic>
      <p:sp>
        <p:nvSpPr>
          <p:cNvPr id="251" name="CustomShape 8"/>
          <p:cNvSpPr/>
          <p:nvPr/>
        </p:nvSpPr>
        <p:spPr>
          <a:xfrm flipH="1">
            <a:off x="10697760" y="757080"/>
            <a:ext cx="365400" cy="433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9"/>
          <p:cNvSpPr/>
          <p:nvPr/>
        </p:nvSpPr>
        <p:spPr>
          <a:xfrm>
            <a:off x="9326880" y="1172160"/>
            <a:ext cx="342612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Usen estos colores</a:t>
            </a:r>
            <a:r>
              <a:t/>
            </a:r>
            <a:br/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para sus gráficas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53" name="CustomShape 10"/>
          <p:cNvSpPr/>
          <p:nvPr/>
        </p:nvSpPr>
        <p:spPr>
          <a:xfrm>
            <a:off x="8229600" y="124200"/>
            <a:ext cx="211500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Completen esta lámina</a:t>
            </a:r>
            <a:r>
              <a:t/>
            </a:r>
            <a:br/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en la tercera entrega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1882</TotalTime>
  <Words>547</Words>
  <Application>Microsoft Office PowerPoint</Application>
  <PresentationFormat>Panorámica</PresentationFormat>
  <Paragraphs>92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Arial</vt:lpstr>
      <vt:lpstr>DejaVu Sans</vt:lpstr>
      <vt:lpstr>Noto Sans CJK SC Regular</vt:lpstr>
      <vt:lpstr>Symbol</vt:lpstr>
      <vt:lpstr>Wingdings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Referee</dc:creator>
  <dc:description/>
  <cp:lastModifiedBy>xime bernal</cp:lastModifiedBy>
  <cp:revision>34</cp:revision>
  <dcterms:created xsi:type="dcterms:W3CDTF">2020-06-26T14:36:07Z</dcterms:created>
  <dcterms:modified xsi:type="dcterms:W3CDTF">2020-10-12T18:16:27Z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