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2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1128" r:id="rId3"/>
    <p:sldId id="268" r:id="rId4"/>
    <p:sldId id="269" r:id="rId5"/>
    <p:sldId id="1112" r:id="rId6"/>
    <p:sldId id="1105" r:id="rId7"/>
    <p:sldId id="1123" r:id="rId8"/>
    <p:sldId id="1124" r:id="rId9"/>
    <p:sldId id="1130" r:id="rId10"/>
    <p:sldId id="257" r:id="rId11"/>
    <p:sldId id="259" r:id="rId12"/>
    <p:sldId id="267" r:id="rId13"/>
    <p:sldId id="258" r:id="rId14"/>
    <p:sldId id="1131" r:id="rId15"/>
    <p:sldId id="260" r:id="rId16"/>
    <p:sldId id="265" r:id="rId17"/>
    <p:sldId id="1132" r:id="rId18"/>
    <p:sldId id="261" r:id="rId19"/>
    <p:sldId id="113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ea typeface="+mn-ea"/>
                <a:cs typeface="Effra" panose="020B0603020203020204" pitchFamily="34" charset="0"/>
              </a:defRPr>
            </a:pPr>
            <a:r>
              <a:rPr lang="en-US" sz="1200" dirty="0"/>
              <a:t>Generic sales value (USD Bn)</a:t>
            </a:r>
          </a:p>
        </c:rich>
      </c:tx>
      <c:layout>
        <c:manualLayout>
          <c:xMode val="edge"/>
          <c:yMode val="edge"/>
          <c:x val="0.19635526114991891"/>
          <c:y val="0.168289574716039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Effra" panose="020B0603020203020204" pitchFamily="34" charset="0"/>
              <a:ea typeface="+mn-ea"/>
              <a:cs typeface="Effra" panose="020B0603020203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5918530840454281E-2"/>
          <c:y val="0.28604704992109542"/>
          <c:w val="0.94816293831909149"/>
          <c:h val="0.640016005985423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ffra" panose="020B0603020203020204" pitchFamily="34" charset="0"/>
                    <a:ea typeface="+mn-ea"/>
                    <a:cs typeface="Effra" panose="020B0603020203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Sheet1!$B$2:$B$7</c:f>
              <c:numCache>
                <c:formatCode>_("$"* #,##0_);_("$"* \(#,##0\);_("$"* "-"??_);_(@_)</c:formatCode>
                <c:ptCount val="6"/>
                <c:pt idx="0">
                  <c:v>88.634030701</c:v>
                </c:pt>
                <c:pt idx="1">
                  <c:v>88.655584071999996</c:v>
                </c:pt>
                <c:pt idx="2">
                  <c:v>81.536029589999998</c:v>
                </c:pt>
                <c:pt idx="3">
                  <c:v>77.694190574999993</c:v>
                </c:pt>
                <c:pt idx="4">
                  <c:v>75.598013727999998</c:v>
                </c:pt>
                <c:pt idx="5">
                  <c:v>73.851863371999997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24-4151-BBCD-1AF70A3CF1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6459904"/>
        <c:axId val="1016463648"/>
      </c:barChart>
      <c:catAx>
        <c:axId val="101645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ea typeface="+mn-ea"/>
                <a:cs typeface="Effra" panose="020B0603020203020204" pitchFamily="34" charset="0"/>
              </a:defRPr>
            </a:pPr>
            <a:endParaRPr lang="en-US"/>
          </a:p>
        </c:txPr>
        <c:crossAx val="1016463648"/>
        <c:crosses val="autoZero"/>
        <c:auto val="1"/>
        <c:lblAlgn val="ctr"/>
        <c:lblOffset val="100"/>
        <c:noMultiLvlLbl val="0"/>
      </c:catAx>
      <c:valAx>
        <c:axId val="1016463648"/>
        <c:scaling>
          <c:orientation val="minMax"/>
        </c:scaling>
        <c:delete val="1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1016459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Effra" panose="020B0603020203020204" pitchFamily="34" charset="0"/>
          <a:cs typeface="Effra" panose="020B0603020203020204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ea typeface="+mn-ea"/>
                <a:cs typeface="Effra" panose="020B0603020203020204" pitchFamily="34" charset="0"/>
              </a:defRPr>
            </a:pPr>
            <a:r>
              <a:rPr lang="en-IN" dirty="0"/>
              <a:t>Average pricing of</a:t>
            </a:r>
            <a:r>
              <a:rPr lang="en-IN" baseline="0" dirty="0"/>
              <a:t> products grouped by no. of competitors</a:t>
            </a:r>
            <a:endParaRPr lang="en-IN" dirty="0"/>
          </a:p>
        </c:rich>
      </c:tx>
      <c:layout>
        <c:manualLayout>
          <c:xMode val="edge"/>
          <c:yMode val="edge"/>
          <c:x val="0.15164382745697205"/>
          <c:y val="9.9518123883227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Effra" panose="020B0603020203020204" pitchFamily="34" charset="0"/>
              <a:ea typeface="+mn-ea"/>
              <a:cs typeface="Effra" panose="020B0603020203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497388158390214"/>
          <c:y val="0.28715182687446805"/>
          <c:w val="0.7500944974466951"/>
          <c:h val="0.459812489132743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1 - 2 competitors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strCache>
            </c:strRef>
          </c:cat>
          <c:val>
            <c:numRef>
              <c:f>Sheet1!$B$2:$B$7</c:f>
              <c:numCache>
                <c:formatCode>_ * #,##0_ ;_ * \-#,##0_ ;_ * "-"??_ ;_ @_ </c:formatCode>
                <c:ptCount val="6"/>
                <c:pt idx="0">
                  <c:v>100</c:v>
                </c:pt>
                <c:pt idx="1">
                  <c:v>104.8189648947224</c:v>
                </c:pt>
                <c:pt idx="2">
                  <c:v>100.21297732797505</c:v>
                </c:pt>
                <c:pt idx="3">
                  <c:v>96.213202531786266</c:v>
                </c:pt>
                <c:pt idx="4">
                  <c:v>99.663374777178547</c:v>
                </c:pt>
                <c:pt idx="5">
                  <c:v>100.21921753294873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E3-47F5-B749-D22EFD5E03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3 - 4 competitors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strCache>
            </c:strRef>
          </c:cat>
          <c:val>
            <c:numRef>
              <c:f>Sheet1!$C$2:$C$7</c:f>
              <c:numCache>
                <c:formatCode>_ * #,##0_ ;_ * \-#,##0_ ;_ * "-"??_ ;_ @_ </c:formatCode>
                <c:ptCount val="6"/>
                <c:pt idx="0">
                  <c:v>100</c:v>
                </c:pt>
                <c:pt idx="1">
                  <c:v>92.12143003361156</c:v>
                </c:pt>
                <c:pt idx="2">
                  <c:v>81.491338113269762</c:v>
                </c:pt>
                <c:pt idx="3">
                  <c:v>73.597366066769183</c:v>
                </c:pt>
                <c:pt idx="4">
                  <c:v>68.649527916767013</c:v>
                </c:pt>
                <c:pt idx="5">
                  <c:v>70.028447837482915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E3-47F5-B749-D22EFD5E03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5 - 6 competitors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strCache>
            </c:strRef>
          </c:cat>
          <c:val>
            <c:numRef>
              <c:f>Sheet1!$D$2:$D$7</c:f>
              <c:numCache>
                <c:formatCode>_ * #,##0_ ;_ * \-#,##0_ ;_ * "-"??_ ;_ @_ </c:formatCode>
                <c:ptCount val="6"/>
                <c:pt idx="0">
                  <c:v>100</c:v>
                </c:pt>
                <c:pt idx="1">
                  <c:v>89.935891443296498</c:v>
                </c:pt>
                <c:pt idx="2">
                  <c:v>76.199136760559995</c:v>
                </c:pt>
                <c:pt idx="3">
                  <c:v>68.84982134981864</c:v>
                </c:pt>
                <c:pt idx="4">
                  <c:v>62.897437194417776</c:v>
                </c:pt>
                <c:pt idx="5">
                  <c:v>59.981093498743135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E3-47F5-B749-D22EFD5E03A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7 - 8 competitors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strCache>
            </c:strRef>
          </c:cat>
          <c:val>
            <c:numRef>
              <c:f>Sheet1!$E$2:$E$7</c:f>
              <c:numCache>
                <c:formatCode>_ * #,##0_ ;_ * \-#,##0_ ;_ * "-"??_ ;_ @_ </c:formatCode>
                <c:ptCount val="6"/>
                <c:pt idx="0">
                  <c:v>100</c:v>
                </c:pt>
                <c:pt idx="1">
                  <c:v>101.19750957502286</c:v>
                </c:pt>
                <c:pt idx="2">
                  <c:v>80.395208161630563</c:v>
                </c:pt>
                <c:pt idx="3">
                  <c:v>65.506705270129316</c:v>
                </c:pt>
                <c:pt idx="4">
                  <c:v>54.624895032452677</c:v>
                </c:pt>
                <c:pt idx="5">
                  <c:v>49.522619062772122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0E3-47F5-B749-D22EFD5E03A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9 - 10 competitors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strCache>
            </c:strRef>
          </c:cat>
          <c:val>
            <c:numRef>
              <c:f>Sheet1!$F$2:$F$7</c:f>
              <c:numCache>
                <c:formatCode>_ * #,##0_ ;_ * \-#,##0_ ;_ * "-"??_ ;_ @_ </c:formatCode>
                <c:ptCount val="6"/>
                <c:pt idx="0">
                  <c:v>100</c:v>
                </c:pt>
                <c:pt idx="1">
                  <c:v>88.228250081915505</c:v>
                </c:pt>
                <c:pt idx="2">
                  <c:v>67.770860205859705</c:v>
                </c:pt>
                <c:pt idx="3">
                  <c:v>51.410417824445993</c:v>
                </c:pt>
                <c:pt idx="4">
                  <c:v>47.142838684263751</c:v>
                </c:pt>
                <c:pt idx="5">
                  <c:v>41.059818935751231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0E3-47F5-B749-D22EFD5E03A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11 - 12 competitors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strCache>
            </c:strRef>
          </c:cat>
          <c:val>
            <c:numRef>
              <c:f>Sheet1!$G$2:$G$7</c:f>
              <c:numCache>
                <c:formatCode>_ * #,##0_ ;_ * \-#,##0_ ;_ * "-"??_ ;_ @_ </c:formatCode>
                <c:ptCount val="6"/>
                <c:pt idx="0">
                  <c:v>100</c:v>
                </c:pt>
                <c:pt idx="1">
                  <c:v>79.009991395647447</c:v>
                </c:pt>
                <c:pt idx="2">
                  <c:v>51.708320568985393</c:v>
                </c:pt>
                <c:pt idx="3">
                  <c:v>43.379196847645552</c:v>
                </c:pt>
                <c:pt idx="4">
                  <c:v>41.122481260299026</c:v>
                </c:pt>
                <c:pt idx="5">
                  <c:v>40.870547291629883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0E3-47F5-B749-D22EFD5E03A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13 -18 competitors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strCache>
            </c:strRef>
          </c:cat>
          <c:val>
            <c:numRef>
              <c:f>Sheet1!$H$2:$H$7</c:f>
              <c:numCache>
                <c:formatCode>_ * #,##0_ ;_ * \-#,##0_ ;_ * "-"??_ ;_ @_ </c:formatCode>
                <c:ptCount val="6"/>
                <c:pt idx="0">
                  <c:v>100</c:v>
                </c:pt>
                <c:pt idx="1">
                  <c:v>77.796908983514811</c:v>
                </c:pt>
                <c:pt idx="2">
                  <c:v>56.006410989077182</c:v>
                </c:pt>
                <c:pt idx="3">
                  <c:v>46.512206029715792</c:v>
                </c:pt>
                <c:pt idx="4">
                  <c:v>46.130495025355735</c:v>
                </c:pt>
                <c:pt idx="5">
                  <c:v>45.595207028429869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0E3-47F5-B749-D22EFD5E03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8156751"/>
        <c:axId val="748155919"/>
      </c:lineChart>
      <c:catAx>
        <c:axId val="748156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ea typeface="+mn-ea"/>
                <a:cs typeface="Effra" panose="020B0603020203020204" pitchFamily="34" charset="0"/>
              </a:defRPr>
            </a:pPr>
            <a:endParaRPr lang="en-US"/>
          </a:p>
        </c:txPr>
        <c:crossAx val="748155919"/>
        <c:crosses val="autoZero"/>
        <c:auto val="1"/>
        <c:lblAlgn val="ctr"/>
        <c:lblOffset val="100"/>
        <c:noMultiLvlLbl val="0"/>
      </c:catAx>
      <c:valAx>
        <c:axId val="748155919"/>
        <c:scaling>
          <c:orientation val="minMax"/>
          <c:max val="105"/>
          <c:min val="35"/>
        </c:scaling>
        <c:delete val="0"/>
        <c:axPos val="l"/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ea typeface="+mn-ea"/>
                <a:cs typeface="Effra" panose="020B0603020203020204" pitchFamily="34" charset="0"/>
              </a:defRPr>
            </a:pPr>
            <a:endParaRPr lang="en-US"/>
          </a:p>
        </c:txPr>
        <c:crossAx val="748156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7614880876108229E-2"/>
          <c:y val="0.83496728890294547"/>
          <c:w val="0.84330074673506417"/>
          <c:h val="0.145534251398605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Effra" panose="020B0603020203020204" pitchFamily="34" charset="0"/>
              <a:ea typeface="+mn-ea"/>
              <a:cs typeface="Effra" panose="020B0603020203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Effra" panose="020B0603020203020204" pitchFamily="34" charset="0"/>
          <a:cs typeface="Effra" panose="020B0603020203020204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392828646479704"/>
          <c:y val="0.15476059614840745"/>
          <c:w val="0.78268726602553018"/>
          <c:h val="0.585155103404759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upto 5 </c:v>
                </c:pt>
                <c:pt idx="1">
                  <c:v>5 to 10</c:v>
                </c:pt>
                <c:pt idx="2">
                  <c:v>10 to 25</c:v>
                </c:pt>
                <c:pt idx="3">
                  <c:v>25 to 50</c:v>
                </c:pt>
                <c:pt idx="4">
                  <c:v>50 to 100</c:v>
                </c:pt>
                <c:pt idx="5">
                  <c:v>100 to 150</c:v>
                </c:pt>
                <c:pt idx="6">
                  <c:v>150 to 200</c:v>
                </c:pt>
                <c:pt idx="7">
                  <c:v>&gt; 200</c:v>
                </c:pt>
              </c:strCache>
            </c:strRef>
          </c:cat>
          <c:val>
            <c:numRef>
              <c:f>Sheet1!$B$2:$B$9</c:f>
              <c:numCache>
                <c:formatCode>0</c:formatCode>
                <c:ptCount val="8"/>
                <c:pt idx="0">
                  <c:v>2.8995605775266791</c:v>
                </c:pt>
                <c:pt idx="1">
                  <c:v>4.5127659574468089</c:v>
                </c:pt>
                <c:pt idx="2">
                  <c:v>5.4795008912655971</c:v>
                </c:pt>
                <c:pt idx="3">
                  <c:v>6.2181069958847734</c:v>
                </c:pt>
                <c:pt idx="4">
                  <c:v>7</c:v>
                </c:pt>
                <c:pt idx="5">
                  <c:v>7.806451612903226</c:v>
                </c:pt>
                <c:pt idx="6">
                  <c:v>7.4666666666666668</c:v>
                </c:pt>
                <c:pt idx="7">
                  <c:v>5.4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E0-450A-BE69-7101EFF0E5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1023887"/>
        <c:axId val="831025551"/>
      </c:lineChart>
      <c:catAx>
        <c:axId val="831023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800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ea typeface="+mn-ea"/>
                <a:cs typeface="Effra" panose="020B0603020203020204" pitchFamily="34" charset="0"/>
              </a:defRPr>
            </a:pPr>
            <a:endParaRPr lang="en-US"/>
          </a:p>
        </c:txPr>
        <c:crossAx val="831025551"/>
        <c:crosses val="autoZero"/>
        <c:auto val="1"/>
        <c:lblAlgn val="ctr"/>
        <c:lblOffset val="100"/>
        <c:noMultiLvlLbl val="0"/>
      </c:catAx>
      <c:valAx>
        <c:axId val="831025551"/>
        <c:scaling>
          <c:orientation val="minMax"/>
          <c:min val="2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ea typeface="+mn-ea"/>
                <a:cs typeface="Effra" panose="020B0603020203020204" pitchFamily="34" charset="0"/>
              </a:defRPr>
            </a:pPr>
            <a:endParaRPr lang="en-US"/>
          </a:p>
        </c:txPr>
        <c:crossAx val="831023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Effra" panose="020B0603020203020204" pitchFamily="34" charset="0"/>
          <a:cs typeface="Effra" panose="020B0603020203020204" pitchFamily="34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ea typeface="+mn-ea"/>
                <a:cs typeface="Effra" panose="020B0603020203020204" pitchFamily="34" charset="0"/>
              </a:defRPr>
            </a:pPr>
            <a:r>
              <a:rPr lang="en-US"/>
              <a:t>Dermatologicals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Effra" panose="020B0603020203020204" pitchFamily="34" charset="0"/>
              <a:ea typeface="+mn-ea"/>
              <a:cs typeface="Effra" panose="020B0603020203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 of 2020 Sales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6E6-4B92-9310-74D580011E2D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E6-4B92-9310-74D580011E2D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6E6-4B92-9310-74D580011E2D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E6-4B92-9310-74D580011E2D}"/>
              </c:ext>
            </c:extLst>
          </c:dPt>
          <c:dPt>
            <c:idx val="4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6E6-4B92-9310-74D580011E2D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E6-4B92-9310-74D580011E2D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Effra" panose="020B0603020203020204" pitchFamily="34" charset="0"/>
                      <a:ea typeface="+mn-ea"/>
                      <a:cs typeface="Effra" panose="020B0603020203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6E6-4B92-9310-74D580011E2D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Effra" panose="020B0603020203020204" pitchFamily="34" charset="0"/>
                      <a:ea typeface="+mn-ea"/>
                      <a:cs typeface="Effra" panose="020B0603020203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56E6-4B92-9310-74D580011E2D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Effra" panose="020B0603020203020204" pitchFamily="34" charset="0"/>
                      <a:ea typeface="+mn-ea"/>
                      <a:cs typeface="Effra" panose="020B0603020203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56E6-4B92-9310-74D580011E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ffra" panose="020B0603020203020204" pitchFamily="34" charset="0"/>
                    <a:ea typeface="+mn-ea"/>
                    <a:cs typeface="Effra" panose="020B0603020203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 to 10</c:v>
                </c:pt>
                <c:pt idx="5">
                  <c:v>11 or more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2.8036986611591198E-2</c:v>
                </c:pt>
                <c:pt idx="1">
                  <c:v>0.12266832499700232</c:v>
                </c:pt>
                <c:pt idx="2">
                  <c:v>4.7870963706962678E-2</c:v>
                </c:pt>
                <c:pt idx="3">
                  <c:v>2.8268529712015784E-2</c:v>
                </c:pt>
                <c:pt idx="4">
                  <c:v>0.37239962202461008</c:v>
                </c:pt>
                <c:pt idx="5">
                  <c:v>0.40075557294781783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E6-4B92-9310-74D580011E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6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Effra" panose="020B0603020203020204" pitchFamily="34" charset="0"/>
          <a:cs typeface="Effra" panose="020B0603020203020204" pitchFamily="34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ea typeface="+mn-ea"/>
                <a:cs typeface="Effra" panose="020B0603020203020204" pitchFamily="34" charset="0"/>
              </a:defRPr>
            </a:pPr>
            <a:r>
              <a:rPr lang="en-US" dirty="0"/>
              <a:t>Orals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Effra" panose="020B0603020203020204" pitchFamily="34" charset="0"/>
              <a:ea typeface="+mn-ea"/>
              <a:cs typeface="Effra" panose="020B0603020203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 of 2020 Sales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DA-473E-8DC1-FC2098B4C16E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DA-473E-8DC1-FC2098B4C16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5DA-473E-8DC1-FC2098B4C16E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5DA-473E-8DC1-FC2098B4C16E}"/>
              </c:ext>
            </c:extLst>
          </c:dPt>
          <c:dPt>
            <c:idx val="4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5DA-473E-8DC1-FC2098B4C16E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5DA-473E-8DC1-FC2098B4C16E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/>
                      </a:solidFill>
                      <a:latin typeface="Effra" panose="020B0603020203020204" pitchFamily="34" charset="0"/>
                      <a:ea typeface="+mn-ea"/>
                      <a:cs typeface="Effra" panose="020B0603020203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5DA-473E-8DC1-FC2098B4C16E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Effra" panose="020B0603020203020204" pitchFamily="34" charset="0"/>
                      <a:ea typeface="+mn-ea"/>
                      <a:cs typeface="Effra" panose="020B0603020203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5DA-473E-8DC1-FC2098B4C16E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Effra" panose="020B0603020203020204" pitchFamily="34" charset="0"/>
                      <a:ea typeface="+mn-ea"/>
                      <a:cs typeface="Effra" panose="020B0603020203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15DA-473E-8DC1-FC2098B4C1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ffra" panose="020B0603020203020204" pitchFamily="34" charset="0"/>
                    <a:ea typeface="+mn-ea"/>
                    <a:cs typeface="Effra" panose="020B0603020203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 to 10</c:v>
                </c:pt>
                <c:pt idx="5">
                  <c:v>11 or more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2.2742647074012169E-2</c:v>
                </c:pt>
                <c:pt idx="1">
                  <c:v>1.8837629591728328E-2</c:v>
                </c:pt>
                <c:pt idx="2">
                  <c:v>2.1073610469266424E-2</c:v>
                </c:pt>
                <c:pt idx="3">
                  <c:v>2.8547525745271182E-2</c:v>
                </c:pt>
                <c:pt idx="4">
                  <c:v>0.33800587755736972</c:v>
                </c:pt>
                <c:pt idx="5">
                  <c:v>0.57079270956235229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5DA-473E-8DC1-FC2098B4C1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6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Effra" panose="020B0603020203020204" pitchFamily="34" charset="0"/>
          <a:cs typeface="Effra" panose="020B0603020203020204" pitchFamily="34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ea typeface="+mn-ea"/>
                <a:cs typeface="Effra" panose="020B0603020203020204" pitchFamily="34" charset="0"/>
              </a:defRPr>
            </a:pPr>
            <a:r>
              <a:rPr lang="en-US" dirty="0"/>
              <a:t>Injectables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Effra" panose="020B0603020203020204" pitchFamily="34" charset="0"/>
              <a:ea typeface="+mn-ea"/>
              <a:cs typeface="Effra" panose="020B0603020203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 of 2020 Sales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EB-42AA-8160-BEA6CB8AB172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EB-42AA-8160-BEA6CB8AB172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CEB-42AA-8160-BEA6CB8AB17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CEB-42AA-8160-BEA6CB8AB172}"/>
              </c:ext>
            </c:extLst>
          </c:dPt>
          <c:dPt>
            <c:idx val="4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CEB-42AA-8160-BEA6CB8AB172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CEB-42AA-8160-BEA6CB8AB17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Effra" panose="020B0603020203020204" pitchFamily="34" charset="0"/>
                      <a:ea typeface="+mn-ea"/>
                      <a:cs typeface="Effra" panose="020B0603020203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CCEB-42AA-8160-BEA6CB8AB17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Effra" panose="020B0603020203020204" pitchFamily="34" charset="0"/>
                      <a:ea typeface="+mn-ea"/>
                      <a:cs typeface="Effra" panose="020B0603020203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CCEB-42AA-8160-BEA6CB8AB17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Effra" panose="020B0603020203020204" pitchFamily="34" charset="0"/>
                      <a:ea typeface="+mn-ea"/>
                      <a:cs typeface="Effra" panose="020B0603020203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CCEB-42AA-8160-BEA6CB8AB17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Effra" panose="020B0603020203020204" pitchFamily="34" charset="0"/>
                      <a:ea typeface="+mn-ea"/>
                      <a:cs typeface="Effra" panose="020B0603020203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CCEB-42AA-8160-BEA6CB8AB1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ffra" panose="020B0603020203020204" pitchFamily="34" charset="0"/>
                    <a:ea typeface="+mn-ea"/>
                    <a:cs typeface="Effra" panose="020B0603020203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 to 10 </c:v>
                </c:pt>
                <c:pt idx="5">
                  <c:v>11 or more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6.6144469125523173E-2</c:v>
                </c:pt>
                <c:pt idx="1">
                  <c:v>0.16333255378307693</c:v>
                </c:pt>
                <c:pt idx="2">
                  <c:v>6.2248208158541707E-2</c:v>
                </c:pt>
                <c:pt idx="3">
                  <c:v>7.8036833911321615E-2</c:v>
                </c:pt>
                <c:pt idx="4">
                  <c:v>0.47360088505243264</c:v>
                </c:pt>
                <c:pt idx="5">
                  <c:v>0.15663704996910455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CEB-42AA-8160-BEA6CB8AB1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6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Effra" panose="020B0603020203020204" pitchFamily="34" charset="0"/>
          <a:cs typeface="Effra" panose="020B0603020203020204" pitchFamily="34" charset="0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ea typeface="+mn-ea"/>
                <a:cs typeface="Effra" panose="020B0603020203020204" pitchFamily="34" charset="0"/>
              </a:defRPr>
            </a:pPr>
            <a:r>
              <a:rPr lang="en-US" dirty="0"/>
              <a:t>Ophthalmic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Effra" panose="020B0603020203020204" pitchFamily="34" charset="0"/>
              <a:ea typeface="+mn-ea"/>
              <a:cs typeface="Effra" panose="020B0603020203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 of 2020 Sales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6C-4EC4-ADD1-2D54267DE58B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6C-4EC4-ADD1-2D54267DE58B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86C-4EC4-ADD1-2D54267DE58B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86C-4EC4-ADD1-2D54267DE58B}"/>
              </c:ext>
            </c:extLst>
          </c:dPt>
          <c:dPt>
            <c:idx val="4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86C-4EC4-ADD1-2D54267DE58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Effra" panose="020B0603020203020204" pitchFamily="34" charset="0"/>
                      <a:ea typeface="+mn-ea"/>
                      <a:cs typeface="Effra" panose="020B0603020203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86C-4EC4-ADD1-2D54267DE58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Effra" panose="020B0603020203020204" pitchFamily="34" charset="0"/>
                      <a:ea typeface="+mn-ea"/>
                      <a:cs typeface="Effra" panose="020B0603020203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86C-4EC4-ADD1-2D54267DE58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Effra" panose="020B0603020203020204" pitchFamily="34" charset="0"/>
                      <a:ea typeface="+mn-ea"/>
                      <a:cs typeface="Effra" panose="020B0603020203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286C-4EC4-ADD1-2D54267DE5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ffra" panose="020B0603020203020204" pitchFamily="34" charset="0"/>
                    <a:ea typeface="+mn-ea"/>
                    <a:cs typeface="Effra" panose="020B0603020203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 to 10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0.15512908787969854</c:v>
                </c:pt>
                <c:pt idx="1">
                  <c:v>9.4948211810138586E-2</c:v>
                </c:pt>
                <c:pt idx="2">
                  <c:v>0.27516140393492222</c:v>
                </c:pt>
                <c:pt idx="3">
                  <c:v>7.5896929653194264E-2</c:v>
                </c:pt>
                <c:pt idx="4">
                  <c:v>0.39886436672204645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86C-4EC4-ADD1-2D54267DE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6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Effra" panose="020B0603020203020204" pitchFamily="34" charset="0"/>
          <a:cs typeface="Effra" panose="020B0603020203020204" pitchFamily="34" charset="0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ea typeface="+mn-ea"/>
                <a:cs typeface="Effra" panose="020B0603020203020204" pitchFamily="34" charset="0"/>
              </a:defRPr>
            </a:pPr>
            <a:r>
              <a:rPr lang="en-US" dirty="0"/>
              <a:t>Inhalants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Effra" panose="020B0603020203020204" pitchFamily="34" charset="0"/>
              <a:ea typeface="+mn-ea"/>
              <a:cs typeface="Effra" panose="020B0603020203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 of 2020 Sales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56-4A30-8B21-7B79366B6367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56-4A30-8B21-7B79366B6367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56-4A30-8B21-7B79366B6367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256-4A30-8B21-7B79366B6367}"/>
              </c:ext>
            </c:extLst>
          </c:dPt>
          <c:dPt>
            <c:idx val="4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256-4A30-8B21-7B79366B6367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256-4A30-8B21-7B79366B6367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/>
                      </a:solidFill>
                      <a:latin typeface="Effra" panose="020B0603020203020204" pitchFamily="34" charset="0"/>
                      <a:ea typeface="+mn-ea"/>
                      <a:cs typeface="Effra" panose="020B0603020203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256-4A30-8B21-7B79366B636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256-4A30-8B21-7B79366B6367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Effra" panose="020B0603020203020204" pitchFamily="34" charset="0"/>
                      <a:ea typeface="+mn-ea"/>
                      <a:cs typeface="Effra" panose="020B0603020203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B256-4A30-8B21-7B79366B6367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Effra" panose="020B0603020203020204" pitchFamily="34" charset="0"/>
                      <a:ea typeface="+mn-ea"/>
                      <a:cs typeface="Effra" panose="020B0603020203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B256-4A30-8B21-7B79366B636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ffra" panose="020B0603020203020204" pitchFamily="34" charset="0"/>
                    <a:ea typeface="+mn-ea"/>
                    <a:cs typeface="Effra" panose="020B0603020203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 to 10</c:v>
                </c:pt>
                <c:pt idx="5">
                  <c:v>11 or more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3.2305627177559394E-2</c:v>
                </c:pt>
                <c:pt idx="1">
                  <c:v>1.19566688148607E-2</c:v>
                </c:pt>
                <c:pt idx="2">
                  <c:v>0.11076011441072617</c:v>
                </c:pt>
                <c:pt idx="3">
                  <c:v>0</c:v>
                </c:pt>
                <c:pt idx="4">
                  <c:v>0.50609218212335261</c:v>
                </c:pt>
                <c:pt idx="5">
                  <c:v>0.33888540747350121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256-4A30-8B21-7B79366B6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6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Effra" panose="020B0603020203020204" pitchFamily="34" charset="0"/>
          <a:cs typeface="Effra" panose="020B0603020203020204" pitchFamily="34" charset="0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67885881168378"/>
          <c:y val="0.60483207572932451"/>
          <c:w val="3.1414728328166094E-2"/>
          <c:h val="1.5879442371443474E-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 of 2020 Sales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C3-4537-A436-7580BDF4F0CC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C3-4537-A436-7580BDF4F0CC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8C3-4537-A436-7580BDF4F0CC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8C3-4537-A436-7580BDF4F0CC}"/>
              </c:ext>
            </c:extLst>
          </c:dPt>
          <c:dPt>
            <c:idx val="4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8C3-4537-A436-7580BDF4F0CC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8C3-4537-A436-7580BDF4F0CC}"/>
              </c:ext>
            </c:extLst>
          </c:dPt>
          <c:cat>
            <c:strRef>
              <c:f>Sheet1!$A$2:$A$7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 to 10</c:v>
                </c:pt>
                <c:pt idx="5">
                  <c:v>11 or more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2.2742647074012169E-2</c:v>
                </c:pt>
                <c:pt idx="1">
                  <c:v>1.8837629591728328E-2</c:v>
                </c:pt>
                <c:pt idx="2">
                  <c:v>2.1073610469266424E-2</c:v>
                </c:pt>
                <c:pt idx="3">
                  <c:v>2.8547525745271182E-2</c:v>
                </c:pt>
                <c:pt idx="4">
                  <c:v>0.33800587755736972</c:v>
                </c:pt>
                <c:pt idx="5">
                  <c:v>0.57079270956235229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8C3-4537-A436-7580BDF4F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6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2799863975277107E-2"/>
          <c:y val="0.20869508060231262"/>
          <c:w val="0.90687756554350707"/>
          <c:h val="0.781341235628248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Effra" panose="020B0603020203020204" pitchFamily="34" charset="0"/>
              <a:ea typeface="+mn-ea"/>
              <a:cs typeface="Effra" panose="020B0603020203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latin typeface="Effra" panose="020B0603020203020204" pitchFamily="34" charset="0"/>
          <a:cs typeface="Effra" panose="020B0603020203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ea typeface="+mn-ea"/>
                <a:cs typeface="Effra" panose="020B0603020203020204" pitchFamily="34" charset="0"/>
              </a:defRPr>
            </a:pPr>
            <a:r>
              <a:rPr lang="en-US" sz="1200" dirty="0"/>
              <a:t>Generic sales volume (Mn units)</a:t>
            </a:r>
          </a:p>
        </c:rich>
      </c:tx>
      <c:layout>
        <c:manualLayout>
          <c:xMode val="edge"/>
          <c:yMode val="edge"/>
          <c:x val="0.15172849738354199"/>
          <c:y val="0.183145154603445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Effra" panose="020B0603020203020204" pitchFamily="34" charset="0"/>
              <a:ea typeface="+mn-ea"/>
              <a:cs typeface="Effra" panose="020B0603020203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5918530840454281E-2"/>
          <c:y val="0.24698353486578117"/>
          <c:w val="0.92388549180453605"/>
          <c:h val="0.679079646232062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ffra" panose="020B0603020203020204" pitchFamily="34" charset="0"/>
                    <a:ea typeface="+mn-ea"/>
                    <a:cs typeface="Effra" panose="020B0603020203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Sheet1!$B$2:$B$7</c:f>
              <c:numCache>
                <c:formatCode>_(* #,##0_);_(* \(#,##0\);_(* "-"??_);_(@_)</c:formatCode>
                <c:ptCount val="6"/>
                <c:pt idx="0">
                  <c:v>2364.2971969999999</c:v>
                </c:pt>
                <c:pt idx="1">
                  <c:v>2453.9298330000001</c:v>
                </c:pt>
                <c:pt idx="2">
                  <c:v>2520.0262379999999</c:v>
                </c:pt>
                <c:pt idx="3">
                  <c:v>2585.6431379999999</c:v>
                </c:pt>
                <c:pt idx="4">
                  <c:v>2628.0036190000001</c:v>
                </c:pt>
                <c:pt idx="5">
                  <c:v>2569.4923960000001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DA-4BE2-A211-AB6235C967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6459904"/>
        <c:axId val="1016463648"/>
      </c:barChart>
      <c:catAx>
        <c:axId val="101645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ea typeface="+mn-ea"/>
                <a:cs typeface="Effra" panose="020B0603020203020204" pitchFamily="34" charset="0"/>
              </a:defRPr>
            </a:pPr>
            <a:endParaRPr lang="en-US"/>
          </a:p>
        </c:txPr>
        <c:crossAx val="1016463648"/>
        <c:crosses val="autoZero"/>
        <c:auto val="1"/>
        <c:lblAlgn val="ctr"/>
        <c:lblOffset val="100"/>
        <c:noMultiLvlLbl val="0"/>
      </c:catAx>
      <c:valAx>
        <c:axId val="1016463648"/>
        <c:scaling>
          <c:orientation val="minMax"/>
        </c:scaling>
        <c:delete val="1"/>
        <c:axPos val="l"/>
        <c:numFmt formatCode="_(* #,##0_);_(* \(#,##0\);_(* &quot;-&quot;??_);_(@_)" sourceLinked="1"/>
        <c:majorTickMark val="none"/>
        <c:minorTickMark val="none"/>
        <c:tickLblPos val="nextTo"/>
        <c:crossAx val="1016459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Effra" panose="020B0603020203020204" pitchFamily="34" charset="0"/>
          <a:cs typeface="Effra" panose="020B0603020203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ea typeface="+mn-ea"/>
                <a:cs typeface="Effra" panose="020B0603020203020204" pitchFamily="34" charset="0"/>
              </a:defRPr>
            </a:pPr>
            <a:r>
              <a:rPr lang="en-US" dirty="0"/>
              <a:t>Generic pricing (indexed to 2015 pricing)</a:t>
            </a:r>
          </a:p>
        </c:rich>
      </c:tx>
      <c:layout>
        <c:manualLayout>
          <c:xMode val="edge"/>
          <c:yMode val="edge"/>
          <c:x val="0.19484481053858216"/>
          <c:y val="0.184437825555103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Effra" panose="020B0603020203020204" pitchFamily="34" charset="0"/>
              <a:ea typeface="+mn-ea"/>
              <a:cs typeface="Effra" panose="020B0603020203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5918530840454281E-2"/>
          <c:y val="0.15714768947437657"/>
          <c:w val="0.94816293831909149"/>
          <c:h val="0.768915255670606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ffra" panose="020B0603020203020204" pitchFamily="34" charset="0"/>
                    <a:ea typeface="+mn-ea"/>
                    <a:cs typeface="Effra" panose="020B0603020203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Sheet1!$B$2:$B$7</c:f>
              <c:numCache>
                <c:formatCode>_(* #,##0_);_(* \(#,##0\);_(* "-"??_);_(@_)</c:formatCode>
                <c:ptCount val="6"/>
                <c:pt idx="0" formatCode="General">
                  <c:v>100</c:v>
                </c:pt>
                <c:pt idx="1">
                  <c:v>96.37081295407819</c:v>
                </c:pt>
                <c:pt idx="2">
                  <c:v>86.307008697057171</c:v>
                </c:pt>
                <c:pt idx="3">
                  <c:v>80.153322520845848</c:v>
                </c:pt>
                <c:pt idx="4">
                  <c:v>76.733674182926364</c:v>
                </c:pt>
                <c:pt idx="5">
                  <c:v>76.668274388254105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D5-4FAC-AA7A-88565895FA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6459904"/>
        <c:axId val="1016463648"/>
      </c:lineChart>
      <c:catAx>
        <c:axId val="101645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ea typeface="+mn-ea"/>
                <a:cs typeface="Effra" panose="020B0603020203020204" pitchFamily="34" charset="0"/>
              </a:defRPr>
            </a:pPr>
            <a:endParaRPr lang="en-US"/>
          </a:p>
        </c:txPr>
        <c:crossAx val="1016463648"/>
        <c:crosses val="autoZero"/>
        <c:auto val="1"/>
        <c:lblAlgn val="ctr"/>
        <c:lblOffset val="100"/>
        <c:noMultiLvlLbl val="0"/>
      </c:catAx>
      <c:valAx>
        <c:axId val="1016463648"/>
        <c:scaling>
          <c:orientation val="minMax"/>
          <c:max val="110"/>
          <c:min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1016459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Effra" panose="020B0603020203020204" pitchFamily="34" charset="0"/>
          <a:cs typeface="Effra" panose="020B0603020203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ea typeface="+mn-ea"/>
                <a:cs typeface="Effra" panose="020B0603020203020204" pitchFamily="34" charset="0"/>
              </a:defRPr>
            </a:pPr>
            <a:r>
              <a:rPr lang="en-IN" sz="1200"/>
              <a:t>Generics volume by dosage form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Effra" panose="020B0603020203020204" pitchFamily="34" charset="0"/>
              <a:ea typeface="+mn-ea"/>
              <a:cs typeface="Effra" panose="020B0603020203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Dermatologicals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Effra" panose="020B0603020203020204" pitchFamily="34" charset="0"/>
                    <a:ea typeface="+mn-ea"/>
                    <a:cs typeface="Effra" panose="020B0603020203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Sheet1!$B$2:$B$7</c:f>
              <c:numCache>
                <c:formatCode>0%</c:formatCode>
                <c:ptCount val="6"/>
                <c:pt idx="0">
                  <c:v>5.5021312534254976E-2</c:v>
                </c:pt>
                <c:pt idx="1">
                  <c:v>5.5811567290237188E-2</c:v>
                </c:pt>
                <c:pt idx="2">
                  <c:v>5.5267333688769314E-2</c:v>
                </c:pt>
                <c:pt idx="3">
                  <c:v>5.6086789344090837E-2</c:v>
                </c:pt>
                <c:pt idx="4">
                  <c:v>5.8559030469889167E-2</c:v>
                </c:pt>
                <c:pt idx="5">
                  <c:v>5.9257305932109088E-2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6E-44CF-A8BA-86E6BED8BE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Inhalants and nasal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ffra" panose="020B0603020203020204" pitchFamily="34" charset="0"/>
                    <a:ea typeface="+mn-ea"/>
                    <a:cs typeface="Effra" panose="020B0603020203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Sheet1!$C$2:$C$7</c:f>
              <c:numCache>
                <c:formatCode>0%</c:formatCode>
                <c:ptCount val="6"/>
                <c:pt idx="0">
                  <c:v>0.12872019193955844</c:v>
                </c:pt>
                <c:pt idx="1">
                  <c:v>0.13955576169891243</c:v>
                </c:pt>
                <c:pt idx="2">
                  <c:v>0.14957366368500485</c:v>
                </c:pt>
                <c:pt idx="3">
                  <c:v>0.15346072440101749</c:v>
                </c:pt>
                <c:pt idx="4">
                  <c:v>0.16112657377584835</c:v>
                </c:pt>
                <c:pt idx="5">
                  <c:v>0.15783204403769716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6E-44CF-A8BA-86E6BED8BE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Injectables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ffra" panose="020B0603020203020204" pitchFamily="34" charset="0"/>
                    <a:ea typeface="+mn-ea"/>
                    <a:cs typeface="Effra" panose="020B0603020203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Sheet1!$D$2:$D$7</c:f>
              <c:numCache>
                <c:formatCode>0%</c:formatCode>
                <c:ptCount val="6"/>
                <c:pt idx="0">
                  <c:v>8.6241110575575416E-2</c:v>
                </c:pt>
                <c:pt idx="1">
                  <c:v>8.1649843979055614E-2</c:v>
                </c:pt>
                <c:pt idx="2">
                  <c:v>7.8342562876125107E-2</c:v>
                </c:pt>
                <c:pt idx="3">
                  <c:v>7.5128098361731468E-2</c:v>
                </c:pt>
                <c:pt idx="4">
                  <c:v>7.6198947578389922E-2</c:v>
                </c:pt>
                <c:pt idx="5">
                  <c:v>7.4970668253341657E-2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6E-44CF-A8BA-86E6BED8BED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Orals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ffra" panose="020B0603020203020204" pitchFamily="34" charset="0"/>
                    <a:ea typeface="+mn-ea"/>
                    <a:cs typeface="Effra" panose="020B0603020203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Sheet1!$E$2:$E$7</c:f>
              <c:numCache>
                <c:formatCode>0%</c:formatCode>
                <c:ptCount val="6"/>
                <c:pt idx="0">
                  <c:v>0.66144888636857779</c:v>
                </c:pt>
                <c:pt idx="1">
                  <c:v>0.65341562885673599</c:v>
                </c:pt>
                <c:pt idx="2">
                  <c:v>0.64738317657151312</c:v>
                </c:pt>
                <c:pt idx="3">
                  <c:v>0.64573054241795369</c:v>
                </c:pt>
                <c:pt idx="4">
                  <c:v>0.63243506362918744</c:v>
                </c:pt>
                <c:pt idx="5">
                  <c:v>0.6350946737730685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6E-44CF-A8BA-86E6BED8BED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Ophthalmics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ffra" panose="020B0603020203020204" pitchFamily="34" charset="0"/>
                    <a:ea typeface="+mn-ea"/>
                    <a:cs typeface="Effra" panose="020B0603020203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Sheet1!$F$2:$F$7</c:f>
              <c:numCache>
                <c:formatCode>0%</c:formatCode>
                <c:ptCount val="6"/>
                <c:pt idx="0">
                  <c:v>3.4382282440273096E-2</c:v>
                </c:pt>
                <c:pt idx="1">
                  <c:v>3.6228762047084986E-2</c:v>
                </c:pt>
                <c:pt idx="2">
                  <c:v>3.7394363431227103E-2</c:v>
                </c:pt>
                <c:pt idx="3">
                  <c:v>3.8287944900461356E-2</c:v>
                </c:pt>
                <c:pt idx="4">
                  <c:v>3.8945151087328087E-2</c:v>
                </c:pt>
                <c:pt idx="5">
                  <c:v>3.810743131695183E-2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6E-44CF-A8BA-86E6BED8BED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1.2320646201309671E-16"/>
                  <c:y val="-9.179661492382092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16E-44CF-A8BA-86E6BED8BE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ffra" panose="020B0603020203020204" pitchFamily="34" charset="0"/>
                    <a:ea typeface="+mn-ea"/>
                    <a:cs typeface="Effra" panose="020B060302020302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Sheet1!$G$2:$G$7</c:f>
              <c:numCache>
                <c:formatCode>0%</c:formatCode>
                <c:ptCount val="6"/>
                <c:pt idx="0">
                  <c:v>3.4186216141760289E-2</c:v>
                </c:pt>
                <c:pt idx="1">
                  <c:v>3.3338436127973832E-2</c:v>
                </c:pt>
                <c:pt idx="2">
                  <c:v>3.2038899747360489E-2</c:v>
                </c:pt>
                <c:pt idx="3">
                  <c:v>3.1305900574745131E-2</c:v>
                </c:pt>
                <c:pt idx="4">
                  <c:v>3.2735233459356965E-2</c:v>
                </c:pt>
                <c:pt idx="5">
                  <c:v>3.4737876686831808E-2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16E-44CF-A8BA-86E6BED8BE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16469056"/>
        <c:axId val="1016456576"/>
      </c:barChart>
      <c:catAx>
        <c:axId val="1016469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ea typeface="+mn-ea"/>
                <a:cs typeface="Effra" panose="020B0603020203020204" pitchFamily="34" charset="0"/>
              </a:defRPr>
            </a:pPr>
            <a:endParaRPr lang="en-US"/>
          </a:p>
        </c:txPr>
        <c:crossAx val="1016456576"/>
        <c:crosses val="autoZero"/>
        <c:auto val="1"/>
        <c:lblAlgn val="ctr"/>
        <c:lblOffset val="100"/>
        <c:noMultiLvlLbl val="0"/>
      </c:catAx>
      <c:valAx>
        <c:axId val="101645657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016469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Effra" panose="020B0603020203020204" pitchFamily="34" charset="0"/>
              <a:ea typeface="+mn-ea"/>
              <a:cs typeface="Effra" panose="020B0603020203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Effra" panose="020B0603020203020204" pitchFamily="34" charset="0"/>
          <a:cs typeface="Effra" panose="020B0603020203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ea typeface="+mn-ea"/>
                <a:cs typeface="Effra" panose="020B0603020203020204" pitchFamily="34" charset="0"/>
              </a:defRPr>
            </a:pPr>
            <a:r>
              <a:rPr lang="en-IN" sz="1200" dirty="0"/>
              <a:t>Generic pricing by dosage form (indexed to 2015 pricing of each dosage form)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Effra" panose="020B0603020203020204" pitchFamily="34" charset="0"/>
              <a:ea typeface="+mn-ea"/>
              <a:cs typeface="Effra" panose="020B0603020203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848118279569893"/>
          <c:y val="0.20594594594594592"/>
          <c:w val="0.84455645161290327"/>
          <c:h val="0.583337690896746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Dermatologicals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01BC-4935-8A1A-39E5A90DA94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01BC-4935-8A1A-39E5A90DA94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01BC-4935-8A1A-39E5A90DA94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01BC-4935-8A1A-39E5A90DA94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01BC-4935-8A1A-39E5A90DA9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ffra" panose="020B0603020203020204" pitchFamily="34" charset="0"/>
                    <a:ea typeface="+mn-ea"/>
                    <a:cs typeface="Effra" panose="020B0603020203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Sheet1!$B$2:$B$7</c:f>
              <c:numCache>
                <c:formatCode>_(* #,##0_);_(* \(#,##0\);_(* "-"??_);_(@_)</c:formatCode>
                <c:ptCount val="6"/>
                <c:pt idx="0">
                  <c:v>100</c:v>
                </c:pt>
                <c:pt idx="1">
                  <c:v>97.178431408837739</c:v>
                </c:pt>
                <c:pt idx="2">
                  <c:v>79.102223914169031</c:v>
                </c:pt>
                <c:pt idx="3">
                  <c:v>66.266350974883139</c:v>
                </c:pt>
                <c:pt idx="4">
                  <c:v>53.939788725994724</c:v>
                </c:pt>
                <c:pt idx="5">
                  <c:v>44.634315593342031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BC-4935-8A1A-39E5A90DA9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Inhalants and nasal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01BC-4935-8A1A-39E5A90DA94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01BC-4935-8A1A-39E5A90DA94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1BC-4935-8A1A-39E5A90DA94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1BC-4935-8A1A-39E5A90DA94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1BC-4935-8A1A-39E5A90DA94F}"/>
                </c:ext>
              </c:extLst>
            </c:dLbl>
            <c:dLbl>
              <c:idx val="5"/>
              <c:layout>
                <c:manualLayout>
                  <c:x val="3.8473139446278891E-3"/>
                  <c:y val="-5.1480051480051955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01BC-4935-8A1A-39E5A90DA9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ffra" panose="020B0603020203020204" pitchFamily="34" charset="0"/>
                    <a:ea typeface="+mn-ea"/>
                    <a:cs typeface="Effra" panose="020B0603020203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Sheet1!$C$2:$C$7</c:f>
              <c:numCache>
                <c:formatCode>_(* #,##0_);_(* \(#,##0\);_(* "-"??_);_(@_)</c:formatCode>
                <c:ptCount val="6"/>
                <c:pt idx="0">
                  <c:v>100</c:v>
                </c:pt>
                <c:pt idx="1">
                  <c:v>85.563939540767578</c:v>
                </c:pt>
                <c:pt idx="2">
                  <c:v>71.816797503271971</c:v>
                </c:pt>
                <c:pt idx="3">
                  <c:v>62.134789596334052</c:v>
                </c:pt>
                <c:pt idx="4">
                  <c:v>62.254843979792035</c:v>
                </c:pt>
                <c:pt idx="5">
                  <c:v>75.723842670480323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BC-4935-8A1A-39E5A90DA9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Injectables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1BC-4935-8A1A-39E5A90DA94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1BC-4935-8A1A-39E5A90DA94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1BC-4935-8A1A-39E5A90DA94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1BC-4935-8A1A-39E5A90DA94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1BC-4935-8A1A-39E5A90DA9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ffra" panose="020B0603020203020204" pitchFamily="34" charset="0"/>
                    <a:ea typeface="+mn-ea"/>
                    <a:cs typeface="Effra" panose="020B0603020203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Sheet1!$D$2:$D$7</c:f>
              <c:numCache>
                <c:formatCode>_(* #,##0_);_(* \(#,##0\);_(* "-"??_);_(@_)</c:formatCode>
                <c:ptCount val="6"/>
                <c:pt idx="0">
                  <c:v>100</c:v>
                </c:pt>
                <c:pt idx="1">
                  <c:v>112.9512913686295</c:v>
                </c:pt>
                <c:pt idx="2">
                  <c:v>123.0635604927878</c:v>
                </c:pt>
                <c:pt idx="3">
                  <c:v>137.4863398053277</c:v>
                </c:pt>
                <c:pt idx="4">
                  <c:v>128.86389554468482</c:v>
                </c:pt>
                <c:pt idx="5">
                  <c:v>131.70816703918555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BC-4935-8A1A-39E5A90DA94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Orals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1BC-4935-8A1A-39E5A90DA94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01BC-4935-8A1A-39E5A90DA94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01BC-4935-8A1A-39E5A90DA94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01BC-4935-8A1A-39E5A90DA94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01BC-4935-8A1A-39E5A90DA9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ffra" panose="020B0603020203020204" pitchFamily="34" charset="0"/>
                    <a:ea typeface="+mn-ea"/>
                    <a:cs typeface="Effra" panose="020B0603020203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Sheet1!$E$2:$E$7</c:f>
              <c:numCache>
                <c:formatCode>_(* #,##0_);_(* \(#,##0\);_(* "-"??_);_(@_)</c:formatCode>
                <c:ptCount val="6"/>
                <c:pt idx="0">
                  <c:v>100</c:v>
                </c:pt>
                <c:pt idx="1">
                  <c:v>94.840107374650103</c:v>
                </c:pt>
                <c:pt idx="2">
                  <c:v>82.057744930649292</c:v>
                </c:pt>
                <c:pt idx="3">
                  <c:v>73.936125630272386</c:v>
                </c:pt>
                <c:pt idx="4">
                  <c:v>71.600520552382065</c:v>
                </c:pt>
                <c:pt idx="5">
                  <c:v>69.434478605838905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1BC-4935-8A1A-39E5A90DA94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Ophthalmics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1BC-4935-8A1A-39E5A90DA94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1BC-4935-8A1A-39E5A90DA94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1BC-4935-8A1A-39E5A90DA94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1BC-4935-8A1A-39E5A90DA94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1BC-4935-8A1A-39E5A90DA9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ffra" panose="020B0603020203020204" pitchFamily="34" charset="0"/>
                    <a:ea typeface="+mn-ea"/>
                    <a:cs typeface="Effra" panose="020B0603020203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Sheet1!$F$2:$F$7</c:f>
              <c:numCache>
                <c:formatCode>_(* #,##0_);_(* \(#,##0\);_(* "-"??_);_(@_)</c:formatCode>
                <c:ptCount val="6"/>
                <c:pt idx="0">
                  <c:v>100</c:v>
                </c:pt>
                <c:pt idx="1">
                  <c:v>98.905738786475212</c:v>
                </c:pt>
                <c:pt idx="2">
                  <c:v>97.666506112609028</c:v>
                </c:pt>
                <c:pt idx="3">
                  <c:v>89.507723875210601</c:v>
                </c:pt>
                <c:pt idx="4">
                  <c:v>103.95028827789538</c:v>
                </c:pt>
                <c:pt idx="5">
                  <c:v>111.94597782291022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1BC-4935-8A1A-39E5A90DA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4267008"/>
        <c:axId val="1014265760"/>
      </c:lineChart>
      <c:catAx>
        <c:axId val="101426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ea typeface="+mn-ea"/>
                <a:cs typeface="Effra" panose="020B0603020203020204" pitchFamily="34" charset="0"/>
              </a:defRPr>
            </a:pPr>
            <a:endParaRPr lang="en-US"/>
          </a:p>
        </c:txPr>
        <c:crossAx val="1014265760"/>
        <c:crosses val="autoZero"/>
        <c:auto val="1"/>
        <c:lblAlgn val="ctr"/>
        <c:lblOffset val="100"/>
        <c:noMultiLvlLbl val="0"/>
      </c:catAx>
      <c:valAx>
        <c:axId val="1014265760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ea typeface="+mn-ea"/>
                <a:cs typeface="Effra" panose="020B0603020203020204" pitchFamily="34" charset="0"/>
              </a:defRPr>
            </a:pPr>
            <a:endParaRPr lang="en-US"/>
          </a:p>
        </c:txPr>
        <c:crossAx val="1014267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Effra" panose="020B0603020203020204" pitchFamily="34" charset="0"/>
              <a:ea typeface="+mn-ea"/>
              <a:cs typeface="Effra" panose="020B0603020203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Effra" panose="020B0603020203020204" pitchFamily="34" charset="0"/>
          <a:cs typeface="Effra" panose="020B0603020203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ea typeface="+mn-ea"/>
                <a:cs typeface="Effra" panose="020B0603020203020204" pitchFamily="34" charset="0"/>
              </a:defRPr>
            </a:pPr>
            <a:r>
              <a:rPr lang="en-US" dirty="0"/>
              <a:t>No. of discontinued products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Effra" panose="020B0603020203020204" pitchFamily="34" charset="0"/>
              <a:ea typeface="+mn-ea"/>
              <a:cs typeface="Effra" panose="020B0603020203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ffra" panose="020B0603020203020204" pitchFamily="34" charset="0"/>
                    <a:ea typeface="+mn-ea"/>
                    <a:cs typeface="Effra" panose="020B0603020203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38</c:v>
                </c:pt>
                <c:pt idx="1">
                  <c:v>65</c:v>
                </c:pt>
                <c:pt idx="2">
                  <c:v>102</c:v>
                </c:pt>
                <c:pt idx="3">
                  <c:v>188</c:v>
                </c:pt>
                <c:pt idx="4">
                  <c:v>362</c:v>
                </c:pt>
                <c:pt idx="5">
                  <c:v>389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89-4FC1-A75E-F8D194E9E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3730863"/>
        <c:axId val="493732111"/>
      </c:barChart>
      <c:catAx>
        <c:axId val="493730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ea typeface="+mn-ea"/>
                <a:cs typeface="Effra" panose="020B0603020203020204" pitchFamily="34" charset="0"/>
              </a:defRPr>
            </a:pPr>
            <a:endParaRPr lang="en-US"/>
          </a:p>
        </c:txPr>
        <c:crossAx val="493732111"/>
        <c:crosses val="autoZero"/>
        <c:auto val="1"/>
        <c:lblAlgn val="ctr"/>
        <c:lblOffset val="100"/>
        <c:noMultiLvlLbl val="0"/>
      </c:catAx>
      <c:valAx>
        <c:axId val="49373211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93730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Effra" panose="020B0603020203020204" pitchFamily="34" charset="0"/>
          <a:cs typeface="Effra" panose="020B0603020203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ea typeface="+mn-ea"/>
                <a:cs typeface="Effra" panose="020B0603020203020204" pitchFamily="34" charset="0"/>
              </a:defRPr>
            </a:pPr>
            <a:r>
              <a:rPr lang="en-US" dirty="0"/>
              <a:t>ANDA submissions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Effra" panose="020B0603020203020204" pitchFamily="34" charset="0"/>
              <a:ea typeface="+mn-ea"/>
              <a:cs typeface="Effra" panose="020B0603020203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ffra" panose="020B0603020203020204" pitchFamily="34" charset="0"/>
                    <a:ea typeface="+mn-ea"/>
                    <a:cs typeface="Effra" panose="020B0603020203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Sheet1!$B$2:$B$7</c:f>
              <c:numCache>
                <c:formatCode>_ * #,##0_ ;_ * \-#,##0_ ;_ * "-"??_ ;_ @_ </c:formatCode>
                <c:ptCount val="6"/>
                <c:pt idx="0">
                  <c:v>539</c:v>
                </c:pt>
                <c:pt idx="1">
                  <c:v>852</c:v>
                </c:pt>
                <c:pt idx="2">
                  <c:v>1306</c:v>
                </c:pt>
                <c:pt idx="3">
                  <c:v>1044</c:v>
                </c:pt>
                <c:pt idx="4">
                  <c:v>909</c:v>
                </c:pt>
                <c:pt idx="5">
                  <c:v>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20-41A8-BE6D-7C288446ED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3730863"/>
        <c:axId val="493732111"/>
      </c:barChart>
      <c:catAx>
        <c:axId val="493730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ea typeface="+mn-ea"/>
                <a:cs typeface="Effra" panose="020B0603020203020204" pitchFamily="34" charset="0"/>
              </a:defRPr>
            </a:pPr>
            <a:endParaRPr lang="en-US"/>
          </a:p>
        </c:txPr>
        <c:crossAx val="493732111"/>
        <c:crosses val="autoZero"/>
        <c:auto val="1"/>
        <c:lblAlgn val="ctr"/>
        <c:lblOffset val="100"/>
        <c:noMultiLvlLbl val="0"/>
      </c:catAx>
      <c:valAx>
        <c:axId val="493732111"/>
        <c:scaling>
          <c:orientation val="minMax"/>
        </c:scaling>
        <c:delete val="1"/>
        <c:axPos val="l"/>
        <c:numFmt formatCode="_ * #,##0_ ;_ * \-#,##0_ ;_ * &quot;-&quot;??_ ;_ @_ " sourceLinked="1"/>
        <c:majorTickMark val="none"/>
        <c:minorTickMark val="none"/>
        <c:tickLblPos val="nextTo"/>
        <c:crossAx val="493730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Effra" panose="020B0603020203020204" pitchFamily="34" charset="0"/>
          <a:cs typeface="Effra" panose="020B060302020302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ea typeface="+mn-ea"/>
                <a:cs typeface="Effra" panose="020B0603020203020204" pitchFamily="34" charset="0"/>
              </a:defRPr>
            </a:pPr>
            <a:r>
              <a:rPr lang="en-US" dirty="0"/>
              <a:t>% of </a:t>
            </a:r>
            <a:r>
              <a:rPr lang="en-US" baseline="0" dirty="0"/>
              <a:t>approvals that have not been launched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Effra" panose="020B0603020203020204" pitchFamily="34" charset="0"/>
              <a:ea typeface="+mn-ea"/>
              <a:cs typeface="Effra" panose="020B0603020203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336333063760869E-2"/>
          <c:y val="2.8858273581128815E-2"/>
          <c:w val="0.91332733387247822"/>
          <c:h val="0.789674802440129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First generics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ffra" panose="020B0603020203020204" pitchFamily="34" charset="0"/>
                    <a:ea typeface="+mn-ea"/>
                    <a:cs typeface="Effra" panose="020B0603020203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Sheet1!$B$2:$B$7</c:f>
              <c:numCache>
                <c:formatCode>0%</c:formatCode>
                <c:ptCount val="6"/>
                <c:pt idx="0">
                  <c:v>0.16279069767441856</c:v>
                </c:pt>
                <c:pt idx="1">
                  <c:v>0.35616438356164382</c:v>
                </c:pt>
                <c:pt idx="2">
                  <c:v>0.30379746835443033</c:v>
                </c:pt>
                <c:pt idx="3">
                  <c:v>0.21649484536082475</c:v>
                </c:pt>
                <c:pt idx="4">
                  <c:v>0.34579439252336452</c:v>
                </c:pt>
                <c:pt idx="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37-4494-98AA-ECA6238F7F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Follow-on generics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FD1-4BBD-ACBF-00621C86D51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FD1-4BBD-ACBF-00621C86D5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ffra" panose="020B0603020203020204" pitchFamily="34" charset="0"/>
                    <a:ea typeface="+mn-ea"/>
                    <a:cs typeface="Effra" panose="020B0603020203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Sheet1!$C$2:$C$7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5.6925996204933993E-3</c:v>
                </c:pt>
                <c:pt idx="3">
                  <c:v>3.9920159680638667E-3</c:v>
                </c:pt>
                <c:pt idx="4">
                  <c:v>1.5184381778741818E-2</c:v>
                </c:pt>
                <c:pt idx="5">
                  <c:v>0.18939393939393945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37-4494-98AA-ECA6238F7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4405936"/>
        <c:axId val="1244410512"/>
      </c:barChart>
      <c:catAx>
        <c:axId val="1244405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ea typeface="+mn-ea"/>
                <a:cs typeface="Effra" panose="020B0603020203020204" pitchFamily="34" charset="0"/>
              </a:defRPr>
            </a:pPr>
            <a:endParaRPr lang="en-US"/>
          </a:p>
        </c:txPr>
        <c:crossAx val="1244410512"/>
        <c:crosses val="autoZero"/>
        <c:auto val="1"/>
        <c:lblAlgn val="ctr"/>
        <c:lblOffset val="100"/>
        <c:noMultiLvlLbl val="0"/>
      </c:catAx>
      <c:valAx>
        <c:axId val="124441051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24440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281122208260478"/>
          <c:y val="0.87514904097064194"/>
          <c:w val="0.79437755583479042"/>
          <c:h val="5.30994283653480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Effra" panose="020B0603020203020204" pitchFamily="34" charset="0"/>
              <a:ea typeface="+mn-ea"/>
              <a:cs typeface="Effra" panose="020B0603020203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Effra" panose="020B0603020203020204" pitchFamily="34" charset="0"/>
          <a:cs typeface="Effra" panose="020B0603020203020204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ea typeface="+mn-ea"/>
                <a:cs typeface="Effra" panose="020B0603020203020204" pitchFamily="34" charset="0"/>
              </a:defRPr>
            </a:pPr>
            <a:r>
              <a:rPr lang="en-US" dirty="0"/>
              <a:t>Volume market share % of products by no of players</a:t>
            </a:r>
          </a:p>
        </c:rich>
      </c:tx>
      <c:layout>
        <c:manualLayout>
          <c:xMode val="edge"/>
          <c:yMode val="edge"/>
          <c:x val="8.8189872489321905E-2"/>
          <c:y val="6.39231400009067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Effra" panose="020B0603020203020204" pitchFamily="34" charset="0"/>
              <a:ea typeface="+mn-ea"/>
              <a:cs typeface="Effra" panose="020B0603020203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489218907477501"/>
          <c:y val="0.223572316529322"/>
          <c:w val="0.58698155780091255"/>
          <c:h val="0.44256934905698647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18</c:v>
                </c:pt>
              </c:numCache>
            </c:numRef>
          </c:cat>
          <c:val>
            <c:numRef>
              <c:f>Sheet1!$B$2:$B$18</c:f>
              <c:numCache>
                <c:formatCode>0%</c:formatCode>
                <c:ptCount val="17"/>
                <c:pt idx="0">
                  <c:v>2.6848775748883228E-2</c:v>
                </c:pt>
                <c:pt idx="1">
                  <c:v>4.0016205327515458E-2</c:v>
                </c:pt>
                <c:pt idx="2">
                  <c:v>0.16395900657244042</c:v>
                </c:pt>
                <c:pt idx="3">
                  <c:v>7.9289782161707803E-2</c:v>
                </c:pt>
                <c:pt idx="4">
                  <c:v>0.14285554474339268</c:v>
                </c:pt>
                <c:pt idx="5">
                  <c:v>8.8694237223455541E-2</c:v>
                </c:pt>
                <c:pt idx="6">
                  <c:v>8.4096833722003883E-2</c:v>
                </c:pt>
                <c:pt idx="7">
                  <c:v>6.2385826408568761E-2</c:v>
                </c:pt>
                <c:pt idx="8">
                  <c:v>7.587346395546575E-2</c:v>
                </c:pt>
                <c:pt idx="9">
                  <c:v>4.1460581832329937E-2</c:v>
                </c:pt>
                <c:pt idx="10">
                  <c:v>4.4659603830826282E-2</c:v>
                </c:pt>
                <c:pt idx="11">
                  <c:v>2.2601481484622689E-2</c:v>
                </c:pt>
                <c:pt idx="12">
                  <c:v>3.6003652612460343E-2</c:v>
                </c:pt>
                <c:pt idx="13">
                  <c:v>3.1430104514985083E-2</c:v>
                </c:pt>
                <c:pt idx="14">
                  <c:v>2.4857361061527743E-2</c:v>
                </c:pt>
                <c:pt idx="15">
                  <c:v>3.1014198307472061E-2</c:v>
                </c:pt>
                <c:pt idx="16">
                  <c:v>3.9533404923423523E-3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DE-4320-A026-8D9F842E7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6744047"/>
        <c:axId val="806740719"/>
      </c:areaChart>
      <c:catAx>
        <c:axId val="8067440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ea typeface="+mn-ea"/>
                <a:cs typeface="Effra" panose="020B0603020203020204" pitchFamily="34" charset="0"/>
              </a:defRPr>
            </a:pPr>
            <a:endParaRPr lang="en-US"/>
          </a:p>
        </c:txPr>
        <c:crossAx val="806740719"/>
        <c:crosses val="autoZero"/>
        <c:auto val="1"/>
        <c:lblAlgn val="ctr"/>
        <c:lblOffset val="100"/>
        <c:noMultiLvlLbl val="0"/>
      </c:catAx>
      <c:valAx>
        <c:axId val="806740719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ea typeface="+mn-ea"/>
                <a:cs typeface="Effra" panose="020B0603020203020204" pitchFamily="34" charset="0"/>
              </a:defRPr>
            </a:pPr>
            <a:endParaRPr lang="en-US"/>
          </a:p>
        </c:txPr>
        <c:crossAx val="8067440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Effra" panose="020B0603020203020204" pitchFamily="34" charset="0"/>
          <a:cs typeface="Effra" panose="020B0603020203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0.23657</cdr:x>
      <cdr:y>0.68243</cdr:y>
    </cdr:from>
    <cdr:to>
      <cdr:x>0.58557</cdr:x>
      <cdr:y>0.79328</cdr:y>
    </cdr:to>
    <cdr:sp macro="" textlink="">
      <cdr:nvSpPr>
        <cdr:cNvPr id="2" name="Speech Bubble: Rectangle 1">
          <a:extLst xmlns:a="http://schemas.openxmlformats.org/drawingml/2006/main">
            <a:ext uri="{FF2B5EF4-FFF2-40B4-BE49-F238E27FC236}">
              <a16:creationId xmlns:a16="http://schemas.microsoft.com/office/drawing/2014/main" id="{5ED00924-63F4-4115-B33F-3703BDB6DBE2}"/>
            </a:ext>
          </a:extLst>
        </cdr:cNvPr>
        <cdr:cNvSpPr/>
      </cdr:nvSpPr>
      <cdr:spPr>
        <a:xfrm xmlns:a="http://schemas.openxmlformats.org/drawingml/2006/main">
          <a:off x="798647" y="2273773"/>
          <a:ext cx="1178197" cy="369332"/>
        </a:xfrm>
        <a:prstGeom xmlns:a="http://schemas.openxmlformats.org/drawingml/2006/main" prst="wedgeRectCallout">
          <a:avLst>
            <a:gd name="adj1" fmla="val 84100"/>
            <a:gd name="adj2" fmla="val -43607"/>
          </a:avLst>
        </a:prstGeom>
        <a:noFill xmlns:a="http://schemas.openxmlformats.org/drawingml/2006/main"/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IN" sz="1000" dirty="0">
              <a:solidFill>
                <a:schemeClr val="tx1"/>
              </a:solidFill>
              <a:latin typeface="Effra" panose="020B0603020203020204" pitchFamily="34" charset="0"/>
              <a:cs typeface="Effra" panose="020B0603020203020204" pitchFamily="34" charset="0"/>
            </a:rPr>
            <a:t>Drop in rate of decline of prices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0.26418</cdr:x>
      <cdr:y>0.27196</cdr:y>
    </cdr:from>
    <cdr:to>
      <cdr:x>0.52506</cdr:x>
      <cdr:y>0.71242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C4E5B098-65CA-49F5-A91C-EFB27791B07C}"/>
            </a:ext>
          </a:extLst>
        </cdr:cNvPr>
        <cdr:cNvSpPr/>
      </cdr:nvSpPr>
      <cdr:spPr>
        <a:xfrm xmlns:a="http://schemas.openxmlformats.org/drawingml/2006/main">
          <a:off x="1282294" y="1367746"/>
          <a:ext cx="1266264" cy="2215160"/>
        </a:xfrm>
        <a:prstGeom xmlns:a="http://schemas.openxmlformats.org/drawingml/2006/main" prst="rect">
          <a:avLst/>
        </a:prstGeom>
        <a:solidFill xmlns:a="http://schemas.openxmlformats.org/drawingml/2006/main">
          <a:schemeClr val="tx2">
            <a:alpha val="27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1C33B-D3D3-4582-B831-45D6F50DA4BB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FE2C0-DF8A-4BEC-8191-EFDD15CD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95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94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B6F7-EAAF-3399-A175-0A22AEFB0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892B3-D81C-7B61-05AE-9DC6818B6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4E9E4-EEA4-1C18-2F3E-3104BCAA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0CD4-3822-4694-ADE1-492C22AC9E48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56130-8CB7-D851-324F-C7ADEDAE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9E78-2F9F-1453-7EEB-6DEDA80D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3A52-ACEC-4CEB-B8CE-221B7D28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8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BD00-9B42-AA29-11FC-7B1E443D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C3CBD-507F-1E8E-FE04-8BE6278B6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7B95E-5174-5706-A9CD-8EF4B299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0CD4-3822-4694-ADE1-492C22AC9E48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E9702-FEF3-9773-4D80-B8851449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F3C4F-9BFE-6505-44BD-8DCBF16F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3A52-ACEC-4CEB-B8CE-221B7D28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3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10C21-EA7A-A476-7C39-BE3A84577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367D0-EC42-1680-7463-E557775DB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2F9F7-E087-3D49-B455-DD6269A9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0CD4-3822-4694-ADE1-492C22AC9E48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89B6-1B30-3F98-97CC-A55E5F61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36B3E-F209-C6E0-AE2A-4D42361F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3A52-ACEC-4CEB-B8CE-221B7D28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2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  <a:alpha val="46370"/>
                </a:srgbClr>
              </a:gs>
              <a:gs pos="50000">
                <a:srgbClr val="FFFFFF">
                  <a:alpha val="0"/>
                  <a:alpha val="46370"/>
                </a:srgbClr>
              </a:gs>
              <a:gs pos="100000">
                <a:schemeClr val="lt1">
                  <a:alpha val="46370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 rot="10800000" flipH="1">
            <a:off x="455205" y="4166472"/>
            <a:ext cx="11735668" cy="2691633"/>
            <a:chOff x="-4395163" y="751996"/>
            <a:chExt cx="13539073" cy="3105254"/>
          </a:xfrm>
        </p:grpSpPr>
        <p:sp>
          <p:nvSpPr>
            <p:cNvPr id="12" name="Google Shape;12;p2"/>
            <p:cNvSpPr/>
            <p:nvPr/>
          </p:nvSpPr>
          <p:spPr>
            <a:xfrm>
              <a:off x="5833150" y="752100"/>
              <a:ext cx="743025" cy="3102950"/>
            </a:xfrm>
            <a:custGeom>
              <a:avLst/>
              <a:gdLst/>
              <a:ahLst/>
              <a:cxnLst/>
              <a:rect l="l" t="t" r="r" b="b"/>
              <a:pathLst>
                <a:path w="29721" h="124118" extrusionOk="0">
                  <a:moveTo>
                    <a:pt x="29559" y="0"/>
                  </a:moveTo>
                  <a:lnTo>
                    <a:pt x="0" y="21343"/>
                  </a:lnTo>
                  <a:lnTo>
                    <a:pt x="0" y="124118"/>
                  </a:lnTo>
                  <a:lnTo>
                    <a:pt x="29721" y="1028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Google Shape;13;p2"/>
            <p:cNvSpPr/>
            <p:nvPr/>
          </p:nvSpPr>
          <p:spPr>
            <a:xfrm>
              <a:off x="6572309" y="752088"/>
              <a:ext cx="2571600" cy="25719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4395163" y="1285649"/>
              <a:ext cx="10228800" cy="2571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730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833500" y="751996"/>
              <a:ext cx="738775" cy="745525"/>
            </a:xfrm>
            <a:custGeom>
              <a:avLst/>
              <a:gdLst/>
              <a:ahLst/>
              <a:cxnLst/>
              <a:rect l="l" t="t" r="r" b="b"/>
              <a:pathLst>
                <a:path w="29551" h="29821" extrusionOk="0">
                  <a:moveTo>
                    <a:pt x="29397" y="0"/>
                  </a:moveTo>
                  <a:lnTo>
                    <a:pt x="64" y="21385"/>
                  </a:lnTo>
                  <a:lnTo>
                    <a:pt x="0" y="29821"/>
                  </a:lnTo>
                  <a:lnTo>
                    <a:pt x="29551" y="8625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</p:sp>
        <p:sp>
          <p:nvSpPr>
            <p:cNvPr id="16" name="Google Shape;16;p2"/>
            <p:cNvSpPr/>
            <p:nvPr/>
          </p:nvSpPr>
          <p:spPr>
            <a:xfrm>
              <a:off x="6572284" y="752119"/>
              <a:ext cx="2571600" cy="211500"/>
            </a:xfrm>
            <a:prstGeom prst="rect">
              <a:avLst/>
            </a:pr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4395163" y="1285742"/>
              <a:ext cx="10228800" cy="211800"/>
            </a:xfrm>
            <a:prstGeom prst="rect">
              <a:avLst/>
            </a:pr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819967" y="4166467"/>
            <a:ext cx="8078400" cy="204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513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35700" y="2677834"/>
            <a:ext cx="12280867" cy="4230167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35700" y="2852933"/>
            <a:ext cx="12280867" cy="4055067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2463975" y="2419425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3"/>
          <p:cNvSpPr/>
          <p:nvPr/>
        </p:nvSpPr>
        <p:spPr>
          <a:xfrm rot="8100000">
            <a:off x="8051975" y="2797892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3"/>
          <p:cNvSpPr/>
          <p:nvPr/>
        </p:nvSpPr>
        <p:spPr>
          <a:xfrm rot="8100000">
            <a:off x="9575975" y="2842359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0" name="Google Shape;80;p3"/>
          <p:cNvGrpSpPr/>
          <p:nvPr/>
        </p:nvGrpSpPr>
        <p:grpSpPr>
          <a:xfrm>
            <a:off x="-12700" y="2698767"/>
            <a:ext cx="12223767" cy="793733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57115" y="2673452"/>
            <a:ext cx="12306100" cy="857049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3987600" y="2863733"/>
            <a:ext cx="152800" cy="1528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3"/>
          <p:cNvSpPr/>
          <p:nvPr/>
        </p:nvSpPr>
        <p:spPr>
          <a:xfrm>
            <a:off x="1447600" y="3244733"/>
            <a:ext cx="152800" cy="1528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3"/>
          <p:cNvSpPr/>
          <p:nvPr/>
        </p:nvSpPr>
        <p:spPr>
          <a:xfrm>
            <a:off x="6527600" y="2770176"/>
            <a:ext cx="152800" cy="1528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3"/>
          <p:cNvSpPr/>
          <p:nvPr/>
        </p:nvSpPr>
        <p:spPr>
          <a:xfrm rot="8100000">
            <a:off x="11599932" y="2521025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3079133" y="4041533"/>
            <a:ext cx="6952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3079255" y="5412333"/>
            <a:ext cx="6952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058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0BCF-D5DE-70A8-C475-427CED5C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167C-1F23-965D-1FC2-B4C03B116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A4AE6-2A51-314D-E8B7-37A455BC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0CD4-3822-4694-ADE1-492C22AC9E48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0B5C5-1016-13AC-EC78-14D4DEC5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A4917-570B-C645-6306-D22CA726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3A52-ACEC-4CEB-B8CE-221B7D28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6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B4D2-1ADB-24D0-12C4-A927ABC9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E3C88-A5A2-1116-7D3C-E87427B6E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D7E4-986E-D283-3732-E9CD2A8B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0CD4-3822-4694-ADE1-492C22AC9E48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20DCD-E379-1858-09E8-5112FC73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8F9DD-B417-24F1-FBB6-8FCBFCE9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3A52-ACEC-4CEB-B8CE-221B7D28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4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ED07-C601-84FD-2997-1E42CCC3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02172-54CA-2007-C057-9D732B3DF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523BD-1E90-CA9A-946B-31F1B657F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9DD7E-C82A-61FB-5625-A9CE9EB7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0CD4-3822-4694-ADE1-492C22AC9E48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9C6AB-A18A-DEC6-0333-320F1F4F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BB1DB-1A49-1E47-EA5E-9BFDD0F9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3A52-ACEC-4CEB-B8CE-221B7D28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6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87DC-BCE1-87E1-B0E2-85B2049E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091ED-3AD3-ED69-2157-84BAA176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5B577-6589-179E-6181-2B8EAE8A0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7DC66-6AF3-8E4E-A0A5-A73ADBFF2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57557-0ADE-2B93-3BAA-ED23BAF81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2039A-5BC8-CC86-ED6D-8D31E15D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0CD4-3822-4694-ADE1-492C22AC9E48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356AE-089E-FE86-883E-C0D98DD8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B8989-97B7-353B-5195-DC195012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3A52-ACEC-4CEB-B8CE-221B7D28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5D05-FE91-94AE-5C0B-54F849F9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46B54-06A0-A180-B5C7-66C16ED6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0CD4-3822-4694-ADE1-492C22AC9E48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93615-367D-47F2-F6AE-416676C6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30EAF-A438-0A5F-6DB7-526BDAA4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3A52-ACEC-4CEB-B8CE-221B7D28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7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E85F4-9713-C9FA-EF8A-2EC7A9E2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0CD4-3822-4694-ADE1-492C22AC9E48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32998-F589-5240-EA74-64658EC9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05DE3-9F2A-924E-7BE5-D8AF760F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3A52-ACEC-4CEB-B8CE-221B7D28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69DB1-6769-7CAE-7D1C-D0D48D7C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96E6A-9565-75AE-2D58-AA02FF3FD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440A2-09DF-4774-83D1-0AA0C86E8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50D8A-3D40-36A3-BCE8-4A30D4DC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0CD4-3822-4694-ADE1-492C22AC9E48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CC2BE-A9C8-878C-F13C-22528FAA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D1C8F-4487-E621-1836-86A0A163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3A52-ACEC-4CEB-B8CE-221B7D28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20DB-33D3-14A3-FCF0-6294F74C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91B33-3EB8-9130-2BFB-077178C5C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1A9F5-01F6-95C5-0C27-53F3409B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23CA2-28E7-94C8-8483-2C85B9BA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0CD4-3822-4694-ADE1-492C22AC9E48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4A560-8521-54E5-EDCF-08F3C240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93BC1-9C9A-1130-9940-242357E5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3A52-ACEC-4CEB-B8CE-221B7D28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6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1E2481-7EEE-BF25-9556-CDCAFE5F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71DD2-08AB-4A56-57D1-D172AE6F5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37BE8-2A4E-7FF8-95FE-3B3FBF99F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C0CD4-3822-4694-ADE1-492C22AC9E48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10D11-AD6B-0F24-4C9C-65C6777E5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B7680-FDC5-EAF6-DE14-857B5409B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73A52-ACEC-4CEB-B8CE-221B7D28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hp.org/drug-shortages/shortage-resources/drug-shortages-statistics?loginreturnUrl=SSOCheckOnly" TargetMode="External"/><Relationship Id="rId2" Type="http://schemas.openxmlformats.org/officeDocument/2006/relationships/hyperlink" Target="https://www.youtube.com/watch?v=npMJG9DHIB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shp.org/drug-shortages/shortage-resources/roundtable-report" TargetMode="External"/><Relationship Id="rId4" Type="http://schemas.openxmlformats.org/officeDocument/2006/relationships/hyperlink" Target="https://www.fda.gov/media/131130/downloa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lauren@picketpharma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7" Type="http://schemas.openxmlformats.org/officeDocument/2006/relationships/chart" Target="../charts/chart17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arge city landscape&#10;&#10;Description automatically generated">
            <a:extLst>
              <a:ext uri="{FF2B5EF4-FFF2-40B4-BE49-F238E27FC236}">
                <a16:creationId xmlns:a16="http://schemas.microsoft.com/office/drawing/2014/main" id="{6034847E-B8DB-01E5-3103-942919AE08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7" r="26159"/>
          <a:stretch/>
        </p:blipFill>
        <p:spPr>
          <a:xfrm>
            <a:off x="-2923" y="0"/>
            <a:ext cx="12192000" cy="685595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5476EC5-DC43-4162-10A5-3D1F18FF984B}"/>
              </a:ext>
            </a:extLst>
          </p:cNvPr>
          <p:cNvSpPr/>
          <p:nvPr/>
        </p:nvSpPr>
        <p:spPr>
          <a:xfrm>
            <a:off x="8046720" y="-1350586"/>
            <a:ext cx="5029200" cy="50292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red-white blue medical pills falling on Stock Footage Video (100% Royalty- free) 34274284 | Shutterstock">
            <a:extLst>
              <a:ext uri="{FF2B5EF4-FFF2-40B4-BE49-F238E27FC236}">
                <a16:creationId xmlns:a16="http://schemas.microsoft.com/office/drawing/2014/main" id="{246A941D-DA96-6FC5-B1E5-C2DD58A0E0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3" r="16757" b="-2"/>
          <a:stretch/>
        </p:blipFill>
        <p:spPr bwMode="auto">
          <a:xfrm>
            <a:off x="8154761" y="48258"/>
            <a:ext cx="4034316" cy="3486455"/>
          </a:xfrm>
          <a:custGeom>
            <a:avLst/>
            <a:gdLst/>
            <a:ahLst/>
            <a:cxnLst/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object 17" descr="Logo&#10;&#10;Description automatically generated">
            <a:extLst>
              <a:ext uri="{FF2B5EF4-FFF2-40B4-BE49-F238E27FC236}">
                <a16:creationId xmlns:a16="http://schemas.microsoft.com/office/drawing/2014/main" id="{1E1437B2-FE05-F738-19B8-EADDBD9F4A5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57039" y="2090963"/>
            <a:ext cx="3191256" cy="15876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01DE9E1-DF17-6F2B-2872-7B4464613C0E}"/>
              </a:ext>
            </a:extLst>
          </p:cNvPr>
          <p:cNvSpPr txBox="1"/>
          <p:nvPr/>
        </p:nvSpPr>
        <p:spPr>
          <a:xfrm>
            <a:off x="-2923" y="5837798"/>
            <a:ext cx="2912681" cy="843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400" b="1" spc="-10" dirty="0">
                <a:solidFill>
                  <a:srgbClr val="2356A5"/>
                </a:solidFill>
                <a:latin typeface="Brasley Medium" pitchFamily="2" charset="0"/>
                <a:cs typeface="Arial" panose="020B0604020202020204" pitchFamily="34" charset="0"/>
              </a:rPr>
              <a:t>Lauren Williams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400" b="1" spc="-10" dirty="0">
                <a:solidFill>
                  <a:srgbClr val="2356A5"/>
                </a:solidFill>
                <a:latin typeface="Brasley Medium" pitchFamily="2" charset="0"/>
                <a:cs typeface="Arial" panose="020B0604020202020204" pitchFamily="34" charset="0"/>
              </a:rPr>
              <a:t>September 2022</a:t>
            </a:r>
            <a:endParaRPr lang="en-US" sz="2400" dirty="0">
              <a:solidFill>
                <a:srgbClr val="2356A5"/>
              </a:solidFill>
              <a:latin typeface="Brasley Medium" pitchFamily="2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254A77-71E0-4187-28ED-ED6FE7B7E253}"/>
              </a:ext>
            </a:extLst>
          </p:cNvPr>
          <p:cNvSpPr txBox="1"/>
          <p:nvPr/>
        </p:nvSpPr>
        <p:spPr>
          <a:xfrm>
            <a:off x="9448417" y="6219954"/>
            <a:ext cx="2912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400" b="1" spc="-10" dirty="0">
                <a:solidFill>
                  <a:srgbClr val="2356A5"/>
                </a:solidFill>
                <a:latin typeface="Brasley Medium" pitchFamily="2" charset="0"/>
                <a:cs typeface="Arial" panose="020B0604020202020204" pitchFamily="34" charset="0"/>
              </a:rPr>
              <a:t>Confidential</a:t>
            </a:r>
            <a:endParaRPr lang="en-US" sz="2400" dirty="0">
              <a:solidFill>
                <a:srgbClr val="2356A5"/>
              </a:solidFill>
              <a:latin typeface="Brasley Medium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AA1D-0B1D-F655-674C-751E45FD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7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Drug Shortage Statistics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189BF-B934-CD1D-F750-7D438660A27E}"/>
              </a:ext>
            </a:extLst>
          </p:cNvPr>
          <p:cNvSpPr txBox="1"/>
          <p:nvPr/>
        </p:nvSpPr>
        <p:spPr>
          <a:xfrm>
            <a:off x="4526388" y="3344118"/>
            <a:ext cx="31392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56%</a:t>
            </a:r>
          </a:p>
          <a:p>
            <a:pPr algn="ctr"/>
            <a:r>
              <a:rPr lang="en-US" sz="2000" dirty="0"/>
              <a:t>of hospitals delayed treatments because of drug shortages</a:t>
            </a:r>
          </a:p>
          <a:p>
            <a:pPr algn="ctr"/>
            <a:r>
              <a:rPr lang="en-US" sz="1000" dirty="0"/>
              <a:t>(source: AHA, AH, ASHP survey)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81146-00F0-22AD-9527-BA912CC7797E}"/>
              </a:ext>
            </a:extLst>
          </p:cNvPr>
          <p:cNvSpPr txBox="1"/>
          <p:nvPr/>
        </p:nvSpPr>
        <p:spPr>
          <a:xfrm>
            <a:off x="838200" y="3344118"/>
            <a:ext cx="32261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90%</a:t>
            </a:r>
          </a:p>
          <a:p>
            <a:pPr algn="ctr"/>
            <a:r>
              <a:rPr lang="en-US" sz="2000" dirty="0"/>
              <a:t>of emergency room doctors routinely lack access to critical medications </a:t>
            </a:r>
          </a:p>
          <a:p>
            <a:pPr algn="ctr"/>
            <a:r>
              <a:rPr lang="en-US" sz="1000" dirty="0"/>
              <a:t>(source: American College of Emergency Physicians survey)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FD2A5-416A-EDDE-3DD8-26A22B8B4621}"/>
              </a:ext>
            </a:extLst>
          </p:cNvPr>
          <p:cNvSpPr txBox="1"/>
          <p:nvPr/>
        </p:nvSpPr>
        <p:spPr>
          <a:xfrm>
            <a:off x="8127644" y="3344118"/>
            <a:ext cx="32261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47%</a:t>
            </a:r>
          </a:p>
          <a:p>
            <a:pPr algn="ctr"/>
            <a:r>
              <a:rPr lang="en-US" sz="2000" dirty="0"/>
              <a:t>of pharmacists said shortages forced them to use less effective drugs in patient care </a:t>
            </a:r>
          </a:p>
          <a:p>
            <a:pPr algn="ctr"/>
            <a:r>
              <a:rPr lang="en-US" sz="1000" dirty="0"/>
              <a:t>(source: Institute for Safe Medication Practices)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3C22833-F4E5-A3EB-BF31-ABD2C653774C}"/>
              </a:ext>
            </a:extLst>
          </p:cNvPr>
          <p:cNvSpPr txBox="1">
            <a:spLocks/>
          </p:cNvSpPr>
          <p:nvPr/>
        </p:nvSpPr>
        <p:spPr>
          <a:xfrm>
            <a:off x="838200" y="16434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Drug shortages are an ongoing problem in the US and are typically off-patent, injectable products with few suppliers.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FBD0E2-E86C-DEB7-9017-46352D981324}"/>
              </a:ext>
            </a:extLst>
          </p:cNvPr>
          <p:cNvSpPr txBox="1"/>
          <p:nvPr/>
        </p:nvSpPr>
        <p:spPr>
          <a:xfrm>
            <a:off x="9448417" y="6219954"/>
            <a:ext cx="2912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400" b="1" spc="-10" dirty="0">
                <a:solidFill>
                  <a:srgbClr val="2356A5"/>
                </a:solidFill>
                <a:latin typeface="Brasley Medium" pitchFamily="2" charset="0"/>
                <a:cs typeface="Arial" panose="020B0604020202020204" pitchFamily="34" charset="0"/>
              </a:rPr>
              <a:t>Confidential</a:t>
            </a:r>
            <a:endParaRPr lang="en-US" sz="2400" dirty="0">
              <a:solidFill>
                <a:srgbClr val="2356A5"/>
              </a:solidFill>
              <a:latin typeface="Brasley Medium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95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96300E-B090-5880-09B6-9B51FB9AEEE9}"/>
              </a:ext>
            </a:extLst>
          </p:cNvPr>
          <p:cNvSpPr/>
          <p:nvPr/>
        </p:nvSpPr>
        <p:spPr>
          <a:xfrm>
            <a:off x="7856113" y="1114262"/>
            <a:ext cx="3992451" cy="5125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1040D-A552-0B17-3E0E-44FAC86C9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44" y="1287887"/>
            <a:ext cx="7251369" cy="463208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DE35437-EB80-9BFE-1139-62F0BBCC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879"/>
            <a:ext cx="10515600" cy="1325563"/>
          </a:xfrm>
        </p:spPr>
        <p:txBody>
          <a:bodyPr/>
          <a:lstStyle/>
          <a:p>
            <a:r>
              <a:rPr lang="en-US" dirty="0"/>
              <a:t>Reasons for Drug Shortages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6F16B-D06C-FDC5-C883-00EB5D18033D}"/>
              </a:ext>
            </a:extLst>
          </p:cNvPr>
          <p:cNvSpPr txBox="1"/>
          <p:nvPr/>
        </p:nvSpPr>
        <p:spPr>
          <a:xfrm>
            <a:off x="7856113" y="1148987"/>
            <a:ext cx="399245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Drug shortages are largely the result of quality problems during manufacturing, which give rise to a halt in production to address the problem. In the case of a product with few competitors, this disruption in production cannot be absorbed by other companies, and demand outpaces supply, resulting in a shortage. In the case of a sole-source manufacturer, no alternatives for production exist, and clinicians must either struggle to obtain a supply of the drug, compound a drug when possible, or recommend an alternative therapy if one exists. 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1F303-A51B-00A9-9219-730B57443EF2}"/>
              </a:ext>
            </a:extLst>
          </p:cNvPr>
          <p:cNvSpPr txBox="1"/>
          <p:nvPr/>
        </p:nvSpPr>
        <p:spPr>
          <a:xfrm>
            <a:off x="9448417" y="6219954"/>
            <a:ext cx="2912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400" b="1" spc="-10" dirty="0">
                <a:solidFill>
                  <a:srgbClr val="2356A5"/>
                </a:solidFill>
                <a:latin typeface="Brasley Medium" pitchFamily="2" charset="0"/>
                <a:cs typeface="Arial" panose="020B0604020202020204" pitchFamily="34" charset="0"/>
              </a:rPr>
              <a:t>Confidential</a:t>
            </a:r>
            <a:endParaRPr lang="en-US" sz="2400" dirty="0">
              <a:solidFill>
                <a:srgbClr val="2356A5"/>
              </a:solidFill>
              <a:latin typeface="Brasley Medium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736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8D5F-679F-296A-0AD4-82E25908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Picket, we want to…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0514E-103D-BB33-03EE-715E1DD1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93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data to gain an understanding of the generic drug market, competition and drug products at risk for shortage.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good solution will not only help the company, but also directly benefits patients and their access to essential medicines.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40560-6843-FE12-E1CC-BC0E3A3F029A}"/>
              </a:ext>
            </a:extLst>
          </p:cNvPr>
          <p:cNvSpPr txBox="1"/>
          <p:nvPr/>
        </p:nvSpPr>
        <p:spPr>
          <a:xfrm>
            <a:off x="9448417" y="6219954"/>
            <a:ext cx="2912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400" b="1" spc="-10" dirty="0">
                <a:solidFill>
                  <a:srgbClr val="2356A5"/>
                </a:solidFill>
                <a:latin typeface="Brasley Medium" pitchFamily="2" charset="0"/>
                <a:cs typeface="Arial" panose="020B0604020202020204" pitchFamily="34" charset="0"/>
              </a:rPr>
              <a:t>Confidential</a:t>
            </a:r>
            <a:endParaRPr lang="en-US" sz="2400" dirty="0">
              <a:solidFill>
                <a:srgbClr val="2356A5"/>
              </a:solidFill>
              <a:latin typeface="Brasley Medium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046C-EF13-DA98-AE86-2D1D361B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Drug Shortage Resources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882B24D-DF6E-7974-D866-8CE99C4021FC}"/>
              </a:ext>
            </a:extLst>
          </p:cNvPr>
          <p:cNvSpPr txBox="1">
            <a:spLocks/>
          </p:cNvSpPr>
          <p:nvPr/>
        </p:nvSpPr>
        <p:spPr>
          <a:xfrm>
            <a:off x="838200" y="1773237"/>
            <a:ext cx="9144000" cy="33139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ASHP – What You Need to Know About Drug Shortages video: </a:t>
            </a:r>
            <a:r>
              <a:rPr lang="en-US" dirty="0">
                <a:hlinkClick r:id="rId2"/>
              </a:rPr>
              <a:t>https://www.youtube.com/watch?v=npMJG9DHIBU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ASHP Drug Shortage report: </a:t>
            </a:r>
            <a:r>
              <a:rPr lang="en-US" dirty="0">
                <a:hlinkClick r:id="rId3"/>
              </a:rPr>
              <a:t>https://www.ashp.org/drug-shortages/shortage-resources/drug-shortages-statistics?loginreturnUrl=SSOCheckOnly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FDA Drug Shortage report: </a:t>
            </a:r>
            <a:r>
              <a:rPr lang="en-US" dirty="0">
                <a:hlinkClick r:id="rId4"/>
              </a:rPr>
              <a:t>https://www.fda.gov/media/131130/download</a:t>
            </a:r>
            <a:endParaRPr lang="en-US" dirty="0"/>
          </a:p>
          <a:p>
            <a:endParaRPr lang="en-US" dirty="0"/>
          </a:p>
          <a:p>
            <a:r>
              <a:rPr lang="en-US" dirty="0"/>
              <a:t>ASHP Roundtable Drug Shortage report: </a:t>
            </a:r>
            <a:r>
              <a:rPr lang="en-US" dirty="0">
                <a:hlinkClick r:id="rId5"/>
              </a:rPr>
              <a:t>https://www.ashp.org/drug-shortages/shortage-resources/roundtable-report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3C45C-5774-1E38-49B9-86FAA84ED8DA}"/>
              </a:ext>
            </a:extLst>
          </p:cNvPr>
          <p:cNvSpPr txBox="1"/>
          <p:nvPr/>
        </p:nvSpPr>
        <p:spPr>
          <a:xfrm>
            <a:off x="9448417" y="6219954"/>
            <a:ext cx="2912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400" b="1" spc="-10" dirty="0">
                <a:solidFill>
                  <a:srgbClr val="2356A5"/>
                </a:solidFill>
                <a:latin typeface="Brasley Medium" pitchFamily="2" charset="0"/>
                <a:cs typeface="Arial" panose="020B0604020202020204" pitchFamily="34" charset="0"/>
              </a:rPr>
              <a:t>Confidential</a:t>
            </a:r>
            <a:endParaRPr lang="en-US" sz="2400" dirty="0">
              <a:solidFill>
                <a:srgbClr val="2356A5"/>
              </a:solidFill>
              <a:latin typeface="Brasley Medium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882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6" name="Google Shape;158;p13">
            <a:extLst>
              <a:ext uri="{FF2B5EF4-FFF2-40B4-BE49-F238E27FC236}">
                <a16:creationId xmlns:a16="http://schemas.microsoft.com/office/drawing/2014/main" id="{BC4B4299-DBD6-A202-059D-ED2A0B1C1CC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19967" y="4166467"/>
            <a:ext cx="8078400" cy="204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l"/>
            <a:r>
              <a:rPr lang="en" sz="5400" dirty="0">
                <a:solidFill>
                  <a:schemeClr val="tx1"/>
                </a:solidFill>
              </a:rPr>
              <a:t>Data + Discussion</a:t>
            </a:r>
            <a:endParaRPr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3F36-1341-784D-5EEC-C6919003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077"/>
            <a:ext cx="10515600" cy="1325563"/>
          </a:xfrm>
        </p:spPr>
        <p:txBody>
          <a:bodyPr/>
          <a:lstStyle/>
          <a:p>
            <a:r>
              <a:rPr lang="en-US" dirty="0"/>
              <a:t>Dataset and Definitions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1254C2-6503-B9A1-4A4F-72FFE7116010}"/>
              </a:ext>
            </a:extLst>
          </p:cNvPr>
          <p:cNvSpPr txBox="1"/>
          <p:nvPr/>
        </p:nvSpPr>
        <p:spPr>
          <a:xfrm>
            <a:off x="838200" y="1095474"/>
            <a:ext cx="107410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contains generic pharmaceutical drug products with various economic metrics and drug shortage information. Raw dataset was collapsed and grouped by </a:t>
            </a:r>
            <a:r>
              <a:rPr lang="en-US" b="1" dirty="0" err="1"/>
              <a:t>ProductID</a:t>
            </a:r>
            <a:r>
              <a:rPr lang="en-US" dirty="0"/>
              <a:t> so there is one row per </a:t>
            </a:r>
            <a:r>
              <a:rPr lang="en-US" b="1" dirty="0" err="1"/>
              <a:t>ProductID</a:t>
            </a:r>
            <a:r>
              <a:rPr lang="en-US" dirty="0"/>
              <a:t>. There are 5,231 rows i.e. 5,231 drug products. The sales and units were summed and the medians of the prices across the raw data was taken by </a:t>
            </a:r>
            <a:r>
              <a:rPr lang="en-US" b="1" dirty="0" err="1"/>
              <a:t>ProductID</a:t>
            </a:r>
            <a:r>
              <a:rPr lang="en-US" dirty="0"/>
              <a:t>. Notes: (1) “Month0” is the first month of data that we have for a five year period and all other dates are centered around this date. (2) Dataset has been de-identified.</a:t>
            </a:r>
          </a:p>
          <a:p>
            <a:endParaRPr lang="en-US" b="1" dirty="0"/>
          </a:p>
          <a:p>
            <a:r>
              <a:rPr lang="en-US" b="1" dirty="0" err="1"/>
              <a:t>ProductID</a:t>
            </a:r>
            <a:r>
              <a:rPr lang="en-US" b="1" dirty="0"/>
              <a:t>: </a:t>
            </a:r>
            <a:r>
              <a:rPr lang="en-US" dirty="0"/>
              <a:t>(key identifier) 5 digit</a:t>
            </a:r>
            <a:r>
              <a:rPr lang="en-US" b="1" dirty="0"/>
              <a:t> </a:t>
            </a:r>
            <a:r>
              <a:rPr lang="en-US" dirty="0"/>
              <a:t>unique product number, ex: 01742.</a:t>
            </a:r>
          </a:p>
          <a:p>
            <a:r>
              <a:rPr lang="en-US" b="1" dirty="0"/>
              <a:t>Ingredient: </a:t>
            </a:r>
            <a:r>
              <a:rPr lang="en-US" dirty="0"/>
              <a:t>Active pharmaceutical ingredient(s) for specific </a:t>
            </a:r>
            <a:r>
              <a:rPr lang="en-US" b="1" dirty="0" err="1"/>
              <a:t>ProductID</a:t>
            </a:r>
            <a:r>
              <a:rPr lang="en-US" dirty="0"/>
              <a:t>, ex: Ingredient001.</a:t>
            </a:r>
          </a:p>
          <a:p>
            <a:r>
              <a:rPr lang="en-US" b="1" dirty="0"/>
              <a:t>Form: </a:t>
            </a:r>
            <a:r>
              <a:rPr lang="en-US" dirty="0"/>
              <a:t>Dosage form of a specific product, ex: VIAL.</a:t>
            </a:r>
          </a:p>
          <a:p>
            <a:r>
              <a:rPr lang="en-US" b="1" dirty="0" err="1"/>
              <a:t>ParentCode</a:t>
            </a:r>
            <a:r>
              <a:rPr lang="en-US" b="1" dirty="0"/>
              <a:t>: </a:t>
            </a:r>
            <a:r>
              <a:rPr lang="en-US" dirty="0"/>
              <a:t>Parent manufacturer code for specific </a:t>
            </a:r>
            <a:r>
              <a:rPr lang="en-US" b="1" dirty="0" err="1"/>
              <a:t>ProductID</a:t>
            </a:r>
            <a:r>
              <a:rPr lang="en-US" dirty="0"/>
              <a:t>, ex: OCN.</a:t>
            </a:r>
          </a:p>
          <a:p>
            <a:r>
              <a:rPr lang="en-US" b="1" dirty="0"/>
              <a:t>Strength: </a:t>
            </a:r>
            <a:r>
              <a:rPr lang="en-US" dirty="0"/>
              <a:t>Concentration or strength of a specific product, ex: Strength001.</a:t>
            </a:r>
            <a:endParaRPr lang="en-US" b="1" dirty="0"/>
          </a:p>
          <a:p>
            <a:r>
              <a:rPr lang="en-US" b="1" dirty="0" err="1"/>
              <a:t>SpecPharm</a:t>
            </a:r>
            <a:r>
              <a:rPr lang="en-US" b="1" dirty="0"/>
              <a:t>: </a:t>
            </a:r>
            <a:r>
              <a:rPr lang="en-US" dirty="0"/>
              <a:t>Specialty pharma or non-specialty pharma. Specialty pharmacies deliver medications with special handling, storage and distribution requirements. </a:t>
            </a:r>
            <a:endParaRPr lang="en-US" b="1" dirty="0"/>
          </a:p>
          <a:p>
            <a:r>
              <a:rPr lang="en-US" b="1" dirty="0" err="1"/>
              <a:t>CareClass</a:t>
            </a:r>
            <a:r>
              <a:rPr lang="en-US" b="1" dirty="0"/>
              <a:t>: </a:t>
            </a:r>
            <a:r>
              <a:rPr lang="en-US" dirty="0"/>
              <a:t>Acute or chronic care classification.</a:t>
            </a:r>
            <a:endParaRPr lang="en-US" b="1" dirty="0"/>
          </a:p>
          <a:p>
            <a:r>
              <a:rPr lang="en-US" b="1" dirty="0" err="1"/>
              <a:t>DrugClass</a:t>
            </a:r>
            <a:r>
              <a:rPr lang="en-US" b="1" dirty="0"/>
              <a:t>: </a:t>
            </a:r>
            <a:r>
              <a:rPr lang="en-US" dirty="0"/>
              <a:t>Drug classification, ex: PAIN.</a:t>
            </a:r>
            <a:endParaRPr lang="en-US" b="1" dirty="0"/>
          </a:p>
          <a:p>
            <a:r>
              <a:rPr lang="en-US" b="1" dirty="0" err="1"/>
              <a:t>ProductLaunchDate</a:t>
            </a:r>
            <a:r>
              <a:rPr lang="en-US" b="1" dirty="0"/>
              <a:t>:</a:t>
            </a:r>
            <a:r>
              <a:rPr lang="en-US" dirty="0"/>
              <a:t> Month of product launch, ex: Month12. If product was launched before Month0 (first month of sales data), then it will have a “_” before the month number which can be interpreted as a negative sign, ex: Month_2 means the product was launched two months before the first month of sales data that we have.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E843B-FB4B-BF29-287F-2E8E2B74E862}"/>
              </a:ext>
            </a:extLst>
          </p:cNvPr>
          <p:cNvSpPr txBox="1"/>
          <p:nvPr/>
        </p:nvSpPr>
        <p:spPr>
          <a:xfrm>
            <a:off x="9448417" y="6219954"/>
            <a:ext cx="2912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400" b="1" spc="-10" dirty="0">
                <a:solidFill>
                  <a:srgbClr val="2356A5"/>
                </a:solidFill>
                <a:latin typeface="Brasley Medium" pitchFamily="2" charset="0"/>
                <a:cs typeface="Arial" panose="020B0604020202020204" pitchFamily="34" charset="0"/>
              </a:rPr>
              <a:t>Confidential</a:t>
            </a:r>
            <a:endParaRPr lang="en-US" sz="2400" dirty="0">
              <a:solidFill>
                <a:srgbClr val="2356A5"/>
              </a:solidFill>
              <a:latin typeface="Brasley Medium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636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3F36-1341-784D-5EEC-C6919003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381"/>
            <a:ext cx="10515600" cy="1325563"/>
          </a:xfrm>
        </p:spPr>
        <p:txBody>
          <a:bodyPr/>
          <a:lstStyle/>
          <a:p>
            <a:r>
              <a:rPr lang="en-US" dirty="0"/>
              <a:t>Dataset and Definitions Continued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1254C2-6503-B9A1-4A4F-72FFE7116010}"/>
              </a:ext>
            </a:extLst>
          </p:cNvPr>
          <p:cNvSpPr txBox="1"/>
          <p:nvPr/>
        </p:nvSpPr>
        <p:spPr>
          <a:xfrm>
            <a:off x="838200" y="1321793"/>
            <a:ext cx="107410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PackSize</a:t>
            </a:r>
            <a:r>
              <a:rPr lang="en-US" b="1" dirty="0"/>
              <a:t>: </a:t>
            </a:r>
            <a:r>
              <a:rPr lang="en-US" dirty="0"/>
              <a:t>number of units per case.</a:t>
            </a:r>
            <a:endParaRPr lang="en-US" b="1" dirty="0"/>
          </a:p>
          <a:p>
            <a:r>
              <a:rPr lang="en-US" b="1" dirty="0" err="1"/>
              <a:t>PackQuantity</a:t>
            </a:r>
            <a:r>
              <a:rPr lang="en-US" b="1" dirty="0"/>
              <a:t>: </a:t>
            </a:r>
            <a:r>
              <a:rPr lang="en-US" dirty="0"/>
              <a:t>number of units in one pack.</a:t>
            </a:r>
          </a:p>
          <a:p>
            <a:r>
              <a:rPr lang="en-US" b="1" dirty="0" err="1"/>
              <a:t>NDC_Shortage_FL</a:t>
            </a:r>
            <a:r>
              <a:rPr lang="en-US" b="1" dirty="0"/>
              <a:t>: </a:t>
            </a:r>
            <a:r>
              <a:rPr lang="en-US" dirty="0"/>
              <a:t>NDC had at least one shortage during 5 year period (0/1 = shortage (n = 1114)).</a:t>
            </a:r>
          </a:p>
          <a:p>
            <a:r>
              <a:rPr lang="en-US" b="1" dirty="0" err="1"/>
              <a:t>StDateX</a:t>
            </a:r>
            <a:r>
              <a:rPr lang="en-US" b="1" dirty="0"/>
              <a:t>: </a:t>
            </a:r>
            <a:r>
              <a:rPr lang="en-US" dirty="0"/>
              <a:t>Start month of shortage #X for a given product, ex: 8. </a:t>
            </a:r>
          </a:p>
          <a:p>
            <a:r>
              <a:rPr lang="en-US" b="1" dirty="0" err="1"/>
              <a:t>EnDateX</a:t>
            </a:r>
            <a:r>
              <a:rPr lang="en-US" b="1" dirty="0"/>
              <a:t>:</a:t>
            </a:r>
            <a:r>
              <a:rPr lang="en-US" dirty="0"/>
              <a:t> End month of shortage #X for a given product. Missing end date for a respective start date should be treated as censored data, ex:12.</a:t>
            </a:r>
          </a:p>
          <a:p>
            <a:r>
              <a:rPr lang="en-US" b="1" dirty="0" err="1"/>
              <a:t>DurMnthsX</a:t>
            </a:r>
            <a:r>
              <a:rPr lang="en-US" b="1" dirty="0"/>
              <a:t>: </a:t>
            </a:r>
            <a:r>
              <a:rPr lang="en-US" dirty="0"/>
              <a:t>Duration of shortage #X in months (counts). The number “X” indicates the number of shortages that have occurred in the given period, ex: DurMnths2 is the second time that product has gone into shortage.</a:t>
            </a:r>
          </a:p>
          <a:p>
            <a:endParaRPr lang="en-US" b="1" dirty="0"/>
          </a:p>
          <a:p>
            <a:r>
              <a:rPr lang="en-US" b="1" dirty="0" err="1"/>
              <a:t>MonthX_RxSales</a:t>
            </a:r>
            <a:r>
              <a:rPr lang="en-US" b="1" dirty="0"/>
              <a:t>: </a:t>
            </a:r>
            <a:r>
              <a:rPr lang="en-US" dirty="0"/>
              <a:t>Sum of sales for product grouping in month X. </a:t>
            </a:r>
          </a:p>
          <a:p>
            <a:r>
              <a:rPr lang="en-US" b="1" dirty="0" err="1"/>
              <a:t>MonthX</a:t>
            </a:r>
            <a:r>
              <a:rPr lang="en-US" b="1" dirty="0"/>
              <a:t> _Units1: </a:t>
            </a:r>
            <a:r>
              <a:rPr lang="en-US" dirty="0"/>
              <a:t>Units (number of packages) summed by product in month X.</a:t>
            </a:r>
          </a:p>
          <a:p>
            <a:r>
              <a:rPr lang="en-US" b="1" dirty="0"/>
              <a:t>MonthX_Units2: </a:t>
            </a:r>
            <a:r>
              <a:rPr lang="en-US" dirty="0"/>
              <a:t>Units (bottles/vials) summed by product in month X.</a:t>
            </a:r>
          </a:p>
          <a:p>
            <a:r>
              <a:rPr lang="en-US" b="1" dirty="0"/>
              <a:t>MonthX_Units3: </a:t>
            </a:r>
            <a:r>
              <a:rPr lang="en-US" dirty="0"/>
              <a:t>Units (tablets/capsules/mL) summed by product in month X – most granular.</a:t>
            </a:r>
          </a:p>
          <a:p>
            <a:r>
              <a:rPr lang="en-US" b="1" dirty="0" err="1"/>
              <a:t>MonthX_WholesalePrice</a:t>
            </a:r>
            <a:r>
              <a:rPr lang="en-US" b="1" dirty="0"/>
              <a:t>: </a:t>
            </a:r>
            <a:r>
              <a:rPr lang="en-US" dirty="0"/>
              <a:t>median wholesale price for product grouping in month X – does not include rebate offered to distributors.</a:t>
            </a:r>
            <a:endParaRPr lang="en-US" b="1" dirty="0"/>
          </a:p>
          <a:p>
            <a:r>
              <a:rPr lang="en-US" b="1" dirty="0" err="1"/>
              <a:t>MonthX_ManuPrice</a:t>
            </a:r>
            <a:r>
              <a:rPr lang="en-US" b="1" dirty="0"/>
              <a:t>:</a:t>
            </a:r>
            <a:r>
              <a:rPr lang="en-US" dirty="0"/>
              <a:t> median manufacturer price for product grouping in month X. 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MonthX_MjManuCT</a:t>
            </a:r>
            <a:r>
              <a:rPr lang="en-US" b="1" dirty="0"/>
              <a:t>: </a:t>
            </a:r>
            <a:r>
              <a:rPr lang="en-US" dirty="0"/>
              <a:t>Count of major manufacturers by</a:t>
            </a:r>
            <a:r>
              <a:rPr lang="en-US" b="1" dirty="0"/>
              <a:t> Ingredient </a:t>
            </a:r>
            <a:r>
              <a:rPr lang="en-US" dirty="0"/>
              <a:t>and </a:t>
            </a:r>
            <a:r>
              <a:rPr lang="en-US" b="1" dirty="0"/>
              <a:t>Form </a:t>
            </a:r>
            <a:r>
              <a:rPr lang="en-US" dirty="0"/>
              <a:t>in month X.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E843B-FB4B-BF29-287F-2E8E2B74E862}"/>
              </a:ext>
            </a:extLst>
          </p:cNvPr>
          <p:cNvSpPr txBox="1"/>
          <p:nvPr/>
        </p:nvSpPr>
        <p:spPr>
          <a:xfrm>
            <a:off x="9448417" y="6219954"/>
            <a:ext cx="2912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400" b="1" spc="-10" dirty="0">
                <a:solidFill>
                  <a:srgbClr val="2356A5"/>
                </a:solidFill>
                <a:latin typeface="Brasley Medium" pitchFamily="2" charset="0"/>
                <a:cs typeface="Arial" panose="020B0604020202020204" pitchFamily="34" charset="0"/>
              </a:rPr>
              <a:t>Confidential</a:t>
            </a:r>
            <a:endParaRPr lang="en-US" sz="2400" dirty="0">
              <a:solidFill>
                <a:srgbClr val="2356A5"/>
              </a:solidFill>
              <a:latin typeface="Brasley Medium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910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B8D2-7BC9-37B2-2694-33B15EE6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Uploads Available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A3632-BD9D-FCB7-62DD-E97B8ABE5E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314"/>
          <a:stretch/>
        </p:blipFill>
        <p:spPr>
          <a:xfrm>
            <a:off x="7804990" y="985258"/>
            <a:ext cx="3286854" cy="24437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9F81A-43DB-F2B1-73E1-C17A87A612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258"/>
          <a:stretch/>
        </p:blipFill>
        <p:spPr>
          <a:xfrm>
            <a:off x="7804990" y="3555270"/>
            <a:ext cx="3284745" cy="244374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CF502E2-53DB-825C-C185-A5B4643817A1}"/>
              </a:ext>
            </a:extLst>
          </p:cNvPr>
          <p:cNvSpPr txBox="1">
            <a:spLocks/>
          </p:cNvSpPr>
          <p:nvPr/>
        </p:nvSpPr>
        <p:spPr>
          <a:xfrm>
            <a:off x="922867" y="1690688"/>
            <a:ext cx="6543967" cy="2647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Dataset (.csv/.xlsx)</a:t>
            </a:r>
          </a:p>
          <a:p>
            <a:endParaRPr lang="en-US" sz="3600" dirty="0"/>
          </a:p>
          <a:p>
            <a:r>
              <a:rPr lang="en-US" sz="3600" dirty="0"/>
              <a:t>Images for shortages and non-shortages for: sales, units1, units2, and units3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2D89A-3710-D45A-C21D-D8621BBF89BD}"/>
              </a:ext>
            </a:extLst>
          </p:cNvPr>
          <p:cNvSpPr txBox="1"/>
          <p:nvPr/>
        </p:nvSpPr>
        <p:spPr>
          <a:xfrm>
            <a:off x="9448417" y="6219954"/>
            <a:ext cx="2912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400" b="1" spc="-10" dirty="0">
                <a:solidFill>
                  <a:srgbClr val="2356A5"/>
                </a:solidFill>
                <a:latin typeface="Brasley Medium" pitchFamily="2" charset="0"/>
                <a:cs typeface="Arial" panose="020B0604020202020204" pitchFamily="34" charset="0"/>
              </a:rPr>
              <a:t>Confidential</a:t>
            </a:r>
            <a:endParaRPr lang="en-US" sz="2400" dirty="0">
              <a:solidFill>
                <a:srgbClr val="2356A5"/>
              </a:solidFill>
              <a:latin typeface="Brasley Medium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657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D541-3FD8-B816-FF69-2603FB23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9F1DF-BEBC-8640-6A42-45F1ABAB9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What are your initial thoughts on the data provided?</a:t>
            </a:r>
          </a:p>
          <a:p>
            <a:pPr marL="0" indent="0">
              <a:buNone/>
            </a:pPr>
            <a:r>
              <a:rPr lang="en-US" dirty="0"/>
              <a:t>If you were a manufacturer, what techniques would you use to select products? Which products have a high likelihood of going into shortage? </a:t>
            </a:r>
          </a:p>
          <a:p>
            <a:pPr marL="0" indent="0">
              <a:buNone/>
            </a:pPr>
            <a:r>
              <a:rPr lang="en-US" dirty="0"/>
              <a:t>What are some initial questions/problems we can solve with the current data?</a:t>
            </a:r>
          </a:p>
          <a:p>
            <a:pPr marL="0" indent="0">
              <a:buNone/>
            </a:pPr>
            <a:r>
              <a:rPr lang="en-US" dirty="0"/>
              <a:t>What other data do you think would be helpful?</a:t>
            </a:r>
          </a:p>
          <a:p>
            <a:pPr marL="0" indent="0">
              <a:buNone/>
            </a:pPr>
            <a:r>
              <a:rPr lang="en-US" dirty="0"/>
              <a:t>What are some useful exploratory data analysis techniques would you use to start looking at the data? </a:t>
            </a:r>
          </a:p>
          <a:p>
            <a:pPr marL="0" indent="0">
              <a:buNone/>
            </a:pPr>
            <a:r>
              <a:rPr lang="en-US" dirty="0"/>
              <a:t>What trends do you think might show in the data? </a:t>
            </a:r>
          </a:p>
          <a:p>
            <a:pPr marL="0" indent="0">
              <a:buNone/>
            </a:pPr>
            <a:r>
              <a:rPr lang="en-US" dirty="0"/>
              <a:t>What smoothing could we apply to the data to reduce noise? </a:t>
            </a:r>
          </a:p>
          <a:p>
            <a:pPr marL="0" indent="0">
              <a:buNone/>
            </a:pPr>
            <a:r>
              <a:rPr lang="en-US" dirty="0"/>
              <a:t>Inter-variance and intra-variance in corporations? Ingredients? Dosage forms? </a:t>
            </a:r>
          </a:p>
          <a:p>
            <a:pPr marL="0" indent="0">
              <a:buNone/>
            </a:pPr>
            <a:r>
              <a:rPr lang="en-US" dirty="0"/>
              <a:t>Logistic regression or other classification algorithms and machine learning to predict/classify shortage/non shortage.</a:t>
            </a:r>
          </a:p>
          <a:p>
            <a:pPr marL="0" indent="0">
              <a:buNone/>
            </a:pPr>
            <a:r>
              <a:rPr lang="en-US" dirty="0"/>
              <a:t>Is there a signal during the shortage period or before? Consider durations of shortages.</a:t>
            </a:r>
          </a:p>
          <a:p>
            <a:pPr marL="0" indent="0">
              <a:buNone/>
            </a:pPr>
            <a:r>
              <a:rPr lang="en-US" dirty="0"/>
              <a:t>Can we accurately forecast/predict a shortage 6-12 months into the future?</a:t>
            </a:r>
          </a:p>
          <a:p>
            <a:pPr marL="0" indent="0">
              <a:buNone/>
            </a:pPr>
            <a:r>
              <a:rPr lang="en-US" dirty="0"/>
              <a:t>Multivariate time series? Survival analysis? Recurrent events analysis?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FD175-9A60-994F-B9EC-30A72A21E22C}"/>
              </a:ext>
            </a:extLst>
          </p:cNvPr>
          <p:cNvSpPr txBox="1"/>
          <p:nvPr/>
        </p:nvSpPr>
        <p:spPr>
          <a:xfrm>
            <a:off x="9448417" y="6219954"/>
            <a:ext cx="2912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400" b="1" spc="-10" dirty="0">
                <a:solidFill>
                  <a:srgbClr val="2356A5"/>
                </a:solidFill>
                <a:latin typeface="Brasley Medium" pitchFamily="2" charset="0"/>
                <a:cs typeface="Arial" panose="020B0604020202020204" pitchFamily="34" charset="0"/>
              </a:rPr>
              <a:t>Confidential</a:t>
            </a:r>
            <a:endParaRPr lang="en-US" sz="2400" dirty="0">
              <a:solidFill>
                <a:srgbClr val="2356A5"/>
              </a:solidFill>
              <a:latin typeface="Brasley Medium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751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arge city landscape&#10;&#10;Description automatically generated">
            <a:extLst>
              <a:ext uri="{FF2B5EF4-FFF2-40B4-BE49-F238E27FC236}">
                <a16:creationId xmlns:a16="http://schemas.microsoft.com/office/drawing/2014/main" id="{6034847E-B8DB-01E5-3103-942919AE08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7" r="26159"/>
          <a:stretch/>
        </p:blipFill>
        <p:spPr>
          <a:xfrm>
            <a:off x="-2923" y="0"/>
            <a:ext cx="12192000" cy="68559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01DE9E1-DF17-6F2B-2872-7B4464613C0E}"/>
              </a:ext>
            </a:extLst>
          </p:cNvPr>
          <p:cNvSpPr txBox="1"/>
          <p:nvPr/>
        </p:nvSpPr>
        <p:spPr>
          <a:xfrm>
            <a:off x="324880" y="4819881"/>
            <a:ext cx="55669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Contact information: 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lauren@picketpharma.com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(570) 807 9523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254A77-71E0-4187-28ED-ED6FE7B7E253}"/>
              </a:ext>
            </a:extLst>
          </p:cNvPr>
          <p:cNvSpPr txBox="1"/>
          <p:nvPr/>
        </p:nvSpPr>
        <p:spPr>
          <a:xfrm>
            <a:off x="9448417" y="6219954"/>
            <a:ext cx="2912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400" b="1" spc="-10" dirty="0">
                <a:solidFill>
                  <a:srgbClr val="2356A5"/>
                </a:solidFill>
                <a:latin typeface="Brasley Medium" pitchFamily="2" charset="0"/>
                <a:cs typeface="Arial" panose="020B0604020202020204" pitchFamily="34" charset="0"/>
              </a:rPr>
              <a:t>Confidential</a:t>
            </a:r>
            <a:endParaRPr lang="en-US" sz="2400" dirty="0">
              <a:solidFill>
                <a:srgbClr val="2356A5"/>
              </a:solidFill>
              <a:latin typeface="Brasley Medium" pitchFamily="2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2ADB8-3D23-2983-0CFA-A381118BBB0E}"/>
              </a:ext>
            </a:extLst>
          </p:cNvPr>
          <p:cNvSpPr txBox="1">
            <a:spLocks/>
          </p:cNvSpPr>
          <p:nvPr/>
        </p:nvSpPr>
        <p:spPr>
          <a:xfrm>
            <a:off x="324880" y="1763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spc="-10" dirty="0">
                <a:solidFill>
                  <a:srgbClr val="2356A5"/>
                </a:solidFill>
                <a:latin typeface="Brasley Medium" pitchFamily="2" charset="0"/>
                <a:ea typeface="+mn-ea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2121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3"/>
          <p:cNvGrpSpPr/>
          <p:nvPr/>
        </p:nvGrpSpPr>
        <p:grpSpPr>
          <a:xfrm>
            <a:off x="10684990" y="5353524"/>
            <a:ext cx="800953" cy="800953"/>
            <a:chOff x="8762414" y="2939573"/>
            <a:chExt cx="457200" cy="457200"/>
          </a:xfrm>
        </p:grpSpPr>
        <p:sp>
          <p:nvSpPr>
            <p:cNvPr id="155" name="Google Shape;155;p13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13"/>
          <p:cNvSpPr txBox="1">
            <a:spLocks noGrp="1"/>
          </p:cNvSpPr>
          <p:nvPr>
            <p:ph type="ctrTitle"/>
          </p:nvPr>
        </p:nvSpPr>
        <p:spPr>
          <a:xfrm>
            <a:off x="819967" y="4166467"/>
            <a:ext cx="8078400" cy="204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 sz="5400" dirty="0"/>
              <a:t>Introduction to Generic Drug Products + US Market Trends</a:t>
            </a:r>
            <a:endParaRPr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68B2-A782-87F7-9079-6D84CB80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Pharmaceutical Drug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BEA8-8F50-D578-37E8-5ADF23882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generic drug has the same active ingredients, route of administration, dosage form, strength and indications to its brand name counterpart – it’s just usually less expensive. This is because Generics are sold after the brand drug patent expires.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A22B5-860D-2DB4-B43B-629F9E527922}"/>
              </a:ext>
            </a:extLst>
          </p:cNvPr>
          <p:cNvSpPr txBox="1"/>
          <p:nvPr/>
        </p:nvSpPr>
        <p:spPr>
          <a:xfrm>
            <a:off x="9448417" y="6219954"/>
            <a:ext cx="2912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400" b="1" spc="-10" dirty="0">
                <a:solidFill>
                  <a:srgbClr val="2356A5"/>
                </a:solidFill>
                <a:latin typeface="Brasley Medium" pitchFamily="2" charset="0"/>
                <a:cs typeface="Arial" panose="020B0604020202020204" pitchFamily="34" charset="0"/>
              </a:rPr>
              <a:t>Confidential</a:t>
            </a:r>
            <a:endParaRPr lang="en-US" sz="2400" dirty="0">
              <a:solidFill>
                <a:srgbClr val="2356A5"/>
              </a:solidFill>
              <a:latin typeface="Brasley Medium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68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D9D-4C26-2412-28F6-D32EC1D5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5" y="127239"/>
            <a:ext cx="10515600" cy="1325563"/>
          </a:xfrm>
        </p:spPr>
        <p:txBody>
          <a:bodyPr/>
          <a:lstStyle/>
          <a:p>
            <a:r>
              <a:rPr lang="en-US" dirty="0"/>
              <a:t>US Generic Drug Market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764230-B7FF-44F8-8DD0-09CBC020AE3F}"/>
              </a:ext>
            </a:extLst>
          </p:cNvPr>
          <p:cNvSpPr>
            <a:spLocks noGrp="1"/>
          </p:cNvSpPr>
          <p:nvPr/>
        </p:nvSpPr>
        <p:spPr>
          <a:xfrm>
            <a:off x="456235" y="8625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dirty="0">
                <a:latin typeface="Effra Light" panose="020B0403020203020204" pitchFamily="34" charset="0"/>
                <a:cs typeface="Effra Light" panose="020B0403020203020204" pitchFamily="34" charset="0"/>
              </a:rPr>
              <a:t>US generics have stabilized in the past 24 months…</a:t>
            </a:r>
            <a:br>
              <a:rPr lang="en-IN" sz="3000" dirty="0">
                <a:latin typeface="Effra Light" panose="020B0403020203020204" pitchFamily="34" charset="0"/>
                <a:cs typeface="Effra Light" panose="020B0403020203020204" pitchFamily="34" charset="0"/>
              </a:rPr>
            </a:br>
            <a:r>
              <a:rPr lang="en-IN" sz="2000" dirty="0">
                <a:latin typeface="Effra Light" panose="020B0403020203020204" pitchFamily="34" charset="0"/>
                <a:cs typeface="Effra Light" panose="020B0403020203020204" pitchFamily="34" charset="0"/>
              </a:rPr>
              <a:t>Following a 4-year decline, generic prices are now stabilizing </a:t>
            </a:r>
            <a:endParaRPr lang="en-IN" dirty="0">
              <a:latin typeface="Effra Light" panose="020B0403020203020204" pitchFamily="34" charset="0"/>
              <a:cs typeface="Effra Light" panose="020B0403020203020204" pitchFamily="34" charset="0"/>
            </a:endParaRPr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446696FD-924F-4D24-8B6C-79295F803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955996"/>
              </p:ext>
            </p:extLst>
          </p:nvPr>
        </p:nvGraphicFramePr>
        <p:xfrm>
          <a:off x="596579" y="1826265"/>
          <a:ext cx="3335383" cy="4220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9F02B49D-B70B-4E15-A568-942A94F33A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7310796"/>
              </p:ext>
            </p:extLst>
          </p:nvPr>
        </p:nvGraphicFramePr>
        <p:xfrm>
          <a:off x="4580836" y="1753750"/>
          <a:ext cx="3375938" cy="4293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126ADD9-33D4-4BAE-A0FA-6CEF7B79AD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6179108"/>
              </p:ext>
            </p:extLst>
          </p:nvPr>
        </p:nvGraphicFramePr>
        <p:xfrm>
          <a:off x="8219483" y="1736923"/>
          <a:ext cx="3375938" cy="4293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10">
            <a:extLst>
              <a:ext uri="{FF2B5EF4-FFF2-40B4-BE49-F238E27FC236}">
                <a16:creationId xmlns:a16="http://schemas.microsoft.com/office/drawing/2014/main" id="{04AB5DBB-FD17-468A-8AE7-AC9FAA7F6866}"/>
              </a:ext>
            </a:extLst>
          </p:cNvPr>
          <p:cNvSpPr txBox="1"/>
          <p:nvPr/>
        </p:nvSpPr>
        <p:spPr>
          <a:xfrm>
            <a:off x="711934" y="6215812"/>
            <a:ext cx="1053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dirty="0">
                <a:latin typeface="Effra Light" panose="020B0403020203020204" pitchFamily="34" charset="0"/>
                <a:cs typeface="Effra Light" panose="020B0403020203020204" pitchFamily="34" charset="0"/>
              </a:rPr>
              <a:t>Source: IMS IQVIA, USFDA Orange Book, Picket</a:t>
            </a:r>
          </a:p>
          <a:p>
            <a:r>
              <a:rPr lang="en-IN" sz="900" dirty="0">
                <a:latin typeface="Effra Light" panose="020B0403020203020204" pitchFamily="34" charset="0"/>
                <a:cs typeface="Effra Light" panose="020B0403020203020204" pitchFamily="34" charset="0"/>
              </a:rPr>
              <a:t>Note: Generic sales value and volume include sales of NDA holders of molecules which have been genericised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320DE-1F1C-672C-1BF2-A8B2896368E5}"/>
              </a:ext>
            </a:extLst>
          </p:cNvPr>
          <p:cNvSpPr txBox="1"/>
          <p:nvPr/>
        </p:nvSpPr>
        <p:spPr>
          <a:xfrm>
            <a:off x="9448417" y="6219954"/>
            <a:ext cx="2912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400" b="1" spc="-10" dirty="0">
                <a:solidFill>
                  <a:srgbClr val="2356A5"/>
                </a:solidFill>
                <a:latin typeface="Brasley Medium" pitchFamily="2" charset="0"/>
                <a:cs typeface="Arial" panose="020B0604020202020204" pitchFamily="34" charset="0"/>
              </a:rPr>
              <a:t>Confidential</a:t>
            </a:r>
            <a:endParaRPr lang="en-US" sz="2400" dirty="0">
              <a:solidFill>
                <a:srgbClr val="2356A5"/>
              </a:solidFill>
              <a:latin typeface="Brasley Medium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44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4230-B7FF-44F8-8DD0-09CBC020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Effra Light" panose="020B0403020203020204" pitchFamily="34" charset="0"/>
                <a:cs typeface="Effra Light" panose="020B0403020203020204" pitchFamily="34" charset="0"/>
              </a:rPr>
              <a:t>…Driven by revival in pricing of oral dosage forms</a:t>
            </a:r>
            <a:br>
              <a:rPr lang="en-US" sz="2000" dirty="0">
                <a:latin typeface="Effra Light" panose="020B0403020203020204" pitchFamily="34" charset="0"/>
                <a:cs typeface="Effra Light" panose="020B0403020203020204" pitchFamily="34" charset="0"/>
              </a:rPr>
            </a:br>
            <a:r>
              <a:rPr lang="en-US" sz="2000" dirty="0">
                <a:latin typeface="Effra Light" panose="020B0403020203020204" pitchFamily="34" charset="0"/>
                <a:cs typeface="Effra Light" panose="020B0403020203020204" pitchFamily="34" charset="0"/>
              </a:rPr>
              <a:t>Oral dosages account for 65% of the total market followed by inhalants and injectables</a:t>
            </a:r>
            <a:endParaRPr lang="en-IN" sz="2000" dirty="0">
              <a:latin typeface="Effra Light" panose="020B0403020203020204" pitchFamily="34" charset="0"/>
              <a:cs typeface="Effra Light" panose="020B0403020203020204" pitchFamily="34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5410FFE-370D-4D3A-95C2-A957BEB215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4434" y="1422400"/>
          <a:ext cx="3779520" cy="4933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68BB5C5-EA69-4FF3-92B7-E3210F11A14D}"/>
              </a:ext>
            </a:extLst>
          </p:cNvPr>
          <p:cNvGraphicFramePr/>
          <p:nvPr/>
        </p:nvGraphicFramePr>
        <p:xfrm>
          <a:off x="4480561" y="1422401"/>
          <a:ext cx="3779520" cy="4933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777E7FD-C163-4051-BE5C-DA31B5D5A1BC}"/>
              </a:ext>
            </a:extLst>
          </p:cNvPr>
          <p:cNvSpPr txBox="1"/>
          <p:nvPr/>
        </p:nvSpPr>
        <p:spPr>
          <a:xfrm>
            <a:off x="518852" y="6308081"/>
            <a:ext cx="1053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latin typeface="Effra Light" panose="020B0403020203020204" pitchFamily="34" charset="0"/>
                <a:cs typeface="Effra Light" panose="020B0403020203020204" pitchFamily="34" charset="0"/>
              </a:rPr>
              <a:t>Source: IMS IQVIA, USFDA Orange Book, Picket</a:t>
            </a:r>
          </a:p>
          <a:p>
            <a:r>
              <a:rPr lang="en-IN" sz="900" dirty="0">
                <a:latin typeface="Effra Light" panose="020B0403020203020204" pitchFamily="34" charset="0"/>
                <a:cs typeface="Effra Light" panose="020B0403020203020204" pitchFamily="34" charset="0"/>
              </a:rPr>
              <a:t>Note: Generic volume by dosage form include sales of NDA holders of molecules which have been genericised.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7D839E-D648-4933-A8F6-0EFF11AD0154}"/>
              </a:ext>
            </a:extLst>
          </p:cNvPr>
          <p:cNvSpPr/>
          <p:nvPr/>
        </p:nvSpPr>
        <p:spPr>
          <a:xfrm>
            <a:off x="8650014" y="1644878"/>
            <a:ext cx="3276600" cy="4663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Effra Light" panose="020B0403020203020204"/>
              </a:rPr>
              <a:t>Decline in pricing of </a:t>
            </a:r>
            <a:r>
              <a:rPr lang="en-US" sz="1200" b="1" dirty="0">
                <a:solidFill>
                  <a:schemeClr val="tx1"/>
                </a:solidFill>
                <a:latin typeface="Effra Light" panose="020B0403020203020204"/>
              </a:rPr>
              <a:t>orals </a:t>
            </a:r>
            <a:r>
              <a:rPr lang="en-US" sz="1200" dirty="0">
                <a:solidFill>
                  <a:schemeClr val="tx1"/>
                </a:solidFill>
                <a:latin typeface="Effra Light" panose="020B0403020203020204"/>
              </a:rPr>
              <a:t>has moderated, driving the overall stabilization of prices</a:t>
            </a:r>
          </a:p>
          <a:p>
            <a:pPr marL="177800" indent="-1778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Effra Light" panose="020B0403020203020204"/>
              </a:rPr>
              <a:t>The sharp increase in pricing of </a:t>
            </a:r>
            <a:r>
              <a:rPr lang="en-US" sz="1200" b="1" dirty="0">
                <a:solidFill>
                  <a:schemeClr val="tx1"/>
                </a:solidFill>
                <a:latin typeface="Effra Light" panose="020B0403020203020204"/>
              </a:rPr>
              <a:t>inhalants </a:t>
            </a:r>
            <a:r>
              <a:rPr lang="en-US" sz="1200" dirty="0">
                <a:solidFill>
                  <a:schemeClr val="tx1"/>
                </a:solidFill>
                <a:latin typeface="Effra Light" panose="020B0403020203020204"/>
              </a:rPr>
              <a:t>is driven by the 2020 generic approvals for the premium (priced) Albuterol Sulfate Aerosol Inhaler</a:t>
            </a:r>
          </a:p>
          <a:p>
            <a:pPr marL="177800" indent="-1778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Effra Light" panose="020B0403020203020204"/>
              </a:rPr>
              <a:t>Excess capacity for topicals has pushed down </a:t>
            </a:r>
            <a:r>
              <a:rPr lang="en-US" sz="1200" b="1" dirty="0" err="1">
                <a:solidFill>
                  <a:schemeClr val="tx1"/>
                </a:solidFill>
                <a:latin typeface="Effra Light" panose="020B0403020203020204"/>
              </a:rPr>
              <a:t>dermatologicals</a:t>
            </a:r>
            <a:r>
              <a:rPr lang="en-US" sz="1200" b="1" dirty="0">
                <a:solidFill>
                  <a:schemeClr val="tx1"/>
                </a:solidFill>
                <a:latin typeface="Effra Light" panose="020B0403020203020204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Effra Light" panose="020B0403020203020204"/>
              </a:rPr>
              <a:t>pricing</a:t>
            </a:r>
          </a:p>
          <a:p>
            <a:pPr marL="177800" indent="-1778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Effra Light" panose="020B0403020203020204"/>
              </a:rPr>
              <a:t>Given the </a:t>
            </a:r>
            <a:r>
              <a:rPr lang="en-US" sz="1200" b="1" dirty="0">
                <a:solidFill>
                  <a:schemeClr val="tx1"/>
                </a:solidFill>
                <a:latin typeface="Effra Light" panose="020B0403020203020204"/>
              </a:rPr>
              <a:t>injectable </a:t>
            </a:r>
            <a:r>
              <a:rPr lang="en-US" sz="1200" dirty="0">
                <a:solidFill>
                  <a:schemeClr val="tx1"/>
                </a:solidFill>
                <a:latin typeface="Effra Light" panose="020B0403020203020204"/>
              </a:rPr>
              <a:t>capacities currently under construction, we expect pricing to experience a declining trend in the future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E32C3-2140-253E-3186-95D6EA068ABB}"/>
              </a:ext>
            </a:extLst>
          </p:cNvPr>
          <p:cNvSpPr txBox="1"/>
          <p:nvPr/>
        </p:nvSpPr>
        <p:spPr>
          <a:xfrm>
            <a:off x="9448417" y="6219954"/>
            <a:ext cx="2912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400" b="1" spc="-10" dirty="0">
                <a:solidFill>
                  <a:srgbClr val="2356A5"/>
                </a:solidFill>
                <a:latin typeface="Brasley Medium" pitchFamily="2" charset="0"/>
                <a:cs typeface="Arial" panose="020B0604020202020204" pitchFamily="34" charset="0"/>
              </a:rPr>
              <a:t>Confidential</a:t>
            </a:r>
            <a:endParaRPr lang="en-US" sz="2400" dirty="0">
              <a:solidFill>
                <a:srgbClr val="2356A5"/>
              </a:solidFill>
              <a:latin typeface="Brasley Medium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02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CC78-0950-43E6-9DEE-D4FC2B38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300" dirty="0">
                <a:latin typeface="Effra Light" panose="020B0403020203020204" pitchFamily="34" charset="0"/>
                <a:cs typeface="Effra Light" panose="020B0403020203020204" pitchFamily="34" charset="0"/>
              </a:rPr>
              <a:t>Increased emphasis on portfolio rationalization </a:t>
            </a:r>
            <a:br>
              <a:rPr lang="en-IN" sz="3300" dirty="0">
                <a:latin typeface="Effra Light" panose="020B0403020203020204" pitchFamily="34" charset="0"/>
                <a:cs typeface="Effra Light" panose="020B0403020203020204" pitchFamily="34" charset="0"/>
              </a:rPr>
            </a:br>
            <a:r>
              <a:rPr lang="en-IN" sz="2200" dirty="0">
                <a:latin typeface="Effra Light" panose="020B0403020203020204" pitchFamily="34" charset="0"/>
                <a:cs typeface="Effra Light" panose="020B0403020203020204" pitchFamily="34" charset="0"/>
              </a:rPr>
              <a:t>Companies are submitting fewer ANDAs, reconsidering launches, and pruning existing launches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CB1BEB6D-26A9-49C7-9F3F-4846662EEA37}"/>
              </a:ext>
            </a:extLst>
          </p:cNvPr>
          <p:cNvGraphicFramePr>
            <a:graphicFrameLocks/>
          </p:cNvGraphicFramePr>
          <p:nvPr/>
        </p:nvGraphicFramePr>
        <p:xfrm>
          <a:off x="7867016" y="1857350"/>
          <a:ext cx="337312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B4A13BB0-0475-4AC3-AE5C-C65AAAD3D015}"/>
              </a:ext>
            </a:extLst>
          </p:cNvPr>
          <p:cNvGraphicFramePr>
            <a:graphicFrameLocks/>
          </p:cNvGraphicFramePr>
          <p:nvPr/>
        </p:nvGraphicFramePr>
        <p:xfrm>
          <a:off x="604434" y="1857350"/>
          <a:ext cx="337312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A4F13A3-A625-4039-B712-633B92DBE269}"/>
              </a:ext>
            </a:extLst>
          </p:cNvPr>
          <p:cNvGraphicFramePr/>
          <p:nvPr/>
        </p:nvGraphicFramePr>
        <p:xfrm>
          <a:off x="4400688" y="1946225"/>
          <a:ext cx="3122023" cy="4813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8B1B7C7-F7E4-4EC9-85AC-9A7B6E45E399}"/>
              </a:ext>
            </a:extLst>
          </p:cNvPr>
          <p:cNvSpPr txBox="1"/>
          <p:nvPr/>
        </p:nvSpPr>
        <p:spPr>
          <a:xfrm>
            <a:off x="266700" y="6338500"/>
            <a:ext cx="1053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latin typeface="Effra Light" panose="020B0403020203020204" pitchFamily="34" charset="0"/>
                <a:cs typeface="Effra Light" panose="020B0403020203020204" pitchFamily="34" charset="0"/>
              </a:rPr>
              <a:t>Source: IMS IQVIA, USFDA Orange Book, Picket.</a:t>
            </a:r>
          </a:p>
          <a:p>
            <a:r>
              <a:rPr lang="en-IN" sz="900" dirty="0">
                <a:latin typeface="Effra Light" panose="020B0403020203020204" pitchFamily="34" charset="0"/>
                <a:cs typeface="Effra Light" panose="020B0403020203020204" pitchFamily="34" charset="0"/>
              </a:rPr>
              <a:t>Sales lost through discontinuations include sales of the discontinued products in the year prior to discontinuation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FF321-DFEB-D3C3-DF84-42C774F5C739}"/>
              </a:ext>
            </a:extLst>
          </p:cNvPr>
          <p:cNvSpPr txBox="1"/>
          <p:nvPr/>
        </p:nvSpPr>
        <p:spPr>
          <a:xfrm>
            <a:off x="9448417" y="6219954"/>
            <a:ext cx="2912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400" b="1" spc="-10" dirty="0">
                <a:solidFill>
                  <a:srgbClr val="2356A5"/>
                </a:solidFill>
                <a:latin typeface="Brasley Medium" pitchFamily="2" charset="0"/>
                <a:cs typeface="Arial" panose="020B0604020202020204" pitchFamily="34" charset="0"/>
              </a:rPr>
              <a:t>Confidential</a:t>
            </a:r>
            <a:endParaRPr lang="en-US" sz="2400" dirty="0">
              <a:solidFill>
                <a:srgbClr val="2356A5"/>
              </a:solidFill>
              <a:latin typeface="Brasley Medium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94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1B6E-ECEF-4255-AC2C-21AD592F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-6044"/>
            <a:ext cx="11587566" cy="1220957"/>
          </a:xfrm>
        </p:spPr>
        <p:txBody>
          <a:bodyPr>
            <a:normAutofit fontScale="90000"/>
          </a:bodyPr>
          <a:lstStyle/>
          <a:p>
            <a:br>
              <a:rPr lang="en-IN" sz="4800" dirty="0">
                <a:latin typeface="Effra Light" panose="020B0403020203020204" pitchFamily="34" charset="0"/>
                <a:cs typeface="Effra Light" panose="020B0403020203020204" pitchFamily="34" charset="0"/>
              </a:rPr>
            </a:br>
            <a:r>
              <a:rPr lang="en-IN" sz="3300" dirty="0">
                <a:latin typeface="Effra Light" panose="020B0403020203020204" pitchFamily="34" charset="0"/>
                <a:cs typeface="Effra Light" panose="020B0403020203020204" pitchFamily="34" charset="0"/>
              </a:rPr>
              <a:t>The market continues to be highly competitive…</a:t>
            </a:r>
            <a:br>
              <a:rPr lang="en-IN" sz="3300" dirty="0">
                <a:latin typeface="Effra Light" panose="020B0403020203020204" pitchFamily="34" charset="0"/>
                <a:cs typeface="Effra Light" panose="020B0403020203020204" pitchFamily="34" charset="0"/>
              </a:rPr>
            </a:br>
            <a:r>
              <a:rPr lang="en-IN" sz="2200" dirty="0">
                <a:latin typeface="Effra Light" panose="020B0403020203020204" pitchFamily="34" charset="0"/>
                <a:cs typeface="Effra Light" panose="020B0403020203020204" pitchFamily="34" charset="0"/>
              </a:rPr>
              <a:t>Larger the product, higher the no. of competitors, and steeper the price decline; 70% of the market has between 3 to 9 competitors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AB7019E-AC62-437C-B48D-4E2CC02C32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2612" y="1625600"/>
          <a:ext cx="4853868" cy="5029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253AF6F-5259-4CCB-9A2B-42F07ABA81D7}"/>
              </a:ext>
            </a:extLst>
          </p:cNvPr>
          <p:cNvGraphicFramePr/>
          <p:nvPr/>
        </p:nvGraphicFramePr>
        <p:xfrm>
          <a:off x="7811125" y="1486006"/>
          <a:ext cx="3757392" cy="4721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49B2BF7-E965-4812-A299-7F4F6DDBDADB}"/>
              </a:ext>
            </a:extLst>
          </p:cNvPr>
          <p:cNvSpPr txBox="1"/>
          <p:nvPr/>
        </p:nvSpPr>
        <p:spPr>
          <a:xfrm>
            <a:off x="4550207" y="5475378"/>
            <a:ext cx="3074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cs typeface="Effra" panose="020B0603020203020204" pitchFamily="34" charset="0"/>
              </a:rPr>
              <a:t>No of competitors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72E5EB-B366-4BA9-9E0A-DF8748B584C8}"/>
              </a:ext>
            </a:extLst>
          </p:cNvPr>
          <p:cNvSpPr txBox="1"/>
          <p:nvPr/>
        </p:nvSpPr>
        <p:spPr>
          <a:xfrm>
            <a:off x="5401659" y="2525222"/>
            <a:ext cx="694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Effra" panose="020B0603020203020204" pitchFamily="34" charset="0"/>
                <a:cs typeface="Effra" panose="020B0603020203020204" pitchFamily="34" charset="0"/>
              </a:rPr>
              <a:t>70%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6A3338-A045-4BE0-A725-A73972A9D72A}"/>
              </a:ext>
            </a:extLst>
          </p:cNvPr>
          <p:cNvSpPr txBox="1"/>
          <p:nvPr/>
        </p:nvSpPr>
        <p:spPr>
          <a:xfrm rot="16200000">
            <a:off x="3382511" y="3663610"/>
            <a:ext cx="1995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cs typeface="Effra" panose="020B0603020203020204" pitchFamily="34" charset="0"/>
              </a:rPr>
              <a:t>Vol market share 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6CE184-C3A3-47A9-B03D-D9B90DA5F396}"/>
              </a:ext>
            </a:extLst>
          </p:cNvPr>
          <p:cNvSpPr txBox="1"/>
          <p:nvPr/>
        </p:nvSpPr>
        <p:spPr>
          <a:xfrm rot="16200000">
            <a:off x="6808145" y="3868690"/>
            <a:ext cx="2631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B0603020203020204" pitchFamily="34" charset="0"/>
                <a:cs typeface="Effra" panose="020B0603020203020204" pitchFamily="34" charset="0"/>
              </a:rPr>
              <a:t>Average pricing (indexed to 2015)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F9B95C00-9B90-4DC5-B043-A1945B898656}"/>
              </a:ext>
            </a:extLst>
          </p:cNvPr>
          <p:cNvSpPr/>
          <p:nvPr/>
        </p:nvSpPr>
        <p:spPr>
          <a:xfrm rot="5400000">
            <a:off x="5637685" y="2277769"/>
            <a:ext cx="144794" cy="1230355"/>
          </a:xfrm>
          <a:prstGeom prst="leftBrace">
            <a:avLst>
              <a:gd name="adj1" fmla="val 62769"/>
              <a:gd name="adj2" fmla="val 491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0ED34E-7463-42BA-B4CB-3219D2CC851E}"/>
              </a:ext>
            </a:extLst>
          </p:cNvPr>
          <p:cNvSpPr txBox="1"/>
          <p:nvPr/>
        </p:nvSpPr>
        <p:spPr>
          <a:xfrm>
            <a:off x="167754" y="6183247"/>
            <a:ext cx="97128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latin typeface="Effra Light" panose="020B0403020203020204" pitchFamily="34" charset="0"/>
                <a:cs typeface="Effra Light" panose="020B0403020203020204" pitchFamily="34" charset="0"/>
              </a:rPr>
              <a:t>Source: IMS IQVIA, USFDA Orange Book, Picket, </a:t>
            </a:r>
          </a:p>
          <a:p>
            <a:r>
              <a:rPr lang="en-IN" sz="900" b="1" dirty="0">
                <a:latin typeface="Effra Light" panose="020B0403020203020204" pitchFamily="34" charset="0"/>
                <a:cs typeface="Effra Light" panose="020B0403020203020204" pitchFamily="34" charset="0"/>
              </a:rPr>
              <a:t>1. </a:t>
            </a:r>
            <a:r>
              <a:rPr lang="en-IN" sz="900" dirty="0">
                <a:latin typeface="Effra Light" panose="020B0403020203020204" pitchFamily="34" charset="0"/>
                <a:cs typeface="Effra Light" panose="020B0403020203020204" pitchFamily="34" charset="0"/>
              </a:rPr>
              <a:t>A product is identified using a combination of molecule, dosage form, and strength </a:t>
            </a:r>
            <a:r>
              <a:rPr lang="en-IN" sz="900" b="1" dirty="0">
                <a:latin typeface="Effra Light" panose="020B0403020203020204" pitchFamily="34" charset="0"/>
                <a:cs typeface="Effra Light" panose="020B0403020203020204" pitchFamily="34" charset="0"/>
              </a:rPr>
              <a:t>2. </a:t>
            </a:r>
            <a:r>
              <a:rPr lang="en-IN" sz="900" dirty="0">
                <a:latin typeface="Effra Light" panose="020B0403020203020204" pitchFamily="34" charset="0"/>
                <a:cs typeface="Effra Light" panose="020B0403020203020204" pitchFamily="34" charset="0"/>
              </a:rPr>
              <a:t>A competitor is defined as a distinct parent company that holds an ANDA application for the particular product. </a:t>
            </a:r>
            <a:r>
              <a:rPr lang="en-IN" sz="900" b="1" dirty="0">
                <a:latin typeface="Effra Light" panose="020B0403020203020204" pitchFamily="34" charset="0"/>
                <a:cs typeface="Effra Light" panose="020B0403020203020204" pitchFamily="34" charset="0"/>
              </a:rPr>
              <a:t>3. </a:t>
            </a:r>
            <a:r>
              <a:rPr lang="en-IN" sz="900" dirty="0">
                <a:latin typeface="Effra Light" panose="020B0403020203020204" pitchFamily="34" charset="0"/>
                <a:cs typeface="Effra Light" panose="020B0403020203020204" pitchFamily="34" charset="0"/>
              </a:rPr>
              <a:t>This analysis only considers products which have positive sales in both 2015 and 2020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129806-D7A8-4E20-8B9A-E57EA2552A28}"/>
              </a:ext>
            </a:extLst>
          </p:cNvPr>
          <p:cNvGrpSpPr/>
          <p:nvPr/>
        </p:nvGrpSpPr>
        <p:grpSpPr>
          <a:xfrm>
            <a:off x="153404" y="1960880"/>
            <a:ext cx="3904005" cy="4074160"/>
            <a:chOff x="5709920" y="1579500"/>
            <a:chExt cx="5974080" cy="3108884"/>
          </a:xfrm>
        </p:grpSpPr>
        <p:graphicFrame>
          <p:nvGraphicFramePr>
            <p:cNvPr id="18" name="Chart 17">
              <a:extLst>
                <a:ext uri="{FF2B5EF4-FFF2-40B4-BE49-F238E27FC236}">
                  <a16:creationId xmlns:a16="http://schemas.microsoft.com/office/drawing/2014/main" id="{6E07DC2B-E979-4588-9629-5BA920D82FE3}"/>
                </a:ext>
              </a:extLst>
            </p:cNvPr>
            <p:cNvGraphicFramePr/>
            <p:nvPr/>
          </p:nvGraphicFramePr>
          <p:xfrm>
            <a:off x="5709920" y="1623906"/>
            <a:ext cx="5974080" cy="30644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84F379-4782-4A89-A282-07D088CAE9F4}"/>
                </a:ext>
              </a:extLst>
            </p:cNvPr>
            <p:cNvSpPr txBox="1"/>
            <p:nvPr/>
          </p:nvSpPr>
          <p:spPr>
            <a:xfrm rot="16200000">
              <a:off x="5202534" y="2676506"/>
              <a:ext cx="1903736" cy="24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ffra" panose="020B0603020203020204" pitchFamily="34" charset="0"/>
                  <a:cs typeface="Effra" panose="020B0603020203020204" pitchFamily="34" charset="0"/>
                </a:rPr>
                <a:t>Avg. no of competitors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EC7CCB-1BED-4E1F-9481-53D0C4409B71}"/>
                </a:ext>
              </a:extLst>
            </p:cNvPr>
            <p:cNvSpPr txBox="1"/>
            <p:nvPr/>
          </p:nvSpPr>
          <p:spPr>
            <a:xfrm>
              <a:off x="7343985" y="4446818"/>
              <a:ext cx="3679915" cy="241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ffra" panose="020B0603020203020204" pitchFamily="34" charset="0"/>
                  <a:cs typeface="Effra" panose="020B0603020203020204" pitchFamily="34" charset="0"/>
                </a:rPr>
                <a:t>IMS MAT 2020 product size in USD Mn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09E2D7-C137-4EF5-8CBB-E5872C5CE6D8}"/>
                </a:ext>
              </a:extLst>
            </p:cNvPr>
            <p:cNvSpPr txBox="1"/>
            <p:nvPr/>
          </p:nvSpPr>
          <p:spPr>
            <a:xfrm>
              <a:off x="6532880" y="1579500"/>
              <a:ext cx="4831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latin typeface="Effra" panose="020B0603020203020204" pitchFamily="34" charset="0"/>
                  <a:cs typeface="Effra" panose="020B0603020203020204" pitchFamily="34" charset="0"/>
                </a:rPr>
                <a:t>Average no. of competitors relative to product size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FD80BF-421E-D957-5D1E-02750846D1A5}"/>
              </a:ext>
            </a:extLst>
          </p:cNvPr>
          <p:cNvSpPr txBox="1"/>
          <p:nvPr/>
        </p:nvSpPr>
        <p:spPr>
          <a:xfrm>
            <a:off x="9448417" y="6219954"/>
            <a:ext cx="2912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400" b="1" spc="-10" dirty="0">
                <a:solidFill>
                  <a:srgbClr val="2356A5"/>
                </a:solidFill>
                <a:latin typeface="Brasley Medium" pitchFamily="2" charset="0"/>
                <a:cs typeface="Arial" panose="020B0604020202020204" pitchFamily="34" charset="0"/>
              </a:rPr>
              <a:t>Confidential</a:t>
            </a:r>
            <a:endParaRPr lang="en-US" sz="2400" dirty="0">
              <a:solidFill>
                <a:srgbClr val="2356A5"/>
              </a:solidFill>
              <a:latin typeface="Brasley Medium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15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69F6-90B3-4F32-B7B5-EC8BE41E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>
                <a:latin typeface="Effra Light" panose="020B0403020203020204" pitchFamily="34" charset="0"/>
                <a:cs typeface="Effra Light" panose="020B0403020203020204" pitchFamily="34" charset="0"/>
              </a:rPr>
              <a:t>…But pockets of opportunities continue to exist</a:t>
            </a:r>
            <a:br>
              <a:rPr lang="en-IN" sz="3000" dirty="0">
                <a:latin typeface="Effra Light" panose="020B0403020203020204" pitchFamily="34" charset="0"/>
                <a:cs typeface="Effra Light" panose="020B0403020203020204" pitchFamily="34" charset="0"/>
              </a:rPr>
            </a:br>
            <a:r>
              <a:rPr lang="en-IN" sz="2000" dirty="0">
                <a:latin typeface="Effra Light" panose="020B0403020203020204" pitchFamily="34" charset="0"/>
                <a:cs typeface="Effra Light" panose="020B0403020203020204" pitchFamily="34" charset="0"/>
              </a:rPr>
              <a:t>Several such opportunities exist in </a:t>
            </a:r>
            <a:r>
              <a:rPr lang="en-IN" sz="2000" dirty="0" err="1">
                <a:latin typeface="Effra Light" panose="020B0403020203020204" pitchFamily="34" charset="0"/>
                <a:cs typeface="Effra Light" panose="020B0403020203020204" pitchFamily="34" charset="0"/>
              </a:rPr>
              <a:t>Ophthalmics</a:t>
            </a:r>
            <a:r>
              <a:rPr lang="en-IN" sz="2000" dirty="0">
                <a:latin typeface="Effra Light" panose="020B0403020203020204" pitchFamily="34" charset="0"/>
                <a:cs typeface="Effra Light" panose="020B0403020203020204" pitchFamily="34" charset="0"/>
              </a:rPr>
              <a:t>, Injectables, and </a:t>
            </a:r>
            <a:r>
              <a:rPr lang="en-IN" sz="2000" dirty="0" err="1">
                <a:latin typeface="Effra Light" panose="020B0403020203020204" pitchFamily="34" charset="0"/>
                <a:cs typeface="Effra Light" panose="020B0403020203020204" pitchFamily="34" charset="0"/>
              </a:rPr>
              <a:t>Dermatologicals</a:t>
            </a:r>
            <a:r>
              <a:rPr lang="en-IN" sz="2000" dirty="0">
                <a:latin typeface="Effra Light" panose="020B0403020203020204" pitchFamily="34" charset="0"/>
                <a:cs typeface="Effra Light" panose="020B0403020203020204" pitchFamily="34" charset="0"/>
              </a:rPr>
              <a:t> where a sizeable part of the market has 4 or fewer competitors</a:t>
            </a:r>
            <a:endParaRPr lang="en-IN" sz="3000" dirty="0">
              <a:latin typeface="Effra Light" panose="020B0403020203020204" pitchFamily="34" charset="0"/>
              <a:cs typeface="Effra Light" panose="020B0403020203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765E0CC-E338-41F9-BBB9-DE658E3040AC}"/>
              </a:ext>
            </a:extLst>
          </p:cNvPr>
          <p:cNvGraphicFramePr/>
          <p:nvPr/>
        </p:nvGraphicFramePr>
        <p:xfrm>
          <a:off x="609600" y="1962150"/>
          <a:ext cx="1806573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4F885CE-03BA-420E-9309-26A200065193}"/>
              </a:ext>
            </a:extLst>
          </p:cNvPr>
          <p:cNvGraphicFramePr/>
          <p:nvPr/>
        </p:nvGraphicFramePr>
        <p:xfrm>
          <a:off x="2901157" y="1962150"/>
          <a:ext cx="1806573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545749B-B9C4-424F-86EA-57A89B9E3960}"/>
              </a:ext>
            </a:extLst>
          </p:cNvPr>
          <p:cNvGraphicFramePr/>
          <p:nvPr/>
        </p:nvGraphicFramePr>
        <p:xfrm>
          <a:off x="5192714" y="1962150"/>
          <a:ext cx="1806573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F1D3D25-D3D8-4995-A621-019526655492}"/>
              </a:ext>
            </a:extLst>
          </p:cNvPr>
          <p:cNvGraphicFramePr/>
          <p:nvPr/>
        </p:nvGraphicFramePr>
        <p:xfrm>
          <a:off x="7484271" y="1962150"/>
          <a:ext cx="1806573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342A3D2-AC8F-40EC-963F-D60449DB1F79}"/>
              </a:ext>
            </a:extLst>
          </p:cNvPr>
          <p:cNvGraphicFramePr/>
          <p:nvPr/>
        </p:nvGraphicFramePr>
        <p:xfrm>
          <a:off x="9775827" y="1962150"/>
          <a:ext cx="1806573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7E116F6-FBDE-45B7-8836-F4E49DB7B647}"/>
              </a:ext>
            </a:extLst>
          </p:cNvPr>
          <p:cNvGraphicFramePr/>
          <p:nvPr/>
        </p:nvGraphicFramePr>
        <p:xfrm>
          <a:off x="3795712" y="4226876"/>
          <a:ext cx="5664653" cy="365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0AA5FA9-7DAF-4495-8CDE-529BCC1A629E}"/>
              </a:ext>
            </a:extLst>
          </p:cNvPr>
          <p:cNvSpPr/>
          <p:nvPr/>
        </p:nvSpPr>
        <p:spPr>
          <a:xfrm>
            <a:off x="413657" y="1483361"/>
            <a:ext cx="11413672" cy="36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200" dirty="0">
                <a:solidFill>
                  <a:schemeClr val="tx1"/>
                </a:solidFill>
                <a:latin typeface="Effra" panose="020B0603020203020204" pitchFamily="34" charset="0"/>
                <a:cs typeface="Effra" panose="020B0603020203020204" pitchFamily="34" charset="0"/>
              </a:rPr>
              <a:t>Break up of 2020 sales by no. of competitors for key dosage forms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4945B6-E38F-4BA4-AE92-A32A597F7780}"/>
              </a:ext>
            </a:extLst>
          </p:cNvPr>
          <p:cNvSpPr txBox="1"/>
          <p:nvPr/>
        </p:nvSpPr>
        <p:spPr>
          <a:xfrm>
            <a:off x="2842589" y="4295775"/>
            <a:ext cx="3038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Effra" panose="020B0603020203020204" pitchFamily="34" charset="0"/>
                <a:cs typeface="Effra" panose="020B0603020203020204" pitchFamily="34" charset="0"/>
              </a:rPr>
              <a:t>No. of competitors: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AC45AE-8CDD-4B0C-8333-26C01D13C586}"/>
              </a:ext>
            </a:extLst>
          </p:cNvPr>
          <p:cNvSpPr/>
          <p:nvPr/>
        </p:nvSpPr>
        <p:spPr>
          <a:xfrm>
            <a:off x="609599" y="4686457"/>
            <a:ext cx="1806573" cy="1285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Effra" panose="020B0603020203020204" pitchFamily="34" charset="0"/>
                <a:cs typeface="Effra" panose="020B0603020203020204" pitchFamily="34" charset="0"/>
              </a:rPr>
              <a:t>23% </a:t>
            </a:r>
            <a:r>
              <a:rPr lang="en-US" sz="1100" dirty="0">
                <a:solidFill>
                  <a:schemeClr val="tx1"/>
                </a:solidFill>
                <a:latin typeface="Effra Light" panose="020B0403020203020204" pitchFamily="34" charset="0"/>
                <a:cs typeface="Effra Light" panose="020B0403020203020204" pitchFamily="34" charset="0"/>
              </a:rPr>
              <a:t>of the market has </a:t>
            </a:r>
            <a:r>
              <a:rPr lang="en-US" sz="1100" dirty="0">
                <a:solidFill>
                  <a:schemeClr val="tx1"/>
                </a:solidFill>
                <a:latin typeface="Effra" panose="020B0603020203020204" pitchFamily="34" charset="0"/>
                <a:cs typeface="Effra" panose="020B0603020203020204" pitchFamily="34" charset="0"/>
              </a:rPr>
              <a:t>4 or fewer competitors</a:t>
            </a:r>
          </a:p>
          <a:p>
            <a:pPr marL="171450" indent="-171450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Effra Light" panose="020B0403020203020204" pitchFamily="34" charset="0"/>
                <a:cs typeface="Effra Light" panose="020B0403020203020204" pitchFamily="34" charset="0"/>
              </a:rPr>
              <a:t>These represent </a:t>
            </a:r>
            <a:r>
              <a:rPr lang="en-US" sz="1100" dirty="0">
                <a:solidFill>
                  <a:schemeClr val="tx1"/>
                </a:solidFill>
                <a:latin typeface="Effra" panose="020B0603020203020204" pitchFamily="34" charset="0"/>
                <a:cs typeface="Effra" panose="020B0603020203020204" pitchFamily="34" charset="0"/>
              </a:rPr>
              <a:t>36 </a:t>
            </a:r>
            <a:r>
              <a:rPr lang="en-US" sz="1100" dirty="0">
                <a:solidFill>
                  <a:schemeClr val="tx1"/>
                </a:solidFill>
                <a:latin typeface="Effra Light" panose="020B0403020203020204" pitchFamily="34" charset="0"/>
                <a:cs typeface="Effra Light" panose="020B0403020203020204" pitchFamily="34" charset="0"/>
              </a:rPr>
              <a:t>molecule dosage form combinations</a:t>
            </a:r>
            <a:endParaRPr lang="en-US" sz="1200" dirty="0">
              <a:solidFill>
                <a:schemeClr val="tx1"/>
              </a:solidFill>
              <a:latin typeface="Effra Light" panose="020B0403020203020204" pitchFamily="34" charset="0"/>
              <a:cs typeface="Effra Light" panose="020B0403020203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EE51DF-F05A-4121-B641-76294CF06E13}"/>
              </a:ext>
            </a:extLst>
          </p:cNvPr>
          <p:cNvSpPr/>
          <p:nvPr/>
        </p:nvSpPr>
        <p:spPr>
          <a:xfrm>
            <a:off x="9775826" y="4686457"/>
            <a:ext cx="1806573" cy="12857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Effra" panose="020B0603020203020204" pitchFamily="34" charset="0"/>
                <a:cs typeface="Effra" panose="020B0603020203020204" pitchFamily="34" charset="0"/>
              </a:rPr>
              <a:t>16%</a:t>
            </a:r>
            <a:r>
              <a:rPr lang="en-US" sz="1100" dirty="0">
                <a:solidFill>
                  <a:schemeClr val="tx1"/>
                </a:solidFill>
                <a:latin typeface="Effra Light" panose="020B0403020203020204" pitchFamily="34" charset="0"/>
                <a:cs typeface="Effra Light" panose="020B0403020203020204" pitchFamily="34" charset="0"/>
              </a:rPr>
              <a:t> of the market has </a:t>
            </a:r>
            <a:r>
              <a:rPr lang="en-US" sz="1100" dirty="0">
                <a:solidFill>
                  <a:schemeClr val="tx1"/>
                </a:solidFill>
                <a:latin typeface="Effra" panose="020B0603020203020204" pitchFamily="34" charset="0"/>
                <a:cs typeface="Effra" panose="020B0603020203020204" pitchFamily="34" charset="0"/>
              </a:rPr>
              <a:t>4 or fewer competitors</a:t>
            </a:r>
          </a:p>
          <a:p>
            <a:pPr marL="171450" indent="-171450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Effra Light" panose="020B0403020203020204" pitchFamily="34" charset="0"/>
                <a:cs typeface="Effra Light" panose="020B0403020203020204" pitchFamily="34" charset="0"/>
              </a:rPr>
              <a:t>These represent </a:t>
            </a:r>
            <a:r>
              <a:rPr lang="en-US" sz="1100" dirty="0">
                <a:solidFill>
                  <a:schemeClr val="tx1"/>
                </a:solidFill>
                <a:latin typeface="Effra" panose="020B0603020203020204" pitchFamily="34" charset="0"/>
                <a:cs typeface="Effra" panose="020B0603020203020204" pitchFamily="34" charset="0"/>
              </a:rPr>
              <a:t>8 </a:t>
            </a:r>
            <a:r>
              <a:rPr lang="en-US" sz="1100" dirty="0">
                <a:solidFill>
                  <a:schemeClr val="tx1"/>
                </a:solidFill>
                <a:latin typeface="Effra Light" panose="020B0403020203020204" pitchFamily="34" charset="0"/>
                <a:cs typeface="Effra Light" panose="020B0403020203020204" pitchFamily="34" charset="0"/>
              </a:rPr>
              <a:t>molecule dosage form combinations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0D76B-EC1A-4173-A840-3B8610B05959}"/>
              </a:ext>
            </a:extLst>
          </p:cNvPr>
          <p:cNvSpPr/>
          <p:nvPr/>
        </p:nvSpPr>
        <p:spPr>
          <a:xfrm>
            <a:off x="7484270" y="4686458"/>
            <a:ext cx="1806573" cy="1285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Effra" panose="020B0603020203020204" pitchFamily="34" charset="0"/>
                <a:cs typeface="Effra" panose="020B0603020203020204" pitchFamily="34" charset="0"/>
              </a:rPr>
              <a:t>60%</a:t>
            </a:r>
            <a:r>
              <a:rPr lang="en-US" sz="1100" dirty="0">
                <a:solidFill>
                  <a:schemeClr val="tx1"/>
                </a:solidFill>
                <a:latin typeface="Effra Light" panose="020B0403020203020204" pitchFamily="34" charset="0"/>
                <a:cs typeface="Effra Light" panose="020B0403020203020204" pitchFamily="34" charset="0"/>
              </a:rPr>
              <a:t> of the market has </a:t>
            </a:r>
            <a:r>
              <a:rPr lang="en-US" sz="1100" dirty="0">
                <a:solidFill>
                  <a:schemeClr val="tx1"/>
                </a:solidFill>
                <a:latin typeface="Effra" panose="020B0603020203020204" pitchFamily="34" charset="0"/>
                <a:cs typeface="Effra" panose="020B0603020203020204" pitchFamily="34" charset="0"/>
              </a:rPr>
              <a:t>4 or fewer competitors</a:t>
            </a:r>
          </a:p>
          <a:p>
            <a:pPr marL="171450" indent="-171450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Effra Light" panose="020B0403020203020204" pitchFamily="34" charset="0"/>
                <a:cs typeface="Effra Light" panose="020B0403020203020204" pitchFamily="34" charset="0"/>
              </a:rPr>
              <a:t>These represent </a:t>
            </a:r>
            <a:r>
              <a:rPr lang="en-US" sz="1100" dirty="0">
                <a:solidFill>
                  <a:schemeClr val="tx1"/>
                </a:solidFill>
                <a:latin typeface="Effra" panose="020B0603020203020204" pitchFamily="34" charset="0"/>
                <a:cs typeface="Effra" panose="020B0603020203020204" pitchFamily="34" charset="0"/>
              </a:rPr>
              <a:t>37 </a:t>
            </a:r>
            <a:r>
              <a:rPr lang="en-US" sz="1100" dirty="0">
                <a:solidFill>
                  <a:schemeClr val="tx1"/>
                </a:solidFill>
                <a:latin typeface="Effra Light" panose="020B0403020203020204" pitchFamily="34" charset="0"/>
                <a:cs typeface="Effra Light" panose="020B0403020203020204" pitchFamily="34" charset="0"/>
              </a:rPr>
              <a:t>molecule dosage form combinations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7E7E66-2131-4262-ADB9-B2016456D6CC}"/>
              </a:ext>
            </a:extLst>
          </p:cNvPr>
          <p:cNvSpPr/>
          <p:nvPr/>
        </p:nvSpPr>
        <p:spPr>
          <a:xfrm>
            <a:off x="5192713" y="4686457"/>
            <a:ext cx="1806573" cy="12857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Effra" panose="020B0603020203020204" pitchFamily="34" charset="0"/>
                <a:cs typeface="Effra" panose="020B0603020203020204" pitchFamily="34" charset="0"/>
              </a:rPr>
              <a:t>37% </a:t>
            </a:r>
            <a:r>
              <a:rPr lang="en-US" sz="1100" dirty="0">
                <a:solidFill>
                  <a:schemeClr val="tx1"/>
                </a:solidFill>
                <a:latin typeface="Effra Light" panose="020B0403020203020204" pitchFamily="34" charset="0"/>
                <a:cs typeface="Effra Light" panose="020B0403020203020204" pitchFamily="34" charset="0"/>
              </a:rPr>
              <a:t>of the market has </a:t>
            </a:r>
            <a:r>
              <a:rPr lang="en-US" sz="1100" dirty="0">
                <a:solidFill>
                  <a:schemeClr val="tx1"/>
                </a:solidFill>
                <a:latin typeface="Effra" panose="020B0603020203020204" pitchFamily="34" charset="0"/>
                <a:cs typeface="Effra" panose="020B0603020203020204" pitchFamily="34" charset="0"/>
              </a:rPr>
              <a:t>4 or fewer competitors</a:t>
            </a:r>
          </a:p>
          <a:p>
            <a:pPr marL="171450" indent="-171450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Effra Light" panose="020B0403020203020204" pitchFamily="34" charset="0"/>
                <a:cs typeface="Effra Light" panose="020B0403020203020204" pitchFamily="34" charset="0"/>
              </a:rPr>
              <a:t>These represent </a:t>
            </a:r>
            <a:r>
              <a:rPr lang="en-US" sz="1100" dirty="0">
                <a:solidFill>
                  <a:schemeClr val="tx1"/>
                </a:solidFill>
                <a:latin typeface="Effra" panose="020B0603020203020204" pitchFamily="34" charset="0"/>
                <a:cs typeface="Effra" panose="020B0603020203020204" pitchFamily="34" charset="0"/>
              </a:rPr>
              <a:t>168 </a:t>
            </a:r>
            <a:r>
              <a:rPr lang="en-US" sz="1100" dirty="0">
                <a:solidFill>
                  <a:schemeClr val="tx1"/>
                </a:solidFill>
                <a:latin typeface="Effra Light" panose="020B0403020203020204" pitchFamily="34" charset="0"/>
                <a:cs typeface="Effra Light" panose="020B0403020203020204" pitchFamily="34" charset="0"/>
              </a:rPr>
              <a:t>molecule dosage form combinations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45AA5E-E0A8-4FDF-A1B8-8AD6EE889147}"/>
              </a:ext>
            </a:extLst>
          </p:cNvPr>
          <p:cNvSpPr/>
          <p:nvPr/>
        </p:nvSpPr>
        <p:spPr>
          <a:xfrm>
            <a:off x="2901156" y="4686458"/>
            <a:ext cx="1806573" cy="1285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Effra" panose="020B0603020203020204" pitchFamily="34" charset="0"/>
                <a:cs typeface="Effra" panose="020B0603020203020204" pitchFamily="34" charset="0"/>
              </a:rPr>
              <a:t>9%</a:t>
            </a:r>
            <a:r>
              <a:rPr lang="en-US" sz="1100" dirty="0">
                <a:solidFill>
                  <a:schemeClr val="tx1"/>
                </a:solidFill>
                <a:latin typeface="Effra Light" panose="020B0403020203020204" pitchFamily="34" charset="0"/>
                <a:cs typeface="Effra Light" panose="020B0403020203020204" pitchFamily="34" charset="0"/>
              </a:rPr>
              <a:t> of the market has </a:t>
            </a:r>
            <a:r>
              <a:rPr lang="en-US" sz="1100" dirty="0">
                <a:solidFill>
                  <a:schemeClr val="tx1"/>
                </a:solidFill>
                <a:latin typeface="Effra" panose="020B0603020203020204" pitchFamily="34" charset="0"/>
                <a:cs typeface="Effra" panose="020B0603020203020204" pitchFamily="34" charset="0"/>
              </a:rPr>
              <a:t>4 or fewer competitors</a:t>
            </a:r>
          </a:p>
          <a:p>
            <a:pPr marL="171450" indent="-171450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Effra Light" panose="020B0403020203020204" pitchFamily="34" charset="0"/>
                <a:cs typeface="Effra Light" panose="020B0403020203020204" pitchFamily="34" charset="0"/>
              </a:rPr>
              <a:t>These represent </a:t>
            </a:r>
            <a:r>
              <a:rPr lang="en-US" sz="1100" dirty="0">
                <a:solidFill>
                  <a:schemeClr val="tx1"/>
                </a:solidFill>
                <a:latin typeface="Effra" panose="020B0603020203020204" pitchFamily="34" charset="0"/>
                <a:cs typeface="Effra" panose="020B0603020203020204" pitchFamily="34" charset="0"/>
              </a:rPr>
              <a:t>248 </a:t>
            </a:r>
            <a:r>
              <a:rPr lang="en-US" sz="1100" dirty="0">
                <a:solidFill>
                  <a:schemeClr val="tx1"/>
                </a:solidFill>
                <a:latin typeface="Effra Light" panose="020B0403020203020204" pitchFamily="34" charset="0"/>
                <a:cs typeface="Effra Light" panose="020B0403020203020204" pitchFamily="34" charset="0"/>
              </a:rPr>
              <a:t>molecule dosage form combinations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DFE866-D824-4C94-85FF-41F6E828EC84}"/>
              </a:ext>
            </a:extLst>
          </p:cNvPr>
          <p:cNvSpPr txBox="1"/>
          <p:nvPr/>
        </p:nvSpPr>
        <p:spPr>
          <a:xfrm>
            <a:off x="548480" y="6049744"/>
            <a:ext cx="105352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latin typeface="Effra Light" panose="020B0403020203020204" pitchFamily="34" charset="0"/>
                <a:cs typeface="Effra Light" panose="020B0403020203020204" pitchFamily="34" charset="0"/>
              </a:rPr>
              <a:t>Source: IMS IQVIA, USFDA Orange Book, Picket.</a:t>
            </a:r>
          </a:p>
          <a:p>
            <a:r>
              <a:rPr lang="en-IN" sz="900" dirty="0">
                <a:latin typeface="Effra Light" panose="020B0403020203020204" pitchFamily="34" charset="0"/>
                <a:cs typeface="Effra Light" panose="020B0403020203020204" pitchFamily="34" charset="0"/>
              </a:rPr>
              <a:t>Dosage forms considered include Orals, Injectables, </a:t>
            </a:r>
            <a:r>
              <a:rPr lang="en-IN" sz="900" dirty="0" err="1">
                <a:latin typeface="Effra Light" panose="020B0403020203020204" pitchFamily="34" charset="0"/>
                <a:cs typeface="Effra Light" panose="020B0403020203020204" pitchFamily="34" charset="0"/>
              </a:rPr>
              <a:t>Ophthalmics</a:t>
            </a:r>
            <a:r>
              <a:rPr lang="en-IN" sz="900" dirty="0">
                <a:latin typeface="Effra Light" panose="020B0403020203020204" pitchFamily="34" charset="0"/>
                <a:cs typeface="Effra Light" panose="020B0403020203020204" pitchFamily="34" charset="0"/>
              </a:rPr>
              <a:t>, </a:t>
            </a:r>
            <a:r>
              <a:rPr lang="en-IN" sz="900" dirty="0" err="1">
                <a:latin typeface="Effra Light" panose="020B0403020203020204" pitchFamily="34" charset="0"/>
                <a:cs typeface="Effra Light" panose="020B0403020203020204" pitchFamily="34" charset="0"/>
              </a:rPr>
              <a:t>Otics</a:t>
            </a:r>
            <a:r>
              <a:rPr lang="en-IN" sz="900" dirty="0">
                <a:latin typeface="Effra Light" panose="020B0403020203020204" pitchFamily="34" charset="0"/>
                <a:cs typeface="Effra Light" panose="020B0403020203020204" pitchFamily="34" charset="0"/>
              </a:rPr>
              <a:t>, </a:t>
            </a:r>
            <a:r>
              <a:rPr lang="en-IN" sz="900" dirty="0" err="1">
                <a:latin typeface="Effra Light" panose="020B0403020203020204" pitchFamily="34" charset="0"/>
                <a:cs typeface="Effra Light" panose="020B0403020203020204" pitchFamily="34" charset="0"/>
              </a:rPr>
              <a:t>Rectals</a:t>
            </a:r>
            <a:r>
              <a:rPr lang="en-IN" sz="900" dirty="0">
                <a:latin typeface="Effra Light" panose="020B0403020203020204" pitchFamily="34" charset="0"/>
                <a:cs typeface="Effra Light" panose="020B0403020203020204" pitchFamily="34" charset="0"/>
              </a:rPr>
              <a:t> Systemic, Topical </a:t>
            </a:r>
            <a:r>
              <a:rPr lang="en-IN" sz="900" dirty="0" err="1">
                <a:latin typeface="Effra Light" panose="020B0403020203020204" pitchFamily="34" charset="0"/>
                <a:cs typeface="Effra Light" panose="020B0403020203020204" pitchFamily="34" charset="0"/>
              </a:rPr>
              <a:t>Rectals</a:t>
            </a:r>
            <a:r>
              <a:rPr lang="en-IN" sz="900" dirty="0">
                <a:latin typeface="Effra Light" panose="020B0403020203020204" pitchFamily="34" charset="0"/>
                <a:cs typeface="Effra Light" panose="020B0403020203020204" pitchFamily="34" charset="0"/>
              </a:rPr>
              <a:t>, </a:t>
            </a:r>
            <a:r>
              <a:rPr lang="en-IN" sz="900" dirty="0" err="1">
                <a:latin typeface="Effra Light" panose="020B0403020203020204" pitchFamily="34" charset="0"/>
                <a:cs typeface="Effra Light" panose="020B0403020203020204" pitchFamily="34" charset="0"/>
              </a:rPr>
              <a:t>Urologicals</a:t>
            </a:r>
            <a:r>
              <a:rPr lang="en-IN" sz="900" dirty="0">
                <a:latin typeface="Effra Light" panose="020B0403020203020204" pitchFamily="34" charset="0"/>
                <a:cs typeface="Effra Light" panose="020B0403020203020204" pitchFamily="34" charset="0"/>
              </a:rPr>
              <a:t>, Inhalants, </a:t>
            </a:r>
            <a:r>
              <a:rPr lang="en-IN" sz="900" dirty="0" err="1">
                <a:latin typeface="Effra Light" panose="020B0403020203020204" pitchFamily="34" charset="0"/>
                <a:cs typeface="Effra Light" panose="020B0403020203020204" pitchFamily="34" charset="0"/>
              </a:rPr>
              <a:t>Vaginals</a:t>
            </a:r>
            <a:r>
              <a:rPr lang="en-IN" sz="900" dirty="0">
                <a:latin typeface="Effra Light" panose="020B0403020203020204" pitchFamily="34" charset="0"/>
                <a:cs typeface="Effra Light" panose="020B0403020203020204" pitchFamily="34" charset="0"/>
              </a:rPr>
              <a:t>, Lung, Inserts/Implants, Nasal, </a:t>
            </a:r>
            <a:r>
              <a:rPr lang="en-IN" sz="900" dirty="0" err="1">
                <a:latin typeface="Effra Light" panose="020B0403020203020204" pitchFamily="34" charset="0"/>
                <a:cs typeface="Effra Light" panose="020B0403020203020204" pitchFamily="34" charset="0"/>
              </a:rPr>
              <a:t>Dermatologicals</a:t>
            </a:r>
            <a:r>
              <a:rPr lang="en-IN" sz="900" dirty="0">
                <a:latin typeface="Effra Light" panose="020B0403020203020204" pitchFamily="34" charset="0"/>
                <a:cs typeface="Effra Light" panose="020B0403020203020204" pitchFamily="34" charset="0"/>
              </a:rPr>
              <a:t>, Mouth &amp; Throat, Other Systemics, Other Topicals, Others.. </a:t>
            </a:r>
          </a:p>
          <a:p>
            <a:r>
              <a:rPr lang="en-IN" sz="900" dirty="0">
                <a:latin typeface="Effra Light" panose="020B0403020203020204" pitchFamily="34" charset="0"/>
                <a:cs typeface="Effra Light" panose="020B0403020203020204" pitchFamily="34" charset="0"/>
              </a:rPr>
              <a:t>Only ANDAs considered for this analysis</a:t>
            </a:r>
          </a:p>
          <a:p>
            <a:r>
              <a:rPr lang="en-IN" sz="900" dirty="0">
                <a:solidFill>
                  <a:srgbClr val="FF0000"/>
                </a:solidFill>
                <a:latin typeface="Effra Light" panose="020B0403020203020204" pitchFamily="34" charset="0"/>
                <a:cs typeface="Effra Light" panose="020B0403020203020204" pitchFamily="34" charset="0"/>
              </a:rPr>
              <a:t>Picket file reference: T24b</a:t>
            </a:r>
          </a:p>
        </p:txBody>
      </p:sp>
    </p:spTree>
    <p:extLst>
      <p:ext uri="{BB962C8B-B14F-4D97-AF65-F5344CB8AC3E}">
        <p14:creationId xmlns:p14="http://schemas.microsoft.com/office/powerpoint/2010/main" val="217481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3"/>
          <p:cNvGrpSpPr/>
          <p:nvPr/>
        </p:nvGrpSpPr>
        <p:grpSpPr>
          <a:xfrm>
            <a:off x="10684990" y="5353524"/>
            <a:ext cx="800953" cy="800953"/>
            <a:chOff x="8762414" y="2939573"/>
            <a:chExt cx="457200" cy="457200"/>
          </a:xfrm>
        </p:grpSpPr>
        <p:sp>
          <p:nvSpPr>
            <p:cNvPr id="155" name="Google Shape;155;p13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13"/>
          <p:cNvSpPr txBox="1">
            <a:spLocks noGrp="1"/>
          </p:cNvSpPr>
          <p:nvPr>
            <p:ph type="ctrTitle"/>
          </p:nvPr>
        </p:nvSpPr>
        <p:spPr>
          <a:xfrm>
            <a:off x="819967" y="4166467"/>
            <a:ext cx="8078400" cy="204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 sz="5400" dirty="0"/>
              <a:t>Introduction to Drug Shortages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427553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2279</TotalTime>
  <Words>1842</Words>
  <Application>Microsoft Office PowerPoint</Application>
  <PresentationFormat>Widescreen</PresentationFormat>
  <Paragraphs>172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Brasley Medium</vt:lpstr>
      <vt:lpstr>Calibri</vt:lpstr>
      <vt:lpstr>Calibri Light</vt:lpstr>
      <vt:lpstr>Effra</vt:lpstr>
      <vt:lpstr>Effra Light</vt:lpstr>
      <vt:lpstr>Office Theme</vt:lpstr>
      <vt:lpstr>PowerPoint Presentation</vt:lpstr>
      <vt:lpstr>Introduction to Generic Drug Products + US Market Trends</vt:lpstr>
      <vt:lpstr>Generic Pharmaceutical Drug Products</vt:lpstr>
      <vt:lpstr>US Generic Drug Market</vt:lpstr>
      <vt:lpstr>…Driven by revival in pricing of oral dosage forms Oral dosages account for 65% of the total market followed by inhalants and injectables</vt:lpstr>
      <vt:lpstr>Increased emphasis on portfolio rationalization  Companies are submitting fewer ANDAs, reconsidering launches, and pruning existing launches</vt:lpstr>
      <vt:lpstr> The market continues to be highly competitive… Larger the product, higher the no. of competitors, and steeper the price decline; 70% of the market has between 3 to 9 competitors</vt:lpstr>
      <vt:lpstr>…But pockets of opportunities continue to exist Several such opportunities exist in Ophthalmics, Injectables, and Dermatologicals where a sizeable part of the market has 4 or fewer competitors</vt:lpstr>
      <vt:lpstr>Introduction to Drug Shortages</vt:lpstr>
      <vt:lpstr>Drug Shortage Statistics</vt:lpstr>
      <vt:lpstr>Reasons for Drug Shortages</vt:lpstr>
      <vt:lpstr>At Picket, we want to…</vt:lpstr>
      <vt:lpstr>Other Drug Shortage Resources</vt:lpstr>
      <vt:lpstr>Data + Discussion</vt:lpstr>
      <vt:lpstr>Dataset and Definitions</vt:lpstr>
      <vt:lpstr>Dataset and Definitions Continued</vt:lpstr>
      <vt:lpstr>Uploads Available</vt:lpstr>
      <vt:lpstr>Class Discussion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Williams</dc:creator>
  <cp:lastModifiedBy>Josh Kriger</cp:lastModifiedBy>
  <cp:revision>62</cp:revision>
  <dcterms:created xsi:type="dcterms:W3CDTF">2022-09-14T17:27:00Z</dcterms:created>
  <dcterms:modified xsi:type="dcterms:W3CDTF">2022-09-18T11:32:09Z</dcterms:modified>
</cp:coreProperties>
</file>