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26" r:id="rId2"/>
    <p:sldId id="433" r:id="rId3"/>
    <p:sldId id="435" r:id="rId4"/>
    <p:sldId id="436" r:id="rId5"/>
    <p:sldId id="438" r:id="rId6"/>
    <p:sldId id="437" r:id="rId7"/>
    <p:sldId id="440" r:id="rId8"/>
    <p:sldId id="441" r:id="rId9"/>
    <p:sldId id="425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99CC"/>
    <a:srgbClr val="090C61"/>
    <a:srgbClr val="0E0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9" autoAdjust="0"/>
    <p:restoredTop sz="95842" autoAdjust="0"/>
  </p:normalViewPr>
  <p:slideViewPr>
    <p:cSldViewPr snapToGrid="0">
      <p:cViewPr varScale="1">
        <p:scale>
          <a:sx n="86" d="100"/>
          <a:sy n="86" d="100"/>
        </p:scale>
        <p:origin x="102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26298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11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rgbClr val="FFFFFF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EF991DE-2453-403B-A094-E51E55D0CE2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1" y="0"/>
            <a:ext cx="12204915" cy="6858000"/>
          </a:xfrm>
          <a:prstGeom prst="rect">
            <a:avLst/>
          </a:prstGeom>
        </p:spPr>
      </p:pic>
      <p:grpSp>
        <p:nvGrpSpPr>
          <p:cNvPr id="10" name="组合 1">
            <a:extLst>
              <a:ext uri="{FF2B5EF4-FFF2-40B4-BE49-F238E27FC236}">
                <a16:creationId xmlns:a16="http://schemas.microsoft.com/office/drawing/2014/main" id="{1C60F424-C921-4A36-A625-65C592098123}"/>
              </a:ext>
            </a:extLst>
          </p:cNvPr>
          <p:cNvGrpSpPr/>
          <p:nvPr userDrawn="1"/>
        </p:nvGrpSpPr>
        <p:grpSpPr>
          <a:xfrm>
            <a:off x="20" y="315006"/>
            <a:ext cx="2266951" cy="584776"/>
            <a:chOff x="0" y="314980"/>
            <a:chExt cx="2266950" cy="618885"/>
          </a:xfrm>
        </p:grpSpPr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76CDA69B-87A9-48AF-A531-92F9E382F820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99CC"/>
                </a:solidFill>
              </a:endParaRP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id="{6EF4FACF-EFBA-4A5E-A205-EC4F89053836}"/>
                </a:ext>
              </a:extLst>
            </p:cNvPr>
            <p:cNvSpPr txBox="1"/>
            <p:nvPr/>
          </p:nvSpPr>
          <p:spPr>
            <a:xfrm>
              <a:off x="19051" y="314980"/>
              <a:ext cx="2247899" cy="61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200" b="1" dirty="0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04915" cy="6858000"/>
          </a:xfrm>
          <a:prstGeom prst="rect">
            <a:avLst/>
          </a:prstGeom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BD01194F-A5C7-4606-8104-3ED1FFE022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" y="2423887"/>
            <a:ext cx="4049487" cy="1915884"/>
          </a:xfrm>
          <a:prstGeom prst="rect">
            <a:avLst/>
          </a:prstGeom>
        </p:spPr>
      </p:pic>
      <p:grpSp>
        <p:nvGrpSpPr>
          <p:cNvPr id="4" name="组合 1">
            <a:extLst>
              <a:ext uri="{FF2B5EF4-FFF2-40B4-BE49-F238E27FC236}">
                <a16:creationId xmlns:a16="http://schemas.microsoft.com/office/drawing/2014/main" id="{B98EC30B-F1CB-4747-82CA-191D436F1DDA}"/>
              </a:ext>
            </a:extLst>
          </p:cNvPr>
          <p:cNvGrpSpPr/>
          <p:nvPr/>
        </p:nvGrpSpPr>
        <p:grpSpPr>
          <a:xfrm>
            <a:off x="3365552" y="2707247"/>
            <a:ext cx="2057127" cy="1710404"/>
            <a:chOff x="3365391" y="2707247"/>
            <a:chExt cx="2057127" cy="17104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C2C4FB-C29E-44E9-8CFF-AB2AA4E21584}"/>
                </a:ext>
              </a:extLst>
            </p:cNvPr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矩形 7">
              <a:extLst>
                <a:ext uri="{FF2B5EF4-FFF2-40B4-BE49-F238E27FC236}">
                  <a16:creationId xmlns:a16="http://schemas.microsoft.com/office/drawing/2014/main" id="{B2BE0121-4CAA-453D-96DE-8FF03995C324}"/>
                </a:ext>
              </a:extLst>
            </p:cNvPr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8">
              <a:extLst>
                <a:ext uri="{FF2B5EF4-FFF2-40B4-BE49-F238E27FC236}">
                  <a16:creationId xmlns:a16="http://schemas.microsoft.com/office/drawing/2014/main" id="{14DE9B3C-D75A-4B7A-A5A1-59D4028ABDFD}"/>
                </a:ext>
              </a:extLst>
            </p:cNvPr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9">
            <a:extLst>
              <a:ext uri="{FF2B5EF4-FFF2-40B4-BE49-F238E27FC236}">
                <a16:creationId xmlns:a16="http://schemas.microsoft.com/office/drawing/2014/main" id="{C3FA3CBC-4965-41C8-9642-154111F843FC}"/>
              </a:ext>
            </a:extLst>
          </p:cNvPr>
          <p:cNvSpPr txBox="1"/>
          <p:nvPr/>
        </p:nvSpPr>
        <p:spPr>
          <a:xfrm>
            <a:off x="2940627" y="2845486"/>
            <a:ext cx="1963492" cy="1015222"/>
          </a:xfrm>
          <a:prstGeom prst="rect">
            <a:avLst/>
          </a:prstGeom>
          <a:noFill/>
        </p:spPr>
        <p:txBody>
          <a:bodyPr wrap="square" lIns="90402" tIns="45502" rIns="90402" bIns="45502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·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2">
            <a:extLst>
              <a:ext uri="{FF2B5EF4-FFF2-40B4-BE49-F238E27FC236}">
                <a16:creationId xmlns:a16="http://schemas.microsoft.com/office/drawing/2014/main" id="{56A5C516-E101-40BF-934A-727B900C4AE8}"/>
              </a:ext>
            </a:extLst>
          </p:cNvPr>
          <p:cNvSpPr txBox="1"/>
          <p:nvPr/>
        </p:nvSpPr>
        <p:spPr>
          <a:xfrm>
            <a:off x="4734547" y="2465536"/>
            <a:ext cx="4906925" cy="830556"/>
          </a:xfrm>
          <a:prstGeom prst="rect">
            <a:avLst/>
          </a:prstGeom>
          <a:noFill/>
        </p:spPr>
        <p:txBody>
          <a:bodyPr wrap="square" lIns="90402" tIns="45502" rIns="90402" bIns="45502" rtlCol="0">
            <a:spAutoFit/>
          </a:bodyPr>
          <a:lstStyle/>
          <a:p>
            <a:pPr algn="ctr"/>
            <a:r>
              <a:rPr lang="en-US" altLang="zh-CN" sz="4800" b="1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</a:t>
            </a:r>
            <a:endParaRPr lang="zh-CN" altLang="en-US" sz="4800" b="1" dirty="0">
              <a:solidFill>
                <a:srgbClr val="33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4">
            <a:extLst>
              <a:ext uri="{FF2B5EF4-FFF2-40B4-BE49-F238E27FC236}">
                <a16:creationId xmlns:a16="http://schemas.microsoft.com/office/drawing/2014/main" id="{5F06E9CE-7149-4AB3-B90F-0BCD43CCF692}"/>
              </a:ext>
            </a:extLst>
          </p:cNvPr>
          <p:cNvCxnSpPr/>
          <p:nvPr/>
        </p:nvCxnSpPr>
        <p:spPr>
          <a:xfrm>
            <a:off x="5017108" y="3402720"/>
            <a:ext cx="7175053" cy="0"/>
          </a:xfrm>
          <a:prstGeom prst="line">
            <a:avLst/>
          </a:prstGeom>
          <a:ln w="12700">
            <a:solidFill>
              <a:srgbClr val="33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B22988A-366D-4D86-958D-B26E35DF427C}"/>
              </a:ext>
            </a:extLst>
          </p:cNvPr>
          <p:cNvSpPr txBox="1"/>
          <p:nvPr/>
        </p:nvSpPr>
        <p:spPr>
          <a:xfrm>
            <a:off x="5331906" y="3457908"/>
            <a:ext cx="6883916" cy="830556"/>
          </a:xfrm>
          <a:prstGeom prst="rect">
            <a:avLst/>
          </a:prstGeom>
          <a:noFill/>
        </p:spPr>
        <p:txBody>
          <a:bodyPr wrap="square" lIns="90402" tIns="45502" rIns="90402" bIns="45502" rtlCol="0">
            <a:spAutoFit/>
          </a:bodyPr>
          <a:lstStyle/>
          <a:p>
            <a:pPr algn="ctr"/>
            <a:r>
              <a:rPr lang="en-US" altLang="zh-CN" sz="4800" b="1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Lesson 1</a:t>
            </a:r>
            <a:endParaRPr lang="zh-CN" altLang="en-US" sz="4800" b="1" dirty="0">
              <a:solidFill>
                <a:srgbClr val="33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506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>
            <a:extLst>
              <a:ext uri="{FF2B5EF4-FFF2-40B4-BE49-F238E27FC236}">
                <a16:creationId xmlns:a16="http://schemas.microsoft.com/office/drawing/2014/main" id="{343D6184-4B73-460F-9356-7C69346D417F}"/>
              </a:ext>
            </a:extLst>
          </p:cNvPr>
          <p:cNvSpPr txBox="1"/>
          <p:nvPr/>
        </p:nvSpPr>
        <p:spPr>
          <a:xfrm>
            <a:off x="19071" y="315006"/>
            <a:ext cx="2247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3200" b="1" dirty="0">
              <a:solidFill>
                <a:srgbClr val="33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0393FA-1F4E-434E-A8CF-ED77C539B28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1850" y="1358900"/>
            <a:ext cx="10515600" cy="473075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latin typeface="Consolas"/>
                <a:cs typeface="Consolas"/>
              </a:rPr>
              <a:t>基础语法（条件、循环、函数、结构体）</a:t>
            </a:r>
            <a:endParaRPr kumimoji="1" lang="en-US" altLang="zh-CN">
              <a:latin typeface="Consolas"/>
              <a:cs typeface="Consolas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latin typeface="Consolas"/>
                <a:cs typeface="Consolas"/>
              </a:rPr>
              <a:t>高级语法（运算符重载、自定义排序、</a:t>
            </a:r>
            <a:r>
              <a:rPr kumimoji="1" lang="en-US" altLang="zh-CN">
                <a:latin typeface="Consolas"/>
                <a:cs typeface="Consolas"/>
              </a:rPr>
              <a:t>……</a:t>
            </a:r>
            <a:r>
              <a:rPr kumimoji="1" lang="zh-CN" altLang="en-US">
                <a:latin typeface="Consolas"/>
                <a:cs typeface="Consolas"/>
              </a:rPr>
              <a:t>）</a:t>
            </a:r>
            <a:endParaRPr kumimoji="1" lang="en-US" altLang="zh-CN">
              <a:latin typeface="Consolas"/>
              <a:cs typeface="Consolas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latin typeface="Consolas"/>
                <a:cs typeface="Consolas"/>
              </a:rPr>
              <a:t>标准模板库</a:t>
            </a:r>
            <a:r>
              <a:rPr kumimoji="1" lang="en-US" altLang="zh-CN">
                <a:latin typeface="Consolas"/>
                <a:cs typeface="Consolas"/>
              </a:rPr>
              <a:t>STL</a:t>
            </a:r>
            <a:r>
              <a:rPr kumimoji="1" lang="zh-CN" altLang="en-US">
                <a:latin typeface="Consolas"/>
                <a:cs typeface="Consolas"/>
              </a:rPr>
              <a:t>的数据结构（</a:t>
            </a:r>
            <a:r>
              <a:rPr kumimoji="1" lang="en-US" altLang="zh-CN">
                <a:latin typeface="Consolas"/>
                <a:cs typeface="Consolas"/>
              </a:rPr>
              <a:t>string/vector/set/map/queue/stack/ priority_queue/unordered_map/deque/list……</a:t>
            </a:r>
            <a:r>
              <a:rPr kumimoji="1" lang="zh-CN" altLang="en-US">
                <a:latin typeface="Consolas"/>
                <a:cs typeface="Consolas"/>
              </a:rPr>
              <a:t>）</a:t>
            </a:r>
            <a:endParaRPr kumimoji="1" lang="en-US" altLang="zh-CN">
              <a:latin typeface="Consolas"/>
              <a:cs typeface="Consolas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latin typeface="Consolas"/>
                <a:cs typeface="Consolas"/>
              </a:rPr>
              <a:t>标准模板库</a:t>
            </a:r>
            <a:r>
              <a:rPr kumimoji="1" lang="en-US" altLang="zh-CN">
                <a:latin typeface="Consolas"/>
                <a:cs typeface="Consolas"/>
              </a:rPr>
              <a:t>STL</a:t>
            </a:r>
            <a:r>
              <a:rPr kumimoji="1" lang="zh-CN" altLang="en-US">
                <a:latin typeface="Consolas"/>
                <a:cs typeface="Consolas"/>
              </a:rPr>
              <a:t>的常用算法（</a:t>
            </a:r>
            <a:r>
              <a:rPr kumimoji="1" lang="en-US" altLang="zh-CN">
                <a:latin typeface="Consolas"/>
                <a:cs typeface="Consolas"/>
              </a:rPr>
              <a:t>sort/lower_bound/upper_bound/ next_permutation/itoa/atoi……</a:t>
            </a:r>
            <a:r>
              <a:rPr kumimoji="1" lang="zh-CN" altLang="en-US">
                <a:latin typeface="Consolas"/>
                <a:cs typeface="Consolas"/>
              </a:rPr>
              <a:t>）</a:t>
            </a:r>
            <a:endParaRPr kumimoji="1" lang="en-US" altLang="zh-CN">
              <a:latin typeface="Consolas"/>
              <a:cs typeface="Consolas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latin typeface="Consolas"/>
                <a:cs typeface="Consolas"/>
              </a:rPr>
              <a:t>重定向输入</a:t>
            </a:r>
            <a:r>
              <a:rPr kumimoji="1" lang="en-US" altLang="zh-CN">
                <a:latin typeface="Consolas"/>
                <a:cs typeface="Consolas"/>
              </a:rPr>
              <a:t>/</a:t>
            </a:r>
            <a:r>
              <a:rPr kumimoji="1" lang="zh-CN" altLang="en-US">
                <a:latin typeface="Consolas"/>
                <a:cs typeface="Consolas"/>
              </a:rPr>
              <a:t>输出（</a:t>
            </a:r>
            <a:r>
              <a:rPr kumimoji="1" lang="en-US" altLang="zh-CN" i="1">
                <a:latin typeface="Consolas"/>
                <a:cs typeface="Consolas"/>
              </a:rPr>
              <a:t>freopen(filename, mode, stdin/stdout)</a:t>
            </a:r>
            <a:r>
              <a:rPr kumimoji="1" lang="zh-CN" altLang="en-US">
                <a:latin typeface="Consolas"/>
                <a:cs typeface="Consolas"/>
              </a:rPr>
              <a:t>）</a:t>
            </a:r>
            <a:endParaRPr kumimoji="1" lang="en-US" altLang="zh-CN">
              <a:latin typeface="Consolas"/>
              <a:cs typeface="Consolas"/>
            </a:endParaRPr>
          </a:p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339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>
            <a:extLst>
              <a:ext uri="{FF2B5EF4-FFF2-40B4-BE49-F238E27FC236}">
                <a16:creationId xmlns:a16="http://schemas.microsoft.com/office/drawing/2014/main" id="{343D6184-4B73-460F-9356-7C69346D417F}"/>
              </a:ext>
            </a:extLst>
          </p:cNvPr>
          <p:cNvSpPr txBox="1"/>
          <p:nvPr/>
        </p:nvSpPr>
        <p:spPr>
          <a:xfrm>
            <a:off x="19071" y="315006"/>
            <a:ext cx="2247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3200" b="1" dirty="0">
              <a:solidFill>
                <a:srgbClr val="33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0393FA-1F4E-434E-A8CF-ED77C539B28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1850" y="1358900"/>
            <a:ext cx="10515600" cy="473075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latin typeface="Consolas"/>
                <a:cs typeface="Consolas"/>
              </a:rPr>
              <a:t>基础语法（条件、循环、函数、结构体）</a:t>
            </a:r>
            <a:endParaRPr kumimoji="1" lang="en-US" altLang="zh-CN">
              <a:latin typeface="Consolas"/>
              <a:cs typeface="Consolas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latin typeface="Consolas"/>
                <a:cs typeface="Consolas"/>
              </a:rPr>
              <a:t>高级语法（</a:t>
            </a:r>
            <a:r>
              <a:rPr kumimoji="1" lang="zh-CN" altLang="en-US" strike="sngStrike">
                <a:latin typeface="Consolas"/>
                <a:cs typeface="Consolas"/>
              </a:rPr>
              <a:t>运算符重载</a:t>
            </a:r>
            <a:r>
              <a:rPr kumimoji="1" lang="zh-CN" altLang="en-US">
                <a:latin typeface="Consolas"/>
                <a:cs typeface="Consolas"/>
              </a:rPr>
              <a:t>、自定义排序、</a:t>
            </a:r>
            <a:r>
              <a:rPr kumimoji="1" lang="en-US" altLang="zh-CN">
                <a:latin typeface="Consolas"/>
                <a:cs typeface="Consolas"/>
              </a:rPr>
              <a:t>……</a:t>
            </a:r>
            <a:r>
              <a:rPr kumimoji="1" lang="zh-CN" altLang="en-US">
                <a:latin typeface="Consolas"/>
                <a:cs typeface="Consolas"/>
              </a:rPr>
              <a:t>）</a:t>
            </a:r>
            <a:endParaRPr kumimoji="1" lang="en-US" altLang="zh-CN">
              <a:latin typeface="Consolas"/>
              <a:cs typeface="Consolas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>
                <a:latin typeface="Consolas"/>
                <a:cs typeface="Consolas"/>
              </a:rPr>
              <a:t>java.util</a:t>
            </a:r>
            <a:r>
              <a:rPr kumimoji="1" lang="zh-CN" altLang="en-US">
                <a:latin typeface="Consolas"/>
                <a:cs typeface="Consolas"/>
              </a:rPr>
              <a:t>的数据结构（</a:t>
            </a:r>
            <a:r>
              <a:rPr kumimoji="1" lang="en-US" altLang="zh-CN">
                <a:latin typeface="Consolas"/>
                <a:cs typeface="Consolas"/>
              </a:rPr>
              <a:t>ArrayList/</a:t>
            </a:r>
            <a:r>
              <a:rPr kumimoji="1" lang="en-US" altLang="zh-CN" u="sng">
                <a:latin typeface="Consolas"/>
                <a:cs typeface="Consolas"/>
              </a:rPr>
              <a:t>HashMap</a:t>
            </a:r>
            <a:r>
              <a:rPr kumimoji="1" lang="en-US" altLang="zh-CN">
                <a:latin typeface="Consolas"/>
                <a:cs typeface="Consolas"/>
              </a:rPr>
              <a:t>/HashSet/Queue/ PriorityQueue/</a:t>
            </a:r>
            <a:r>
              <a:rPr kumimoji="1" lang="en-US" altLang="zh-CN" u="sng">
                <a:latin typeface="Consolas"/>
                <a:cs typeface="Consolas"/>
              </a:rPr>
              <a:t>TreeMap</a:t>
            </a:r>
            <a:r>
              <a:rPr kumimoji="1" lang="en-US" altLang="zh-CN">
                <a:latin typeface="Consolas"/>
                <a:cs typeface="Consolas"/>
              </a:rPr>
              <a:t>/</a:t>
            </a:r>
            <a:r>
              <a:rPr kumimoji="1" lang="en-US" altLang="zh-CN" u="sng">
                <a:latin typeface="Consolas"/>
                <a:cs typeface="Consolas"/>
              </a:rPr>
              <a:t>TreeSet</a:t>
            </a:r>
            <a:r>
              <a:rPr kumimoji="1" lang="en-US" altLang="zh-CN">
                <a:latin typeface="Consolas"/>
                <a:cs typeface="Consolas"/>
              </a:rPr>
              <a:t>/</a:t>
            </a:r>
            <a:r>
              <a:rPr kumimoji="1" lang="en-US" altLang="zh-CN" u="sng">
                <a:latin typeface="Consolas"/>
                <a:cs typeface="Consolas"/>
              </a:rPr>
              <a:t>BigInteger</a:t>
            </a:r>
            <a:r>
              <a:rPr kumimoji="1" lang="en-US" altLang="zh-CN">
                <a:latin typeface="Consolas"/>
                <a:cs typeface="Consolas"/>
              </a:rPr>
              <a:t>/</a:t>
            </a:r>
            <a:r>
              <a:rPr kumimoji="1" lang="en-US" altLang="zh-CN" u="sng">
                <a:latin typeface="Consolas"/>
                <a:cs typeface="Consolas"/>
              </a:rPr>
              <a:t>BigDecimal</a:t>
            </a:r>
            <a:r>
              <a:rPr kumimoji="1" lang="en-US" altLang="zh-CN">
                <a:latin typeface="Consolas"/>
                <a:cs typeface="Consolas"/>
              </a:rPr>
              <a:t>……</a:t>
            </a:r>
            <a:r>
              <a:rPr kumimoji="1" lang="zh-CN" altLang="en-US">
                <a:latin typeface="Consolas"/>
                <a:cs typeface="Consolas"/>
              </a:rPr>
              <a:t>）</a:t>
            </a:r>
            <a:endParaRPr kumimoji="1" lang="en-US" altLang="zh-CN">
              <a:latin typeface="Consolas"/>
              <a:cs typeface="Consolas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latin typeface="Consolas"/>
                <a:cs typeface="Consolas"/>
              </a:rPr>
              <a:t>输入输出（</a:t>
            </a:r>
            <a:r>
              <a:rPr kumimoji="1" lang="en-US" altLang="zh-CN">
                <a:latin typeface="Consolas"/>
                <a:cs typeface="Consolas"/>
              </a:rPr>
              <a:t>System.out.printf / new Scanner(System.in)</a:t>
            </a:r>
            <a:r>
              <a:rPr kumimoji="1" lang="zh-CN" altLang="en-US">
                <a:latin typeface="Consolas"/>
                <a:cs typeface="Consolas"/>
              </a:rPr>
              <a:t>）</a:t>
            </a:r>
            <a:endParaRPr kumimoji="1" lang="en-US" altLang="zh-CN">
              <a:latin typeface="Consolas"/>
              <a:cs typeface="Consolas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latin typeface="Consolas"/>
                <a:cs typeface="Consolas"/>
              </a:rPr>
              <a:t>文件输入输出（</a:t>
            </a:r>
            <a:r>
              <a:rPr kumimoji="1" lang="en-US" altLang="zh-CN">
                <a:latin typeface="Consolas"/>
                <a:cs typeface="Consolas"/>
              </a:rPr>
              <a:t>BufferedReader/BufferedWritter</a:t>
            </a:r>
            <a:r>
              <a:rPr kumimoji="1" lang="zh-CN" altLang="en-US">
                <a:latin typeface="Consolas"/>
                <a:cs typeface="Consolas"/>
              </a:rPr>
              <a:t>）</a:t>
            </a:r>
            <a:endParaRPr kumimoji="1" lang="en-US" altLang="zh-CN">
              <a:latin typeface="Consolas"/>
              <a:cs typeface="Consolas"/>
            </a:endParaRPr>
          </a:p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122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>
            <a:extLst>
              <a:ext uri="{FF2B5EF4-FFF2-40B4-BE49-F238E27FC236}">
                <a16:creationId xmlns:a16="http://schemas.microsoft.com/office/drawing/2014/main" id="{343D6184-4B73-460F-9356-7C69346D417F}"/>
              </a:ext>
            </a:extLst>
          </p:cNvPr>
          <p:cNvSpPr txBox="1"/>
          <p:nvPr/>
        </p:nvSpPr>
        <p:spPr>
          <a:xfrm>
            <a:off x="19071" y="315006"/>
            <a:ext cx="2247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b="1" dirty="0">
              <a:solidFill>
                <a:srgbClr val="33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0393FA-1F4E-434E-A8CF-ED77C539B28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1850" y="1358900"/>
            <a:ext cx="4692650" cy="4730750"/>
          </a:xfrm>
        </p:spPr>
        <p:txBody>
          <a:bodyPr>
            <a:noAutofit/>
          </a:bodyPr>
          <a:lstStyle/>
          <a:p>
            <a:pPr algn="l"/>
            <a:r>
              <a:rPr lang="en-US" altLang="zh-CN" b="1"/>
              <a:t>1. </a:t>
            </a:r>
            <a:r>
              <a:rPr lang="zh-CN" altLang="zh-CN" b="1"/>
              <a:t>数据结构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前缀和差分算法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树状数组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线段树</a:t>
            </a:r>
          </a:p>
          <a:p>
            <a:pPr algn="l"/>
            <a:r>
              <a:rPr lang="en-US" altLang="zh-CN" b="1"/>
              <a:t>2. </a:t>
            </a:r>
            <a:r>
              <a:rPr lang="zh-CN" altLang="zh-CN" b="1"/>
              <a:t>字符串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char[]</a:t>
            </a:r>
            <a:r>
              <a:rPr lang="zh-CN" altLang="zh-CN"/>
              <a:t>基础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std::string</a:t>
            </a:r>
            <a:r>
              <a:rPr lang="zh-CN" altLang="zh-CN"/>
              <a:t>基础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字符串去重算法（哈希算法等）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 i="1"/>
              <a:t>KMP</a:t>
            </a:r>
            <a:r>
              <a:rPr lang="zh-CN" altLang="zh-CN" i="1"/>
              <a:t>算法</a:t>
            </a:r>
            <a:endParaRPr lang="zh-CN" altLang="en-US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D61EFE9-9DC1-453C-834E-E7FA7666F944}"/>
              </a:ext>
            </a:extLst>
          </p:cNvPr>
          <p:cNvSpPr txBox="1">
            <a:spLocks/>
          </p:cNvSpPr>
          <p:nvPr/>
        </p:nvSpPr>
        <p:spPr>
          <a:xfrm>
            <a:off x="6096000" y="1358900"/>
            <a:ext cx="4692650" cy="473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/>
            <a:r>
              <a:rPr lang="en-US" altLang="zh-CN" b="1"/>
              <a:t>3. </a:t>
            </a:r>
            <a:r>
              <a:rPr lang="zh-CN" altLang="zh-CN" b="1"/>
              <a:t>图论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图的表示方法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邻接矩阵</a:t>
            </a:r>
            <a:r>
              <a:rPr lang="en-US" altLang="zh-CN"/>
              <a:t>/</a:t>
            </a:r>
            <a:r>
              <a:rPr lang="zh-CN" altLang="zh-CN"/>
              <a:t>邻接表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搜索算法</a:t>
            </a:r>
            <a:r>
              <a:rPr lang="zh-CN" altLang="en-US"/>
              <a:t>：</a:t>
            </a:r>
            <a:r>
              <a:rPr lang="en-US" altLang="zh-CN"/>
              <a:t>BFS/DFS</a:t>
            </a:r>
            <a:endParaRPr lang="zh-CN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连通图及连通分支检测（</a:t>
            </a:r>
            <a:r>
              <a:rPr lang="en-US" altLang="zh-CN"/>
              <a:t>BFS</a:t>
            </a:r>
            <a:r>
              <a:rPr lang="zh-CN" altLang="zh-CN"/>
              <a:t>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树上搜索方法（</a:t>
            </a:r>
            <a:r>
              <a:rPr lang="en-US" altLang="zh-CN"/>
              <a:t>DFS</a:t>
            </a:r>
            <a:r>
              <a:rPr lang="zh-CN" altLang="zh-CN"/>
              <a:t>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最短路算法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/>
              <a:t>Dijkstra/SPFA/Floyd</a:t>
            </a:r>
            <a:endParaRPr lang="zh-CN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并查集（最小生成树）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二分图匹配</a:t>
            </a:r>
          </a:p>
        </p:txBody>
      </p:sp>
    </p:spTree>
    <p:extLst>
      <p:ext uri="{BB962C8B-B14F-4D97-AF65-F5344CB8AC3E}">
        <p14:creationId xmlns:p14="http://schemas.microsoft.com/office/powerpoint/2010/main" val="24182069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>
            <a:extLst>
              <a:ext uri="{FF2B5EF4-FFF2-40B4-BE49-F238E27FC236}">
                <a16:creationId xmlns:a16="http://schemas.microsoft.com/office/drawing/2014/main" id="{343D6184-4B73-460F-9356-7C69346D417F}"/>
              </a:ext>
            </a:extLst>
          </p:cNvPr>
          <p:cNvSpPr txBox="1"/>
          <p:nvPr/>
        </p:nvSpPr>
        <p:spPr>
          <a:xfrm>
            <a:off x="19071" y="315006"/>
            <a:ext cx="2247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b="1" dirty="0">
              <a:solidFill>
                <a:srgbClr val="33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0393FA-1F4E-434E-A8CF-ED77C539B28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1850" y="1358900"/>
            <a:ext cx="4692650" cy="4730750"/>
          </a:xfrm>
        </p:spPr>
        <p:txBody>
          <a:bodyPr>
            <a:noAutofit/>
          </a:bodyPr>
          <a:lstStyle/>
          <a:p>
            <a:pPr algn="l"/>
            <a:r>
              <a:rPr lang="en-US" altLang="zh-CN" b="1"/>
              <a:t>4. </a:t>
            </a:r>
            <a:r>
              <a:rPr lang="zh-CN" altLang="zh-CN" b="1"/>
              <a:t>数学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素数</a:t>
            </a:r>
            <a:r>
              <a:rPr lang="zh-CN" altLang="en-US"/>
              <a:t>：</a:t>
            </a:r>
            <a:r>
              <a:rPr lang="zh-CN" altLang="zh-CN"/>
              <a:t>枚举法</a:t>
            </a:r>
            <a:r>
              <a:rPr lang="en-US" altLang="zh-CN"/>
              <a:t>/</a:t>
            </a:r>
            <a:r>
              <a:rPr lang="zh-CN" altLang="zh-CN"/>
              <a:t>素数筛（线性筛）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合数分解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 i="1"/>
              <a:t>大素数判定</a:t>
            </a:r>
            <a:endParaRPr lang="zh-CN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快速幂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最小公倍数及最大公因数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取模运算及取模恒等式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 i="1"/>
              <a:t>逆元（取模意义）</a:t>
            </a:r>
            <a:endParaRPr lang="zh-CN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 i="1"/>
              <a:t>扩展欧几里得</a:t>
            </a:r>
            <a:endParaRPr lang="zh-CN" altLang="zh-CN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 i="1"/>
              <a:t>高斯消元</a:t>
            </a:r>
            <a:endParaRPr lang="zh-CN" altLang="zh-CN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D61EFE9-9DC1-453C-834E-E7FA7666F944}"/>
              </a:ext>
            </a:extLst>
          </p:cNvPr>
          <p:cNvSpPr txBox="1">
            <a:spLocks/>
          </p:cNvSpPr>
          <p:nvPr/>
        </p:nvSpPr>
        <p:spPr>
          <a:xfrm>
            <a:off x="6096000" y="1358900"/>
            <a:ext cx="4692650" cy="473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/>
            <a:r>
              <a:rPr lang="en-US" altLang="zh-CN" b="1"/>
              <a:t>5. </a:t>
            </a:r>
            <a:r>
              <a:rPr lang="zh-CN" altLang="zh-CN" b="1"/>
              <a:t>动态规划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动态规划基础知识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背包问题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最长上升子序列和区间动态规划问题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/>
              <a:t>状态压缩问题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zh-CN" i="1"/>
              <a:t>数位动态规划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73557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>
            <a:extLst>
              <a:ext uri="{FF2B5EF4-FFF2-40B4-BE49-F238E27FC236}">
                <a16:creationId xmlns:a16="http://schemas.microsoft.com/office/drawing/2014/main" id="{343D6184-4B73-460F-9356-7C69346D417F}"/>
              </a:ext>
            </a:extLst>
          </p:cNvPr>
          <p:cNvSpPr txBox="1"/>
          <p:nvPr/>
        </p:nvSpPr>
        <p:spPr>
          <a:xfrm>
            <a:off x="19071" y="315006"/>
            <a:ext cx="2247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b="1" dirty="0">
              <a:solidFill>
                <a:srgbClr val="33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0393FA-1F4E-434E-A8CF-ED77C539B28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1850" y="1358900"/>
            <a:ext cx="10515600" cy="4730750"/>
          </a:xfrm>
        </p:spPr>
        <p:txBody>
          <a:bodyPr>
            <a:noAutofit/>
          </a:bodyPr>
          <a:lstStyle/>
          <a:p>
            <a:pPr algn="l"/>
            <a:r>
              <a:rPr lang="en-US" altLang="zh-CN" b="1"/>
              <a:t>6. </a:t>
            </a:r>
            <a:r>
              <a:rPr lang="zh-CN" altLang="zh-CN" b="1"/>
              <a:t>计算几何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平面几何基本知识</a:t>
            </a:r>
            <a:r>
              <a:rPr lang="zh-CN" altLang="en-US"/>
              <a:t>：</a:t>
            </a:r>
            <a:r>
              <a:rPr lang="zh-CN" altLang="zh-CN"/>
              <a:t>点、线、线段的描述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平面向量</a:t>
            </a:r>
            <a:r>
              <a:rPr lang="zh-CN" altLang="en-US"/>
              <a:t>：</a:t>
            </a:r>
            <a:r>
              <a:rPr lang="zh-CN" altLang="zh-CN"/>
              <a:t>点、线、线段的关系</a:t>
            </a:r>
            <a:endParaRPr lang="en-US" altLang="zh-CN"/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圆的描述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立体几何基本知识</a:t>
            </a:r>
            <a:r>
              <a:rPr lang="zh-CN" altLang="en-US"/>
              <a:t>：</a:t>
            </a:r>
            <a:r>
              <a:rPr lang="zh-CN" altLang="zh-CN"/>
              <a:t>点、线、面的描述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立体向量</a:t>
            </a:r>
            <a:r>
              <a:rPr lang="zh-CN" altLang="en-US"/>
              <a:t>：</a:t>
            </a:r>
            <a:r>
              <a:rPr lang="zh-CN" altLang="zh-CN"/>
              <a:t>点、线、面的关系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凸包</a:t>
            </a:r>
            <a:r>
              <a:rPr lang="en-US" altLang="zh-CN"/>
              <a:t> </a:t>
            </a:r>
            <a:endParaRPr lang="zh-CN" altLang="zh-CN"/>
          </a:p>
          <a:p>
            <a:pPr algn="l"/>
            <a:r>
              <a:rPr lang="en-US" altLang="zh-CN"/>
              <a:t> </a:t>
            </a:r>
            <a:endParaRPr lang="zh-CN" altLang="zh-CN"/>
          </a:p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869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>
            <a:extLst>
              <a:ext uri="{FF2B5EF4-FFF2-40B4-BE49-F238E27FC236}">
                <a16:creationId xmlns:a16="http://schemas.microsoft.com/office/drawing/2014/main" id="{343D6184-4B73-460F-9356-7C69346D417F}"/>
              </a:ext>
            </a:extLst>
          </p:cNvPr>
          <p:cNvSpPr txBox="1"/>
          <p:nvPr/>
        </p:nvSpPr>
        <p:spPr>
          <a:xfrm>
            <a:off x="19071" y="315006"/>
            <a:ext cx="2247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</a:t>
            </a:r>
            <a:endParaRPr lang="zh-CN" altLang="en-US" sz="3200" b="1" dirty="0">
              <a:solidFill>
                <a:srgbClr val="33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0393FA-1F4E-434E-A8CF-ED77C539B28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1850" y="1358900"/>
            <a:ext cx="10515600" cy="473075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</a:rPr>
              <a:t>分为</a:t>
            </a:r>
            <a:r>
              <a:rPr lang="en-US" altLang="zh-CN">
                <a:latin typeface="Consolas" panose="020B0609020204030204" pitchFamily="49" charset="0"/>
              </a:rPr>
              <a:t>Junior/Senior</a:t>
            </a:r>
            <a:r>
              <a:rPr lang="zh-CN" altLang="en-US">
                <a:latin typeface="Consolas" panose="020B0609020204030204" pitchFamily="49" charset="0"/>
              </a:rPr>
              <a:t>两个级别，只能报名参加一个级别的比赛</a:t>
            </a:r>
            <a:endParaRPr lang="en-US" altLang="zh-CN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</a:rPr>
              <a:t>在规定的三小时内完成</a:t>
            </a:r>
            <a:endParaRPr lang="en-US" altLang="zh-CN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</a:rPr>
              <a:t>每个级别包含五道试题，每年有一道试题重复</a:t>
            </a:r>
            <a:endParaRPr lang="en-US" altLang="zh-CN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</a:rPr>
              <a:t>试题难度严格递增，但考察知识点不同</a:t>
            </a:r>
            <a:endParaRPr lang="en-US" altLang="zh-CN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Consolas" panose="020B0609020204030204" pitchFamily="49" charset="0"/>
              </a:rPr>
              <a:t>Senior</a:t>
            </a:r>
            <a:r>
              <a:rPr lang="zh-CN" altLang="en-US">
                <a:latin typeface="Consolas" panose="020B0609020204030204" pitchFamily="49" charset="0"/>
              </a:rPr>
              <a:t>级别的后两题较难</a:t>
            </a:r>
          </a:p>
        </p:txBody>
      </p:sp>
    </p:spTree>
    <p:extLst>
      <p:ext uri="{BB962C8B-B14F-4D97-AF65-F5344CB8AC3E}">
        <p14:creationId xmlns:p14="http://schemas.microsoft.com/office/powerpoint/2010/main" val="29607124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>
            <a:extLst>
              <a:ext uri="{FF2B5EF4-FFF2-40B4-BE49-F238E27FC236}">
                <a16:creationId xmlns:a16="http://schemas.microsoft.com/office/drawing/2014/main" id="{343D6184-4B73-460F-9356-7C69346D417F}"/>
              </a:ext>
            </a:extLst>
          </p:cNvPr>
          <p:cNvSpPr txBox="1"/>
          <p:nvPr/>
        </p:nvSpPr>
        <p:spPr>
          <a:xfrm>
            <a:off x="19071" y="315006"/>
            <a:ext cx="2247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rgbClr val="33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3200" b="1" dirty="0">
              <a:solidFill>
                <a:srgbClr val="33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0393FA-1F4E-434E-A8CF-ED77C539B28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1850" y="1358900"/>
            <a:ext cx="10515600" cy="473075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</a:rPr>
              <a:t>两组测验</a:t>
            </a:r>
            <a:endParaRPr lang="en-US" altLang="zh-CN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343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4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283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428</Words>
  <Application>Microsoft Office PowerPoint</Application>
  <PresentationFormat>宽屏</PresentationFormat>
  <Paragraphs>70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Qinghao Zhang</dc:creator>
  <cp:lastModifiedBy>hiwanglu@foxmail.com</cp:lastModifiedBy>
  <cp:revision>120</cp:revision>
  <dcterms:modified xsi:type="dcterms:W3CDTF">2019-12-09T01:01:36Z</dcterms:modified>
</cp:coreProperties>
</file>