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94" autoAdjust="0"/>
  </p:normalViewPr>
  <p:slideViewPr>
    <p:cSldViewPr snapToGrid="0" snapToObjects="1" showGuides="1">
      <p:cViewPr>
        <p:scale>
          <a:sx n="33" d="100"/>
          <a:sy n="33" d="100"/>
        </p:scale>
        <p:origin x="3264" y="-1613"/>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7" name="Table 6">
            <a:extLst>
              <a:ext uri="{FF2B5EF4-FFF2-40B4-BE49-F238E27FC236}">
                <a16:creationId xmlns:a16="http://schemas.microsoft.com/office/drawing/2014/main" id="{F996620D-E92A-774B-8741-82D96712A9A9}"/>
              </a:ext>
            </a:extLst>
          </p:cNvPr>
          <p:cNvGraphicFramePr>
            <a:graphicFrameLocks noGrp="1"/>
          </p:cNvGraphicFramePr>
          <p:nvPr userDrawn="1">
            <p:extLst>
              <p:ext uri="{D42A27DB-BD31-4B8C-83A1-F6EECF244321}">
                <p14:modId xmlns:p14="http://schemas.microsoft.com/office/powerpoint/2010/main" val="159118919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905EDBB6-780F-FD49-9538-B30724256FC5}"/>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saturncloud.io/blog/how-to-do-gradient-clipping-in-pytorch/" TargetMode="External"/><Relationship Id="rId7" Type="http://schemas.openxmlformats.org/officeDocument/2006/relationships/hyperlink" Target="https://pytorch.org/docs/stable/generated/torch.nn.functional.leaky_relu.html" TargetMode="External"/><Relationship Id="rId2" Type="http://schemas.openxmlformats.org/officeDocument/2006/relationships/hyperlink" Target="https://towardsdatascience.com/a-comprehensive-guide-to-convolutional-neural-networks-the-eli5-way-3bd2b1164a53ref" TargetMode="External"/><Relationship Id="rId1" Type="http://schemas.openxmlformats.org/officeDocument/2006/relationships/slideLayout" Target="../slideLayouts/slideLayout1.xml"/><Relationship Id="rId6" Type="http://schemas.openxmlformats.org/officeDocument/2006/relationships/hyperlink" Target="https://www.analyticsvidhya.com/blog/2022/08/dropout-regularization-in-deep-learning/" TargetMode="External"/><Relationship Id="rId5" Type="http://schemas.openxmlformats.org/officeDocument/2006/relationships/hyperlink" Target="https://stackoverflow.com/questions/54716377/how-to-do-gradient-clipping-in-pytorch" TargetMode="External"/><Relationship Id="rId10" Type="http://schemas.openxmlformats.org/officeDocument/2006/relationships/image" Target="../media/image11.PNG"/><Relationship Id="rId4" Type="http://schemas.openxmlformats.org/officeDocument/2006/relationships/hyperlink" Target="https://medium.com/@gauravnair/the-spark-your-neural-network-needs-understanding-the-significance-of-activation-functions-6b82d5f27fbf#57ea"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6355035"/>
            <a:ext cx="10056813" cy="6847493"/>
          </a:xfrm>
        </p:spPr>
        <p:txBody>
          <a:bodyPr/>
          <a:lstStyle/>
          <a:p>
            <a:pPr>
              <a:lnSpc>
                <a:spcPct val="150000"/>
              </a:lnSpc>
            </a:pPr>
            <a:r>
              <a:rPr lang="en-US" sz="2800" dirty="0"/>
              <a:t>This project explores the application of deep learning models for automatic facial expression classification. Using the dataset from a Kaggle competition, I developed, trained, and optimized a convolutional neural network (CNN) using PyTorch to classify facial expressions into three categories: Angry, Happy, and Neutral. I experimented with various techniques like data augmentation, Leaky ReLU activation, and dropout. These and more helped me achieve an accuracy and Kaggle public score of </a:t>
            </a:r>
            <a:r>
              <a:rPr lang="en-US" sz="2800" b="1" dirty="0"/>
              <a:t>0.82244</a:t>
            </a:r>
            <a:r>
              <a:rPr lang="en-US" sz="2800" dirty="0"/>
              <a:t> on the test set. This poster discusses the model design, training process, and methods that I used and altered to complete this assignment.</a:t>
            </a: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79413" y="23473045"/>
            <a:ext cx="10050462" cy="754045"/>
          </a:xfrm>
        </p:spPr>
        <p:txBody>
          <a:bodyPr/>
          <a:lstStyle/>
          <a:p>
            <a:r>
              <a:rPr lang="en-US" dirty="0"/>
              <a:t>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301046" y="20144568"/>
            <a:ext cx="10048874" cy="11069868"/>
          </a:xfrm>
        </p:spPr>
        <p:txBody>
          <a:bodyPr/>
          <a:lstStyle/>
          <a:p>
            <a:pPr>
              <a:lnSpc>
                <a:spcPct val="150000"/>
              </a:lnSpc>
            </a:pPr>
            <a:r>
              <a:rPr lang="en-US" sz="2800" b="1" dirty="0"/>
              <a:t>Improvements from Previous Models:</a:t>
            </a:r>
          </a:p>
          <a:p>
            <a:pPr marL="457200" indent="-457200">
              <a:lnSpc>
                <a:spcPct val="150000"/>
              </a:lnSpc>
              <a:buFont typeface="Arial" panose="020B0604020202020204" pitchFamily="34" charset="0"/>
              <a:buChar char="•"/>
            </a:pPr>
            <a:r>
              <a:rPr lang="en-US" sz="2800" b="1" dirty="0"/>
              <a:t>Leaky ReLU</a:t>
            </a:r>
          </a:p>
          <a:p>
            <a:pPr marL="1943025"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doing research about the best activation functions for image classification, I chose ReLU, but my final test accuracy was still under the baseline score of 0.76696. I read that a common error is the “dying ReLU problem”, so I decided to implement the Leaky version, I then saw minor improvements the next time I ran my notebook.</a:t>
            </a:r>
          </a:p>
          <a:p>
            <a:pPr marL="457200" indent="-457200">
              <a:lnSpc>
                <a:spcPct val="150000"/>
              </a:lnSpc>
              <a:buFont typeface="Arial" panose="020B0604020202020204" pitchFamily="34" charset="0"/>
              <a:buChar char="•"/>
            </a:pPr>
            <a:r>
              <a:rPr lang="en-US" sz="2800" b="1" dirty="0"/>
              <a:t>Transforms</a:t>
            </a:r>
          </a:p>
          <a:p>
            <a:pPr marL="1943025"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looking at Week 4’s Python Notebook 11 from this course’s Canvas page, “11 - Dataset and Transforms”, I noticed that I did not include transforming in my own, so I augmented the data with flips and rotations on the training data, and normalizations on both the training and testing data.</a:t>
            </a:r>
            <a:endParaRPr lang="en-US" sz="2800" b="1" dirty="0"/>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11677194" y="5583152"/>
            <a:ext cx="10048875" cy="754045"/>
          </a:xfrm>
        </p:spPr>
        <p:txBody>
          <a:bodyPr/>
          <a:lstStyle/>
          <a:p>
            <a:r>
              <a:rPr lang="en-US" dirty="0"/>
              <a:t>MATERIALS AND METHODS</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22246186" y="20315108"/>
            <a:ext cx="10048874" cy="4262170"/>
          </a:xfrm>
        </p:spPr>
        <p:txBody>
          <a:bodyPr/>
          <a:lstStyle/>
          <a:p>
            <a:pPr>
              <a:lnSpc>
                <a:spcPct val="150000"/>
              </a:lnSpc>
            </a:pPr>
            <a:r>
              <a:rPr lang="en-US" sz="2800" dirty="0"/>
              <a:t>The final iteration of my model achieved a validation accuracy of </a:t>
            </a:r>
            <a:r>
              <a:rPr lang="en-US" sz="2800" b="1" dirty="0"/>
              <a:t>81.11%</a:t>
            </a:r>
            <a:r>
              <a:rPr lang="en-US" sz="2800" dirty="0"/>
              <a:t> after </a:t>
            </a:r>
            <a:r>
              <a:rPr lang="en-US" sz="2800" b="1" dirty="0"/>
              <a:t>20</a:t>
            </a:r>
            <a:r>
              <a:rPr lang="en-US" sz="2800" dirty="0"/>
              <a:t> epochs. The final test set accuracy I achieved on Kaggle after 10 submissions was a score of </a:t>
            </a:r>
            <a:r>
              <a:rPr lang="en-US" sz="2800" b="1" dirty="0"/>
              <a:t>0.82244</a:t>
            </a:r>
            <a:r>
              <a:rPr lang="en-US" sz="2800" dirty="0"/>
              <a:t>. I believe that my choice to include data augmentation, an optimal activation function, and tweaks to my batch sizes significantly improved the model’s generalization capabilities and accuracy.</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22343422" y="19577151"/>
            <a:ext cx="10058400" cy="754045"/>
          </a:xfrm>
        </p:spPr>
        <p:txBody>
          <a:bodyPr/>
          <a:lstStyle/>
          <a:p>
            <a:r>
              <a:rPr lang="en-US" dirty="0"/>
              <a:t>RESULTS</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359736" y="13942520"/>
            <a:ext cx="10047018" cy="754045"/>
          </a:xfrm>
        </p:spPr>
        <p:txBody>
          <a:bodyPr/>
          <a:lstStyle/>
          <a:p>
            <a:r>
              <a:rPr lang="en-US" dirty="0"/>
              <a:t>CONCLUSIONS</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5324" y="14468392"/>
            <a:ext cx="10047018" cy="6201163"/>
          </a:xfrm>
        </p:spPr>
        <p:txBody>
          <a:bodyPr/>
          <a:lstStyle/>
          <a:p>
            <a:pPr>
              <a:lnSpc>
                <a:spcPct val="150000"/>
              </a:lnSpc>
            </a:pPr>
            <a:r>
              <a:rPr lang="en-US" sz="2800" dirty="0"/>
              <a:t>In this assignment, I successfully implemented a CNN-based approach for facial expression classification, achieving a high accuracy that I’m very satisfied with. In future iterations, I’d like to find more ways to speed up the training process and try out pre-trained models. In summary, this project taught me the importance of using the right techniques to prevent overfitting and how the design of the model affects its overall performance. It also showed me that making gradual improvements here and there through testing and tweaking is key for getting the best results.</a:t>
            </a: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359736" y="20611902"/>
            <a:ext cx="10047018" cy="754045"/>
          </a:xfrm>
        </p:spPr>
        <p:txBody>
          <a:bodyPr/>
          <a:lstStyle/>
          <a:p>
            <a:r>
              <a:rPr lang="en-US" dirty="0"/>
              <a:t>REFERENCES</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21414963"/>
            <a:ext cx="10052050" cy="5053163"/>
          </a:xfrm>
        </p:spPr>
        <p:txBody>
          <a:bodyPr/>
          <a:lstStyle/>
          <a:p>
            <a:pPr marL="514350" indent="-514350">
              <a:lnSpc>
                <a:spcPct val="150000"/>
              </a:lnSpc>
              <a:buFont typeface="+mj-lt"/>
              <a:buAutoNum type="arabicPeriod"/>
            </a:pPr>
            <a:r>
              <a:rPr lang="en-US" sz="2800" dirty="0">
                <a:solidFill>
                  <a:srgbClr val="0070C0"/>
                </a:solidFill>
                <a:hlinkClick r:id="rId2">
                  <a:extLst>
                    <a:ext uri="{A12FA001-AC4F-418D-AE19-62706E023703}">
                      <ahyp:hlinkClr xmlns:ahyp="http://schemas.microsoft.com/office/drawing/2018/hyperlinkcolor" val="tx"/>
                    </a:ext>
                  </a:extLst>
                </a:hlinkClick>
              </a:rPr>
              <a:t>https://towardsdatascience.com/a-comprehensive-guide-to-convolutional-neural-networks-the-eli5-way-3bd2b1164a53ref</a:t>
            </a:r>
            <a:endParaRPr lang="en-US" sz="2800" dirty="0">
              <a:solidFill>
                <a:srgbClr val="0070C0"/>
              </a:solidFill>
            </a:endParaRPr>
          </a:p>
          <a:p>
            <a:pPr marL="514350" indent="-514350">
              <a:lnSpc>
                <a:spcPct val="150000"/>
              </a:lnSpc>
              <a:buFont typeface="+mj-lt"/>
              <a:buAutoNum type="arabicPeriod"/>
            </a:pPr>
            <a:r>
              <a:rPr lang="en-US" sz="2800" dirty="0">
                <a:solidFill>
                  <a:srgbClr val="0070C0"/>
                </a:solidFill>
                <a:hlinkClick r:id="rId3">
                  <a:extLst>
                    <a:ext uri="{A12FA001-AC4F-418D-AE19-62706E023703}">
                      <ahyp:hlinkClr xmlns:ahyp="http://schemas.microsoft.com/office/drawing/2018/hyperlinkcolor" val="tx"/>
                    </a:ext>
                  </a:extLst>
                </a:hlinkClick>
              </a:rPr>
              <a:t>https://saturncloud.io/blog/how-to-do-gradient-clipping-in-pytorch/</a:t>
            </a:r>
            <a:endParaRPr lang="en-US" sz="2800" dirty="0">
              <a:solidFill>
                <a:srgbClr val="0070C0"/>
              </a:solidFill>
            </a:endParaRPr>
          </a:p>
          <a:p>
            <a:pPr marL="514350" indent="-514350">
              <a:lnSpc>
                <a:spcPct val="150000"/>
              </a:lnSpc>
              <a:buFont typeface="+mj-lt"/>
              <a:buAutoNum type="arabicPeriod"/>
            </a:pPr>
            <a:r>
              <a:rPr lang="en-US" sz="2800" dirty="0">
                <a:solidFill>
                  <a:srgbClr val="0070C0"/>
                </a:solidFill>
                <a:hlinkClick r:id="rId4">
                  <a:extLst>
                    <a:ext uri="{A12FA001-AC4F-418D-AE19-62706E023703}">
                      <ahyp:hlinkClr xmlns:ahyp="http://schemas.microsoft.com/office/drawing/2018/hyperlinkcolor" val="tx"/>
                    </a:ext>
                  </a:extLst>
                </a:hlinkClick>
              </a:rPr>
              <a:t>https://medium.com/@gauravnair/the-spark-your-neural-network-needs-understanding-the-significance-of-activation-functions-6b82d5f27fbf#57ea</a:t>
            </a:r>
            <a:endParaRPr lang="en-US" sz="2800" dirty="0">
              <a:solidFill>
                <a:srgbClr val="0070C0"/>
              </a:solidFill>
            </a:endParaRPr>
          </a:p>
          <a:p>
            <a:pPr marL="514350" indent="-514350">
              <a:lnSpc>
                <a:spcPct val="150000"/>
              </a:lnSpc>
              <a:buFont typeface="+mj-lt"/>
              <a:buAutoNum type="arabicPeriod"/>
            </a:pPr>
            <a:endParaRPr lang="en-US" sz="2800" dirty="0"/>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390292" y="26523465"/>
            <a:ext cx="10047018" cy="754045"/>
          </a:xfrm>
        </p:spPr>
        <p:txBody>
          <a:bodyPr/>
          <a:lstStyle/>
          <a:p>
            <a:r>
              <a:rPr lang="en-US" dirty="0"/>
              <a:t>ACKNOWLEDGMENTS</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384601" y="27164518"/>
            <a:ext cx="10052050" cy="3906127"/>
          </a:xfrm>
        </p:spPr>
        <p:txBody>
          <a:bodyPr/>
          <a:lstStyle/>
          <a:p>
            <a:pPr>
              <a:lnSpc>
                <a:spcPct val="150000"/>
              </a:lnSpc>
            </a:pPr>
            <a:r>
              <a:rPr lang="en-US" sz="2800" dirty="0"/>
              <a:t>I would like to acknowledge these blogs &amp; posts that helped me implement:</a:t>
            </a:r>
            <a:endParaRPr lang="en-US" sz="2800" dirty="0">
              <a:solidFill>
                <a:schemeClr val="tx1"/>
              </a:solidFill>
            </a:endParaRPr>
          </a:p>
          <a:p>
            <a:pPr marL="457200" indent="-457200">
              <a:lnSpc>
                <a:spcPct val="150000"/>
              </a:lnSpc>
              <a:buFont typeface="Arial" panose="020B0604020202020204" pitchFamily="34" charset="0"/>
              <a:buChar char="•"/>
            </a:pPr>
            <a:r>
              <a:rPr lang="en-US" sz="2800" dirty="0">
                <a:solidFill>
                  <a:srgbClr val="0070C0"/>
                </a:solidFill>
                <a:hlinkClick r:id="rId5">
                  <a:extLst>
                    <a:ext uri="{A12FA001-AC4F-418D-AE19-62706E023703}">
                      <ahyp:hlinkClr xmlns:ahyp="http://schemas.microsoft.com/office/drawing/2018/hyperlinkcolor" val="tx"/>
                    </a:ext>
                  </a:extLst>
                </a:hlinkClick>
              </a:rPr>
              <a:t>Gradient clipping</a:t>
            </a:r>
            <a:endParaRPr lang="en-US" sz="2800" dirty="0">
              <a:solidFill>
                <a:srgbClr val="0070C0"/>
              </a:solidFill>
            </a:endParaRPr>
          </a:p>
          <a:p>
            <a:pPr marL="457200" indent="-457200">
              <a:lnSpc>
                <a:spcPct val="150000"/>
              </a:lnSpc>
              <a:buFont typeface="Arial" panose="020B0604020202020204" pitchFamily="34" charset="0"/>
              <a:buChar char="•"/>
            </a:pPr>
            <a:r>
              <a:rPr lang="en-US" sz="2800" dirty="0">
                <a:solidFill>
                  <a:srgbClr val="0070C0"/>
                </a:solidFill>
                <a:hlinkClick r:id="rId6">
                  <a:extLst>
                    <a:ext uri="{A12FA001-AC4F-418D-AE19-62706E023703}">
                      <ahyp:hlinkClr xmlns:ahyp="http://schemas.microsoft.com/office/drawing/2018/hyperlinkcolor" val="tx"/>
                    </a:ext>
                  </a:extLst>
                </a:hlinkClick>
              </a:rPr>
              <a:t>Dropout</a:t>
            </a:r>
            <a:endParaRPr lang="en-US" sz="2800" dirty="0">
              <a:solidFill>
                <a:srgbClr val="0070C0"/>
              </a:solidFill>
            </a:endParaRPr>
          </a:p>
          <a:p>
            <a:pPr marL="457200" indent="-457200">
              <a:lnSpc>
                <a:spcPct val="150000"/>
              </a:lnSpc>
              <a:buFont typeface="Arial" panose="020B0604020202020204" pitchFamily="34" charset="0"/>
              <a:buChar char="•"/>
            </a:pPr>
            <a:r>
              <a:rPr lang="en-US" sz="2800" dirty="0">
                <a:solidFill>
                  <a:srgbClr val="0070C0"/>
                </a:solidFill>
                <a:hlinkClick r:id="rId7">
                  <a:extLst>
                    <a:ext uri="{A12FA001-AC4F-418D-AE19-62706E023703}">
                      <ahyp:hlinkClr xmlns:ahyp="http://schemas.microsoft.com/office/drawing/2018/hyperlinkcolor" val="tx"/>
                    </a:ext>
                  </a:extLst>
                </a:hlinkClick>
              </a:rPr>
              <a:t>Leaky ReLU</a:t>
            </a:r>
            <a:endParaRPr lang="en-US" sz="2800" dirty="0">
              <a:solidFill>
                <a:srgbClr val="0070C0"/>
              </a:solidFill>
            </a:endParaRPr>
          </a:p>
          <a:p>
            <a:pPr>
              <a:lnSpc>
                <a:spcPct val="150000"/>
              </a:lnSpc>
            </a:pPr>
            <a:endParaRPr lang="en-US" sz="2800" dirty="0"/>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79413" y="24188644"/>
            <a:ext cx="10056813" cy="4434525"/>
          </a:xfrm>
        </p:spPr>
        <p:txBody>
          <a:bodyPr/>
          <a:lstStyle/>
          <a:p>
            <a:pPr marL="457200" indent="-457200">
              <a:lnSpc>
                <a:spcPct val="150000"/>
              </a:lnSpc>
              <a:buAutoNum type="arabicPeriod"/>
            </a:pPr>
            <a:r>
              <a:rPr lang="en-US" sz="2800" dirty="0"/>
              <a:t>Develop a CNN model for classifying facial expressions into categories: 0-Angry, 1-Happy, and 2-Neutral. </a:t>
            </a:r>
          </a:p>
          <a:p>
            <a:pPr>
              <a:lnSpc>
                <a:spcPct val="150000"/>
              </a:lnSpc>
            </a:pPr>
            <a:r>
              <a:rPr lang="en-US" sz="2800" dirty="0"/>
              <a:t>2. Improve model performance through data augmentation and regularization techniques. </a:t>
            </a:r>
          </a:p>
          <a:p>
            <a:pPr>
              <a:lnSpc>
                <a:spcPct val="150000"/>
              </a:lnSpc>
            </a:pPr>
            <a:r>
              <a:rPr lang="en-US" sz="2800" dirty="0"/>
              <a:t>3. Evaluate the model’s accuracy and generalization on the test set, then continue optimizing until a satisfactory score is reached.</a:t>
            </a: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lstStyle/>
          <a:p>
            <a:r>
              <a:rPr lang="en-US" dirty="0"/>
              <a:t>CS4210 - California Polytechnic State University, Pomona</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lnSpcReduction="10000"/>
          </a:bodyPr>
          <a:lstStyle/>
          <a:p>
            <a:r>
              <a:rPr lang="en-US" dirty="0"/>
              <a:t>By Kevin Wong</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normAutofit fontScale="92500"/>
          </a:bodyPr>
          <a:lstStyle/>
          <a:p>
            <a:pPr>
              <a:lnSpc>
                <a:spcPct val="170000"/>
              </a:lnSpc>
            </a:pPr>
            <a:r>
              <a:rPr lang="en-US" sz="7200" dirty="0"/>
              <a:t>Facial Expression Classification Using PyTorch &amp; Deep Learning</a:t>
            </a:r>
          </a:p>
        </p:txBody>
      </p:sp>
      <p:sp>
        <p:nvSpPr>
          <p:cNvPr id="22" name="TextBox 21">
            <a:extLst>
              <a:ext uri="{FF2B5EF4-FFF2-40B4-BE49-F238E27FC236}">
                <a16:creationId xmlns:a16="http://schemas.microsoft.com/office/drawing/2014/main" id="{9638D941-D6C4-7599-1796-D8317193F521}"/>
              </a:ext>
            </a:extLst>
          </p:cNvPr>
          <p:cNvSpPr txBox="1"/>
          <p:nvPr/>
        </p:nvSpPr>
        <p:spPr>
          <a:xfrm>
            <a:off x="479413" y="13386963"/>
            <a:ext cx="10048874" cy="661720"/>
          </a:xfrm>
          <a:prstGeom prst="rect">
            <a:avLst/>
          </a:prstGeom>
          <a:noFill/>
          <a:ln>
            <a:noFill/>
            <a:prstDash val="solid"/>
          </a:ln>
        </p:spPr>
        <p:txBody>
          <a:bodyPr wrap="square" rtlCol="0">
            <a:spAutoFit/>
          </a:bodyPr>
          <a:lstStyle/>
          <a:p>
            <a:r>
              <a:rPr lang="en-US" sz="3700" b="1" u="sng" dirty="0">
                <a:solidFill>
                  <a:schemeClr val="accent1"/>
                </a:solidFill>
                <a:cs typeface="Calibri" panose="020F0502020204030204" pitchFamily="34" charset="0"/>
              </a:rPr>
              <a:t>INTRODUCTION</a:t>
            </a:r>
          </a:p>
        </p:txBody>
      </p:sp>
      <p:sp>
        <p:nvSpPr>
          <p:cNvPr id="24" name="TextBox 23">
            <a:extLst>
              <a:ext uri="{FF2B5EF4-FFF2-40B4-BE49-F238E27FC236}">
                <a16:creationId xmlns:a16="http://schemas.microsoft.com/office/drawing/2014/main" id="{34AEB6C3-C198-4E23-AFDE-6CB5744A6308}"/>
              </a:ext>
            </a:extLst>
          </p:cNvPr>
          <p:cNvSpPr txBox="1"/>
          <p:nvPr/>
        </p:nvSpPr>
        <p:spPr>
          <a:xfrm>
            <a:off x="479413" y="14181810"/>
            <a:ext cx="10048874" cy="9063507"/>
          </a:xfrm>
          <a:prstGeom prst="rect">
            <a:avLst/>
          </a:prstGeom>
          <a:noFill/>
          <a:ln>
            <a:noFill/>
            <a:prstDash val="solid"/>
          </a:ln>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Facial expression classification is a challenging problem with significant uses for human-computer interaction, emotion analysis, and various applications in entertainment and customer service. Accurately recognizing and categorizing human emotions through facial expressions can greatly enhance user experiences and enable more intuitive interfaces for companies to develop and improve upon.</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CNNs excel at getting hierarchical features from images, however, achieving high accuracy is still difficult because of the small differences in facial expressions and the risk for overfitting on limited datasets. This project improves a CNN model for facial expression classification by using a wide range of techniques to boost performance and accuracy.</a:t>
            </a:r>
          </a:p>
        </p:txBody>
      </p:sp>
      <p:pic>
        <p:nvPicPr>
          <p:cNvPr id="1026" name="Picture 2" descr="The Structure Of A Convolutional Neural Network Cnn The Input Image - Vrogue">
            <a:extLst>
              <a:ext uri="{FF2B5EF4-FFF2-40B4-BE49-F238E27FC236}">
                <a16:creationId xmlns:a16="http://schemas.microsoft.com/office/drawing/2014/main" id="{104A626B-84E6-8882-7782-585F9924A4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38525" y="14048683"/>
            <a:ext cx="10047018" cy="56514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873CBAB-1E74-7F11-C77B-D7F570C7F2D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9873"/>
          <a:stretch/>
        </p:blipFill>
        <p:spPr bwMode="auto">
          <a:xfrm>
            <a:off x="22450184" y="24802333"/>
            <a:ext cx="9196694" cy="6472203"/>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4">
            <a:extLst>
              <a:ext uri="{FF2B5EF4-FFF2-40B4-BE49-F238E27FC236}">
                <a16:creationId xmlns:a16="http://schemas.microsoft.com/office/drawing/2014/main" id="{9DE2CBD3-C0E2-38EB-5BAE-C0A883EA526E}"/>
              </a:ext>
            </a:extLst>
          </p:cNvPr>
          <p:cNvSpPr txBox="1">
            <a:spLocks/>
          </p:cNvSpPr>
          <p:nvPr/>
        </p:nvSpPr>
        <p:spPr>
          <a:xfrm>
            <a:off x="11588203" y="6337197"/>
            <a:ext cx="10056813" cy="710602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2800" dirty="0"/>
              <a:t>For this assignment, we were given a dataset containing 16,175 training examples and 3,965 test examples, each representing a 48x48 image of a facial expression. </a:t>
            </a:r>
          </a:p>
          <a:p>
            <a:pPr>
              <a:lnSpc>
                <a:spcPct val="150000"/>
              </a:lnSpc>
            </a:pPr>
            <a:r>
              <a:rPr lang="en-US" sz="2800" dirty="0"/>
              <a:t>The CNN architecture consisted of four convolutional layers followed by batch normalization, Leaky ReLU activation functions, and a dropout layer to prevent overfitting. </a:t>
            </a:r>
          </a:p>
          <a:p>
            <a:pPr>
              <a:lnSpc>
                <a:spcPct val="150000"/>
              </a:lnSpc>
            </a:pPr>
            <a:r>
              <a:rPr lang="en-US" sz="2800" dirty="0"/>
              <a:t>Data augmentation techniques such as random rotation and horizontal flip were applied to improve model generalization. </a:t>
            </a:r>
          </a:p>
          <a:p>
            <a:pPr>
              <a:lnSpc>
                <a:spcPct val="150000"/>
              </a:lnSpc>
            </a:pPr>
            <a:r>
              <a:rPr lang="en-US" sz="2800" dirty="0"/>
              <a:t>The model was also trained using the Adam optimizer with a learning rate of 0.001.</a:t>
            </a:r>
          </a:p>
        </p:txBody>
      </p:sp>
      <p:sp>
        <p:nvSpPr>
          <p:cNvPr id="20" name="Text Placeholder 4">
            <a:extLst>
              <a:ext uri="{FF2B5EF4-FFF2-40B4-BE49-F238E27FC236}">
                <a16:creationId xmlns:a16="http://schemas.microsoft.com/office/drawing/2014/main" id="{CE388F30-BE32-69B8-D41A-906E717730C6}"/>
              </a:ext>
            </a:extLst>
          </p:cNvPr>
          <p:cNvSpPr txBox="1">
            <a:spLocks/>
          </p:cNvSpPr>
          <p:nvPr/>
        </p:nvSpPr>
        <p:spPr>
          <a:xfrm>
            <a:off x="22445152" y="5833875"/>
            <a:ext cx="9849908" cy="1374168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nSpc>
                <a:spcPct val="150000"/>
              </a:lnSpc>
              <a:buFont typeface="Arial" pitchFamily="34" charset="0"/>
              <a:buChar char="•"/>
            </a:pPr>
            <a:r>
              <a:rPr lang="en-US" sz="2800" b="1" dirty="0"/>
              <a:t>Gradient</a:t>
            </a:r>
            <a:r>
              <a:rPr lang="en-US" sz="2800" dirty="0"/>
              <a:t> </a:t>
            </a:r>
            <a:r>
              <a:rPr lang="en-US" sz="2800" b="1" dirty="0"/>
              <a:t>Clipping</a:t>
            </a:r>
          </a:p>
          <a:p>
            <a:pPr marL="1943025" lvl="1" indent="-457200">
              <a:lnSpc>
                <a:spcPct val="150000"/>
              </a:lnSpc>
              <a:buFont typeface="Arial" pitchFamily="34" charset="0"/>
              <a:buChar char="•"/>
            </a:pPr>
            <a:r>
              <a:rPr lang="en-US" sz="2800" dirty="0">
                <a:latin typeface="Times New Roman" panose="02020603050405020304" pitchFamily="18" charset="0"/>
                <a:cs typeface="Times New Roman" panose="02020603050405020304" pitchFamily="18" charset="0"/>
              </a:rPr>
              <a:t>I researched other common issues with low accuracy on the training model, so after reading a blog from Neptune.ai, I learned that with very deep neural networks, gradients can become too large and “explode” , so gradient clipping caps the gradients at a maximum value.</a:t>
            </a:r>
          </a:p>
          <a:p>
            <a:pPr marL="457200" indent="-457200">
              <a:lnSpc>
                <a:spcPct val="150000"/>
              </a:lnSpc>
              <a:buFont typeface="Arial" pitchFamily="34" charset="0"/>
              <a:buChar char="•"/>
            </a:pPr>
            <a:r>
              <a:rPr lang="en-US" sz="2800" b="1" dirty="0"/>
              <a:t>Increased Batch Sizes</a:t>
            </a:r>
          </a:p>
          <a:p>
            <a:pPr marL="1943025" lvl="1" indent="-457200">
              <a:lnSpc>
                <a:spcPct val="150000"/>
              </a:lnSpc>
              <a:buFont typeface="Arial" pitchFamily="34" charset="0"/>
              <a:buChar char="•"/>
            </a:pPr>
            <a:r>
              <a:rPr lang="en-US" sz="2800" dirty="0">
                <a:latin typeface="Times New Roman" panose="02020603050405020304" pitchFamily="18" charset="0"/>
                <a:cs typeface="Times New Roman" panose="02020603050405020304" pitchFamily="18" charset="0"/>
              </a:rPr>
              <a:t>Another area I saw that I could improve on was the batch size, because when they’re too small, it may cause instability in training, and if they’re too large, it could lead to poorer generalization. Firstly, I had a batch size of 64, then changed it to 32, but the accuracy dipped, so I then chose a mini-batch size of 128, and my accuracy increased slightly. </a:t>
            </a: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itchFamily="34" charset="0"/>
              <a:buChar char="•"/>
            </a:pPr>
            <a:r>
              <a:rPr lang="en-US" sz="2800" b="1" dirty="0"/>
              <a:t>Dropout </a:t>
            </a:r>
          </a:p>
          <a:p>
            <a:pPr marL="1943025" lvl="1" indent="-457200">
              <a:lnSpc>
                <a:spcPct val="150000"/>
              </a:lnSpc>
              <a:buFont typeface="Arial" pitchFamily="34" charset="0"/>
              <a:buChar char="•"/>
            </a:pPr>
            <a:r>
              <a:rPr lang="en-US" sz="2800" dirty="0">
                <a:latin typeface="Times New Roman" panose="02020603050405020304" pitchFamily="18" charset="0"/>
                <a:cs typeface="Times New Roman" panose="02020603050405020304" pitchFamily="18" charset="0"/>
              </a:rPr>
              <a:t>In Lecture 8 – Neural Networks (IV) from Week 4, we learned about how dropout changes the network’s structure, prevents overfitting, and generalizes better to testing data.</a:t>
            </a:r>
          </a:p>
        </p:txBody>
      </p:sp>
      <p:pic>
        <p:nvPicPr>
          <p:cNvPr id="21" name="Picture 6">
            <a:extLst>
              <a:ext uri="{FF2B5EF4-FFF2-40B4-BE49-F238E27FC236}">
                <a16:creationId xmlns:a16="http://schemas.microsoft.com/office/drawing/2014/main" id="{6D16B6A9-ADCC-E164-7894-B5AB28FCAB8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49873"/>
          <a:stretch/>
        </p:blipFill>
        <p:spPr bwMode="auto">
          <a:xfrm>
            <a:off x="33359736" y="5293089"/>
            <a:ext cx="10052051" cy="707416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E4310AE6-2CF3-BDFB-0777-334A06FCA6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24150" y="13062463"/>
            <a:ext cx="10630821" cy="640135"/>
          </a:xfrm>
          <a:prstGeom prst="rect">
            <a:avLst/>
          </a:prstGeom>
        </p:spPr>
      </p:pic>
      <p:sp>
        <p:nvSpPr>
          <p:cNvPr id="26" name="Text Placeholder 6">
            <a:extLst>
              <a:ext uri="{FF2B5EF4-FFF2-40B4-BE49-F238E27FC236}">
                <a16:creationId xmlns:a16="http://schemas.microsoft.com/office/drawing/2014/main" id="{AE9EBB05-3314-CDA4-29C4-2B4B01A8A7E3}"/>
              </a:ext>
            </a:extLst>
          </p:cNvPr>
          <p:cNvSpPr txBox="1">
            <a:spLocks/>
          </p:cNvSpPr>
          <p:nvPr/>
        </p:nvSpPr>
        <p:spPr>
          <a:xfrm>
            <a:off x="33124150" y="12039485"/>
            <a:ext cx="10048874" cy="103051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2800" dirty="0"/>
              <a:t>Final Kaggle Score</a:t>
            </a:r>
          </a:p>
        </p:txBody>
      </p:sp>
      <p:sp>
        <p:nvSpPr>
          <p:cNvPr id="27" name="TextBox 26">
            <a:extLst>
              <a:ext uri="{FF2B5EF4-FFF2-40B4-BE49-F238E27FC236}">
                <a16:creationId xmlns:a16="http://schemas.microsoft.com/office/drawing/2014/main" id="{AC8FC52B-B686-F4BE-04F4-9BC048B1AD05}"/>
              </a:ext>
            </a:extLst>
          </p:cNvPr>
          <p:cNvSpPr txBox="1"/>
          <p:nvPr/>
        </p:nvSpPr>
        <p:spPr>
          <a:xfrm>
            <a:off x="41827938" y="32295923"/>
            <a:ext cx="503008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Summer 2024</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1354</TotalTime>
  <Words>905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Kevin Wong</cp:lastModifiedBy>
  <cp:revision>84</cp:revision>
  <dcterms:created xsi:type="dcterms:W3CDTF">2012-02-03T19:11:35Z</dcterms:created>
  <dcterms:modified xsi:type="dcterms:W3CDTF">2024-08-06T05:34:28Z</dcterms:modified>
  <cp:category>Research poster templates</cp:category>
</cp:coreProperties>
</file>