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354" r:id="rId3"/>
    <p:sldId id="341" r:id="rId4"/>
    <p:sldId id="284" r:id="rId5"/>
    <p:sldId id="333" r:id="rId6"/>
    <p:sldId id="342" r:id="rId7"/>
    <p:sldId id="343" r:id="rId8"/>
    <p:sldId id="350" r:id="rId9"/>
    <p:sldId id="337" r:id="rId10"/>
    <p:sldId id="338" r:id="rId11"/>
    <p:sldId id="288" r:id="rId12"/>
    <p:sldId id="345" r:id="rId13"/>
    <p:sldId id="346" r:id="rId14"/>
    <p:sldId id="339" r:id="rId15"/>
    <p:sldId id="340" r:id="rId16"/>
    <p:sldId id="353" r:id="rId17"/>
    <p:sldId id="352" r:id="rId18"/>
    <p:sldId id="349" r:id="rId19"/>
    <p:sldId id="290" r:id="rId20"/>
    <p:sldId id="347" r:id="rId21"/>
    <p:sldId id="348" r:id="rId22"/>
    <p:sldId id="344" r:id="rId23"/>
    <p:sldId id="292"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showGuides="1">
      <p:cViewPr>
        <p:scale>
          <a:sx n="50" d="100"/>
          <a:sy n="50" d="100"/>
        </p:scale>
        <p:origin x="-106" y="62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575806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0393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spTree>
    <p:extLst>
      <p:ext uri="{BB962C8B-B14F-4D97-AF65-F5344CB8AC3E}">
        <p14:creationId xmlns:p14="http://schemas.microsoft.com/office/powerpoint/2010/main" val="2324853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2775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38558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9782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57424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90585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spTree>
    <p:extLst>
      <p:ext uri="{BB962C8B-B14F-4D97-AF65-F5344CB8AC3E}">
        <p14:creationId xmlns:p14="http://schemas.microsoft.com/office/powerpoint/2010/main" val="2021373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spTree>
    <p:extLst>
      <p:ext uri="{BB962C8B-B14F-4D97-AF65-F5344CB8AC3E}">
        <p14:creationId xmlns:p14="http://schemas.microsoft.com/office/powerpoint/2010/main" val="372234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050632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spTree>
    <p:extLst>
      <p:ext uri="{BB962C8B-B14F-4D97-AF65-F5344CB8AC3E}">
        <p14:creationId xmlns:p14="http://schemas.microsoft.com/office/powerpoint/2010/main" val="299023377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eveloper.android.com/studio/write/image-asset-studio"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eveloper.android.com/studio/write/vector-asset-studio"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developer.android.com/guide/topics/manifest/manifest-intro"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android.com/guide/topics/resources/providing-resources"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	Project </a:t>
            </a:r>
            <a:r>
              <a:rPr lang="it-IT" dirty="0" err="1"/>
              <a:t>structure</a:t>
            </a:r>
            <a:endParaRPr lang="it-IT" dirty="0"/>
          </a:p>
        </p:txBody>
      </p:sp>
      <p:sp>
        <p:nvSpPr>
          <p:cNvPr id="4"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FFD331-F260-4246-B4DC-457DD7283E0B}"/>
              </a:ext>
            </a:extLst>
          </p:cNvPr>
          <p:cNvSpPr>
            <a:spLocks noGrp="1"/>
          </p:cNvSpPr>
          <p:nvPr>
            <p:ph type="title"/>
          </p:nvPr>
        </p:nvSpPr>
        <p:spPr/>
        <p:txBody>
          <a:bodyPr/>
          <a:lstStyle/>
          <a:p>
            <a:r>
              <a:rPr lang="it-IT" dirty="0"/>
              <a:t>Layout</a:t>
            </a:r>
          </a:p>
        </p:txBody>
      </p:sp>
      <p:sp>
        <p:nvSpPr>
          <p:cNvPr id="3" name="Segnaposto contenuto 2">
            <a:extLst>
              <a:ext uri="{FF2B5EF4-FFF2-40B4-BE49-F238E27FC236}">
                <a16:creationId xmlns:a16="http://schemas.microsoft.com/office/drawing/2014/main" id="{31FABF0B-095A-42CA-B075-66474CFB8192}"/>
              </a:ext>
            </a:extLst>
          </p:cNvPr>
          <p:cNvSpPr>
            <a:spLocks noGrp="1"/>
          </p:cNvSpPr>
          <p:nvPr>
            <p:ph sz="half" idx="1"/>
          </p:nvPr>
        </p:nvSpPr>
        <p:spPr/>
        <p:txBody>
          <a:bodyPr>
            <a:normAutofit fontScale="77500" lnSpcReduction="20000"/>
          </a:bodyPr>
          <a:lstStyle/>
          <a:p>
            <a:pPr marL="0" indent="0">
              <a:buNone/>
            </a:pPr>
            <a:r>
              <a:rPr lang="it-IT" dirty="0"/>
              <a:t>Layout files </a:t>
            </a:r>
            <a:r>
              <a:rPr lang="it-IT" dirty="0" err="1"/>
              <a:t>describe</a:t>
            </a:r>
            <a:r>
              <a:rPr lang="it-IT" dirty="0"/>
              <a:t> the </a:t>
            </a:r>
            <a:r>
              <a:rPr lang="it-IT" dirty="0" err="1"/>
              <a:t>architecture</a:t>
            </a:r>
            <a:r>
              <a:rPr lang="it-IT" dirty="0"/>
              <a:t> of UI.</a:t>
            </a:r>
          </a:p>
          <a:p>
            <a:pPr marL="0" indent="0">
              <a:buNone/>
            </a:pPr>
            <a:r>
              <a:rPr lang="it-IT" dirty="0" err="1"/>
              <a:t>Contains</a:t>
            </a:r>
            <a:r>
              <a:rPr lang="it-IT" dirty="0"/>
              <a:t>:</a:t>
            </a:r>
          </a:p>
          <a:p>
            <a:r>
              <a:rPr lang="it-IT" dirty="0" err="1">
                <a:solidFill>
                  <a:srgbClr val="FF0000"/>
                </a:solidFill>
              </a:rPr>
              <a:t>ViewGroup</a:t>
            </a:r>
            <a:r>
              <a:rPr lang="it-IT" dirty="0">
                <a:solidFill>
                  <a:srgbClr val="FF0000"/>
                </a:solidFill>
              </a:rPr>
              <a:t>:</a:t>
            </a:r>
            <a:r>
              <a:rPr lang="it-IT" dirty="0"/>
              <a:t> </a:t>
            </a:r>
            <a:r>
              <a:rPr lang="en-US" dirty="0"/>
              <a:t>A container for other View elements. </a:t>
            </a:r>
            <a:r>
              <a:rPr lang="it-IT" dirty="0"/>
              <a:t>(</a:t>
            </a:r>
            <a:r>
              <a:rPr lang="it-IT" dirty="0" err="1"/>
              <a:t>LinearLayout</a:t>
            </a:r>
            <a:r>
              <a:rPr lang="it-IT" dirty="0"/>
              <a:t>, </a:t>
            </a:r>
            <a:r>
              <a:rPr lang="it-IT" dirty="0" err="1"/>
              <a:t>ConstraintLayout</a:t>
            </a:r>
            <a:r>
              <a:rPr lang="it-IT" dirty="0"/>
              <a:t> …)</a:t>
            </a:r>
          </a:p>
          <a:p>
            <a:r>
              <a:rPr lang="it-IT" dirty="0">
                <a:solidFill>
                  <a:srgbClr val="FF0000"/>
                </a:solidFill>
              </a:rPr>
              <a:t> </a:t>
            </a:r>
            <a:r>
              <a:rPr lang="it-IT" dirty="0" err="1">
                <a:solidFill>
                  <a:srgbClr val="FF0000"/>
                </a:solidFill>
              </a:rPr>
              <a:t>View</a:t>
            </a:r>
            <a:r>
              <a:rPr lang="it-IT" dirty="0">
                <a:solidFill>
                  <a:srgbClr val="FF0000"/>
                </a:solidFill>
              </a:rPr>
              <a:t>: </a:t>
            </a:r>
            <a:r>
              <a:rPr lang="it-IT" dirty="0"/>
              <a:t>An </a:t>
            </a:r>
            <a:r>
              <a:rPr lang="it-IT" dirty="0" err="1"/>
              <a:t>individual</a:t>
            </a:r>
            <a:r>
              <a:rPr lang="it-IT" dirty="0"/>
              <a:t> UI component (Button, </a:t>
            </a:r>
            <a:r>
              <a:rPr lang="it-IT" dirty="0" err="1"/>
              <a:t>TextView</a:t>
            </a:r>
            <a:r>
              <a:rPr lang="it-IT" dirty="0"/>
              <a:t>…)</a:t>
            </a:r>
          </a:p>
          <a:p>
            <a:pPr marL="0" indent="0">
              <a:buNone/>
            </a:pPr>
            <a:r>
              <a:rPr lang="it-IT" dirty="0" err="1"/>
              <a:t>Each</a:t>
            </a:r>
            <a:r>
              <a:rPr lang="it-IT" dirty="0"/>
              <a:t> UI </a:t>
            </a:r>
            <a:r>
              <a:rPr lang="it-IT" dirty="0" err="1"/>
              <a:t>elements</a:t>
            </a:r>
            <a:r>
              <a:rPr lang="it-IT" dirty="0"/>
              <a:t> </a:t>
            </a:r>
            <a:r>
              <a:rPr lang="it-IT" dirty="0" err="1"/>
              <a:t>has</a:t>
            </a:r>
            <a:r>
              <a:rPr lang="it-IT" dirty="0"/>
              <a:t> </a:t>
            </a:r>
            <a:r>
              <a:rPr lang="it-IT" dirty="0" err="1"/>
              <a:t>attributes</a:t>
            </a:r>
            <a:r>
              <a:rPr lang="it-IT" dirty="0"/>
              <a:t> like:</a:t>
            </a:r>
          </a:p>
          <a:p>
            <a:r>
              <a:rPr lang="it-IT" dirty="0" err="1"/>
              <a:t>unique</a:t>
            </a:r>
            <a:r>
              <a:rPr lang="it-IT" dirty="0"/>
              <a:t> id.</a:t>
            </a:r>
          </a:p>
          <a:p>
            <a:r>
              <a:rPr lang="it-IT" dirty="0" err="1"/>
              <a:t>Dimension</a:t>
            </a:r>
            <a:endParaRPr lang="it-IT" dirty="0"/>
          </a:p>
          <a:p>
            <a:r>
              <a:rPr lang="it-IT" dirty="0"/>
              <a:t>Position in the layout </a:t>
            </a:r>
          </a:p>
          <a:p>
            <a:pPr marL="0" indent="0">
              <a:buNone/>
            </a:pPr>
            <a:r>
              <a:rPr lang="it-IT" dirty="0" err="1"/>
              <a:t>You</a:t>
            </a:r>
            <a:r>
              <a:rPr lang="it-IT" dirty="0"/>
              <a:t> can include layout </a:t>
            </a:r>
            <a:r>
              <a:rPr lang="it-IT" dirty="0" err="1"/>
              <a:t>into</a:t>
            </a:r>
            <a:r>
              <a:rPr lang="it-IT" dirty="0"/>
              <a:t> </a:t>
            </a:r>
            <a:r>
              <a:rPr lang="it-IT" dirty="0" err="1"/>
              <a:t>another</a:t>
            </a:r>
            <a:r>
              <a:rPr lang="it-IT" dirty="0"/>
              <a:t>-one </a:t>
            </a:r>
            <a:r>
              <a:rPr lang="it-IT" dirty="0" err="1"/>
              <a:t>using</a:t>
            </a:r>
            <a:r>
              <a:rPr lang="it-IT" dirty="0"/>
              <a:t> the id and the </a:t>
            </a:r>
            <a:r>
              <a:rPr lang="it-IT" dirty="0" err="1"/>
              <a:t>directive</a:t>
            </a:r>
            <a:r>
              <a:rPr lang="it-IT" dirty="0"/>
              <a:t> &lt;include&gt;</a:t>
            </a:r>
          </a:p>
        </p:txBody>
      </p:sp>
      <p:sp>
        <p:nvSpPr>
          <p:cNvPr id="5" name="Segnaposto numero diapositiva 4">
            <a:extLst>
              <a:ext uri="{FF2B5EF4-FFF2-40B4-BE49-F238E27FC236}">
                <a16:creationId xmlns:a16="http://schemas.microsoft.com/office/drawing/2014/main" id="{F8BE4140-D061-407B-B86A-69E5E953E156}"/>
              </a:ext>
            </a:extLst>
          </p:cNvPr>
          <p:cNvSpPr>
            <a:spLocks noGrp="1"/>
          </p:cNvSpPr>
          <p:nvPr>
            <p:ph type="sldNum" sz="quarter" idx="12"/>
          </p:nvPr>
        </p:nvSpPr>
        <p:spPr/>
        <p:txBody>
          <a:bodyPr/>
          <a:lstStyle/>
          <a:p>
            <a:fld id="{D2040F39-7941-49A4-B48D-F201B18B6351}" type="slidenum">
              <a:rPr lang="it-IT" smtClean="0"/>
              <a:pPr/>
              <a:t>10</a:t>
            </a:fld>
            <a:endParaRPr lang="it-IT" dirty="0"/>
          </a:p>
        </p:txBody>
      </p:sp>
      <p:sp>
        <p:nvSpPr>
          <p:cNvPr id="13" name="Rectangle 2">
            <a:extLst>
              <a:ext uri="{FF2B5EF4-FFF2-40B4-BE49-F238E27FC236}">
                <a16:creationId xmlns:a16="http://schemas.microsoft.com/office/drawing/2014/main" id="{B5B11049-102D-477B-A704-00BD9B5567B4}"/>
              </a:ext>
            </a:extLst>
          </p:cNvPr>
          <p:cNvSpPr>
            <a:spLocks noGrp="1" noChangeArrowheads="1"/>
          </p:cNvSpPr>
          <p:nvPr>
            <p:ph sz="half" idx="2"/>
          </p:nvPr>
        </p:nvSpPr>
        <p:spPr bwMode="auto">
          <a:xfrm>
            <a:off x="6172200" y="1482071"/>
            <a:ext cx="5410199" cy="5116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marL="0" indent="0" defTabSz="685800" eaLnBrk="0" fontAlgn="base" hangingPunct="0">
              <a:spcBef>
                <a:spcPct val="0"/>
              </a:spcBef>
              <a:spcAft>
                <a:spcPct val="0"/>
              </a:spcAft>
              <a:buNone/>
            </a:pPr>
            <a:r>
              <a:rPr lang="it-IT" altLang="it-IT" sz="1600" dirty="0"/>
              <a:t>Sintassi generica:</a:t>
            </a:r>
          </a:p>
          <a:p>
            <a:pPr marL="0" indent="0" defTabSz="685800" eaLnBrk="0" fontAlgn="base" hangingPunct="0">
              <a:spcBef>
                <a:spcPct val="0"/>
              </a:spcBef>
              <a:spcAft>
                <a:spcPct val="0"/>
              </a:spcAft>
              <a:buNone/>
            </a:pPr>
            <a:endParaRPr lang="it-IT" altLang="it-IT" sz="1300" dirty="0"/>
          </a:p>
          <a:p>
            <a:pPr marL="0" indent="0" defTabSz="685800" eaLnBrk="0" fontAlgn="base" hangingPunct="0">
              <a:spcBef>
                <a:spcPct val="0"/>
              </a:spcBef>
              <a:spcAft>
                <a:spcPct val="0"/>
              </a:spcAft>
              <a:buNone/>
            </a:pPr>
            <a:r>
              <a:rPr lang="it-IT" altLang="it-IT" sz="1300" dirty="0"/>
              <a:t>&lt;?xml </a:t>
            </a:r>
            <a:r>
              <a:rPr lang="it-IT" altLang="it-IT" sz="1300" dirty="0" err="1"/>
              <a:t>version</a:t>
            </a:r>
            <a:r>
              <a:rPr lang="it-IT" altLang="it-IT" sz="1300" dirty="0"/>
              <a:t>="1.0" encoding="utf-8"?&gt;</a:t>
            </a:r>
            <a:br>
              <a:rPr lang="it-IT" altLang="it-IT" sz="1300" dirty="0"/>
            </a:br>
            <a:r>
              <a:rPr lang="it-IT" altLang="it-IT" sz="1300" dirty="0"/>
              <a:t>&lt;</a:t>
            </a:r>
            <a:r>
              <a:rPr lang="it-IT" altLang="it-IT" sz="1300" dirty="0" err="1"/>
              <a:t>ViewGroup</a:t>
            </a:r>
            <a:br>
              <a:rPr lang="it-IT" altLang="it-IT" sz="1300" dirty="0"/>
            </a:br>
            <a:r>
              <a:rPr lang="it-IT" altLang="it-IT" sz="1300" dirty="0"/>
              <a:t>         </a:t>
            </a:r>
            <a:r>
              <a:rPr lang="it-IT" altLang="it-IT" sz="1300" dirty="0" err="1"/>
              <a:t>xmlns:android</a:t>
            </a:r>
            <a:r>
              <a:rPr lang="it-IT" altLang="it-IT" sz="1300" dirty="0"/>
              <a:t>="http://schemas.android.com/</a:t>
            </a:r>
            <a:r>
              <a:rPr lang="it-IT" altLang="it-IT" sz="1300" dirty="0" err="1"/>
              <a:t>apk</a:t>
            </a:r>
            <a:r>
              <a:rPr lang="it-IT" altLang="it-IT" sz="1300" dirty="0"/>
              <a:t>/res/</a:t>
            </a:r>
            <a:r>
              <a:rPr lang="it-IT" altLang="it-IT" sz="1300" dirty="0" err="1"/>
              <a:t>android</a:t>
            </a:r>
            <a:r>
              <a:rPr lang="it-IT" altLang="it-IT" sz="1300" dirty="0"/>
              <a:t>"</a:t>
            </a:r>
            <a:br>
              <a:rPr lang="it-IT" altLang="it-IT" sz="1300" dirty="0"/>
            </a:br>
            <a:r>
              <a:rPr lang="it-IT" altLang="it-IT" sz="1300" dirty="0"/>
              <a:t>         </a:t>
            </a:r>
            <a:r>
              <a:rPr lang="it-IT" altLang="it-IT" sz="1300" dirty="0" err="1"/>
              <a:t>android:id</a:t>
            </a:r>
            <a:r>
              <a:rPr lang="it-IT" altLang="it-IT" sz="1300" dirty="0"/>
              <a:t>="@[+][package:]id/</a:t>
            </a:r>
            <a:r>
              <a:rPr lang="it-IT" altLang="it-IT" sz="1300" dirty="0" err="1"/>
              <a:t>resource_name</a:t>
            </a:r>
            <a:r>
              <a:rPr lang="it-IT" altLang="it-IT" sz="1300" dirty="0"/>
              <a:t>"</a:t>
            </a:r>
            <a:br>
              <a:rPr lang="it-IT" altLang="it-IT" sz="1300" dirty="0"/>
            </a:br>
            <a:r>
              <a:rPr lang="it-IT" altLang="it-IT" sz="1300" dirty="0"/>
              <a:t>         </a:t>
            </a:r>
            <a:r>
              <a:rPr lang="it-IT" altLang="it-IT" sz="1300" dirty="0" err="1"/>
              <a:t>android:layout_height</a:t>
            </a:r>
            <a:r>
              <a:rPr lang="it-IT" altLang="it-IT" sz="1300" dirty="0"/>
              <a:t>=["</a:t>
            </a:r>
            <a:r>
              <a:rPr lang="it-IT" altLang="it-IT" sz="1300" dirty="0" err="1"/>
              <a:t>dimension</a:t>
            </a:r>
            <a:r>
              <a:rPr lang="it-IT" altLang="it-IT" sz="1300" dirty="0"/>
              <a:t>" | "</a:t>
            </a:r>
            <a:r>
              <a:rPr lang="it-IT" altLang="it-IT" sz="1300" dirty="0" err="1"/>
              <a:t>match_parent</a:t>
            </a:r>
            <a:r>
              <a:rPr lang="it-IT" altLang="it-IT" sz="1300" dirty="0"/>
              <a:t>" | "</a:t>
            </a:r>
            <a:r>
              <a:rPr lang="it-IT" altLang="it-IT" sz="1300" dirty="0" err="1"/>
              <a:t>wrap_content</a:t>
            </a:r>
            <a:r>
              <a:rPr lang="it-IT" altLang="it-IT" sz="1300" dirty="0"/>
              <a:t>"]</a:t>
            </a:r>
            <a:br>
              <a:rPr lang="it-IT" altLang="it-IT" sz="1300" dirty="0"/>
            </a:br>
            <a:r>
              <a:rPr lang="it-IT" altLang="it-IT" sz="1300" dirty="0"/>
              <a:t>         </a:t>
            </a:r>
            <a:r>
              <a:rPr lang="it-IT" altLang="it-IT" sz="1300" dirty="0" err="1"/>
              <a:t>android:layout_width</a:t>
            </a:r>
            <a:r>
              <a:rPr lang="it-IT" altLang="it-IT" sz="1300" dirty="0"/>
              <a:t>=["</a:t>
            </a:r>
            <a:r>
              <a:rPr lang="it-IT" altLang="it-IT" sz="1300" dirty="0" err="1"/>
              <a:t>dimension</a:t>
            </a:r>
            <a:r>
              <a:rPr lang="it-IT" altLang="it-IT" sz="1300" dirty="0"/>
              <a:t>" | "</a:t>
            </a:r>
            <a:r>
              <a:rPr lang="it-IT" altLang="it-IT" sz="1300" dirty="0" err="1"/>
              <a:t>match_parent</a:t>
            </a:r>
            <a:r>
              <a:rPr lang="it-IT" altLang="it-IT" sz="1300" dirty="0"/>
              <a:t>" | "</a:t>
            </a:r>
            <a:r>
              <a:rPr lang="it-IT" altLang="it-IT" sz="1300" dirty="0" err="1"/>
              <a:t>wrap_content</a:t>
            </a:r>
            <a:r>
              <a:rPr lang="it-IT" altLang="it-IT" sz="1300" dirty="0"/>
              <a:t>"]</a:t>
            </a:r>
            <a:br>
              <a:rPr lang="it-IT" altLang="it-IT" sz="1300" dirty="0"/>
            </a:br>
            <a:r>
              <a:rPr lang="it-IT" altLang="it-IT" sz="1300" dirty="0"/>
              <a:t>         [</a:t>
            </a:r>
            <a:r>
              <a:rPr lang="it-IT" altLang="it-IT" sz="1300" dirty="0" err="1"/>
              <a:t>ViewGroup-specific</a:t>
            </a:r>
            <a:r>
              <a:rPr lang="it-IT" altLang="it-IT" sz="1300" dirty="0"/>
              <a:t> </a:t>
            </a:r>
            <a:r>
              <a:rPr lang="it-IT" altLang="it-IT" sz="1300" dirty="0" err="1"/>
              <a:t>attributes</a:t>
            </a:r>
            <a:r>
              <a:rPr lang="it-IT" altLang="it-IT" sz="1300" dirty="0"/>
              <a:t>] &gt;</a:t>
            </a:r>
            <a:br>
              <a:rPr lang="it-IT" altLang="it-IT" sz="1300" dirty="0"/>
            </a:br>
            <a:r>
              <a:rPr lang="it-IT" altLang="it-IT" sz="1300" dirty="0"/>
              <a:t>         </a:t>
            </a:r>
          </a:p>
          <a:p>
            <a:pPr marL="0" indent="0" defTabSz="685800" eaLnBrk="0" fontAlgn="base" hangingPunct="0">
              <a:spcBef>
                <a:spcPct val="0"/>
              </a:spcBef>
              <a:spcAft>
                <a:spcPct val="0"/>
              </a:spcAft>
              <a:buNone/>
            </a:pPr>
            <a:r>
              <a:rPr lang="it-IT" altLang="it-IT" sz="1300" dirty="0"/>
              <a:t>        &lt;</a:t>
            </a:r>
            <a:r>
              <a:rPr lang="it-IT" altLang="it-IT" sz="1300" dirty="0" err="1"/>
              <a:t>View</a:t>
            </a:r>
            <a:br>
              <a:rPr lang="it-IT" altLang="it-IT" sz="1300" dirty="0"/>
            </a:br>
            <a:r>
              <a:rPr lang="it-IT" altLang="it-IT" sz="1300" dirty="0"/>
              <a:t>               </a:t>
            </a:r>
            <a:r>
              <a:rPr lang="it-IT" altLang="it-IT" sz="1300" dirty="0" err="1"/>
              <a:t>android:id</a:t>
            </a:r>
            <a:r>
              <a:rPr lang="it-IT" altLang="it-IT" sz="1300" dirty="0"/>
              <a:t>="@[+][package:]id/</a:t>
            </a:r>
            <a:r>
              <a:rPr lang="it-IT" altLang="it-IT" sz="1300" dirty="0" err="1"/>
              <a:t>resource_name</a:t>
            </a:r>
            <a:r>
              <a:rPr lang="it-IT" altLang="it-IT" sz="1300" dirty="0"/>
              <a:t>"</a:t>
            </a:r>
            <a:br>
              <a:rPr lang="it-IT" altLang="it-IT" sz="1300" dirty="0"/>
            </a:br>
            <a:r>
              <a:rPr lang="it-IT" altLang="it-IT" sz="1300" dirty="0"/>
              <a:t>               </a:t>
            </a:r>
            <a:r>
              <a:rPr lang="it-IT" altLang="it-IT" sz="1300" dirty="0" err="1"/>
              <a:t>android:layout_height</a:t>
            </a:r>
            <a:r>
              <a:rPr lang="it-IT" altLang="it-IT" sz="1300" dirty="0"/>
              <a:t>=["</a:t>
            </a:r>
            <a:r>
              <a:rPr lang="it-IT" altLang="it-IT" sz="1300" dirty="0" err="1"/>
              <a:t>dimension</a:t>
            </a:r>
            <a:r>
              <a:rPr lang="it-IT" altLang="it-IT" sz="1300" dirty="0"/>
              <a:t>" | "</a:t>
            </a:r>
            <a:r>
              <a:rPr lang="it-IT" altLang="it-IT" sz="1300" dirty="0" err="1"/>
              <a:t>match_parent</a:t>
            </a:r>
            <a:r>
              <a:rPr lang="it-IT" altLang="it-IT" sz="1300" dirty="0"/>
              <a:t>" | "</a:t>
            </a:r>
            <a:r>
              <a:rPr lang="it-IT" altLang="it-IT" sz="1300" dirty="0" err="1"/>
              <a:t>wrap_content</a:t>
            </a:r>
            <a:r>
              <a:rPr lang="it-IT" altLang="it-IT" sz="1300" dirty="0"/>
              <a:t>"]</a:t>
            </a:r>
            <a:br>
              <a:rPr lang="it-IT" altLang="it-IT" sz="1300" dirty="0"/>
            </a:br>
            <a:r>
              <a:rPr lang="it-IT" altLang="it-IT" sz="1300" dirty="0"/>
              <a:t>               </a:t>
            </a:r>
            <a:r>
              <a:rPr lang="it-IT" altLang="it-IT" sz="1300" dirty="0" err="1"/>
              <a:t>android:layout_width</a:t>
            </a:r>
            <a:r>
              <a:rPr lang="it-IT" altLang="it-IT" sz="1300" dirty="0"/>
              <a:t>=["</a:t>
            </a:r>
            <a:r>
              <a:rPr lang="it-IT" altLang="it-IT" sz="1300" dirty="0" err="1"/>
              <a:t>dimension</a:t>
            </a:r>
            <a:r>
              <a:rPr lang="it-IT" altLang="it-IT" sz="1300" dirty="0"/>
              <a:t>" | "</a:t>
            </a:r>
            <a:r>
              <a:rPr lang="it-IT" altLang="it-IT" sz="1300" dirty="0" err="1"/>
              <a:t>match_parent</a:t>
            </a:r>
            <a:r>
              <a:rPr lang="it-IT" altLang="it-IT" sz="1300" dirty="0"/>
              <a:t>" | "</a:t>
            </a:r>
            <a:r>
              <a:rPr lang="it-IT" altLang="it-IT" sz="1300" dirty="0" err="1"/>
              <a:t>wrap_content</a:t>
            </a:r>
            <a:r>
              <a:rPr lang="it-IT" altLang="it-IT" sz="1300" dirty="0"/>
              <a:t>"]</a:t>
            </a:r>
            <a:br>
              <a:rPr lang="it-IT" altLang="it-IT" sz="1300" dirty="0"/>
            </a:br>
            <a:r>
              <a:rPr lang="it-IT" altLang="it-IT" sz="1300" dirty="0"/>
              <a:t>               [</a:t>
            </a:r>
            <a:r>
              <a:rPr lang="it-IT" altLang="it-IT" sz="1300" dirty="0" err="1"/>
              <a:t>View-specific</a:t>
            </a:r>
            <a:r>
              <a:rPr lang="it-IT" altLang="it-IT" sz="1300" dirty="0"/>
              <a:t> </a:t>
            </a:r>
            <a:r>
              <a:rPr lang="it-IT" altLang="it-IT" sz="1300" dirty="0" err="1"/>
              <a:t>attributes</a:t>
            </a:r>
            <a:r>
              <a:rPr lang="it-IT" altLang="it-IT" sz="1300" dirty="0"/>
              <a:t>] &gt;</a:t>
            </a:r>
            <a:br>
              <a:rPr lang="it-IT" altLang="it-IT" sz="1300" dirty="0"/>
            </a:br>
            <a:r>
              <a:rPr lang="it-IT" altLang="it-IT" sz="1300" dirty="0"/>
              <a:t>        &lt;/</a:t>
            </a:r>
            <a:r>
              <a:rPr lang="it-IT" altLang="it-IT" sz="1300" dirty="0" err="1"/>
              <a:t>View</a:t>
            </a:r>
            <a:r>
              <a:rPr lang="it-IT" altLang="it-IT" sz="1300" dirty="0"/>
              <a:t>&gt;</a:t>
            </a:r>
            <a:br>
              <a:rPr lang="it-IT" altLang="it-IT" sz="1300" dirty="0"/>
            </a:br>
            <a:r>
              <a:rPr lang="it-IT" altLang="it-IT" sz="1300" dirty="0"/>
              <a:t>        &lt;</a:t>
            </a:r>
            <a:r>
              <a:rPr lang="it-IT" altLang="it-IT" sz="1300" dirty="0" err="1"/>
              <a:t>ViewGroup</a:t>
            </a:r>
            <a:r>
              <a:rPr lang="it-IT" altLang="it-IT" sz="1300" dirty="0"/>
              <a:t> &gt;</a:t>
            </a:r>
            <a:br>
              <a:rPr lang="it-IT" altLang="it-IT" sz="1300" dirty="0"/>
            </a:br>
            <a:r>
              <a:rPr lang="it-IT" altLang="it-IT" sz="1300" dirty="0"/>
              <a:t>                &lt;</a:t>
            </a:r>
            <a:r>
              <a:rPr lang="it-IT" altLang="it-IT" sz="1300" dirty="0" err="1"/>
              <a:t>View</a:t>
            </a:r>
            <a:r>
              <a:rPr lang="it-IT" altLang="it-IT" sz="1300" dirty="0"/>
              <a:t> /&gt;</a:t>
            </a:r>
            <a:br>
              <a:rPr lang="it-IT" altLang="it-IT" sz="1300" dirty="0"/>
            </a:br>
            <a:r>
              <a:rPr lang="it-IT" altLang="it-IT" sz="1300" dirty="0"/>
              <a:t>         &lt;/</a:t>
            </a:r>
            <a:r>
              <a:rPr lang="it-IT" altLang="it-IT" sz="1300" dirty="0" err="1"/>
              <a:t>ViewGroup</a:t>
            </a:r>
            <a:r>
              <a:rPr lang="it-IT" altLang="it-IT" sz="1300" dirty="0"/>
              <a:t>&gt;</a:t>
            </a:r>
            <a:br>
              <a:rPr lang="it-IT" altLang="it-IT" sz="1300" dirty="0"/>
            </a:br>
            <a:r>
              <a:rPr lang="it-IT" altLang="it-IT" sz="1300" dirty="0"/>
              <a:t>         &lt;include layout="@layout/</a:t>
            </a:r>
            <a:r>
              <a:rPr lang="it-IT" altLang="it-IT" sz="1300" dirty="0" err="1"/>
              <a:t>layout_resource</a:t>
            </a:r>
            <a:r>
              <a:rPr lang="it-IT" altLang="it-IT" sz="1300" dirty="0"/>
              <a:t>"/&gt;</a:t>
            </a:r>
            <a:br>
              <a:rPr lang="it-IT" altLang="it-IT" sz="1300" dirty="0"/>
            </a:br>
            <a:r>
              <a:rPr lang="it-IT" altLang="it-IT" sz="1300" dirty="0"/>
              <a:t>&lt;/</a:t>
            </a:r>
            <a:r>
              <a:rPr lang="it-IT" altLang="it-IT" sz="1300" dirty="0" err="1"/>
              <a:t>ViewGroup</a:t>
            </a:r>
            <a:r>
              <a:rPr lang="it-IT" altLang="it-IT" sz="1300" dirty="0"/>
              <a:t>&gt; </a:t>
            </a:r>
          </a:p>
        </p:txBody>
      </p:sp>
    </p:spTree>
    <p:extLst>
      <p:ext uri="{BB962C8B-B14F-4D97-AF65-F5344CB8AC3E}">
        <p14:creationId xmlns:p14="http://schemas.microsoft.com/office/powerpoint/2010/main" val="4253641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example</a:t>
            </a:r>
          </a:p>
        </p:txBody>
      </p:sp>
      <p:pic>
        <p:nvPicPr>
          <p:cNvPr id="36" name="Segnaposto contenuto 35">
            <a:extLst>
              <a:ext uri="{FF2B5EF4-FFF2-40B4-BE49-F238E27FC236}">
                <a16:creationId xmlns:a16="http://schemas.microsoft.com/office/drawing/2014/main" id="{FAC27376-DE1D-4C02-8294-96D08BA7FDDB}"/>
              </a:ext>
            </a:extLst>
          </p:cNvPr>
          <p:cNvPicPr>
            <a:picLocks noGrp="1" noChangeAspect="1"/>
          </p:cNvPicPr>
          <p:nvPr>
            <p:ph idx="1"/>
          </p:nvPr>
        </p:nvPicPr>
        <p:blipFill>
          <a:blip r:embed="rId2"/>
          <a:stretch>
            <a:fillRect/>
          </a:stretch>
        </p:blipFill>
        <p:spPr>
          <a:xfrm>
            <a:off x="1710531" y="1891146"/>
            <a:ext cx="8770937" cy="4110643"/>
          </a:xfrm>
          <a:prstGeom prst="rect">
            <a:avLst/>
          </a:prstGeom>
        </p:spPr>
      </p:pic>
    </p:spTree>
    <p:extLst>
      <p:ext uri="{BB962C8B-B14F-4D97-AF65-F5344CB8AC3E}">
        <p14:creationId xmlns:p14="http://schemas.microsoft.com/office/powerpoint/2010/main" val="3296807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F73D5C-A8D6-4558-B186-562264364F9E}"/>
              </a:ext>
            </a:extLst>
          </p:cNvPr>
          <p:cNvSpPr>
            <a:spLocks noGrp="1"/>
          </p:cNvSpPr>
          <p:nvPr>
            <p:ph type="title"/>
          </p:nvPr>
        </p:nvSpPr>
        <p:spPr/>
        <p:txBody>
          <a:bodyPr/>
          <a:lstStyle/>
          <a:p>
            <a:r>
              <a:rPr lang="it-IT" dirty="0"/>
              <a:t>String.xml files</a:t>
            </a:r>
          </a:p>
        </p:txBody>
      </p:sp>
      <p:sp>
        <p:nvSpPr>
          <p:cNvPr id="9" name="Segnaposto contenuto 8">
            <a:extLst>
              <a:ext uri="{FF2B5EF4-FFF2-40B4-BE49-F238E27FC236}">
                <a16:creationId xmlns:a16="http://schemas.microsoft.com/office/drawing/2014/main" id="{6996A7ED-1DFD-40BC-ADE5-F9C5B75682F7}"/>
              </a:ext>
            </a:extLst>
          </p:cNvPr>
          <p:cNvSpPr>
            <a:spLocks noGrp="1"/>
          </p:cNvSpPr>
          <p:nvPr>
            <p:ph sz="half" idx="1"/>
          </p:nvPr>
        </p:nvSpPr>
        <p:spPr/>
        <p:txBody>
          <a:bodyPr/>
          <a:lstStyle/>
          <a:p>
            <a:r>
              <a:rPr lang="it-IT" dirty="0"/>
              <a:t>&lt;</a:t>
            </a:r>
            <a:r>
              <a:rPr lang="it-IT" dirty="0" err="1"/>
              <a:t>resources</a:t>
            </a:r>
            <a:r>
              <a:rPr lang="it-IT" dirty="0"/>
              <a:t>&gt; root tag</a:t>
            </a:r>
          </a:p>
          <a:p>
            <a:r>
              <a:rPr lang="it-IT" dirty="0" err="1"/>
              <a:t>You</a:t>
            </a:r>
            <a:r>
              <a:rPr lang="it-IT" dirty="0"/>
              <a:t> can </a:t>
            </a:r>
            <a:r>
              <a:rPr lang="it-IT" dirty="0" err="1"/>
              <a:t>define</a:t>
            </a:r>
            <a:r>
              <a:rPr lang="it-IT" dirty="0"/>
              <a:t> more </a:t>
            </a:r>
            <a:r>
              <a:rPr lang="it-IT" dirty="0" err="1"/>
              <a:t>than</a:t>
            </a:r>
            <a:r>
              <a:rPr lang="it-IT" dirty="0"/>
              <a:t> one </a:t>
            </a:r>
            <a:r>
              <a:rPr lang="it-IT" dirty="0" err="1"/>
              <a:t>string</a:t>
            </a:r>
            <a:r>
              <a:rPr lang="it-IT" dirty="0"/>
              <a:t> for file, </a:t>
            </a:r>
            <a:r>
              <a:rPr lang="it-IT" dirty="0" err="1"/>
              <a:t>you</a:t>
            </a:r>
            <a:r>
              <a:rPr lang="it-IT" dirty="0"/>
              <a:t> </a:t>
            </a:r>
            <a:r>
              <a:rPr lang="it-IT" dirty="0" err="1"/>
              <a:t>have</a:t>
            </a:r>
            <a:r>
              <a:rPr lang="it-IT" dirty="0"/>
              <a:t> to </a:t>
            </a:r>
            <a:r>
              <a:rPr lang="it-IT" dirty="0" err="1"/>
              <a:t>define</a:t>
            </a:r>
            <a:r>
              <a:rPr lang="it-IT" dirty="0"/>
              <a:t> </a:t>
            </a:r>
            <a:r>
              <a:rPr lang="it-IT" dirty="0" err="1"/>
              <a:t>string</a:t>
            </a:r>
            <a:r>
              <a:rPr lang="it-IT" dirty="0"/>
              <a:t> name</a:t>
            </a:r>
          </a:p>
          <a:p>
            <a:r>
              <a:rPr lang="it-IT" dirty="0" err="1"/>
              <a:t>You</a:t>
            </a:r>
            <a:r>
              <a:rPr lang="it-IT" dirty="0"/>
              <a:t> can </a:t>
            </a:r>
            <a:r>
              <a:rPr lang="it-IT" dirty="0" err="1"/>
              <a:t>also</a:t>
            </a:r>
            <a:r>
              <a:rPr lang="it-IT" dirty="0"/>
              <a:t> </a:t>
            </a:r>
            <a:r>
              <a:rPr lang="it-IT" dirty="0" err="1"/>
              <a:t>define</a:t>
            </a:r>
            <a:r>
              <a:rPr lang="it-IT" dirty="0"/>
              <a:t> </a:t>
            </a:r>
            <a:r>
              <a:rPr lang="it-IT" dirty="0" err="1"/>
              <a:t>string</a:t>
            </a:r>
            <a:r>
              <a:rPr lang="it-IT" dirty="0"/>
              <a:t> array</a:t>
            </a:r>
          </a:p>
        </p:txBody>
      </p:sp>
      <p:sp>
        <p:nvSpPr>
          <p:cNvPr id="4" name="Segnaposto numero diapositiva 3">
            <a:extLst>
              <a:ext uri="{FF2B5EF4-FFF2-40B4-BE49-F238E27FC236}">
                <a16:creationId xmlns:a16="http://schemas.microsoft.com/office/drawing/2014/main" id="{58ECD929-00FF-47B4-8A59-E6AE984C621A}"/>
              </a:ext>
            </a:extLst>
          </p:cNvPr>
          <p:cNvSpPr>
            <a:spLocks noGrp="1"/>
          </p:cNvSpPr>
          <p:nvPr>
            <p:ph type="sldNum" sz="quarter" idx="12"/>
          </p:nvPr>
        </p:nvSpPr>
        <p:spPr/>
        <p:txBody>
          <a:bodyPr/>
          <a:lstStyle/>
          <a:p>
            <a:fld id="{D2040F39-7941-49A4-B48D-F201B18B6351}" type="slidenum">
              <a:rPr lang="it-IT" smtClean="0"/>
              <a:pPr/>
              <a:t>12</a:t>
            </a:fld>
            <a:endParaRPr lang="it-IT" dirty="0"/>
          </a:p>
        </p:txBody>
      </p:sp>
      <p:sp>
        <p:nvSpPr>
          <p:cNvPr id="11" name="Rectangle 3">
            <a:extLst>
              <a:ext uri="{FF2B5EF4-FFF2-40B4-BE49-F238E27FC236}">
                <a16:creationId xmlns:a16="http://schemas.microsoft.com/office/drawing/2014/main" id="{9C2AA6CA-FF3E-4F79-A022-C96F72D8D6D1}"/>
              </a:ext>
            </a:extLst>
          </p:cNvPr>
          <p:cNvSpPr>
            <a:spLocks noGrp="1" noChangeArrowheads="1"/>
          </p:cNvSpPr>
          <p:nvPr>
            <p:ph sz="half" idx="2"/>
          </p:nvPr>
        </p:nvSpPr>
        <p:spPr bwMode="auto">
          <a:xfrm>
            <a:off x="6172200" y="1674121"/>
            <a:ext cx="5764876" cy="43781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marL="0" indent="0" defTabSz="685800" eaLnBrk="0" fontAlgn="base" hangingPunct="0">
              <a:spcBef>
                <a:spcPct val="0"/>
              </a:spcBef>
              <a:spcAft>
                <a:spcPct val="0"/>
              </a:spcAft>
              <a:buNone/>
              <a:defRPr/>
            </a:pPr>
            <a:r>
              <a:rPr lang="it-IT" altLang="it-IT" sz="2000" dirty="0">
                <a:solidFill>
                  <a:srgbClr val="E8BF6A"/>
                </a:solidFill>
                <a:latin typeface="JetBrains Mono"/>
              </a:rPr>
              <a:t>&lt;</a:t>
            </a:r>
            <a:r>
              <a:rPr lang="it-IT" altLang="it-IT" sz="2000" dirty="0" err="1">
                <a:solidFill>
                  <a:srgbClr val="E8BF6A"/>
                </a:solidFill>
                <a:latin typeface="JetBrains Mono"/>
              </a:rPr>
              <a:t>resources</a:t>
            </a:r>
            <a:r>
              <a:rPr lang="it-IT" altLang="it-IT" sz="2000" dirty="0">
                <a:solidFill>
                  <a:srgbClr val="E8BF6A"/>
                </a:solidFill>
                <a:latin typeface="JetBrains Mono"/>
              </a:rPr>
              <a:t>&gt;</a:t>
            </a:r>
            <a:br>
              <a:rPr lang="it-IT" altLang="it-IT" sz="2000" dirty="0">
                <a:solidFill>
                  <a:srgbClr val="E8BF6A"/>
                </a:solidFill>
                <a:latin typeface="JetBrains Mono"/>
              </a:rPr>
            </a:br>
            <a:r>
              <a:rPr lang="it-IT" altLang="it-IT" sz="2000" dirty="0">
                <a:solidFill>
                  <a:srgbClr val="E8BF6A"/>
                </a:solidFill>
                <a:latin typeface="JetBrains Mono"/>
              </a:rPr>
              <a:t>   	 &lt;</a:t>
            </a:r>
            <a:r>
              <a:rPr lang="it-IT" altLang="it-IT" sz="2000" dirty="0" err="1">
                <a:solidFill>
                  <a:srgbClr val="E8BF6A"/>
                </a:solidFill>
                <a:latin typeface="JetBrains Mono"/>
              </a:rPr>
              <a:t>string</a:t>
            </a:r>
            <a:r>
              <a:rPr lang="it-IT" altLang="it-IT" sz="2000" dirty="0">
                <a:solidFill>
                  <a:srgbClr val="E8BF6A"/>
                </a:solidFill>
                <a:latin typeface="JetBrains Mono"/>
              </a:rPr>
              <a:t> </a:t>
            </a:r>
            <a:r>
              <a:rPr lang="it-IT" altLang="it-IT" sz="2000" dirty="0">
                <a:solidFill>
                  <a:srgbClr val="BABABA"/>
                </a:solidFill>
                <a:latin typeface="JetBrains Mono"/>
              </a:rPr>
              <a:t>name</a:t>
            </a:r>
            <a:r>
              <a:rPr lang="it-IT" altLang="it-IT" sz="2000" dirty="0">
                <a:solidFill>
                  <a:srgbClr val="6A8759"/>
                </a:solidFill>
                <a:latin typeface="JetBrains Mono"/>
              </a:rPr>
              <a:t>="</a:t>
            </a:r>
            <a:r>
              <a:rPr lang="it-IT" altLang="it-IT" sz="2000" dirty="0" err="1">
                <a:solidFill>
                  <a:srgbClr val="6A8759"/>
                </a:solidFill>
                <a:latin typeface="JetBrains Mono"/>
              </a:rPr>
              <a:t>app_name</a:t>
            </a:r>
            <a:r>
              <a:rPr lang="it-IT" altLang="it-IT" sz="2000" dirty="0">
                <a:solidFill>
                  <a:srgbClr val="6A8759"/>
                </a:solidFill>
                <a:latin typeface="JetBrains Mono"/>
              </a:rPr>
              <a:t>"</a:t>
            </a:r>
            <a:r>
              <a:rPr lang="it-IT" altLang="it-IT" sz="2000" dirty="0">
                <a:solidFill>
                  <a:srgbClr val="E8BF6A"/>
                </a:solidFill>
                <a:latin typeface="JetBrains Mono"/>
              </a:rPr>
              <a:t>&gt;</a:t>
            </a:r>
            <a:r>
              <a:rPr lang="it-IT" altLang="it-IT" sz="2000" dirty="0" err="1">
                <a:solidFill>
                  <a:srgbClr val="A9B7C6"/>
                </a:solidFill>
                <a:latin typeface="JetBrains Mono"/>
              </a:rPr>
              <a:t>AndroidTutorial</a:t>
            </a:r>
            <a:r>
              <a:rPr lang="it-IT" altLang="it-IT" sz="2000" dirty="0">
                <a:solidFill>
                  <a:srgbClr val="A9B7C6"/>
                </a:solidFill>
                <a:latin typeface="JetBrains Mono"/>
              </a:rPr>
              <a:t> 	</a:t>
            </a:r>
            <a:r>
              <a:rPr lang="it-IT" altLang="it-IT" sz="2000" dirty="0">
                <a:solidFill>
                  <a:srgbClr val="E8BF6A"/>
                </a:solidFill>
                <a:latin typeface="JetBrains Mono"/>
              </a:rPr>
              <a:t>&lt;/</a:t>
            </a:r>
            <a:r>
              <a:rPr lang="it-IT" altLang="it-IT" sz="2000" dirty="0" err="1">
                <a:solidFill>
                  <a:srgbClr val="E8BF6A"/>
                </a:solidFill>
                <a:latin typeface="JetBrains Mono"/>
              </a:rPr>
              <a:t>string</a:t>
            </a:r>
            <a:r>
              <a:rPr lang="it-IT" altLang="it-IT" sz="2000" dirty="0">
                <a:solidFill>
                  <a:srgbClr val="E8BF6A"/>
                </a:solidFill>
                <a:latin typeface="JetBrains Mono"/>
              </a:rPr>
              <a:t>&gt;</a:t>
            </a:r>
            <a:br>
              <a:rPr lang="it-IT" altLang="it-IT" sz="2000" dirty="0">
                <a:solidFill>
                  <a:srgbClr val="E8BF6A"/>
                </a:solidFill>
                <a:latin typeface="JetBrains Mono"/>
              </a:rPr>
            </a:br>
            <a:br>
              <a:rPr lang="it-IT" altLang="it-IT" sz="2000" dirty="0">
                <a:solidFill>
                  <a:srgbClr val="E8BF6A"/>
                </a:solidFill>
                <a:latin typeface="JetBrains Mono"/>
              </a:rPr>
            </a:br>
            <a:r>
              <a:rPr lang="it-IT" altLang="it-IT" sz="2000" dirty="0">
                <a:solidFill>
                  <a:srgbClr val="E8BF6A"/>
                </a:solidFill>
                <a:latin typeface="JetBrains Mono"/>
              </a:rPr>
              <a:t>   	 &lt;</a:t>
            </a:r>
            <a:r>
              <a:rPr lang="it-IT" altLang="it-IT" sz="2000" dirty="0" err="1">
                <a:solidFill>
                  <a:srgbClr val="E8BF6A"/>
                </a:solidFill>
                <a:latin typeface="JetBrains Mono"/>
              </a:rPr>
              <a:t>string</a:t>
            </a:r>
            <a:r>
              <a:rPr lang="it-IT" altLang="it-IT" sz="2000" dirty="0">
                <a:solidFill>
                  <a:srgbClr val="E8BF6A"/>
                </a:solidFill>
                <a:latin typeface="JetBrains Mono"/>
              </a:rPr>
              <a:t>-array </a:t>
            </a:r>
            <a:r>
              <a:rPr lang="it-IT" altLang="it-IT" sz="2000" dirty="0">
                <a:solidFill>
                  <a:srgbClr val="BABABA"/>
                </a:solidFill>
                <a:latin typeface="JetBrains Mono"/>
              </a:rPr>
              <a:t>name</a:t>
            </a:r>
            <a:r>
              <a:rPr lang="it-IT" altLang="it-IT" sz="2000" dirty="0">
                <a:solidFill>
                  <a:srgbClr val="6A8759"/>
                </a:solidFill>
                <a:latin typeface="JetBrains Mono"/>
              </a:rPr>
              <a:t>="</a:t>
            </a:r>
            <a:r>
              <a:rPr lang="it-IT" altLang="it-IT" sz="2000" dirty="0" err="1">
                <a:solidFill>
                  <a:srgbClr val="6A8759"/>
                </a:solidFill>
                <a:latin typeface="JetBrains Mono"/>
              </a:rPr>
              <a:t>week_day</a:t>
            </a:r>
            <a:r>
              <a:rPr lang="it-IT" altLang="it-IT" sz="2000" dirty="0">
                <a:solidFill>
                  <a:srgbClr val="6A8759"/>
                </a:solidFill>
                <a:latin typeface="JetBrains Mono"/>
              </a:rPr>
              <a:t>"</a:t>
            </a:r>
            <a:r>
              <a:rPr lang="it-IT" altLang="it-IT" sz="2000" dirty="0">
                <a:solidFill>
                  <a:srgbClr val="E8BF6A"/>
                </a:solidFill>
                <a:latin typeface="JetBrains Mono"/>
              </a:rPr>
              <a:t>&gt;</a:t>
            </a:r>
            <a:br>
              <a:rPr lang="it-IT" altLang="it-IT" sz="2000" dirty="0">
                <a:solidFill>
                  <a:srgbClr val="E8BF6A"/>
                </a:solidFill>
                <a:latin typeface="JetBrains Mono"/>
              </a:rPr>
            </a:br>
            <a:r>
              <a:rPr lang="it-IT" altLang="it-IT" sz="2000" dirty="0">
                <a:solidFill>
                  <a:srgbClr val="E8BF6A"/>
                </a:solidFill>
                <a:latin typeface="JetBrains Mono"/>
              </a:rPr>
              <a:t>        		&lt;item&gt;</a:t>
            </a:r>
            <a:r>
              <a:rPr lang="it-IT" altLang="it-IT" sz="2000" dirty="0" err="1">
                <a:solidFill>
                  <a:srgbClr val="A9B7C6"/>
                </a:solidFill>
                <a:latin typeface="JetBrains Mono"/>
              </a:rPr>
              <a:t>Monday</a:t>
            </a:r>
            <a:r>
              <a:rPr lang="it-IT" altLang="it-IT" sz="2000" dirty="0">
                <a:solidFill>
                  <a:srgbClr val="E8BF6A"/>
                </a:solidFill>
                <a:latin typeface="JetBrains Mono"/>
              </a:rPr>
              <a:t>&lt;/item&gt;</a:t>
            </a:r>
            <a:br>
              <a:rPr lang="it-IT" altLang="it-IT" sz="2000" dirty="0">
                <a:solidFill>
                  <a:srgbClr val="E8BF6A"/>
                </a:solidFill>
                <a:latin typeface="JetBrains Mono"/>
              </a:rPr>
            </a:br>
            <a:r>
              <a:rPr lang="it-IT" altLang="it-IT" sz="2000" dirty="0">
                <a:solidFill>
                  <a:srgbClr val="E8BF6A"/>
                </a:solidFill>
                <a:latin typeface="JetBrains Mono"/>
              </a:rPr>
              <a:t>        		&lt;item&gt;</a:t>
            </a:r>
            <a:r>
              <a:rPr lang="it-IT" altLang="it-IT" sz="2000" dirty="0" err="1">
                <a:solidFill>
                  <a:srgbClr val="A9B7C6"/>
                </a:solidFill>
                <a:latin typeface="JetBrains Mono"/>
              </a:rPr>
              <a:t>Tuesday</a:t>
            </a:r>
            <a:r>
              <a:rPr lang="it-IT" altLang="it-IT" sz="2000" dirty="0">
                <a:solidFill>
                  <a:srgbClr val="E8BF6A"/>
                </a:solidFill>
                <a:latin typeface="JetBrains Mono"/>
              </a:rPr>
              <a:t>&lt;/item&gt;</a:t>
            </a:r>
            <a:br>
              <a:rPr lang="it-IT" altLang="it-IT" sz="2000" dirty="0">
                <a:solidFill>
                  <a:srgbClr val="E8BF6A"/>
                </a:solidFill>
                <a:latin typeface="JetBrains Mono"/>
              </a:rPr>
            </a:br>
            <a:r>
              <a:rPr lang="it-IT" altLang="it-IT" sz="2000" dirty="0">
                <a:solidFill>
                  <a:srgbClr val="E8BF6A"/>
                </a:solidFill>
                <a:latin typeface="JetBrains Mono"/>
              </a:rPr>
              <a:t>        		&lt;item&gt;</a:t>
            </a:r>
            <a:r>
              <a:rPr lang="it-IT" altLang="it-IT" sz="2000" dirty="0">
                <a:solidFill>
                  <a:srgbClr val="A9B7C6"/>
                </a:solidFill>
                <a:latin typeface="JetBrains Mono"/>
              </a:rPr>
              <a:t>Wednesday</a:t>
            </a:r>
            <a:r>
              <a:rPr lang="it-IT" altLang="it-IT" sz="2000" dirty="0">
                <a:solidFill>
                  <a:srgbClr val="E8BF6A"/>
                </a:solidFill>
                <a:latin typeface="JetBrains Mono"/>
              </a:rPr>
              <a:t>&lt;/item&gt;</a:t>
            </a:r>
            <a:br>
              <a:rPr lang="it-IT" altLang="it-IT" sz="2000" dirty="0">
                <a:solidFill>
                  <a:srgbClr val="E8BF6A"/>
                </a:solidFill>
                <a:latin typeface="JetBrains Mono"/>
              </a:rPr>
            </a:br>
            <a:r>
              <a:rPr lang="it-IT" altLang="it-IT" sz="2000" dirty="0">
                <a:solidFill>
                  <a:srgbClr val="E8BF6A"/>
                </a:solidFill>
                <a:latin typeface="JetBrains Mono"/>
              </a:rPr>
              <a:t>        		&lt;item&gt;</a:t>
            </a:r>
            <a:r>
              <a:rPr lang="it-IT" altLang="it-IT" sz="2000" dirty="0" err="1">
                <a:solidFill>
                  <a:srgbClr val="A9B7C6"/>
                </a:solidFill>
                <a:latin typeface="JetBrains Mono"/>
              </a:rPr>
              <a:t>Thursday</a:t>
            </a:r>
            <a:r>
              <a:rPr lang="it-IT" altLang="it-IT" sz="2000" dirty="0">
                <a:solidFill>
                  <a:srgbClr val="E8BF6A"/>
                </a:solidFill>
                <a:latin typeface="JetBrains Mono"/>
              </a:rPr>
              <a:t>&lt;/item&gt;</a:t>
            </a:r>
            <a:br>
              <a:rPr lang="it-IT" altLang="it-IT" sz="2000" dirty="0">
                <a:solidFill>
                  <a:srgbClr val="E8BF6A"/>
                </a:solidFill>
                <a:latin typeface="JetBrains Mono"/>
              </a:rPr>
            </a:br>
            <a:r>
              <a:rPr lang="it-IT" altLang="it-IT" sz="2000" dirty="0">
                <a:solidFill>
                  <a:srgbClr val="E8BF6A"/>
                </a:solidFill>
                <a:latin typeface="JetBrains Mono"/>
              </a:rPr>
              <a:t>        		&lt;item&gt;</a:t>
            </a:r>
            <a:r>
              <a:rPr lang="it-IT" altLang="it-IT" sz="2000" dirty="0" err="1">
                <a:solidFill>
                  <a:srgbClr val="A9B7C6"/>
                </a:solidFill>
                <a:latin typeface="JetBrains Mono"/>
              </a:rPr>
              <a:t>Friday</a:t>
            </a:r>
            <a:r>
              <a:rPr lang="it-IT" altLang="it-IT" sz="2000" dirty="0">
                <a:solidFill>
                  <a:srgbClr val="E8BF6A"/>
                </a:solidFill>
                <a:latin typeface="JetBrains Mono"/>
              </a:rPr>
              <a:t>&lt;/item&gt;</a:t>
            </a:r>
            <a:br>
              <a:rPr lang="it-IT" altLang="it-IT" sz="2000" dirty="0">
                <a:solidFill>
                  <a:srgbClr val="E8BF6A"/>
                </a:solidFill>
                <a:latin typeface="JetBrains Mono"/>
              </a:rPr>
            </a:br>
            <a:r>
              <a:rPr lang="it-IT" altLang="it-IT" sz="2000" dirty="0">
                <a:solidFill>
                  <a:srgbClr val="E8BF6A"/>
                </a:solidFill>
                <a:latin typeface="JetBrains Mono"/>
              </a:rPr>
              <a:t>        		&lt;item&gt;</a:t>
            </a:r>
            <a:r>
              <a:rPr lang="it-IT" altLang="it-IT" sz="2000" dirty="0" err="1">
                <a:solidFill>
                  <a:srgbClr val="A9B7C6"/>
                </a:solidFill>
                <a:latin typeface="JetBrains Mono"/>
              </a:rPr>
              <a:t>Saturday</a:t>
            </a:r>
            <a:r>
              <a:rPr lang="it-IT" altLang="it-IT" sz="2000" dirty="0">
                <a:solidFill>
                  <a:srgbClr val="E8BF6A"/>
                </a:solidFill>
                <a:latin typeface="JetBrains Mono"/>
              </a:rPr>
              <a:t>&lt;/item&gt;</a:t>
            </a:r>
            <a:br>
              <a:rPr lang="it-IT" altLang="it-IT" sz="2000" dirty="0">
                <a:solidFill>
                  <a:srgbClr val="E8BF6A"/>
                </a:solidFill>
                <a:latin typeface="JetBrains Mono"/>
              </a:rPr>
            </a:br>
            <a:r>
              <a:rPr lang="it-IT" altLang="it-IT" sz="2000" dirty="0">
                <a:solidFill>
                  <a:srgbClr val="E8BF6A"/>
                </a:solidFill>
                <a:latin typeface="JetBrains Mono"/>
              </a:rPr>
              <a:t>        		&lt;item&gt;</a:t>
            </a:r>
            <a:r>
              <a:rPr lang="it-IT" altLang="it-IT" sz="2000" dirty="0">
                <a:solidFill>
                  <a:srgbClr val="A9B7C6"/>
                </a:solidFill>
                <a:latin typeface="JetBrains Mono"/>
              </a:rPr>
              <a:t>Sunday</a:t>
            </a:r>
            <a:r>
              <a:rPr lang="it-IT" altLang="it-IT" sz="2000" dirty="0">
                <a:solidFill>
                  <a:srgbClr val="E8BF6A"/>
                </a:solidFill>
                <a:latin typeface="JetBrains Mono"/>
              </a:rPr>
              <a:t>&lt;/item&gt;</a:t>
            </a:r>
            <a:br>
              <a:rPr lang="it-IT" altLang="it-IT" sz="2000" dirty="0">
                <a:solidFill>
                  <a:srgbClr val="E8BF6A"/>
                </a:solidFill>
                <a:latin typeface="JetBrains Mono"/>
              </a:rPr>
            </a:br>
            <a:r>
              <a:rPr lang="it-IT" altLang="it-IT" sz="2000" dirty="0">
                <a:solidFill>
                  <a:srgbClr val="E8BF6A"/>
                </a:solidFill>
                <a:latin typeface="JetBrains Mono"/>
              </a:rPr>
              <a:t>    	&lt;/</a:t>
            </a:r>
            <a:r>
              <a:rPr lang="it-IT" altLang="it-IT" sz="2000" dirty="0" err="1">
                <a:solidFill>
                  <a:srgbClr val="E8BF6A"/>
                </a:solidFill>
                <a:latin typeface="JetBrains Mono"/>
              </a:rPr>
              <a:t>string</a:t>
            </a:r>
            <a:r>
              <a:rPr lang="it-IT" altLang="it-IT" sz="2000" dirty="0">
                <a:solidFill>
                  <a:srgbClr val="E8BF6A"/>
                </a:solidFill>
                <a:latin typeface="JetBrains Mono"/>
              </a:rPr>
              <a:t>-array&gt;</a:t>
            </a:r>
            <a:br>
              <a:rPr lang="it-IT" altLang="it-IT" sz="2000" dirty="0">
                <a:solidFill>
                  <a:srgbClr val="E8BF6A"/>
                </a:solidFill>
                <a:latin typeface="JetBrains Mono"/>
              </a:rPr>
            </a:br>
            <a:r>
              <a:rPr lang="it-IT" altLang="it-IT" sz="2000" dirty="0">
                <a:solidFill>
                  <a:srgbClr val="E8BF6A"/>
                </a:solidFill>
                <a:latin typeface="JetBrains Mono"/>
              </a:rPr>
              <a:t>&lt;/</a:t>
            </a:r>
            <a:r>
              <a:rPr lang="it-IT" altLang="it-IT" sz="2000" dirty="0" err="1">
                <a:solidFill>
                  <a:srgbClr val="E8BF6A"/>
                </a:solidFill>
                <a:latin typeface="JetBrains Mono"/>
              </a:rPr>
              <a:t>resources</a:t>
            </a:r>
            <a:r>
              <a:rPr lang="it-IT" altLang="it-IT" sz="2000" dirty="0">
                <a:solidFill>
                  <a:srgbClr val="E8BF6A"/>
                </a:solidFill>
                <a:latin typeface="JetBrains Mono"/>
              </a:rPr>
              <a:t>&gt;</a:t>
            </a:r>
            <a:endParaRPr lang="it-IT" altLang="it-IT" sz="4800" dirty="0">
              <a:solidFill>
                <a:prstClr val="black"/>
              </a:solidFill>
              <a:latin typeface="Arial" panose="020B0604020202020204" pitchFamily="34" charset="0"/>
            </a:endParaRPr>
          </a:p>
        </p:txBody>
      </p:sp>
    </p:spTree>
    <p:extLst>
      <p:ext uri="{BB962C8B-B14F-4D97-AF65-F5344CB8AC3E}">
        <p14:creationId xmlns:p14="http://schemas.microsoft.com/office/powerpoint/2010/main" val="3379279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4E40DF-61C4-4C3B-A757-43346AF927F4}"/>
              </a:ext>
            </a:extLst>
          </p:cNvPr>
          <p:cNvSpPr>
            <a:spLocks noGrp="1"/>
          </p:cNvSpPr>
          <p:nvPr>
            <p:ph type="title"/>
          </p:nvPr>
        </p:nvSpPr>
        <p:spPr/>
        <p:txBody>
          <a:bodyPr/>
          <a:lstStyle/>
          <a:p>
            <a:r>
              <a:rPr lang="it-IT" dirty="0"/>
              <a:t>Colors.xml files</a:t>
            </a:r>
          </a:p>
        </p:txBody>
      </p:sp>
      <p:sp>
        <p:nvSpPr>
          <p:cNvPr id="3" name="Segnaposto contenuto 2">
            <a:extLst>
              <a:ext uri="{FF2B5EF4-FFF2-40B4-BE49-F238E27FC236}">
                <a16:creationId xmlns:a16="http://schemas.microsoft.com/office/drawing/2014/main" id="{9A816263-167A-48FD-8E24-2122B6F7295E}"/>
              </a:ext>
            </a:extLst>
          </p:cNvPr>
          <p:cNvSpPr>
            <a:spLocks noGrp="1"/>
          </p:cNvSpPr>
          <p:nvPr>
            <p:ph sz="half" idx="1"/>
          </p:nvPr>
        </p:nvSpPr>
        <p:spPr/>
        <p:txBody>
          <a:bodyPr/>
          <a:lstStyle/>
          <a:p>
            <a:r>
              <a:rPr lang="it-IT" dirty="0"/>
              <a:t>&lt;</a:t>
            </a:r>
            <a:r>
              <a:rPr lang="it-IT" dirty="0" err="1"/>
              <a:t>resources</a:t>
            </a:r>
            <a:r>
              <a:rPr lang="it-IT" dirty="0"/>
              <a:t>&gt; root tag</a:t>
            </a:r>
          </a:p>
          <a:p>
            <a:r>
              <a:rPr lang="it-IT" dirty="0"/>
              <a:t>Colors are </a:t>
            </a:r>
            <a:r>
              <a:rPr lang="it-IT" dirty="0" err="1"/>
              <a:t>defined</a:t>
            </a:r>
            <a:r>
              <a:rPr lang="it-IT" dirty="0"/>
              <a:t> by name and </a:t>
            </a:r>
            <a:r>
              <a:rPr lang="it-IT" dirty="0" err="1"/>
              <a:t>exadecimal</a:t>
            </a:r>
            <a:r>
              <a:rPr lang="it-IT" dirty="0"/>
              <a:t> code</a:t>
            </a:r>
          </a:p>
          <a:p>
            <a:endParaRPr lang="it-IT" dirty="0"/>
          </a:p>
          <a:p>
            <a:r>
              <a:rPr lang="it-IT" dirty="0"/>
              <a:t>#AARRGGBB</a:t>
            </a:r>
          </a:p>
          <a:p>
            <a:pPr lvl="1"/>
            <a:r>
              <a:rPr lang="it-IT" dirty="0"/>
              <a:t>AA </a:t>
            </a:r>
            <a:r>
              <a:rPr lang="it-IT" dirty="0" err="1"/>
              <a:t>defines</a:t>
            </a:r>
            <a:r>
              <a:rPr lang="it-IT" dirty="0"/>
              <a:t> </a:t>
            </a:r>
            <a:r>
              <a:rPr lang="it-IT" dirty="0" err="1"/>
              <a:t>transparency</a:t>
            </a:r>
            <a:endParaRPr lang="it-IT" dirty="0"/>
          </a:p>
          <a:p>
            <a:pPr lvl="1"/>
            <a:r>
              <a:rPr lang="it-IT" dirty="0"/>
              <a:t>RR, GG, BB </a:t>
            </a:r>
            <a:r>
              <a:rPr lang="it-IT" dirty="0" err="1"/>
              <a:t>defines</a:t>
            </a:r>
            <a:r>
              <a:rPr lang="it-IT" dirty="0"/>
              <a:t> red, green and blue parts</a:t>
            </a:r>
          </a:p>
        </p:txBody>
      </p:sp>
      <p:sp>
        <p:nvSpPr>
          <p:cNvPr id="5" name="Segnaposto numero diapositiva 4">
            <a:extLst>
              <a:ext uri="{FF2B5EF4-FFF2-40B4-BE49-F238E27FC236}">
                <a16:creationId xmlns:a16="http://schemas.microsoft.com/office/drawing/2014/main" id="{BEED8038-67BC-4355-AC18-CA6831AB1D69}"/>
              </a:ext>
            </a:extLst>
          </p:cNvPr>
          <p:cNvSpPr>
            <a:spLocks noGrp="1"/>
          </p:cNvSpPr>
          <p:nvPr>
            <p:ph type="sldNum" sz="quarter" idx="12"/>
          </p:nvPr>
        </p:nvSpPr>
        <p:spPr/>
        <p:txBody>
          <a:bodyPr/>
          <a:lstStyle/>
          <a:p>
            <a:fld id="{D2040F39-7941-49A4-B48D-F201B18B6351}" type="slidenum">
              <a:rPr lang="it-IT" smtClean="0"/>
              <a:pPr/>
              <a:t>13</a:t>
            </a:fld>
            <a:endParaRPr lang="it-IT" dirty="0"/>
          </a:p>
        </p:txBody>
      </p:sp>
      <p:sp>
        <p:nvSpPr>
          <p:cNvPr id="6" name="Rectangle 2">
            <a:extLst>
              <a:ext uri="{FF2B5EF4-FFF2-40B4-BE49-F238E27FC236}">
                <a16:creationId xmlns:a16="http://schemas.microsoft.com/office/drawing/2014/main" id="{A90FE9FA-1502-4D0E-9AAE-77C70ADA7B90}"/>
              </a:ext>
            </a:extLst>
          </p:cNvPr>
          <p:cNvSpPr>
            <a:spLocks noGrp="1" noChangeArrowheads="1"/>
          </p:cNvSpPr>
          <p:nvPr>
            <p:ph sz="half" idx="2"/>
          </p:nvPr>
        </p:nvSpPr>
        <p:spPr bwMode="auto">
          <a:xfrm>
            <a:off x="6172199" y="2289676"/>
            <a:ext cx="5881255" cy="31470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marL="0" indent="0" defTabSz="685800" eaLnBrk="0" fontAlgn="base" hangingPunct="0">
              <a:spcBef>
                <a:spcPct val="0"/>
              </a:spcBef>
              <a:spcAft>
                <a:spcPct val="0"/>
              </a:spcAft>
              <a:buNone/>
              <a:defRPr/>
            </a:pPr>
            <a:r>
              <a:rPr lang="it-IT" altLang="it-IT" sz="2000" dirty="0">
                <a:solidFill>
                  <a:srgbClr val="E8BF6A"/>
                </a:solidFill>
                <a:latin typeface="JetBrains Mono"/>
              </a:rPr>
              <a:t>&lt;?</a:t>
            </a:r>
            <a:r>
              <a:rPr lang="it-IT" altLang="it-IT" sz="2000" dirty="0">
                <a:solidFill>
                  <a:srgbClr val="BABABA"/>
                </a:solidFill>
                <a:latin typeface="JetBrains Mono"/>
              </a:rPr>
              <a:t>xml </a:t>
            </a:r>
            <a:r>
              <a:rPr lang="it-IT" altLang="it-IT" sz="2000" dirty="0" err="1">
                <a:solidFill>
                  <a:srgbClr val="BABABA"/>
                </a:solidFill>
                <a:latin typeface="JetBrains Mono"/>
              </a:rPr>
              <a:t>version</a:t>
            </a:r>
            <a:r>
              <a:rPr lang="it-IT" altLang="it-IT" sz="2000" dirty="0">
                <a:solidFill>
                  <a:srgbClr val="6A8759"/>
                </a:solidFill>
                <a:latin typeface="JetBrains Mono"/>
              </a:rPr>
              <a:t>="1.0" </a:t>
            </a:r>
            <a:r>
              <a:rPr lang="it-IT" altLang="it-IT" sz="2000" dirty="0">
                <a:solidFill>
                  <a:srgbClr val="BABABA"/>
                </a:solidFill>
                <a:latin typeface="JetBrains Mono"/>
              </a:rPr>
              <a:t>encoding</a:t>
            </a:r>
            <a:r>
              <a:rPr lang="it-IT" altLang="it-IT" sz="2000" dirty="0">
                <a:solidFill>
                  <a:srgbClr val="6A8759"/>
                </a:solidFill>
                <a:latin typeface="JetBrains Mono"/>
              </a:rPr>
              <a:t>="utf-8"</a:t>
            </a:r>
            <a:r>
              <a:rPr lang="it-IT" altLang="it-IT" sz="2000" dirty="0">
                <a:solidFill>
                  <a:srgbClr val="E8BF6A"/>
                </a:solidFill>
                <a:latin typeface="JetBrains Mono"/>
              </a:rPr>
              <a:t>?&gt;</a:t>
            </a:r>
            <a:br>
              <a:rPr lang="it-IT" altLang="it-IT" sz="2000" dirty="0">
                <a:solidFill>
                  <a:srgbClr val="E8BF6A"/>
                </a:solidFill>
                <a:latin typeface="JetBrains Mono"/>
              </a:rPr>
            </a:br>
            <a:r>
              <a:rPr lang="it-IT" altLang="it-IT" sz="2000" dirty="0">
                <a:solidFill>
                  <a:srgbClr val="E8BF6A"/>
                </a:solidFill>
                <a:latin typeface="JetBrains Mono"/>
              </a:rPr>
              <a:t>&lt;</a:t>
            </a:r>
            <a:r>
              <a:rPr lang="it-IT" altLang="it-IT" sz="2000" dirty="0" err="1">
                <a:solidFill>
                  <a:srgbClr val="E8BF6A"/>
                </a:solidFill>
                <a:latin typeface="JetBrains Mono"/>
              </a:rPr>
              <a:t>resources</a:t>
            </a:r>
            <a:r>
              <a:rPr lang="it-IT" altLang="it-IT" sz="2000" dirty="0">
                <a:solidFill>
                  <a:srgbClr val="E8BF6A"/>
                </a:solidFill>
                <a:latin typeface="JetBrains Mono"/>
              </a:rPr>
              <a:t>&gt;</a:t>
            </a:r>
            <a:br>
              <a:rPr lang="it-IT" altLang="it-IT" sz="2000" dirty="0">
                <a:solidFill>
                  <a:srgbClr val="E8BF6A"/>
                </a:solidFill>
                <a:latin typeface="JetBrains Mono"/>
              </a:rPr>
            </a:br>
            <a:r>
              <a:rPr lang="it-IT" altLang="it-IT" sz="2000" dirty="0">
                <a:solidFill>
                  <a:srgbClr val="E8BF6A"/>
                </a:solidFill>
                <a:latin typeface="JetBrains Mono"/>
              </a:rPr>
              <a:t>    	&lt;color </a:t>
            </a:r>
            <a:r>
              <a:rPr lang="it-IT" altLang="it-IT" sz="2000" dirty="0">
                <a:solidFill>
                  <a:srgbClr val="BABABA"/>
                </a:solidFill>
                <a:latin typeface="JetBrains Mono"/>
              </a:rPr>
              <a:t>name</a:t>
            </a:r>
            <a:r>
              <a:rPr lang="it-IT" altLang="it-IT" sz="2000" dirty="0">
                <a:solidFill>
                  <a:srgbClr val="6A8759"/>
                </a:solidFill>
                <a:latin typeface="JetBrains Mono"/>
              </a:rPr>
              <a:t>="purple_200"</a:t>
            </a:r>
            <a:r>
              <a:rPr lang="it-IT" altLang="it-IT" sz="2000" dirty="0">
                <a:solidFill>
                  <a:srgbClr val="E8BF6A"/>
                </a:solidFill>
                <a:latin typeface="JetBrains Mono"/>
              </a:rPr>
              <a:t>&gt;</a:t>
            </a:r>
            <a:r>
              <a:rPr lang="it-IT" altLang="it-IT" sz="2000" dirty="0">
                <a:solidFill>
                  <a:srgbClr val="A9B7C6"/>
                </a:solidFill>
                <a:latin typeface="JetBrains Mono"/>
              </a:rPr>
              <a:t>#FFBB86FC</a:t>
            </a:r>
            <a:r>
              <a:rPr lang="it-IT" altLang="it-IT" sz="2000" dirty="0">
                <a:solidFill>
                  <a:srgbClr val="E8BF6A"/>
                </a:solidFill>
                <a:latin typeface="JetBrains Mono"/>
              </a:rPr>
              <a:t>&lt;/color&gt;</a:t>
            </a:r>
            <a:br>
              <a:rPr lang="it-IT" altLang="it-IT" sz="2000" dirty="0">
                <a:solidFill>
                  <a:srgbClr val="E8BF6A"/>
                </a:solidFill>
                <a:latin typeface="JetBrains Mono"/>
              </a:rPr>
            </a:br>
            <a:r>
              <a:rPr lang="it-IT" altLang="it-IT" sz="2000" dirty="0">
                <a:solidFill>
                  <a:srgbClr val="E8BF6A"/>
                </a:solidFill>
                <a:latin typeface="JetBrains Mono"/>
              </a:rPr>
              <a:t>   	 &lt;color </a:t>
            </a:r>
            <a:r>
              <a:rPr lang="it-IT" altLang="it-IT" sz="2000" dirty="0">
                <a:solidFill>
                  <a:srgbClr val="BABABA"/>
                </a:solidFill>
                <a:latin typeface="JetBrains Mono"/>
              </a:rPr>
              <a:t>name</a:t>
            </a:r>
            <a:r>
              <a:rPr lang="it-IT" altLang="it-IT" sz="2000" dirty="0">
                <a:solidFill>
                  <a:srgbClr val="6A8759"/>
                </a:solidFill>
                <a:latin typeface="JetBrains Mono"/>
              </a:rPr>
              <a:t>="purple_500"</a:t>
            </a:r>
            <a:r>
              <a:rPr lang="it-IT" altLang="it-IT" sz="2000" dirty="0">
                <a:solidFill>
                  <a:srgbClr val="E8BF6A"/>
                </a:solidFill>
                <a:latin typeface="JetBrains Mono"/>
              </a:rPr>
              <a:t>&gt;</a:t>
            </a:r>
            <a:r>
              <a:rPr lang="it-IT" altLang="it-IT" sz="2000" dirty="0">
                <a:solidFill>
                  <a:srgbClr val="A9B7C6"/>
                </a:solidFill>
                <a:latin typeface="JetBrains Mono"/>
              </a:rPr>
              <a:t>#FF6200EE</a:t>
            </a:r>
            <a:r>
              <a:rPr lang="it-IT" altLang="it-IT" sz="2000" dirty="0">
                <a:solidFill>
                  <a:srgbClr val="E8BF6A"/>
                </a:solidFill>
                <a:latin typeface="JetBrains Mono"/>
              </a:rPr>
              <a:t>&lt;/color&gt;</a:t>
            </a:r>
            <a:br>
              <a:rPr lang="it-IT" altLang="it-IT" sz="2000" dirty="0">
                <a:solidFill>
                  <a:srgbClr val="E8BF6A"/>
                </a:solidFill>
                <a:latin typeface="JetBrains Mono"/>
              </a:rPr>
            </a:br>
            <a:r>
              <a:rPr lang="it-IT" altLang="it-IT" sz="2000" dirty="0">
                <a:solidFill>
                  <a:srgbClr val="E8BF6A"/>
                </a:solidFill>
                <a:latin typeface="JetBrains Mono"/>
              </a:rPr>
              <a:t>    	&lt;color </a:t>
            </a:r>
            <a:r>
              <a:rPr lang="it-IT" altLang="it-IT" sz="2000" dirty="0">
                <a:solidFill>
                  <a:srgbClr val="BABABA"/>
                </a:solidFill>
                <a:latin typeface="JetBrains Mono"/>
              </a:rPr>
              <a:t>name</a:t>
            </a:r>
            <a:r>
              <a:rPr lang="it-IT" altLang="it-IT" sz="2000" dirty="0">
                <a:solidFill>
                  <a:srgbClr val="6A8759"/>
                </a:solidFill>
                <a:latin typeface="JetBrains Mono"/>
              </a:rPr>
              <a:t>="purple_700"</a:t>
            </a:r>
            <a:r>
              <a:rPr lang="it-IT" altLang="it-IT" sz="2000" dirty="0">
                <a:solidFill>
                  <a:srgbClr val="E8BF6A"/>
                </a:solidFill>
                <a:latin typeface="JetBrains Mono"/>
              </a:rPr>
              <a:t>&gt;</a:t>
            </a:r>
            <a:r>
              <a:rPr lang="it-IT" altLang="it-IT" sz="2000" dirty="0">
                <a:solidFill>
                  <a:srgbClr val="A9B7C6"/>
                </a:solidFill>
                <a:latin typeface="JetBrains Mono"/>
              </a:rPr>
              <a:t>#FF3700B3</a:t>
            </a:r>
            <a:r>
              <a:rPr lang="it-IT" altLang="it-IT" sz="2000" dirty="0">
                <a:solidFill>
                  <a:srgbClr val="E8BF6A"/>
                </a:solidFill>
                <a:latin typeface="JetBrains Mono"/>
              </a:rPr>
              <a:t>&lt;/color&gt;</a:t>
            </a:r>
            <a:br>
              <a:rPr lang="it-IT" altLang="it-IT" sz="2000" dirty="0">
                <a:solidFill>
                  <a:srgbClr val="E8BF6A"/>
                </a:solidFill>
                <a:latin typeface="JetBrains Mono"/>
              </a:rPr>
            </a:br>
            <a:r>
              <a:rPr lang="it-IT" altLang="it-IT" sz="2000" dirty="0">
                <a:solidFill>
                  <a:srgbClr val="E8BF6A"/>
                </a:solidFill>
                <a:latin typeface="JetBrains Mono"/>
              </a:rPr>
              <a:t>    	&lt;color </a:t>
            </a:r>
            <a:r>
              <a:rPr lang="it-IT" altLang="it-IT" sz="2000" dirty="0">
                <a:solidFill>
                  <a:srgbClr val="BABABA"/>
                </a:solidFill>
                <a:latin typeface="JetBrains Mono"/>
              </a:rPr>
              <a:t>name</a:t>
            </a:r>
            <a:r>
              <a:rPr lang="it-IT" altLang="it-IT" sz="2000" dirty="0">
                <a:solidFill>
                  <a:srgbClr val="6A8759"/>
                </a:solidFill>
                <a:latin typeface="JetBrains Mono"/>
              </a:rPr>
              <a:t>="teal_200"</a:t>
            </a:r>
            <a:r>
              <a:rPr lang="it-IT" altLang="it-IT" sz="2000" dirty="0">
                <a:solidFill>
                  <a:srgbClr val="E8BF6A"/>
                </a:solidFill>
                <a:latin typeface="JetBrains Mono"/>
              </a:rPr>
              <a:t>&gt;</a:t>
            </a:r>
            <a:r>
              <a:rPr lang="it-IT" altLang="it-IT" sz="2000" dirty="0">
                <a:solidFill>
                  <a:srgbClr val="A9B7C6"/>
                </a:solidFill>
                <a:latin typeface="JetBrains Mono"/>
              </a:rPr>
              <a:t>#FF03DAC5</a:t>
            </a:r>
            <a:r>
              <a:rPr lang="it-IT" altLang="it-IT" sz="2000" dirty="0">
                <a:solidFill>
                  <a:srgbClr val="E8BF6A"/>
                </a:solidFill>
                <a:latin typeface="JetBrains Mono"/>
              </a:rPr>
              <a:t>&lt;/color&gt;</a:t>
            </a:r>
            <a:br>
              <a:rPr lang="it-IT" altLang="it-IT" sz="2000" dirty="0">
                <a:solidFill>
                  <a:srgbClr val="E8BF6A"/>
                </a:solidFill>
                <a:latin typeface="JetBrains Mono"/>
              </a:rPr>
            </a:br>
            <a:r>
              <a:rPr lang="it-IT" altLang="it-IT" sz="2000" dirty="0">
                <a:solidFill>
                  <a:srgbClr val="E8BF6A"/>
                </a:solidFill>
                <a:latin typeface="JetBrains Mono"/>
              </a:rPr>
              <a:t>    	&lt;color </a:t>
            </a:r>
            <a:r>
              <a:rPr lang="it-IT" altLang="it-IT" sz="2000" dirty="0">
                <a:solidFill>
                  <a:srgbClr val="BABABA"/>
                </a:solidFill>
                <a:latin typeface="JetBrains Mono"/>
              </a:rPr>
              <a:t>name</a:t>
            </a:r>
            <a:r>
              <a:rPr lang="it-IT" altLang="it-IT" sz="2000" dirty="0">
                <a:solidFill>
                  <a:srgbClr val="6A8759"/>
                </a:solidFill>
                <a:latin typeface="JetBrains Mono"/>
              </a:rPr>
              <a:t>="teal_700"</a:t>
            </a:r>
            <a:r>
              <a:rPr lang="it-IT" altLang="it-IT" sz="2000" dirty="0">
                <a:solidFill>
                  <a:srgbClr val="E8BF6A"/>
                </a:solidFill>
                <a:latin typeface="JetBrains Mono"/>
              </a:rPr>
              <a:t>&gt;</a:t>
            </a:r>
            <a:r>
              <a:rPr lang="it-IT" altLang="it-IT" sz="2000" dirty="0">
                <a:solidFill>
                  <a:srgbClr val="A9B7C6"/>
                </a:solidFill>
                <a:latin typeface="JetBrains Mono"/>
              </a:rPr>
              <a:t>#FF018786</a:t>
            </a:r>
            <a:r>
              <a:rPr lang="it-IT" altLang="it-IT" sz="2000" dirty="0">
                <a:solidFill>
                  <a:srgbClr val="E8BF6A"/>
                </a:solidFill>
                <a:latin typeface="JetBrains Mono"/>
              </a:rPr>
              <a:t>&lt;/color&gt;</a:t>
            </a:r>
            <a:br>
              <a:rPr lang="it-IT" altLang="it-IT" sz="2000" dirty="0">
                <a:solidFill>
                  <a:srgbClr val="E8BF6A"/>
                </a:solidFill>
                <a:latin typeface="JetBrains Mono"/>
              </a:rPr>
            </a:br>
            <a:r>
              <a:rPr lang="it-IT" altLang="it-IT" sz="2000" dirty="0">
                <a:solidFill>
                  <a:srgbClr val="E8BF6A"/>
                </a:solidFill>
                <a:latin typeface="JetBrains Mono"/>
              </a:rPr>
              <a:t>    	&lt;color </a:t>
            </a:r>
            <a:r>
              <a:rPr lang="it-IT" altLang="it-IT" sz="2000" dirty="0">
                <a:solidFill>
                  <a:srgbClr val="BABABA"/>
                </a:solidFill>
                <a:latin typeface="JetBrains Mono"/>
              </a:rPr>
              <a:t>name</a:t>
            </a:r>
            <a:r>
              <a:rPr lang="it-IT" altLang="it-IT" sz="2000" dirty="0">
                <a:solidFill>
                  <a:srgbClr val="6A8759"/>
                </a:solidFill>
                <a:latin typeface="JetBrains Mono"/>
              </a:rPr>
              <a:t>="black"</a:t>
            </a:r>
            <a:r>
              <a:rPr lang="it-IT" altLang="it-IT" sz="2000" dirty="0">
                <a:solidFill>
                  <a:srgbClr val="E8BF6A"/>
                </a:solidFill>
                <a:latin typeface="JetBrains Mono"/>
              </a:rPr>
              <a:t>&gt;</a:t>
            </a:r>
            <a:r>
              <a:rPr lang="it-IT" altLang="it-IT" sz="2000" dirty="0">
                <a:solidFill>
                  <a:srgbClr val="A9B7C6"/>
                </a:solidFill>
                <a:latin typeface="JetBrains Mono"/>
              </a:rPr>
              <a:t>#FF000000</a:t>
            </a:r>
            <a:r>
              <a:rPr lang="it-IT" altLang="it-IT" sz="2000" dirty="0">
                <a:solidFill>
                  <a:srgbClr val="E8BF6A"/>
                </a:solidFill>
                <a:latin typeface="JetBrains Mono"/>
              </a:rPr>
              <a:t>&lt;/color&gt;</a:t>
            </a:r>
            <a:br>
              <a:rPr lang="it-IT" altLang="it-IT" sz="2000" dirty="0">
                <a:solidFill>
                  <a:srgbClr val="E8BF6A"/>
                </a:solidFill>
                <a:latin typeface="JetBrains Mono"/>
              </a:rPr>
            </a:br>
            <a:r>
              <a:rPr lang="it-IT" altLang="it-IT" sz="2000" dirty="0">
                <a:solidFill>
                  <a:srgbClr val="E8BF6A"/>
                </a:solidFill>
                <a:latin typeface="JetBrains Mono"/>
              </a:rPr>
              <a:t>    	&lt;color </a:t>
            </a:r>
            <a:r>
              <a:rPr lang="it-IT" altLang="it-IT" sz="2000" dirty="0">
                <a:solidFill>
                  <a:srgbClr val="BABABA"/>
                </a:solidFill>
                <a:latin typeface="JetBrains Mono"/>
              </a:rPr>
              <a:t>name</a:t>
            </a:r>
            <a:r>
              <a:rPr lang="it-IT" altLang="it-IT" sz="2000" dirty="0">
                <a:solidFill>
                  <a:srgbClr val="6A8759"/>
                </a:solidFill>
                <a:latin typeface="JetBrains Mono"/>
              </a:rPr>
              <a:t>="white"</a:t>
            </a:r>
            <a:r>
              <a:rPr lang="it-IT" altLang="it-IT" sz="2000" dirty="0">
                <a:solidFill>
                  <a:srgbClr val="E8BF6A"/>
                </a:solidFill>
                <a:latin typeface="JetBrains Mono"/>
              </a:rPr>
              <a:t>&gt;</a:t>
            </a:r>
            <a:r>
              <a:rPr lang="it-IT" altLang="it-IT" sz="2000" dirty="0">
                <a:solidFill>
                  <a:srgbClr val="A9B7C6"/>
                </a:solidFill>
                <a:latin typeface="JetBrains Mono"/>
              </a:rPr>
              <a:t>#FFFFFFFF</a:t>
            </a:r>
            <a:r>
              <a:rPr lang="it-IT" altLang="it-IT" sz="2000" dirty="0">
                <a:solidFill>
                  <a:srgbClr val="E8BF6A"/>
                </a:solidFill>
                <a:latin typeface="JetBrains Mono"/>
              </a:rPr>
              <a:t>&lt;/color&gt;</a:t>
            </a:r>
            <a:br>
              <a:rPr lang="it-IT" altLang="it-IT" sz="2000" dirty="0">
                <a:solidFill>
                  <a:srgbClr val="E8BF6A"/>
                </a:solidFill>
                <a:latin typeface="JetBrains Mono"/>
              </a:rPr>
            </a:br>
            <a:r>
              <a:rPr lang="it-IT" altLang="it-IT" sz="2000" dirty="0">
                <a:solidFill>
                  <a:srgbClr val="E8BF6A"/>
                </a:solidFill>
                <a:latin typeface="JetBrains Mono"/>
              </a:rPr>
              <a:t>&lt;/</a:t>
            </a:r>
            <a:r>
              <a:rPr lang="it-IT" altLang="it-IT" sz="2000" dirty="0" err="1">
                <a:solidFill>
                  <a:srgbClr val="E8BF6A"/>
                </a:solidFill>
                <a:latin typeface="JetBrains Mono"/>
              </a:rPr>
              <a:t>resources</a:t>
            </a:r>
            <a:r>
              <a:rPr lang="it-IT" altLang="it-IT" sz="2000" dirty="0">
                <a:solidFill>
                  <a:srgbClr val="E8BF6A"/>
                </a:solidFill>
                <a:latin typeface="JetBrains Mono"/>
              </a:rPr>
              <a:t>&gt;</a:t>
            </a:r>
            <a:endParaRPr lang="it-IT" altLang="it-IT" sz="4800" dirty="0">
              <a:solidFill>
                <a:prstClr val="black"/>
              </a:solidFill>
              <a:latin typeface="Arial" panose="020B0604020202020204" pitchFamily="34" charset="0"/>
            </a:endParaRPr>
          </a:p>
        </p:txBody>
      </p:sp>
    </p:spTree>
    <p:extLst>
      <p:ext uri="{BB962C8B-B14F-4D97-AF65-F5344CB8AC3E}">
        <p14:creationId xmlns:p14="http://schemas.microsoft.com/office/powerpoint/2010/main" val="1604912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899C9079-D54A-492F-A2D2-E291222793FE}"/>
              </a:ext>
            </a:extLst>
          </p:cNvPr>
          <p:cNvSpPr>
            <a:spLocks noGrp="1"/>
          </p:cNvSpPr>
          <p:nvPr>
            <p:ph type="title"/>
          </p:nvPr>
        </p:nvSpPr>
        <p:spPr/>
        <p:txBody>
          <a:bodyPr/>
          <a:lstStyle/>
          <a:p>
            <a:r>
              <a:rPr lang="it-IT" dirty="0"/>
              <a:t>Dimensions.xml files</a:t>
            </a:r>
          </a:p>
        </p:txBody>
      </p:sp>
      <p:sp>
        <p:nvSpPr>
          <p:cNvPr id="6" name="Segnaposto contenuto 5">
            <a:extLst>
              <a:ext uri="{FF2B5EF4-FFF2-40B4-BE49-F238E27FC236}">
                <a16:creationId xmlns:a16="http://schemas.microsoft.com/office/drawing/2014/main" id="{DC369552-5F5D-47C5-B45F-C6B77C8C84BC}"/>
              </a:ext>
            </a:extLst>
          </p:cNvPr>
          <p:cNvSpPr>
            <a:spLocks noGrp="1"/>
          </p:cNvSpPr>
          <p:nvPr>
            <p:ph sz="half" idx="1"/>
          </p:nvPr>
        </p:nvSpPr>
        <p:spPr/>
        <p:txBody>
          <a:bodyPr/>
          <a:lstStyle/>
          <a:p>
            <a:r>
              <a:rPr lang="it-IT" dirty="0"/>
              <a:t>&lt;</a:t>
            </a:r>
            <a:r>
              <a:rPr lang="it-IT" dirty="0" err="1"/>
              <a:t>resources</a:t>
            </a:r>
            <a:r>
              <a:rPr lang="it-IT" dirty="0"/>
              <a:t>&gt; root tag</a:t>
            </a:r>
          </a:p>
          <a:p>
            <a:r>
              <a:rPr lang="it-IT" dirty="0"/>
              <a:t>In Android app, </a:t>
            </a:r>
            <a:r>
              <a:rPr lang="it-IT" dirty="0" err="1"/>
              <a:t>is</a:t>
            </a:r>
            <a:r>
              <a:rPr lang="it-IT" dirty="0"/>
              <a:t> best </a:t>
            </a:r>
            <a:r>
              <a:rPr lang="it-IT" dirty="0" err="1"/>
              <a:t>practise</a:t>
            </a:r>
            <a:r>
              <a:rPr lang="it-IT" dirty="0"/>
              <a:t> use </a:t>
            </a:r>
            <a:r>
              <a:rPr lang="it-IT" dirty="0" err="1">
                <a:solidFill>
                  <a:srgbClr val="FF0000"/>
                </a:solidFill>
              </a:rPr>
              <a:t>dp</a:t>
            </a:r>
            <a:r>
              <a:rPr lang="it-IT" dirty="0">
                <a:solidFill>
                  <a:srgbClr val="FF0000"/>
                </a:solidFill>
              </a:rPr>
              <a:t> (</a:t>
            </a:r>
            <a:r>
              <a:rPr lang="it-IT" dirty="0" err="1">
                <a:solidFill>
                  <a:srgbClr val="FF0000"/>
                </a:solidFill>
              </a:rPr>
              <a:t>density</a:t>
            </a:r>
            <a:r>
              <a:rPr lang="it-IT" dirty="0">
                <a:solidFill>
                  <a:srgbClr val="FF0000"/>
                </a:solidFill>
              </a:rPr>
              <a:t> </a:t>
            </a:r>
            <a:r>
              <a:rPr lang="it-IT" dirty="0" err="1">
                <a:solidFill>
                  <a:srgbClr val="FF0000"/>
                </a:solidFill>
              </a:rPr>
              <a:t>independente</a:t>
            </a:r>
            <a:r>
              <a:rPr lang="it-IT" dirty="0">
                <a:solidFill>
                  <a:srgbClr val="FF0000"/>
                </a:solidFill>
              </a:rPr>
              <a:t> pixels) </a:t>
            </a:r>
            <a:r>
              <a:rPr lang="it-IT" dirty="0"/>
              <a:t>to </a:t>
            </a:r>
            <a:r>
              <a:rPr lang="it-IT" dirty="0" err="1"/>
              <a:t>measurements</a:t>
            </a:r>
            <a:r>
              <a:rPr lang="it-IT" dirty="0"/>
              <a:t> to </a:t>
            </a:r>
            <a:r>
              <a:rPr lang="it-IT" dirty="0" err="1"/>
              <a:t>define</a:t>
            </a:r>
            <a:r>
              <a:rPr lang="it-IT" dirty="0"/>
              <a:t> </a:t>
            </a:r>
            <a:r>
              <a:rPr lang="it-IT" dirty="0" err="1"/>
              <a:t>dimensions</a:t>
            </a:r>
            <a:endParaRPr lang="it-IT" dirty="0"/>
          </a:p>
          <a:p>
            <a:r>
              <a:rPr lang="it-IT" dirty="0" err="1"/>
              <a:t>You</a:t>
            </a:r>
            <a:r>
              <a:rPr lang="it-IT" dirty="0"/>
              <a:t> </a:t>
            </a:r>
            <a:r>
              <a:rPr lang="it-IT" dirty="0" err="1"/>
              <a:t>have</a:t>
            </a:r>
            <a:r>
              <a:rPr lang="it-IT" dirty="0"/>
              <a:t> to </a:t>
            </a:r>
            <a:r>
              <a:rPr lang="it-IT" dirty="0" err="1"/>
              <a:t>declare</a:t>
            </a:r>
            <a:r>
              <a:rPr lang="it-IT" dirty="0"/>
              <a:t> name and </a:t>
            </a:r>
            <a:r>
              <a:rPr lang="it-IT" dirty="0" err="1"/>
              <a:t>value</a:t>
            </a:r>
            <a:endParaRPr lang="it-IT" dirty="0"/>
          </a:p>
        </p:txBody>
      </p:sp>
      <p:sp>
        <p:nvSpPr>
          <p:cNvPr id="4" name="Segnaposto numero diapositiva 3">
            <a:extLst>
              <a:ext uri="{FF2B5EF4-FFF2-40B4-BE49-F238E27FC236}">
                <a16:creationId xmlns:a16="http://schemas.microsoft.com/office/drawing/2014/main" id="{8E7DCD1F-A04A-4858-957D-1CFA82FBB6F9}"/>
              </a:ext>
            </a:extLst>
          </p:cNvPr>
          <p:cNvSpPr>
            <a:spLocks noGrp="1"/>
          </p:cNvSpPr>
          <p:nvPr>
            <p:ph type="sldNum" sz="quarter" idx="12"/>
          </p:nvPr>
        </p:nvSpPr>
        <p:spPr/>
        <p:txBody>
          <a:bodyPr/>
          <a:lstStyle/>
          <a:p>
            <a:fld id="{D2040F39-7941-49A4-B48D-F201B18B6351}" type="slidenum">
              <a:rPr lang="it-IT" smtClean="0"/>
              <a:pPr/>
              <a:t>14</a:t>
            </a:fld>
            <a:endParaRPr lang="it-IT" dirty="0"/>
          </a:p>
        </p:txBody>
      </p:sp>
      <p:sp>
        <p:nvSpPr>
          <p:cNvPr id="10" name="Rectangle 2">
            <a:extLst>
              <a:ext uri="{FF2B5EF4-FFF2-40B4-BE49-F238E27FC236}">
                <a16:creationId xmlns:a16="http://schemas.microsoft.com/office/drawing/2014/main" id="{EEB0C35C-C8DA-415D-860D-AA284493E57D}"/>
              </a:ext>
            </a:extLst>
          </p:cNvPr>
          <p:cNvSpPr>
            <a:spLocks noGrp="1" noChangeArrowheads="1"/>
          </p:cNvSpPr>
          <p:nvPr>
            <p:ph sz="half" idx="2"/>
          </p:nvPr>
        </p:nvSpPr>
        <p:spPr bwMode="auto">
          <a:xfrm>
            <a:off x="6172200" y="3213004"/>
            <a:ext cx="5648498" cy="13003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marL="0" indent="0" defTabSz="685800" eaLnBrk="0" fontAlgn="base" hangingPunct="0">
              <a:spcBef>
                <a:spcPct val="0"/>
              </a:spcBef>
              <a:spcAft>
                <a:spcPct val="0"/>
              </a:spcAft>
              <a:buNone/>
              <a:defRPr/>
            </a:pPr>
            <a:r>
              <a:rPr lang="it-IT" altLang="it-IT" sz="2000" dirty="0">
                <a:solidFill>
                  <a:srgbClr val="E8BF6A"/>
                </a:solidFill>
                <a:latin typeface="JetBrains Mono"/>
              </a:rPr>
              <a:t>&lt;?</a:t>
            </a:r>
            <a:r>
              <a:rPr lang="it-IT" altLang="it-IT" sz="2000" dirty="0">
                <a:solidFill>
                  <a:srgbClr val="BABABA"/>
                </a:solidFill>
                <a:latin typeface="JetBrains Mono"/>
              </a:rPr>
              <a:t>xml </a:t>
            </a:r>
            <a:r>
              <a:rPr lang="it-IT" altLang="it-IT" sz="2000" dirty="0" err="1">
                <a:solidFill>
                  <a:srgbClr val="BABABA"/>
                </a:solidFill>
                <a:latin typeface="JetBrains Mono"/>
              </a:rPr>
              <a:t>version</a:t>
            </a:r>
            <a:r>
              <a:rPr lang="it-IT" altLang="it-IT" sz="2000" dirty="0">
                <a:solidFill>
                  <a:srgbClr val="6A8759"/>
                </a:solidFill>
                <a:latin typeface="JetBrains Mono"/>
              </a:rPr>
              <a:t>="1.0" </a:t>
            </a:r>
            <a:r>
              <a:rPr lang="it-IT" altLang="it-IT" sz="2000" dirty="0">
                <a:solidFill>
                  <a:srgbClr val="BABABA"/>
                </a:solidFill>
                <a:latin typeface="JetBrains Mono"/>
              </a:rPr>
              <a:t>encoding</a:t>
            </a:r>
            <a:r>
              <a:rPr lang="it-IT" altLang="it-IT" sz="2000" dirty="0">
                <a:solidFill>
                  <a:srgbClr val="6A8759"/>
                </a:solidFill>
                <a:latin typeface="JetBrains Mono"/>
              </a:rPr>
              <a:t>="utf-8"</a:t>
            </a:r>
            <a:r>
              <a:rPr lang="it-IT" altLang="it-IT" sz="2000" dirty="0">
                <a:solidFill>
                  <a:srgbClr val="E8BF6A"/>
                </a:solidFill>
                <a:latin typeface="JetBrains Mono"/>
              </a:rPr>
              <a:t>?&gt;</a:t>
            </a:r>
            <a:br>
              <a:rPr lang="it-IT" altLang="it-IT" sz="2000" dirty="0">
                <a:solidFill>
                  <a:srgbClr val="E8BF6A"/>
                </a:solidFill>
                <a:latin typeface="JetBrains Mono"/>
              </a:rPr>
            </a:br>
            <a:r>
              <a:rPr lang="it-IT" altLang="it-IT" sz="2000" dirty="0">
                <a:solidFill>
                  <a:srgbClr val="E8BF6A"/>
                </a:solidFill>
                <a:latin typeface="JetBrains Mono"/>
              </a:rPr>
              <a:t>&lt;</a:t>
            </a:r>
            <a:r>
              <a:rPr lang="it-IT" altLang="it-IT" sz="2000" dirty="0" err="1">
                <a:solidFill>
                  <a:srgbClr val="E8BF6A"/>
                </a:solidFill>
                <a:latin typeface="JetBrains Mono"/>
              </a:rPr>
              <a:t>resources</a:t>
            </a:r>
            <a:r>
              <a:rPr lang="it-IT" altLang="it-IT" sz="2000" dirty="0">
                <a:solidFill>
                  <a:srgbClr val="E8BF6A"/>
                </a:solidFill>
                <a:latin typeface="JetBrains Mono"/>
              </a:rPr>
              <a:t>&gt;</a:t>
            </a:r>
          </a:p>
          <a:p>
            <a:pPr marL="0" indent="0" defTabSz="685800" eaLnBrk="0" fontAlgn="base" hangingPunct="0">
              <a:spcBef>
                <a:spcPct val="0"/>
              </a:spcBef>
              <a:spcAft>
                <a:spcPct val="0"/>
              </a:spcAft>
              <a:buNone/>
              <a:defRPr/>
            </a:pPr>
            <a:r>
              <a:rPr lang="it-IT" altLang="it-IT" sz="2000" dirty="0">
                <a:solidFill>
                  <a:srgbClr val="E8BF6A"/>
                </a:solidFill>
                <a:latin typeface="JetBrains Mono"/>
              </a:rPr>
              <a:t>	&lt;</a:t>
            </a:r>
            <a:r>
              <a:rPr lang="it-IT" altLang="it-IT" sz="2000" dirty="0" err="1">
                <a:solidFill>
                  <a:srgbClr val="E8BF6A"/>
                </a:solidFill>
                <a:latin typeface="JetBrains Mono"/>
              </a:rPr>
              <a:t>dimen</a:t>
            </a:r>
            <a:r>
              <a:rPr lang="it-IT" altLang="it-IT" sz="2000" dirty="0">
                <a:solidFill>
                  <a:srgbClr val="E8BF6A"/>
                </a:solidFill>
                <a:latin typeface="JetBrains Mono"/>
              </a:rPr>
              <a:t> &gt; </a:t>
            </a:r>
            <a:r>
              <a:rPr lang="it-IT" altLang="it-IT" sz="2000" dirty="0">
                <a:solidFill>
                  <a:srgbClr val="BABABA"/>
                </a:solidFill>
                <a:latin typeface="JetBrains Mono"/>
              </a:rPr>
              <a:t>name</a:t>
            </a:r>
            <a:r>
              <a:rPr lang="it-IT" altLang="it-IT" sz="2000" dirty="0">
                <a:solidFill>
                  <a:srgbClr val="6A8759"/>
                </a:solidFill>
                <a:latin typeface="JetBrains Mono"/>
              </a:rPr>
              <a:t>="</a:t>
            </a:r>
            <a:r>
              <a:rPr lang="it-IT" altLang="it-IT" sz="2000" dirty="0" err="1">
                <a:solidFill>
                  <a:srgbClr val="6A8759"/>
                </a:solidFill>
                <a:latin typeface="JetBrains Mono"/>
              </a:rPr>
              <a:t>title_size</a:t>
            </a:r>
            <a:r>
              <a:rPr lang="it-IT" altLang="it-IT" sz="2000" dirty="0">
                <a:solidFill>
                  <a:srgbClr val="6A8759"/>
                </a:solidFill>
                <a:latin typeface="JetBrains Mono"/>
              </a:rPr>
              <a:t>"</a:t>
            </a:r>
            <a:r>
              <a:rPr lang="it-IT" altLang="it-IT" sz="2000" dirty="0">
                <a:solidFill>
                  <a:srgbClr val="E8BF6A"/>
                </a:solidFill>
                <a:latin typeface="JetBrains Mono"/>
              </a:rPr>
              <a:t>&gt;</a:t>
            </a:r>
            <a:r>
              <a:rPr lang="it-IT" altLang="it-IT" sz="2000" dirty="0">
                <a:solidFill>
                  <a:srgbClr val="A9B7C6"/>
                </a:solidFill>
                <a:latin typeface="JetBrains Mono"/>
              </a:rPr>
              <a:t>32dp</a:t>
            </a:r>
            <a:r>
              <a:rPr lang="it-IT" altLang="it-IT" sz="2000" dirty="0">
                <a:solidFill>
                  <a:srgbClr val="E8BF6A"/>
                </a:solidFill>
                <a:latin typeface="JetBrains Mono"/>
              </a:rPr>
              <a:t>&lt;/</a:t>
            </a:r>
            <a:r>
              <a:rPr lang="it-IT" altLang="it-IT" sz="2000" dirty="0" err="1">
                <a:solidFill>
                  <a:srgbClr val="E8BF6A"/>
                </a:solidFill>
                <a:latin typeface="JetBrains Mono"/>
              </a:rPr>
              <a:t>dimen</a:t>
            </a:r>
            <a:r>
              <a:rPr lang="it-IT" altLang="it-IT" sz="2000" dirty="0">
                <a:solidFill>
                  <a:srgbClr val="E8BF6A"/>
                </a:solidFill>
                <a:latin typeface="JetBrains Mono"/>
              </a:rPr>
              <a:t>&gt;</a:t>
            </a:r>
          </a:p>
          <a:p>
            <a:pPr marL="0" indent="0" defTabSz="685800" eaLnBrk="0" fontAlgn="base" hangingPunct="0">
              <a:spcBef>
                <a:spcPct val="0"/>
              </a:spcBef>
              <a:spcAft>
                <a:spcPct val="0"/>
              </a:spcAft>
              <a:buNone/>
              <a:defRPr/>
            </a:pPr>
            <a:r>
              <a:rPr lang="it-IT" altLang="it-IT" sz="2000" dirty="0">
                <a:solidFill>
                  <a:srgbClr val="E8BF6A"/>
                </a:solidFill>
                <a:latin typeface="JetBrains Mono"/>
              </a:rPr>
              <a:t>&lt;/</a:t>
            </a:r>
            <a:r>
              <a:rPr lang="it-IT" altLang="it-IT" sz="2000" dirty="0" err="1">
                <a:solidFill>
                  <a:srgbClr val="E8BF6A"/>
                </a:solidFill>
                <a:latin typeface="JetBrains Mono"/>
              </a:rPr>
              <a:t>resources</a:t>
            </a:r>
            <a:r>
              <a:rPr lang="it-IT" altLang="it-IT" sz="2000" dirty="0">
                <a:solidFill>
                  <a:srgbClr val="E8BF6A"/>
                </a:solidFill>
                <a:latin typeface="JetBrains Mono"/>
              </a:rPr>
              <a:t>&gt;</a:t>
            </a:r>
            <a:endParaRPr lang="it-IT" altLang="it-IT" sz="4800" dirty="0">
              <a:solidFill>
                <a:prstClr val="black"/>
              </a:solidFill>
              <a:latin typeface="Arial" panose="020B0604020202020204" pitchFamily="34" charset="0"/>
            </a:endParaRPr>
          </a:p>
        </p:txBody>
      </p:sp>
    </p:spTree>
    <p:extLst>
      <p:ext uri="{BB962C8B-B14F-4D97-AF65-F5344CB8AC3E}">
        <p14:creationId xmlns:p14="http://schemas.microsoft.com/office/powerpoint/2010/main" val="2916038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E876D8-B38A-4F64-B91D-5C86DC0081B9}"/>
              </a:ext>
            </a:extLst>
          </p:cNvPr>
          <p:cNvSpPr>
            <a:spLocks noGrp="1"/>
          </p:cNvSpPr>
          <p:nvPr>
            <p:ph type="title"/>
          </p:nvPr>
        </p:nvSpPr>
        <p:spPr/>
        <p:txBody>
          <a:bodyPr/>
          <a:lstStyle/>
          <a:p>
            <a:r>
              <a:rPr lang="it-IT" dirty="0"/>
              <a:t>Style</a:t>
            </a:r>
          </a:p>
        </p:txBody>
      </p:sp>
      <p:sp>
        <p:nvSpPr>
          <p:cNvPr id="6" name="Segnaposto contenuto 5">
            <a:extLst>
              <a:ext uri="{FF2B5EF4-FFF2-40B4-BE49-F238E27FC236}">
                <a16:creationId xmlns:a16="http://schemas.microsoft.com/office/drawing/2014/main" id="{4AE10D36-17BE-47FC-80FA-156C6CEB62E6}"/>
              </a:ext>
            </a:extLst>
          </p:cNvPr>
          <p:cNvSpPr>
            <a:spLocks noGrp="1"/>
          </p:cNvSpPr>
          <p:nvPr>
            <p:ph sz="half" idx="1"/>
          </p:nvPr>
        </p:nvSpPr>
        <p:spPr/>
        <p:txBody>
          <a:bodyPr>
            <a:normAutofit fontScale="92500" lnSpcReduction="20000"/>
          </a:bodyPr>
          <a:lstStyle/>
          <a:p>
            <a:r>
              <a:rPr lang="it-IT" dirty="0"/>
              <a:t>&lt;</a:t>
            </a:r>
            <a:r>
              <a:rPr lang="it-IT" dirty="0" err="1"/>
              <a:t>resources</a:t>
            </a:r>
            <a:r>
              <a:rPr lang="it-IT" dirty="0"/>
              <a:t>&gt; root tag</a:t>
            </a:r>
            <a:endParaRPr lang="en-US" dirty="0"/>
          </a:p>
          <a:p>
            <a:pPr marL="0" indent="0">
              <a:buNone/>
            </a:pPr>
            <a:r>
              <a:rPr lang="en-US" dirty="0"/>
              <a:t>Styles file contains all available styles that you can use in application. </a:t>
            </a:r>
          </a:p>
          <a:p>
            <a:pPr marL="0" indent="0">
              <a:buNone/>
            </a:pPr>
            <a:r>
              <a:rPr lang="en-US" dirty="0"/>
              <a:t>A style resource defines the format and look for a UI. It can be applied to a single view or to an entire activity or application in manifest file</a:t>
            </a:r>
          </a:p>
          <a:p>
            <a:pPr marL="0" indent="0">
              <a:buNone/>
            </a:pPr>
            <a:r>
              <a:rPr lang="en-US" dirty="0"/>
              <a:t>Style has required attributes:</a:t>
            </a:r>
          </a:p>
          <a:p>
            <a:r>
              <a:rPr lang="en-US" dirty="0">
                <a:solidFill>
                  <a:srgbClr val="FF0000"/>
                </a:solidFill>
              </a:rPr>
              <a:t>Name</a:t>
            </a:r>
          </a:p>
          <a:p>
            <a:r>
              <a:rPr lang="en-US" dirty="0">
                <a:solidFill>
                  <a:srgbClr val="FF0000"/>
                </a:solidFill>
              </a:rPr>
              <a:t>Parent: </a:t>
            </a:r>
            <a:r>
              <a:rPr lang="en-US" dirty="0"/>
              <a:t>define style hierarchy</a:t>
            </a:r>
          </a:p>
          <a:p>
            <a:pPr marL="0" indent="0">
              <a:buNone/>
            </a:pPr>
            <a:r>
              <a:rPr lang="en-US" dirty="0"/>
              <a:t>Is possible customize a style by adding extra attributes</a:t>
            </a:r>
            <a:endParaRPr lang="it-IT" dirty="0"/>
          </a:p>
        </p:txBody>
      </p:sp>
      <p:sp>
        <p:nvSpPr>
          <p:cNvPr id="5" name="Segnaposto numero diapositiva 4">
            <a:extLst>
              <a:ext uri="{FF2B5EF4-FFF2-40B4-BE49-F238E27FC236}">
                <a16:creationId xmlns:a16="http://schemas.microsoft.com/office/drawing/2014/main" id="{D239AA42-A30D-4E78-B7C5-97E3C4C0CADE}"/>
              </a:ext>
            </a:extLst>
          </p:cNvPr>
          <p:cNvSpPr>
            <a:spLocks noGrp="1"/>
          </p:cNvSpPr>
          <p:nvPr>
            <p:ph type="sldNum" sz="quarter" idx="12"/>
          </p:nvPr>
        </p:nvSpPr>
        <p:spPr/>
        <p:txBody>
          <a:bodyPr/>
          <a:lstStyle/>
          <a:p>
            <a:fld id="{D2040F39-7941-49A4-B48D-F201B18B6351}" type="slidenum">
              <a:rPr lang="it-IT" smtClean="0"/>
              <a:pPr/>
              <a:t>15</a:t>
            </a:fld>
            <a:endParaRPr lang="it-IT" dirty="0"/>
          </a:p>
        </p:txBody>
      </p:sp>
      <p:sp>
        <p:nvSpPr>
          <p:cNvPr id="8" name="Rectangle 4">
            <a:extLst>
              <a:ext uri="{FF2B5EF4-FFF2-40B4-BE49-F238E27FC236}">
                <a16:creationId xmlns:a16="http://schemas.microsoft.com/office/drawing/2014/main" id="{57D2DC45-36F3-4077-A8B4-E60FAC13ABBD}"/>
              </a:ext>
            </a:extLst>
          </p:cNvPr>
          <p:cNvSpPr>
            <a:spLocks noGrp="1" noChangeArrowheads="1"/>
          </p:cNvSpPr>
          <p:nvPr>
            <p:ph sz="half" idx="2"/>
          </p:nvPr>
        </p:nvSpPr>
        <p:spPr bwMode="auto">
          <a:xfrm>
            <a:off x="6096000" y="1743201"/>
            <a:ext cx="6019799" cy="45012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marL="0" indent="0" defTabSz="685800" eaLnBrk="0" fontAlgn="base" hangingPunct="0">
              <a:spcBef>
                <a:spcPct val="0"/>
              </a:spcBef>
              <a:spcAft>
                <a:spcPct val="0"/>
              </a:spcAft>
              <a:buNone/>
              <a:defRPr/>
            </a:pPr>
            <a:r>
              <a:rPr lang="it-IT" altLang="it-IT" sz="1600" dirty="0">
                <a:solidFill>
                  <a:srgbClr val="E8BF6A"/>
                </a:solidFill>
                <a:latin typeface="JetBrains Mono"/>
              </a:rPr>
              <a:t>&lt;</a:t>
            </a:r>
            <a:r>
              <a:rPr lang="it-IT" altLang="it-IT" sz="1600" dirty="0" err="1">
                <a:solidFill>
                  <a:srgbClr val="E8BF6A"/>
                </a:solidFill>
                <a:latin typeface="JetBrains Mono"/>
              </a:rPr>
              <a:t>resources</a:t>
            </a:r>
            <a:r>
              <a:rPr lang="it-IT" altLang="it-IT" sz="1600" dirty="0">
                <a:solidFill>
                  <a:srgbClr val="E8BF6A"/>
                </a:solidFill>
                <a:latin typeface="JetBrains Mono"/>
              </a:rPr>
              <a:t> </a:t>
            </a:r>
            <a:r>
              <a:rPr lang="it-IT" altLang="it-IT" sz="1600" dirty="0" err="1">
                <a:solidFill>
                  <a:srgbClr val="BABABA"/>
                </a:solidFill>
                <a:latin typeface="JetBrains Mono"/>
              </a:rPr>
              <a:t>xmlns:</a:t>
            </a:r>
            <a:r>
              <a:rPr lang="it-IT" altLang="it-IT" sz="1600" dirty="0" err="1">
                <a:solidFill>
                  <a:srgbClr val="9876AA"/>
                </a:solidFill>
                <a:latin typeface="JetBrains Mono"/>
              </a:rPr>
              <a:t>tools</a:t>
            </a:r>
            <a:r>
              <a:rPr lang="it-IT" altLang="it-IT" sz="1600" dirty="0">
                <a:solidFill>
                  <a:srgbClr val="6A8759"/>
                </a:solidFill>
                <a:latin typeface="JetBrains Mono"/>
              </a:rPr>
              <a:t>="http://schemas.android.com/tools"</a:t>
            </a:r>
            <a:r>
              <a:rPr lang="it-IT" altLang="it-IT" sz="1600" dirty="0">
                <a:solidFill>
                  <a:srgbClr val="E8BF6A"/>
                </a:solidFill>
                <a:latin typeface="JetBrains Mono"/>
              </a:rPr>
              <a:t>&gt;</a:t>
            </a:r>
            <a:br>
              <a:rPr lang="it-IT" altLang="it-IT" sz="1600" dirty="0">
                <a:solidFill>
                  <a:srgbClr val="E8BF6A"/>
                </a:solidFill>
                <a:latin typeface="JetBrains Mono"/>
              </a:rPr>
            </a:br>
            <a:r>
              <a:rPr lang="it-IT" altLang="it-IT" sz="1600" dirty="0">
                <a:solidFill>
                  <a:srgbClr val="E8BF6A"/>
                </a:solidFill>
                <a:latin typeface="JetBrains Mono"/>
              </a:rPr>
              <a:t>    </a:t>
            </a:r>
            <a:r>
              <a:rPr lang="it-IT" altLang="it-IT" sz="1600" dirty="0">
                <a:solidFill>
                  <a:srgbClr val="808080"/>
                </a:solidFill>
                <a:latin typeface="JetBrains Mono"/>
              </a:rPr>
              <a:t>&lt;!-- Base </a:t>
            </a:r>
            <a:r>
              <a:rPr lang="it-IT" altLang="it-IT" sz="1600" dirty="0" err="1">
                <a:solidFill>
                  <a:srgbClr val="808080"/>
                </a:solidFill>
                <a:latin typeface="JetBrains Mono"/>
              </a:rPr>
              <a:t>application</a:t>
            </a:r>
            <a:r>
              <a:rPr lang="it-IT" altLang="it-IT" sz="1600" dirty="0">
                <a:solidFill>
                  <a:srgbClr val="808080"/>
                </a:solidFill>
                <a:latin typeface="JetBrains Mono"/>
              </a:rPr>
              <a:t> </a:t>
            </a:r>
            <a:r>
              <a:rPr lang="it-IT" altLang="it-IT" sz="1600" dirty="0" err="1">
                <a:solidFill>
                  <a:srgbClr val="808080"/>
                </a:solidFill>
                <a:latin typeface="JetBrains Mono"/>
              </a:rPr>
              <a:t>theme</a:t>
            </a:r>
            <a:r>
              <a:rPr lang="it-IT" altLang="it-IT" sz="1600" dirty="0">
                <a:solidFill>
                  <a:srgbClr val="808080"/>
                </a:solidFill>
                <a:latin typeface="JetBrains Mono"/>
              </a:rPr>
              <a:t>. --&gt;</a:t>
            </a:r>
            <a:br>
              <a:rPr lang="it-IT" altLang="it-IT" sz="1600" dirty="0">
                <a:solidFill>
                  <a:srgbClr val="808080"/>
                </a:solidFill>
                <a:latin typeface="JetBrains Mono"/>
              </a:rPr>
            </a:br>
            <a:r>
              <a:rPr lang="it-IT" altLang="it-IT" sz="1600" dirty="0">
                <a:solidFill>
                  <a:srgbClr val="808080"/>
                </a:solidFill>
                <a:latin typeface="JetBrains Mono"/>
              </a:rPr>
              <a:t>    </a:t>
            </a:r>
            <a:r>
              <a:rPr lang="it-IT" altLang="it-IT" sz="1600" dirty="0">
                <a:solidFill>
                  <a:srgbClr val="E8BF6A"/>
                </a:solidFill>
                <a:latin typeface="JetBrains Mono"/>
              </a:rPr>
              <a:t>&lt;style </a:t>
            </a:r>
            <a:r>
              <a:rPr lang="it-IT" altLang="it-IT" sz="1600" dirty="0">
                <a:solidFill>
                  <a:srgbClr val="BABABA"/>
                </a:solidFill>
                <a:latin typeface="JetBrains Mono"/>
              </a:rPr>
              <a:t>name</a:t>
            </a:r>
            <a:r>
              <a:rPr lang="it-IT" altLang="it-IT" sz="1600" dirty="0">
                <a:solidFill>
                  <a:srgbClr val="6A8759"/>
                </a:solidFill>
                <a:latin typeface="JetBrains Mono"/>
              </a:rPr>
              <a:t>="</a:t>
            </a:r>
            <a:r>
              <a:rPr lang="it-IT" altLang="it-IT" sz="1600" dirty="0" err="1">
                <a:solidFill>
                  <a:srgbClr val="6A8759"/>
                </a:solidFill>
                <a:latin typeface="JetBrains Mono"/>
              </a:rPr>
              <a:t>Theme.AndroidProgramming</a:t>
            </a:r>
            <a:r>
              <a:rPr lang="it-IT" altLang="it-IT" sz="1600" dirty="0">
                <a:solidFill>
                  <a:srgbClr val="6A8759"/>
                </a:solidFill>
                <a:latin typeface="JetBrains Mono"/>
              </a:rPr>
              <a:t>" </a:t>
            </a:r>
            <a:r>
              <a:rPr lang="it-IT" altLang="it-IT" sz="1600" dirty="0" err="1">
                <a:solidFill>
                  <a:srgbClr val="BABABA"/>
                </a:solidFill>
                <a:latin typeface="JetBrains Mono"/>
              </a:rPr>
              <a:t>parent</a:t>
            </a:r>
            <a:r>
              <a:rPr lang="it-IT" altLang="it-IT" sz="1600" dirty="0">
                <a:solidFill>
                  <a:srgbClr val="6A8759"/>
                </a:solidFill>
                <a:latin typeface="JetBrains Mono"/>
              </a:rPr>
              <a:t>="</a:t>
            </a:r>
            <a:r>
              <a:rPr lang="it-IT" altLang="it-IT" sz="1600" dirty="0" err="1">
                <a:solidFill>
                  <a:srgbClr val="6A8759"/>
                </a:solidFill>
                <a:latin typeface="JetBrains Mono"/>
              </a:rPr>
              <a:t>Theme.MaterialComponents.DayNight.DarkActionBar</a:t>
            </a:r>
            <a:r>
              <a:rPr lang="it-IT" altLang="it-IT" sz="1600" dirty="0">
                <a:solidFill>
                  <a:srgbClr val="6A8759"/>
                </a:solidFill>
                <a:latin typeface="JetBrains Mono"/>
              </a:rPr>
              <a:t>"</a:t>
            </a:r>
            <a:r>
              <a:rPr lang="it-IT" altLang="it-IT" sz="1600" dirty="0">
                <a:solidFill>
                  <a:srgbClr val="E8BF6A"/>
                </a:solidFill>
                <a:latin typeface="JetBrains Mono"/>
              </a:rPr>
              <a:t>&gt;</a:t>
            </a:r>
            <a:br>
              <a:rPr lang="it-IT" altLang="it-IT" sz="1600" dirty="0">
                <a:solidFill>
                  <a:srgbClr val="E8BF6A"/>
                </a:solidFill>
                <a:latin typeface="JetBrains Mono"/>
              </a:rPr>
            </a:br>
            <a:r>
              <a:rPr lang="it-IT" altLang="it-IT" sz="1600" dirty="0">
                <a:solidFill>
                  <a:srgbClr val="E8BF6A"/>
                </a:solidFill>
                <a:latin typeface="JetBrains Mono"/>
              </a:rPr>
              <a:t>        </a:t>
            </a:r>
            <a:r>
              <a:rPr lang="it-IT" altLang="it-IT" sz="1600" dirty="0">
                <a:solidFill>
                  <a:srgbClr val="808080"/>
                </a:solidFill>
                <a:latin typeface="JetBrains Mono"/>
              </a:rPr>
              <a:t>&lt;!-- </a:t>
            </a:r>
            <a:r>
              <a:rPr lang="it-IT" altLang="it-IT" sz="1600" dirty="0" err="1">
                <a:solidFill>
                  <a:srgbClr val="808080"/>
                </a:solidFill>
                <a:latin typeface="JetBrains Mono"/>
              </a:rPr>
              <a:t>Primary</a:t>
            </a:r>
            <a:r>
              <a:rPr lang="it-IT" altLang="it-IT" sz="1600" dirty="0">
                <a:solidFill>
                  <a:srgbClr val="808080"/>
                </a:solidFill>
                <a:latin typeface="JetBrains Mono"/>
              </a:rPr>
              <a:t> brand color. --&gt;</a:t>
            </a:r>
            <a:br>
              <a:rPr lang="it-IT" altLang="it-IT" sz="1600" dirty="0">
                <a:solidFill>
                  <a:srgbClr val="808080"/>
                </a:solidFill>
                <a:latin typeface="JetBrains Mono"/>
              </a:rPr>
            </a:br>
            <a:r>
              <a:rPr lang="it-IT" altLang="it-IT" sz="1600" dirty="0">
                <a:solidFill>
                  <a:srgbClr val="808080"/>
                </a:solidFill>
                <a:latin typeface="JetBrains Mono"/>
              </a:rPr>
              <a:t>        </a:t>
            </a:r>
            <a:r>
              <a:rPr lang="it-IT" altLang="it-IT" sz="1600" dirty="0">
                <a:solidFill>
                  <a:srgbClr val="E8BF6A"/>
                </a:solidFill>
                <a:latin typeface="JetBrains Mono"/>
              </a:rPr>
              <a:t>&lt;item </a:t>
            </a:r>
            <a:r>
              <a:rPr lang="it-IT" altLang="it-IT" sz="1600" dirty="0">
                <a:solidFill>
                  <a:srgbClr val="BABABA"/>
                </a:solidFill>
                <a:latin typeface="JetBrains Mono"/>
              </a:rPr>
              <a:t>name</a:t>
            </a:r>
            <a:r>
              <a:rPr lang="it-IT" altLang="it-IT" sz="1600" dirty="0">
                <a:solidFill>
                  <a:srgbClr val="6A8759"/>
                </a:solidFill>
                <a:latin typeface="JetBrains Mono"/>
              </a:rPr>
              <a:t>="</a:t>
            </a:r>
            <a:r>
              <a:rPr lang="it-IT" altLang="it-IT" sz="1600" dirty="0" err="1">
                <a:solidFill>
                  <a:srgbClr val="6A8759"/>
                </a:solidFill>
                <a:latin typeface="JetBrains Mono"/>
              </a:rPr>
              <a:t>colorPrimary</a:t>
            </a:r>
            <a:r>
              <a:rPr lang="it-IT" altLang="it-IT" sz="1600" dirty="0">
                <a:solidFill>
                  <a:srgbClr val="6A8759"/>
                </a:solidFill>
                <a:latin typeface="JetBrains Mono"/>
              </a:rPr>
              <a:t>"</a:t>
            </a:r>
            <a:r>
              <a:rPr lang="it-IT" altLang="it-IT" sz="1600" dirty="0">
                <a:solidFill>
                  <a:srgbClr val="E8BF6A"/>
                </a:solidFill>
                <a:latin typeface="JetBrains Mono"/>
              </a:rPr>
              <a:t>&gt;</a:t>
            </a:r>
            <a:r>
              <a:rPr lang="it-IT" altLang="it-IT" sz="1600" dirty="0">
                <a:solidFill>
                  <a:srgbClr val="A9B7C6"/>
                </a:solidFill>
                <a:latin typeface="JetBrains Mono"/>
              </a:rPr>
              <a:t>@color/purple_500</a:t>
            </a:r>
            <a:r>
              <a:rPr lang="it-IT" altLang="it-IT" sz="1600" dirty="0">
                <a:solidFill>
                  <a:srgbClr val="E8BF6A"/>
                </a:solidFill>
                <a:latin typeface="JetBrains Mono"/>
              </a:rPr>
              <a:t>&lt;/item&gt;</a:t>
            </a:r>
            <a:br>
              <a:rPr lang="it-IT" altLang="it-IT" sz="1600" dirty="0">
                <a:solidFill>
                  <a:srgbClr val="E8BF6A"/>
                </a:solidFill>
                <a:latin typeface="JetBrains Mono"/>
              </a:rPr>
            </a:br>
            <a:r>
              <a:rPr lang="it-IT" altLang="it-IT" sz="1600" dirty="0">
                <a:solidFill>
                  <a:srgbClr val="E8BF6A"/>
                </a:solidFill>
                <a:latin typeface="JetBrains Mono"/>
              </a:rPr>
              <a:t>        &lt;item </a:t>
            </a:r>
            <a:r>
              <a:rPr lang="it-IT" altLang="it-IT" sz="1600" dirty="0">
                <a:solidFill>
                  <a:srgbClr val="BABABA"/>
                </a:solidFill>
                <a:latin typeface="JetBrains Mono"/>
              </a:rPr>
              <a:t>name</a:t>
            </a:r>
            <a:r>
              <a:rPr lang="it-IT" altLang="it-IT" sz="1600" dirty="0">
                <a:solidFill>
                  <a:srgbClr val="6A8759"/>
                </a:solidFill>
                <a:latin typeface="JetBrains Mono"/>
              </a:rPr>
              <a:t>="</a:t>
            </a:r>
            <a:r>
              <a:rPr lang="it-IT" altLang="it-IT" sz="1600" dirty="0" err="1">
                <a:solidFill>
                  <a:srgbClr val="6A8759"/>
                </a:solidFill>
                <a:latin typeface="JetBrains Mono"/>
              </a:rPr>
              <a:t>colorPrimaryVariant</a:t>
            </a:r>
            <a:r>
              <a:rPr lang="it-IT" altLang="it-IT" sz="1600" dirty="0">
                <a:solidFill>
                  <a:srgbClr val="6A8759"/>
                </a:solidFill>
                <a:latin typeface="JetBrains Mono"/>
              </a:rPr>
              <a:t>"</a:t>
            </a:r>
            <a:r>
              <a:rPr lang="it-IT" altLang="it-IT" sz="1600" dirty="0">
                <a:solidFill>
                  <a:srgbClr val="E8BF6A"/>
                </a:solidFill>
                <a:latin typeface="JetBrains Mono"/>
              </a:rPr>
              <a:t>&gt;</a:t>
            </a:r>
            <a:r>
              <a:rPr lang="it-IT" altLang="it-IT" sz="1600" dirty="0">
                <a:solidFill>
                  <a:srgbClr val="A9B7C6"/>
                </a:solidFill>
                <a:latin typeface="JetBrains Mono"/>
              </a:rPr>
              <a:t>@color/purple_700</a:t>
            </a:r>
            <a:r>
              <a:rPr lang="it-IT" altLang="it-IT" sz="1600" dirty="0">
                <a:solidFill>
                  <a:srgbClr val="E8BF6A"/>
                </a:solidFill>
                <a:latin typeface="JetBrains Mono"/>
              </a:rPr>
              <a:t>&lt;/item&gt;</a:t>
            </a:r>
            <a:br>
              <a:rPr lang="it-IT" altLang="it-IT" sz="1600" dirty="0">
                <a:solidFill>
                  <a:srgbClr val="E8BF6A"/>
                </a:solidFill>
                <a:latin typeface="JetBrains Mono"/>
              </a:rPr>
            </a:br>
            <a:r>
              <a:rPr lang="it-IT" altLang="it-IT" sz="1600" dirty="0">
                <a:solidFill>
                  <a:srgbClr val="E8BF6A"/>
                </a:solidFill>
                <a:latin typeface="JetBrains Mono"/>
              </a:rPr>
              <a:t>        &lt;item </a:t>
            </a:r>
            <a:r>
              <a:rPr lang="it-IT" altLang="it-IT" sz="1600" dirty="0">
                <a:solidFill>
                  <a:srgbClr val="BABABA"/>
                </a:solidFill>
                <a:latin typeface="JetBrains Mono"/>
              </a:rPr>
              <a:t>name</a:t>
            </a:r>
            <a:r>
              <a:rPr lang="it-IT" altLang="it-IT" sz="1600" dirty="0">
                <a:solidFill>
                  <a:srgbClr val="6A8759"/>
                </a:solidFill>
                <a:latin typeface="JetBrains Mono"/>
              </a:rPr>
              <a:t>="</a:t>
            </a:r>
            <a:r>
              <a:rPr lang="it-IT" altLang="it-IT" sz="1600" dirty="0" err="1">
                <a:solidFill>
                  <a:srgbClr val="6A8759"/>
                </a:solidFill>
                <a:latin typeface="JetBrains Mono"/>
              </a:rPr>
              <a:t>colorOnPrimary</a:t>
            </a:r>
            <a:r>
              <a:rPr lang="it-IT" altLang="it-IT" sz="1600" dirty="0">
                <a:solidFill>
                  <a:srgbClr val="6A8759"/>
                </a:solidFill>
                <a:latin typeface="JetBrains Mono"/>
              </a:rPr>
              <a:t>"</a:t>
            </a:r>
            <a:r>
              <a:rPr lang="it-IT" altLang="it-IT" sz="1600" dirty="0">
                <a:solidFill>
                  <a:srgbClr val="E8BF6A"/>
                </a:solidFill>
                <a:latin typeface="JetBrains Mono"/>
              </a:rPr>
              <a:t>&gt;</a:t>
            </a:r>
            <a:r>
              <a:rPr lang="it-IT" altLang="it-IT" sz="1600" dirty="0">
                <a:solidFill>
                  <a:srgbClr val="A9B7C6"/>
                </a:solidFill>
                <a:latin typeface="JetBrains Mono"/>
              </a:rPr>
              <a:t>@color/white</a:t>
            </a:r>
            <a:r>
              <a:rPr lang="it-IT" altLang="it-IT" sz="1600" dirty="0">
                <a:solidFill>
                  <a:srgbClr val="E8BF6A"/>
                </a:solidFill>
                <a:latin typeface="JetBrains Mono"/>
              </a:rPr>
              <a:t>&lt;/item&gt;</a:t>
            </a:r>
            <a:br>
              <a:rPr lang="it-IT" altLang="it-IT" sz="1600" dirty="0">
                <a:solidFill>
                  <a:srgbClr val="E8BF6A"/>
                </a:solidFill>
                <a:latin typeface="JetBrains Mono"/>
              </a:rPr>
            </a:br>
            <a:r>
              <a:rPr lang="it-IT" altLang="it-IT" sz="1600" dirty="0">
                <a:solidFill>
                  <a:srgbClr val="E8BF6A"/>
                </a:solidFill>
                <a:latin typeface="JetBrains Mono"/>
              </a:rPr>
              <a:t>        </a:t>
            </a:r>
            <a:r>
              <a:rPr lang="it-IT" altLang="it-IT" sz="1600" dirty="0">
                <a:solidFill>
                  <a:srgbClr val="808080"/>
                </a:solidFill>
                <a:latin typeface="JetBrains Mono"/>
              </a:rPr>
              <a:t>&lt;!-- </a:t>
            </a:r>
            <a:r>
              <a:rPr lang="it-IT" altLang="it-IT" sz="1600" dirty="0" err="1">
                <a:solidFill>
                  <a:srgbClr val="808080"/>
                </a:solidFill>
                <a:latin typeface="JetBrains Mono"/>
              </a:rPr>
              <a:t>Secondary</a:t>
            </a:r>
            <a:r>
              <a:rPr lang="it-IT" altLang="it-IT" sz="1600" dirty="0">
                <a:solidFill>
                  <a:srgbClr val="808080"/>
                </a:solidFill>
                <a:latin typeface="JetBrains Mono"/>
              </a:rPr>
              <a:t> brand color. --&gt;</a:t>
            </a:r>
            <a:br>
              <a:rPr lang="it-IT" altLang="it-IT" sz="1600" dirty="0">
                <a:solidFill>
                  <a:srgbClr val="808080"/>
                </a:solidFill>
                <a:latin typeface="JetBrains Mono"/>
              </a:rPr>
            </a:br>
            <a:r>
              <a:rPr lang="it-IT" altLang="it-IT" sz="1600" dirty="0">
                <a:solidFill>
                  <a:srgbClr val="808080"/>
                </a:solidFill>
                <a:latin typeface="JetBrains Mono"/>
              </a:rPr>
              <a:t>        </a:t>
            </a:r>
            <a:r>
              <a:rPr lang="it-IT" altLang="it-IT" sz="1600" dirty="0">
                <a:solidFill>
                  <a:srgbClr val="E8BF6A"/>
                </a:solidFill>
                <a:latin typeface="JetBrains Mono"/>
              </a:rPr>
              <a:t>&lt;item </a:t>
            </a:r>
            <a:r>
              <a:rPr lang="it-IT" altLang="it-IT" sz="1600" dirty="0">
                <a:solidFill>
                  <a:srgbClr val="BABABA"/>
                </a:solidFill>
                <a:latin typeface="JetBrains Mono"/>
              </a:rPr>
              <a:t>name</a:t>
            </a:r>
            <a:r>
              <a:rPr lang="it-IT" altLang="it-IT" sz="1600" dirty="0">
                <a:solidFill>
                  <a:srgbClr val="6A8759"/>
                </a:solidFill>
                <a:latin typeface="JetBrains Mono"/>
              </a:rPr>
              <a:t>="</a:t>
            </a:r>
            <a:r>
              <a:rPr lang="it-IT" altLang="it-IT" sz="1600" dirty="0" err="1">
                <a:solidFill>
                  <a:srgbClr val="6A8759"/>
                </a:solidFill>
                <a:latin typeface="JetBrains Mono"/>
              </a:rPr>
              <a:t>colorSecondary</a:t>
            </a:r>
            <a:r>
              <a:rPr lang="it-IT" altLang="it-IT" sz="1600" dirty="0">
                <a:solidFill>
                  <a:srgbClr val="6A8759"/>
                </a:solidFill>
                <a:latin typeface="JetBrains Mono"/>
              </a:rPr>
              <a:t>"</a:t>
            </a:r>
            <a:r>
              <a:rPr lang="it-IT" altLang="it-IT" sz="1600" dirty="0">
                <a:solidFill>
                  <a:srgbClr val="E8BF6A"/>
                </a:solidFill>
                <a:latin typeface="JetBrains Mono"/>
              </a:rPr>
              <a:t>&gt;</a:t>
            </a:r>
            <a:r>
              <a:rPr lang="it-IT" altLang="it-IT" sz="1600" dirty="0">
                <a:solidFill>
                  <a:srgbClr val="A9B7C6"/>
                </a:solidFill>
                <a:latin typeface="JetBrains Mono"/>
              </a:rPr>
              <a:t>@color/teal_200</a:t>
            </a:r>
            <a:r>
              <a:rPr lang="it-IT" altLang="it-IT" sz="1600" dirty="0">
                <a:solidFill>
                  <a:srgbClr val="E8BF6A"/>
                </a:solidFill>
                <a:latin typeface="JetBrains Mono"/>
              </a:rPr>
              <a:t>&lt;/item&gt;</a:t>
            </a:r>
            <a:br>
              <a:rPr lang="it-IT" altLang="it-IT" sz="1600" dirty="0">
                <a:solidFill>
                  <a:srgbClr val="E8BF6A"/>
                </a:solidFill>
                <a:latin typeface="JetBrains Mono"/>
              </a:rPr>
            </a:br>
            <a:r>
              <a:rPr lang="it-IT" altLang="it-IT" sz="1600" dirty="0">
                <a:solidFill>
                  <a:srgbClr val="E8BF6A"/>
                </a:solidFill>
                <a:latin typeface="JetBrains Mono"/>
              </a:rPr>
              <a:t>        &lt;item </a:t>
            </a:r>
            <a:r>
              <a:rPr lang="it-IT" altLang="it-IT" sz="1600" dirty="0">
                <a:solidFill>
                  <a:srgbClr val="BABABA"/>
                </a:solidFill>
                <a:latin typeface="JetBrains Mono"/>
              </a:rPr>
              <a:t>name</a:t>
            </a:r>
            <a:r>
              <a:rPr lang="it-IT" altLang="it-IT" sz="1600" dirty="0">
                <a:solidFill>
                  <a:srgbClr val="6A8759"/>
                </a:solidFill>
                <a:latin typeface="JetBrains Mono"/>
              </a:rPr>
              <a:t>="</a:t>
            </a:r>
            <a:r>
              <a:rPr lang="it-IT" altLang="it-IT" sz="1600" dirty="0" err="1">
                <a:solidFill>
                  <a:srgbClr val="6A8759"/>
                </a:solidFill>
                <a:latin typeface="JetBrains Mono"/>
              </a:rPr>
              <a:t>colorSecondaryVariant</a:t>
            </a:r>
            <a:r>
              <a:rPr lang="it-IT" altLang="it-IT" sz="1600" dirty="0">
                <a:solidFill>
                  <a:srgbClr val="6A8759"/>
                </a:solidFill>
                <a:latin typeface="JetBrains Mono"/>
              </a:rPr>
              <a:t>"</a:t>
            </a:r>
            <a:r>
              <a:rPr lang="it-IT" altLang="it-IT" sz="1600" dirty="0">
                <a:solidFill>
                  <a:srgbClr val="E8BF6A"/>
                </a:solidFill>
                <a:latin typeface="JetBrains Mono"/>
              </a:rPr>
              <a:t>&gt;</a:t>
            </a:r>
            <a:r>
              <a:rPr lang="it-IT" altLang="it-IT" sz="1600" dirty="0">
                <a:solidFill>
                  <a:srgbClr val="A9B7C6"/>
                </a:solidFill>
                <a:latin typeface="JetBrains Mono"/>
              </a:rPr>
              <a:t>@color/teal_700</a:t>
            </a:r>
            <a:r>
              <a:rPr lang="it-IT" altLang="it-IT" sz="1600" dirty="0">
                <a:solidFill>
                  <a:srgbClr val="E8BF6A"/>
                </a:solidFill>
                <a:latin typeface="JetBrains Mono"/>
              </a:rPr>
              <a:t>&lt;/item&gt;</a:t>
            </a:r>
            <a:br>
              <a:rPr lang="it-IT" altLang="it-IT" sz="1600" dirty="0">
                <a:solidFill>
                  <a:srgbClr val="E8BF6A"/>
                </a:solidFill>
                <a:latin typeface="JetBrains Mono"/>
              </a:rPr>
            </a:br>
            <a:r>
              <a:rPr lang="it-IT" altLang="it-IT" sz="1600" dirty="0">
                <a:solidFill>
                  <a:srgbClr val="E8BF6A"/>
                </a:solidFill>
                <a:latin typeface="JetBrains Mono"/>
              </a:rPr>
              <a:t>        &lt;item </a:t>
            </a:r>
            <a:r>
              <a:rPr lang="it-IT" altLang="it-IT" sz="1600" dirty="0">
                <a:solidFill>
                  <a:srgbClr val="BABABA"/>
                </a:solidFill>
                <a:latin typeface="JetBrains Mono"/>
              </a:rPr>
              <a:t>name</a:t>
            </a:r>
            <a:r>
              <a:rPr lang="it-IT" altLang="it-IT" sz="1600" dirty="0">
                <a:solidFill>
                  <a:srgbClr val="6A8759"/>
                </a:solidFill>
                <a:latin typeface="JetBrains Mono"/>
              </a:rPr>
              <a:t>="</a:t>
            </a:r>
            <a:r>
              <a:rPr lang="it-IT" altLang="it-IT" sz="1600" dirty="0" err="1">
                <a:solidFill>
                  <a:srgbClr val="6A8759"/>
                </a:solidFill>
                <a:latin typeface="JetBrains Mono"/>
              </a:rPr>
              <a:t>colorOnSecondary</a:t>
            </a:r>
            <a:r>
              <a:rPr lang="it-IT" altLang="it-IT" sz="1600" dirty="0">
                <a:solidFill>
                  <a:srgbClr val="6A8759"/>
                </a:solidFill>
                <a:latin typeface="JetBrains Mono"/>
              </a:rPr>
              <a:t>"</a:t>
            </a:r>
            <a:r>
              <a:rPr lang="it-IT" altLang="it-IT" sz="1600" dirty="0">
                <a:solidFill>
                  <a:srgbClr val="E8BF6A"/>
                </a:solidFill>
                <a:latin typeface="JetBrains Mono"/>
              </a:rPr>
              <a:t>&gt;</a:t>
            </a:r>
            <a:r>
              <a:rPr lang="it-IT" altLang="it-IT" sz="1600" dirty="0">
                <a:solidFill>
                  <a:srgbClr val="A9B7C6"/>
                </a:solidFill>
                <a:latin typeface="JetBrains Mono"/>
              </a:rPr>
              <a:t>@color/black</a:t>
            </a:r>
            <a:r>
              <a:rPr lang="it-IT" altLang="it-IT" sz="1600" dirty="0">
                <a:solidFill>
                  <a:srgbClr val="E8BF6A"/>
                </a:solidFill>
                <a:latin typeface="JetBrains Mono"/>
              </a:rPr>
              <a:t>&lt;/item&gt;</a:t>
            </a:r>
            <a:br>
              <a:rPr lang="it-IT" altLang="it-IT" sz="1600" dirty="0">
                <a:solidFill>
                  <a:srgbClr val="E8BF6A"/>
                </a:solidFill>
                <a:latin typeface="JetBrains Mono"/>
              </a:rPr>
            </a:br>
            <a:r>
              <a:rPr lang="it-IT" altLang="it-IT" sz="1600" dirty="0">
                <a:solidFill>
                  <a:srgbClr val="E8BF6A"/>
                </a:solidFill>
                <a:latin typeface="JetBrains Mono"/>
              </a:rPr>
              <a:t>        </a:t>
            </a:r>
            <a:r>
              <a:rPr lang="it-IT" altLang="it-IT" sz="1600" dirty="0">
                <a:solidFill>
                  <a:srgbClr val="808080"/>
                </a:solidFill>
                <a:latin typeface="JetBrains Mono"/>
              </a:rPr>
              <a:t>&lt;!-- Status bar color. --&gt;</a:t>
            </a:r>
            <a:br>
              <a:rPr lang="it-IT" altLang="it-IT" sz="1600" dirty="0">
                <a:solidFill>
                  <a:srgbClr val="808080"/>
                </a:solidFill>
                <a:latin typeface="JetBrains Mono"/>
              </a:rPr>
            </a:br>
            <a:r>
              <a:rPr lang="it-IT" altLang="it-IT" sz="1600" dirty="0">
                <a:solidFill>
                  <a:srgbClr val="808080"/>
                </a:solidFill>
                <a:latin typeface="JetBrains Mono"/>
              </a:rPr>
              <a:t>        </a:t>
            </a:r>
            <a:r>
              <a:rPr lang="it-IT" altLang="it-IT" sz="1600" dirty="0">
                <a:solidFill>
                  <a:srgbClr val="E8BF6A"/>
                </a:solidFill>
                <a:latin typeface="JetBrains Mono"/>
              </a:rPr>
              <a:t>&lt;item </a:t>
            </a:r>
            <a:r>
              <a:rPr lang="it-IT" altLang="it-IT" sz="1600" dirty="0">
                <a:solidFill>
                  <a:srgbClr val="BABABA"/>
                </a:solidFill>
                <a:latin typeface="JetBrains Mono"/>
              </a:rPr>
              <a:t>name</a:t>
            </a:r>
            <a:r>
              <a:rPr lang="it-IT" altLang="it-IT" sz="1600" dirty="0">
                <a:solidFill>
                  <a:srgbClr val="6A8759"/>
                </a:solidFill>
                <a:latin typeface="JetBrains Mono"/>
              </a:rPr>
              <a:t>="</a:t>
            </a:r>
            <a:r>
              <a:rPr lang="it-IT" altLang="it-IT" sz="1600" dirty="0" err="1">
                <a:solidFill>
                  <a:srgbClr val="6A8759"/>
                </a:solidFill>
                <a:latin typeface="JetBrains Mono"/>
              </a:rPr>
              <a:t>android:statusBarColor</a:t>
            </a:r>
            <a:r>
              <a:rPr lang="it-IT" altLang="it-IT" sz="1600" dirty="0">
                <a:solidFill>
                  <a:srgbClr val="6A8759"/>
                </a:solidFill>
                <a:latin typeface="JetBrains Mono"/>
              </a:rPr>
              <a:t>" </a:t>
            </a:r>
            <a:r>
              <a:rPr lang="it-IT" altLang="it-IT" sz="1600" dirty="0" err="1">
                <a:solidFill>
                  <a:srgbClr val="9876AA"/>
                </a:solidFill>
                <a:latin typeface="JetBrains Mono"/>
              </a:rPr>
              <a:t>tools</a:t>
            </a:r>
            <a:r>
              <a:rPr lang="it-IT" altLang="it-IT" sz="1600" dirty="0" err="1">
                <a:solidFill>
                  <a:srgbClr val="BABABA"/>
                </a:solidFill>
                <a:latin typeface="JetBrains Mono"/>
              </a:rPr>
              <a:t>:targetApi</a:t>
            </a:r>
            <a:r>
              <a:rPr lang="it-IT" altLang="it-IT" sz="1600" dirty="0">
                <a:solidFill>
                  <a:srgbClr val="6A8759"/>
                </a:solidFill>
                <a:latin typeface="JetBrains Mono"/>
              </a:rPr>
              <a:t>="l"</a:t>
            </a:r>
            <a:r>
              <a:rPr lang="it-IT" altLang="it-IT" sz="1600" dirty="0">
                <a:solidFill>
                  <a:srgbClr val="E8BF6A"/>
                </a:solidFill>
                <a:latin typeface="JetBrains Mono"/>
              </a:rPr>
              <a:t>&gt;</a:t>
            </a:r>
            <a:r>
              <a:rPr lang="it-IT" altLang="it-IT" sz="1600" dirty="0">
                <a:solidFill>
                  <a:srgbClr val="A9B7C6"/>
                </a:solidFill>
                <a:latin typeface="JetBrains Mono"/>
              </a:rPr>
              <a:t>?</a:t>
            </a:r>
            <a:r>
              <a:rPr lang="it-IT" altLang="it-IT" sz="1600" dirty="0" err="1">
                <a:solidFill>
                  <a:srgbClr val="A9B7C6"/>
                </a:solidFill>
                <a:latin typeface="JetBrains Mono"/>
              </a:rPr>
              <a:t>attr</a:t>
            </a:r>
            <a:r>
              <a:rPr lang="it-IT" altLang="it-IT" sz="1600" dirty="0">
                <a:solidFill>
                  <a:srgbClr val="A9B7C6"/>
                </a:solidFill>
                <a:latin typeface="JetBrains Mono"/>
              </a:rPr>
              <a:t>/</a:t>
            </a:r>
            <a:r>
              <a:rPr lang="it-IT" altLang="it-IT" sz="1600" dirty="0" err="1">
                <a:solidFill>
                  <a:srgbClr val="A9B7C6"/>
                </a:solidFill>
                <a:latin typeface="JetBrains Mono"/>
              </a:rPr>
              <a:t>colorPrimaryVariant</a:t>
            </a:r>
            <a:r>
              <a:rPr lang="it-IT" altLang="it-IT" sz="1600" dirty="0">
                <a:solidFill>
                  <a:srgbClr val="E8BF6A"/>
                </a:solidFill>
                <a:latin typeface="JetBrains Mono"/>
              </a:rPr>
              <a:t>&lt;/item&gt;</a:t>
            </a:r>
            <a:br>
              <a:rPr lang="it-IT" altLang="it-IT" sz="1600" dirty="0">
                <a:solidFill>
                  <a:srgbClr val="E8BF6A"/>
                </a:solidFill>
                <a:latin typeface="JetBrains Mono"/>
              </a:rPr>
            </a:br>
            <a:r>
              <a:rPr lang="it-IT" altLang="it-IT" sz="1600" dirty="0">
                <a:solidFill>
                  <a:srgbClr val="E8BF6A"/>
                </a:solidFill>
                <a:latin typeface="JetBrains Mono"/>
              </a:rPr>
              <a:t>        </a:t>
            </a:r>
            <a:r>
              <a:rPr lang="it-IT" altLang="it-IT" sz="1600" dirty="0">
                <a:solidFill>
                  <a:srgbClr val="808080"/>
                </a:solidFill>
                <a:latin typeface="JetBrains Mono"/>
              </a:rPr>
              <a:t>&lt;!-- </a:t>
            </a:r>
            <a:r>
              <a:rPr lang="it-IT" altLang="it-IT" sz="1600" dirty="0" err="1">
                <a:solidFill>
                  <a:srgbClr val="808080"/>
                </a:solidFill>
                <a:latin typeface="JetBrains Mono"/>
              </a:rPr>
              <a:t>Customize</a:t>
            </a:r>
            <a:r>
              <a:rPr lang="it-IT" altLang="it-IT" sz="1600" dirty="0">
                <a:solidFill>
                  <a:srgbClr val="808080"/>
                </a:solidFill>
                <a:latin typeface="JetBrains Mono"/>
              </a:rPr>
              <a:t> </a:t>
            </a:r>
            <a:r>
              <a:rPr lang="it-IT" altLang="it-IT" sz="1600" dirty="0" err="1">
                <a:solidFill>
                  <a:srgbClr val="808080"/>
                </a:solidFill>
                <a:latin typeface="JetBrains Mono"/>
              </a:rPr>
              <a:t>your</a:t>
            </a:r>
            <a:r>
              <a:rPr lang="it-IT" altLang="it-IT" sz="1600" dirty="0">
                <a:solidFill>
                  <a:srgbClr val="808080"/>
                </a:solidFill>
                <a:latin typeface="JetBrains Mono"/>
              </a:rPr>
              <a:t> </a:t>
            </a:r>
            <a:r>
              <a:rPr lang="it-IT" altLang="it-IT" sz="1600" dirty="0" err="1">
                <a:solidFill>
                  <a:srgbClr val="808080"/>
                </a:solidFill>
                <a:latin typeface="JetBrains Mono"/>
              </a:rPr>
              <a:t>theme</a:t>
            </a:r>
            <a:r>
              <a:rPr lang="it-IT" altLang="it-IT" sz="1600" dirty="0">
                <a:solidFill>
                  <a:srgbClr val="808080"/>
                </a:solidFill>
                <a:latin typeface="JetBrains Mono"/>
              </a:rPr>
              <a:t> </a:t>
            </a:r>
            <a:r>
              <a:rPr lang="it-IT" altLang="it-IT" sz="1600" dirty="0" err="1">
                <a:solidFill>
                  <a:srgbClr val="808080"/>
                </a:solidFill>
                <a:latin typeface="JetBrains Mono"/>
              </a:rPr>
              <a:t>here</a:t>
            </a:r>
            <a:r>
              <a:rPr lang="it-IT" altLang="it-IT" sz="1600" dirty="0">
                <a:solidFill>
                  <a:srgbClr val="808080"/>
                </a:solidFill>
                <a:latin typeface="JetBrains Mono"/>
              </a:rPr>
              <a:t>. --&gt;</a:t>
            </a:r>
            <a:br>
              <a:rPr lang="it-IT" altLang="it-IT" sz="1600" dirty="0">
                <a:solidFill>
                  <a:srgbClr val="808080"/>
                </a:solidFill>
                <a:latin typeface="JetBrains Mono"/>
              </a:rPr>
            </a:br>
            <a:r>
              <a:rPr lang="it-IT" altLang="it-IT" sz="1600" dirty="0">
                <a:solidFill>
                  <a:srgbClr val="808080"/>
                </a:solidFill>
                <a:latin typeface="JetBrains Mono"/>
              </a:rPr>
              <a:t>    </a:t>
            </a:r>
            <a:r>
              <a:rPr lang="it-IT" altLang="it-IT" sz="1600" dirty="0">
                <a:solidFill>
                  <a:srgbClr val="E8BF6A"/>
                </a:solidFill>
                <a:latin typeface="JetBrains Mono"/>
              </a:rPr>
              <a:t>&lt;/style&gt;</a:t>
            </a:r>
            <a:br>
              <a:rPr lang="it-IT" altLang="it-IT" sz="1600" dirty="0">
                <a:solidFill>
                  <a:srgbClr val="E8BF6A"/>
                </a:solidFill>
                <a:latin typeface="JetBrains Mono"/>
              </a:rPr>
            </a:br>
            <a:r>
              <a:rPr lang="it-IT" altLang="it-IT" sz="1600" dirty="0">
                <a:solidFill>
                  <a:srgbClr val="E8BF6A"/>
                </a:solidFill>
                <a:latin typeface="JetBrains Mono"/>
              </a:rPr>
              <a:t>&lt;/</a:t>
            </a:r>
            <a:r>
              <a:rPr lang="it-IT" altLang="it-IT" sz="1600" dirty="0" err="1">
                <a:solidFill>
                  <a:srgbClr val="E8BF6A"/>
                </a:solidFill>
                <a:latin typeface="JetBrains Mono"/>
              </a:rPr>
              <a:t>resources</a:t>
            </a:r>
            <a:r>
              <a:rPr lang="it-IT" altLang="it-IT" sz="1600" dirty="0">
                <a:solidFill>
                  <a:srgbClr val="E8BF6A"/>
                </a:solidFill>
                <a:latin typeface="JetBrains Mono"/>
              </a:rPr>
              <a:t>&gt;</a:t>
            </a:r>
            <a:endParaRPr lang="it-IT" altLang="it-IT" sz="4000" dirty="0">
              <a:solidFill>
                <a:prstClr val="black"/>
              </a:solidFill>
              <a:latin typeface="Arial" panose="020B0604020202020204" pitchFamily="34" charset="0"/>
            </a:endParaRPr>
          </a:p>
        </p:txBody>
      </p:sp>
    </p:spTree>
    <p:extLst>
      <p:ext uri="{BB962C8B-B14F-4D97-AF65-F5344CB8AC3E}">
        <p14:creationId xmlns:p14="http://schemas.microsoft.com/office/powerpoint/2010/main" val="2358694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F9B2D7-8AA1-4D13-AE0C-491722232492}"/>
              </a:ext>
            </a:extLst>
          </p:cNvPr>
          <p:cNvSpPr>
            <a:spLocks noGrp="1"/>
          </p:cNvSpPr>
          <p:nvPr>
            <p:ph type="title"/>
          </p:nvPr>
        </p:nvSpPr>
        <p:spPr/>
        <p:txBody>
          <a:bodyPr/>
          <a:lstStyle/>
          <a:p>
            <a:r>
              <a:rPr lang="it-IT" dirty="0"/>
              <a:t>Image Asset </a:t>
            </a:r>
            <a:r>
              <a:rPr lang="it-IT" dirty="0" err="1"/>
              <a:t>creation</a:t>
            </a:r>
            <a:endParaRPr lang="it-IT" dirty="0"/>
          </a:p>
        </p:txBody>
      </p:sp>
      <p:sp>
        <p:nvSpPr>
          <p:cNvPr id="3" name="Segnaposto contenuto 2">
            <a:extLst>
              <a:ext uri="{FF2B5EF4-FFF2-40B4-BE49-F238E27FC236}">
                <a16:creationId xmlns:a16="http://schemas.microsoft.com/office/drawing/2014/main" id="{7B287A84-1A45-4A1D-801E-AFB8C68A4ED4}"/>
              </a:ext>
            </a:extLst>
          </p:cNvPr>
          <p:cNvSpPr>
            <a:spLocks noGrp="1"/>
          </p:cNvSpPr>
          <p:nvPr>
            <p:ph sz="half" idx="1"/>
          </p:nvPr>
        </p:nvSpPr>
        <p:spPr/>
        <p:txBody>
          <a:bodyPr>
            <a:normAutofit fontScale="85000" lnSpcReduction="20000"/>
          </a:bodyPr>
          <a:lstStyle/>
          <a:p>
            <a:r>
              <a:rPr lang="en-US" dirty="0"/>
              <a:t>Android Studio includes a tool called Image Asset Studio that helps you generate your own app icons. It generates a set of icons at the appropriate resolution which are placed in res folder</a:t>
            </a:r>
          </a:p>
          <a:p>
            <a:r>
              <a:rPr lang="it-IT" dirty="0" err="1"/>
              <a:t>You</a:t>
            </a:r>
            <a:r>
              <a:rPr lang="it-IT" dirty="0"/>
              <a:t> </a:t>
            </a:r>
            <a:r>
              <a:rPr lang="it-IT" dirty="0" err="1"/>
              <a:t>have</a:t>
            </a:r>
            <a:r>
              <a:rPr lang="it-IT" dirty="0"/>
              <a:t> to </a:t>
            </a:r>
            <a:r>
              <a:rPr lang="it-IT" dirty="0" err="1"/>
              <a:t>define</a:t>
            </a:r>
            <a:r>
              <a:rPr lang="it-IT" dirty="0"/>
              <a:t> </a:t>
            </a:r>
          </a:p>
          <a:p>
            <a:pPr lvl="1"/>
            <a:r>
              <a:rPr lang="it-IT" dirty="0" err="1">
                <a:solidFill>
                  <a:srgbClr val="FF0000"/>
                </a:solidFill>
              </a:rPr>
              <a:t>Icon</a:t>
            </a:r>
            <a:r>
              <a:rPr lang="it-IT" dirty="0">
                <a:solidFill>
                  <a:srgbClr val="FF0000"/>
                </a:solidFill>
              </a:rPr>
              <a:t> </a:t>
            </a:r>
            <a:r>
              <a:rPr lang="it-IT" dirty="0" err="1">
                <a:solidFill>
                  <a:srgbClr val="FF0000"/>
                </a:solidFill>
              </a:rPr>
              <a:t>type</a:t>
            </a:r>
            <a:r>
              <a:rPr lang="it-IT" dirty="0">
                <a:solidFill>
                  <a:srgbClr val="FF0000"/>
                </a:solidFill>
              </a:rPr>
              <a:t>: </a:t>
            </a:r>
            <a:r>
              <a:rPr lang="it-IT" dirty="0" err="1"/>
              <a:t>launch</a:t>
            </a:r>
            <a:r>
              <a:rPr lang="it-IT" dirty="0"/>
              <a:t> </a:t>
            </a:r>
            <a:r>
              <a:rPr lang="it-IT" dirty="0" err="1"/>
              <a:t>icon</a:t>
            </a:r>
            <a:r>
              <a:rPr lang="it-IT" dirty="0"/>
              <a:t>, </a:t>
            </a:r>
            <a:r>
              <a:rPr lang="it-IT" dirty="0" err="1"/>
              <a:t>notification</a:t>
            </a:r>
            <a:r>
              <a:rPr lang="it-IT" dirty="0"/>
              <a:t> </a:t>
            </a:r>
            <a:r>
              <a:rPr lang="it-IT" dirty="0" err="1"/>
              <a:t>icon</a:t>
            </a:r>
            <a:r>
              <a:rPr lang="it-IT" dirty="0"/>
              <a:t>, action bar or tab </a:t>
            </a:r>
            <a:r>
              <a:rPr lang="it-IT" dirty="0" err="1"/>
              <a:t>icon</a:t>
            </a:r>
            <a:endParaRPr lang="it-IT" dirty="0"/>
          </a:p>
          <a:p>
            <a:pPr lvl="1"/>
            <a:r>
              <a:rPr lang="it-IT" dirty="0" err="1">
                <a:solidFill>
                  <a:srgbClr val="FF0000"/>
                </a:solidFill>
              </a:rPr>
              <a:t>Foreground</a:t>
            </a:r>
            <a:r>
              <a:rPr lang="it-IT" dirty="0">
                <a:solidFill>
                  <a:srgbClr val="FF0000"/>
                </a:solidFill>
              </a:rPr>
              <a:t>, background and text </a:t>
            </a:r>
            <a:r>
              <a:rPr lang="it-IT" dirty="0" err="1">
                <a:solidFill>
                  <a:srgbClr val="FF0000"/>
                </a:solidFill>
              </a:rPr>
              <a:t>icon</a:t>
            </a:r>
            <a:endParaRPr lang="it-IT" dirty="0">
              <a:solidFill>
                <a:srgbClr val="FF0000"/>
              </a:solidFill>
            </a:endParaRPr>
          </a:p>
          <a:p>
            <a:pPr lvl="1"/>
            <a:r>
              <a:rPr lang="it-IT" dirty="0" err="1">
                <a:solidFill>
                  <a:srgbClr val="FF0000"/>
                </a:solidFill>
              </a:rPr>
              <a:t>Path</a:t>
            </a:r>
            <a:r>
              <a:rPr lang="it-IT" dirty="0">
                <a:solidFill>
                  <a:srgbClr val="FF0000"/>
                </a:solidFill>
              </a:rPr>
              <a:t> </a:t>
            </a:r>
          </a:p>
          <a:p>
            <a:pPr marL="0" indent="0">
              <a:buNone/>
            </a:pPr>
            <a:endParaRPr lang="it-IT" dirty="0"/>
          </a:p>
          <a:p>
            <a:pPr marL="0" indent="0">
              <a:buNone/>
            </a:pPr>
            <a:r>
              <a:rPr lang="it-IT" dirty="0">
                <a:hlinkClick r:id="rId2"/>
              </a:rPr>
              <a:t>https://developer.android.com/studio/write/image-asset-studio</a:t>
            </a:r>
            <a:endParaRPr lang="it-IT" dirty="0"/>
          </a:p>
        </p:txBody>
      </p:sp>
      <p:sp>
        <p:nvSpPr>
          <p:cNvPr id="5" name="Segnaposto numero diapositiva 4">
            <a:extLst>
              <a:ext uri="{FF2B5EF4-FFF2-40B4-BE49-F238E27FC236}">
                <a16:creationId xmlns:a16="http://schemas.microsoft.com/office/drawing/2014/main" id="{CB8535E4-4387-433C-B23E-730E02C69D7C}"/>
              </a:ext>
            </a:extLst>
          </p:cNvPr>
          <p:cNvSpPr>
            <a:spLocks noGrp="1"/>
          </p:cNvSpPr>
          <p:nvPr>
            <p:ph type="sldNum" sz="quarter" idx="12"/>
          </p:nvPr>
        </p:nvSpPr>
        <p:spPr/>
        <p:txBody>
          <a:bodyPr/>
          <a:lstStyle/>
          <a:p>
            <a:fld id="{D2040F39-7941-49A4-B48D-F201B18B6351}" type="slidenum">
              <a:rPr lang="it-IT" smtClean="0"/>
              <a:pPr/>
              <a:t>16</a:t>
            </a:fld>
            <a:endParaRPr lang="it-IT" dirty="0"/>
          </a:p>
        </p:txBody>
      </p:sp>
      <p:pic>
        <p:nvPicPr>
          <p:cNvPr id="11" name="Segnaposto contenuto 10">
            <a:extLst>
              <a:ext uri="{FF2B5EF4-FFF2-40B4-BE49-F238E27FC236}">
                <a16:creationId xmlns:a16="http://schemas.microsoft.com/office/drawing/2014/main" id="{1F22307B-55AE-439E-AC17-ED4350127B2A}"/>
              </a:ext>
            </a:extLst>
          </p:cNvPr>
          <p:cNvPicPr>
            <a:picLocks noGrp="1" noChangeAspect="1"/>
          </p:cNvPicPr>
          <p:nvPr>
            <p:ph sz="half" idx="2"/>
          </p:nvPr>
        </p:nvPicPr>
        <p:blipFill>
          <a:blip r:embed="rId3"/>
          <a:stretch>
            <a:fillRect/>
          </a:stretch>
        </p:blipFill>
        <p:spPr>
          <a:xfrm>
            <a:off x="6197600" y="2062586"/>
            <a:ext cx="5384800" cy="3601191"/>
          </a:xfrm>
        </p:spPr>
      </p:pic>
    </p:spTree>
    <p:extLst>
      <p:ext uri="{BB962C8B-B14F-4D97-AF65-F5344CB8AC3E}">
        <p14:creationId xmlns:p14="http://schemas.microsoft.com/office/powerpoint/2010/main" val="2705317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9D6775-9037-4A0A-980C-27D9C28675B0}"/>
              </a:ext>
            </a:extLst>
          </p:cNvPr>
          <p:cNvSpPr>
            <a:spLocks noGrp="1"/>
          </p:cNvSpPr>
          <p:nvPr>
            <p:ph type="title"/>
          </p:nvPr>
        </p:nvSpPr>
        <p:spPr/>
        <p:txBody>
          <a:bodyPr/>
          <a:lstStyle/>
          <a:p>
            <a:r>
              <a:rPr lang="it-IT" dirty="0" err="1"/>
              <a:t>Vector</a:t>
            </a:r>
            <a:r>
              <a:rPr lang="it-IT" dirty="0"/>
              <a:t> Asset </a:t>
            </a:r>
            <a:r>
              <a:rPr lang="it-IT" dirty="0" err="1"/>
              <a:t>creation</a:t>
            </a:r>
            <a:endParaRPr lang="it-IT" dirty="0"/>
          </a:p>
        </p:txBody>
      </p:sp>
      <p:sp>
        <p:nvSpPr>
          <p:cNvPr id="3" name="Segnaposto contenuto 2">
            <a:extLst>
              <a:ext uri="{FF2B5EF4-FFF2-40B4-BE49-F238E27FC236}">
                <a16:creationId xmlns:a16="http://schemas.microsoft.com/office/drawing/2014/main" id="{F89DFDD0-92DD-4964-AF94-C8708439FB04}"/>
              </a:ext>
            </a:extLst>
          </p:cNvPr>
          <p:cNvSpPr>
            <a:spLocks noGrp="1"/>
          </p:cNvSpPr>
          <p:nvPr>
            <p:ph sz="half" idx="1"/>
          </p:nvPr>
        </p:nvSpPr>
        <p:spPr/>
        <p:txBody>
          <a:bodyPr>
            <a:normAutofit fontScale="70000" lnSpcReduction="20000"/>
          </a:bodyPr>
          <a:lstStyle/>
          <a:p>
            <a:r>
              <a:rPr lang="en-US" dirty="0"/>
              <a:t>Vector Asset Studio adds a vector graphic to the project as an XML file that describes the image. Maintaining one XML file can be easier than updating multiple raster graphics at various resolutions.</a:t>
            </a:r>
          </a:p>
          <a:p>
            <a:r>
              <a:rPr lang="it-IT" dirty="0" err="1"/>
              <a:t>Vector</a:t>
            </a:r>
            <a:r>
              <a:rPr lang="it-IT" dirty="0"/>
              <a:t> asset </a:t>
            </a:r>
            <a:r>
              <a:rPr lang="it-IT" dirty="0" err="1"/>
              <a:t>was</a:t>
            </a:r>
            <a:r>
              <a:rPr lang="it-IT" dirty="0"/>
              <a:t> </a:t>
            </a:r>
            <a:r>
              <a:rPr lang="it-IT" dirty="0" err="1"/>
              <a:t>introduced</a:t>
            </a:r>
            <a:r>
              <a:rPr lang="it-IT" dirty="0"/>
              <a:t> in Android 4, for background </a:t>
            </a:r>
            <a:r>
              <a:rPr lang="it-IT" dirty="0" err="1"/>
              <a:t>compatibility</a:t>
            </a:r>
            <a:r>
              <a:rPr lang="it-IT" dirty="0"/>
              <a:t> asset file </a:t>
            </a:r>
            <a:r>
              <a:rPr lang="it-IT" dirty="0" err="1"/>
              <a:t>is</a:t>
            </a:r>
            <a:r>
              <a:rPr lang="it-IT" dirty="0"/>
              <a:t> </a:t>
            </a:r>
            <a:r>
              <a:rPr lang="it-IT" dirty="0" err="1"/>
              <a:t>located</a:t>
            </a:r>
            <a:r>
              <a:rPr lang="it-IT" dirty="0"/>
              <a:t> in </a:t>
            </a:r>
            <a:r>
              <a:rPr lang="it-IT" dirty="0" err="1"/>
              <a:t>drawable</a:t>
            </a:r>
            <a:r>
              <a:rPr lang="it-IT" dirty="0"/>
              <a:t> folder</a:t>
            </a:r>
          </a:p>
          <a:p>
            <a:r>
              <a:rPr lang="it-IT" dirty="0" err="1"/>
              <a:t>You</a:t>
            </a:r>
            <a:r>
              <a:rPr lang="it-IT" dirty="0"/>
              <a:t> </a:t>
            </a:r>
            <a:r>
              <a:rPr lang="it-IT" dirty="0" err="1"/>
              <a:t>have</a:t>
            </a:r>
            <a:r>
              <a:rPr lang="it-IT" dirty="0"/>
              <a:t> to </a:t>
            </a:r>
            <a:r>
              <a:rPr lang="it-IT" dirty="0" err="1"/>
              <a:t>define</a:t>
            </a:r>
            <a:r>
              <a:rPr lang="it-IT" dirty="0"/>
              <a:t>:</a:t>
            </a:r>
          </a:p>
          <a:p>
            <a:pPr lvl="1"/>
            <a:r>
              <a:rPr lang="it-IT" dirty="0">
                <a:solidFill>
                  <a:srgbClr val="FF0000"/>
                </a:solidFill>
              </a:rPr>
              <a:t>Clip art: </a:t>
            </a:r>
            <a:r>
              <a:rPr lang="it-IT" dirty="0"/>
              <a:t>from list </a:t>
            </a:r>
            <a:r>
              <a:rPr lang="it-IT" dirty="0" err="1"/>
              <a:t>that</a:t>
            </a:r>
            <a:r>
              <a:rPr lang="it-IT" dirty="0"/>
              <a:t> </a:t>
            </a:r>
            <a:r>
              <a:rPr lang="it-IT" dirty="0" err="1"/>
              <a:t>android</a:t>
            </a:r>
            <a:r>
              <a:rPr lang="it-IT" dirty="0"/>
              <a:t> </a:t>
            </a:r>
            <a:r>
              <a:rPr lang="it-IT" dirty="0" err="1"/>
              <a:t>provide</a:t>
            </a:r>
            <a:r>
              <a:rPr lang="it-IT" dirty="0"/>
              <a:t> to </a:t>
            </a:r>
            <a:r>
              <a:rPr lang="it-IT" dirty="0" err="1"/>
              <a:t>you</a:t>
            </a:r>
            <a:r>
              <a:rPr lang="it-IT" dirty="0"/>
              <a:t> </a:t>
            </a:r>
          </a:p>
          <a:p>
            <a:pPr lvl="1"/>
            <a:r>
              <a:rPr lang="it-IT" dirty="0">
                <a:solidFill>
                  <a:srgbClr val="FF0000"/>
                </a:solidFill>
              </a:rPr>
              <a:t>Size</a:t>
            </a:r>
          </a:p>
          <a:p>
            <a:pPr lvl="1"/>
            <a:r>
              <a:rPr lang="it-IT" dirty="0">
                <a:solidFill>
                  <a:srgbClr val="FF0000"/>
                </a:solidFill>
              </a:rPr>
              <a:t>Color</a:t>
            </a:r>
          </a:p>
          <a:p>
            <a:pPr lvl="1"/>
            <a:r>
              <a:rPr lang="it-IT" dirty="0" err="1">
                <a:solidFill>
                  <a:srgbClr val="FF0000"/>
                </a:solidFill>
              </a:rPr>
              <a:t>Opacity</a:t>
            </a:r>
            <a:endParaRPr lang="it-IT" dirty="0">
              <a:solidFill>
                <a:srgbClr val="FF0000"/>
              </a:solidFill>
            </a:endParaRPr>
          </a:p>
          <a:p>
            <a:pPr marL="0" indent="0">
              <a:buNone/>
            </a:pPr>
            <a:endParaRPr lang="it-IT" dirty="0">
              <a:hlinkClick r:id="rId2"/>
            </a:endParaRPr>
          </a:p>
          <a:p>
            <a:pPr marL="0" indent="0">
              <a:buNone/>
            </a:pPr>
            <a:r>
              <a:rPr lang="it-IT" dirty="0">
                <a:hlinkClick r:id="rId2"/>
              </a:rPr>
              <a:t>https://developer.android.com/studio/write/vector-asset-studio</a:t>
            </a:r>
            <a:endParaRPr lang="it-IT" dirty="0"/>
          </a:p>
        </p:txBody>
      </p:sp>
      <p:sp>
        <p:nvSpPr>
          <p:cNvPr id="5" name="Segnaposto numero diapositiva 4">
            <a:extLst>
              <a:ext uri="{FF2B5EF4-FFF2-40B4-BE49-F238E27FC236}">
                <a16:creationId xmlns:a16="http://schemas.microsoft.com/office/drawing/2014/main" id="{31814900-4C7B-4398-8B52-BFD640865E47}"/>
              </a:ext>
            </a:extLst>
          </p:cNvPr>
          <p:cNvSpPr>
            <a:spLocks noGrp="1"/>
          </p:cNvSpPr>
          <p:nvPr>
            <p:ph type="sldNum" sz="quarter" idx="12"/>
          </p:nvPr>
        </p:nvSpPr>
        <p:spPr/>
        <p:txBody>
          <a:bodyPr/>
          <a:lstStyle/>
          <a:p>
            <a:fld id="{D2040F39-7941-49A4-B48D-F201B18B6351}" type="slidenum">
              <a:rPr lang="it-IT" smtClean="0"/>
              <a:pPr/>
              <a:t>17</a:t>
            </a:fld>
            <a:endParaRPr lang="it-IT" dirty="0"/>
          </a:p>
        </p:txBody>
      </p:sp>
      <p:pic>
        <p:nvPicPr>
          <p:cNvPr id="6" name="Segnaposto contenuto 6">
            <a:extLst>
              <a:ext uri="{FF2B5EF4-FFF2-40B4-BE49-F238E27FC236}">
                <a16:creationId xmlns:a16="http://schemas.microsoft.com/office/drawing/2014/main" id="{EA9FB5A4-D6EE-4C05-8B2E-73CAC632499B}"/>
              </a:ext>
            </a:extLst>
          </p:cNvPr>
          <p:cNvPicPr>
            <a:picLocks noGrp="1" noChangeAspect="1"/>
          </p:cNvPicPr>
          <p:nvPr>
            <p:ph sz="half" idx="2"/>
          </p:nvPr>
        </p:nvPicPr>
        <p:blipFill>
          <a:blip r:embed="rId3"/>
          <a:stretch>
            <a:fillRect/>
          </a:stretch>
        </p:blipFill>
        <p:spPr>
          <a:xfrm>
            <a:off x="6197600" y="1829332"/>
            <a:ext cx="5384800" cy="4067698"/>
          </a:xfrm>
        </p:spPr>
      </p:pic>
    </p:spTree>
    <p:extLst>
      <p:ext uri="{BB962C8B-B14F-4D97-AF65-F5344CB8AC3E}">
        <p14:creationId xmlns:p14="http://schemas.microsoft.com/office/powerpoint/2010/main" val="2549164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330012-3C1F-4644-8982-DC93C12A63B1}"/>
              </a:ext>
            </a:extLst>
          </p:cNvPr>
          <p:cNvSpPr>
            <a:spLocks noGrp="1"/>
          </p:cNvSpPr>
          <p:nvPr>
            <p:ph type="title"/>
          </p:nvPr>
        </p:nvSpPr>
        <p:spPr/>
        <p:txBody>
          <a:bodyPr/>
          <a:lstStyle/>
          <a:p>
            <a:r>
              <a:rPr lang="it-IT" dirty="0" err="1"/>
              <a:t>Resources</a:t>
            </a:r>
            <a:r>
              <a:rPr lang="it-IT" dirty="0"/>
              <a:t> </a:t>
            </a:r>
            <a:r>
              <a:rPr lang="it-IT" dirty="0" err="1"/>
              <a:t>creation</a:t>
            </a:r>
            <a:endParaRPr lang="it-IT" dirty="0"/>
          </a:p>
        </p:txBody>
      </p:sp>
      <p:sp>
        <p:nvSpPr>
          <p:cNvPr id="3" name="Segnaposto contenuto 2">
            <a:extLst>
              <a:ext uri="{FF2B5EF4-FFF2-40B4-BE49-F238E27FC236}">
                <a16:creationId xmlns:a16="http://schemas.microsoft.com/office/drawing/2014/main" id="{41D2BD06-B650-4F9E-A0D6-7943F34BC414}"/>
              </a:ext>
            </a:extLst>
          </p:cNvPr>
          <p:cNvSpPr>
            <a:spLocks noGrp="1"/>
          </p:cNvSpPr>
          <p:nvPr>
            <p:ph sz="half" idx="1"/>
          </p:nvPr>
        </p:nvSpPr>
        <p:spPr/>
        <p:txBody>
          <a:bodyPr>
            <a:normAutofit lnSpcReduction="10000"/>
          </a:bodyPr>
          <a:lstStyle/>
          <a:p>
            <a:r>
              <a:rPr lang="it-IT" dirty="0" err="1"/>
              <a:t>Right</a:t>
            </a:r>
            <a:r>
              <a:rPr lang="it-IT" dirty="0"/>
              <a:t> click on res folder -&gt; new -&gt; Android </a:t>
            </a:r>
            <a:r>
              <a:rPr lang="it-IT" dirty="0" err="1"/>
              <a:t>resource</a:t>
            </a:r>
            <a:r>
              <a:rPr lang="it-IT" dirty="0"/>
              <a:t> file</a:t>
            </a:r>
          </a:p>
          <a:p>
            <a:r>
              <a:rPr lang="it-IT" dirty="0" err="1"/>
              <a:t>You</a:t>
            </a:r>
            <a:r>
              <a:rPr lang="it-IT" dirty="0"/>
              <a:t> </a:t>
            </a:r>
            <a:r>
              <a:rPr lang="it-IT" dirty="0" err="1"/>
              <a:t>have</a:t>
            </a:r>
            <a:r>
              <a:rPr lang="it-IT" dirty="0"/>
              <a:t> to </a:t>
            </a:r>
            <a:r>
              <a:rPr lang="it-IT" dirty="0" err="1"/>
              <a:t>define</a:t>
            </a:r>
            <a:r>
              <a:rPr lang="it-IT" dirty="0"/>
              <a:t>:</a:t>
            </a:r>
          </a:p>
          <a:p>
            <a:pPr lvl="1"/>
            <a:r>
              <a:rPr lang="it-IT" dirty="0">
                <a:solidFill>
                  <a:srgbClr val="FF0000"/>
                </a:solidFill>
              </a:rPr>
              <a:t>File name</a:t>
            </a:r>
          </a:p>
          <a:p>
            <a:pPr lvl="1"/>
            <a:r>
              <a:rPr lang="it-IT" dirty="0">
                <a:solidFill>
                  <a:srgbClr val="FF0000"/>
                </a:solidFill>
              </a:rPr>
              <a:t>Resource </a:t>
            </a:r>
            <a:r>
              <a:rPr lang="it-IT" dirty="0" err="1">
                <a:solidFill>
                  <a:srgbClr val="FF0000"/>
                </a:solidFill>
              </a:rPr>
              <a:t>type</a:t>
            </a:r>
            <a:r>
              <a:rPr lang="it-IT" dirty="0">
                <a:solidFill>
                  <a:srgbClr val="FF0000"/>
                </a:solidFill>
              </a:rPr>
              <a:t> </a:t>
            </a:r>
          </a:p>
          <a:p>
            <a:pPr lvl="1"/>
            <a:r>
              <a:rPr lang="it-IT" dirty="0">
                <a:solidFill>
                  <a:srgbClr val="FF0000"/>
                </a:solidFill>
              </a:rPr>
              <a:t>Root </a:t>
            </a:r>
            <a:r>
              <a:rPr lang="it-IT" dirty="0" err="1">
                <a:solidFill>
                  <a:srgbClr val="FF0000"/>
                </a:solidFill>
              </a:rPr>
              <a:t>elemenet</a:t>
            </a:r>
            <a:r>
              <a:rPr lang="it-IT" dirty="0">
                <a:solidFill>
                  <a:srgbClr val="FF0000"/>
                </a:solidFill>
              </a:rPr>
              <a:t> </a:t>
            </a:r>
            <a:r>
              <a:rPr lang="it-IT" dirty="0"/>
              <a:t>(root tag in xml file)</a:t>
            </a:r>
          </a:p>
          <a:p>
            <a:pPr lvl="1"/>
            <a:r>
              <a:rPr lang="it-IT" dirty="0" err="1">
                <a:solidFill>
                  <a:srgbClr val="FF0000"/>
                </a:solidFill>
              </a:rPr>
              <a:t>Qualifiers</a:t>
            </a:r>
            <a:r>
              <a:rPr lang="it-IT" dirty="0">
                <a:solidFill>
                  <a:srgbClr val="FF0000"/>
                </a:solidFill>
              </a:rPr>
              <a:t>: </a:t>
            </a:r>
            <a:r>
              <a:rPr lang="it-IT" dirty="0" err="1"/>
              <a:t>could</a:t>
            </a:r>
            <a:r>
              <a:rPr lang="it-IT" dirty="0"/>
              <a:t> be Language (</a:t>
            </a:r>
            <a:r>
              <a:rPr lang="it-IT" dirty="0" err="1"/>
              <a:t>if</a:t>
            </a:r>
            <a:r>
              <a:rPr lang="it-IT" dirty="0"/>
              <a:t> </a:t>
            </a:r>
            <a:r>
              <a:rPr lang="it-IT" dirty="0" err="1"/>
              <a:t>you</a:t>
            </a:r>
            <a:r>
              <a:rPr lang="it-IT" dirty="0"/>
              <a:t> are </a:t>
            </a:r>
            <a:r>
              <a:rPr lang="it-IT" dirty="0" err="1"/>
              <a:t>developing</a:t>
            </a:r>
            <a:r>
              <a:rPr lang="it-IT" dirty="0"/>
              <a:t> multi-</a:t>
            </a:r>
            <a:r>
              <a:rPr lang="it-IT" dirty="0" err="1"/>
              <a:t>language</a:t>
            </a:r>
            <a:r>
              <a:rPr lang="it-IT" dirty="0"/>
              <a:t> app), hardware or system </a:t>
            </a:r>
            <a:r>
              <a:rPr lang="it-IT" dirty="0" err="1"/>
              <a:t>requirements</a:t>
            </a:r>
            <a:r>
              <a:rPr lang="it-IT" dirty="0"/>
              <a:t> (</a:t>
            </a:r>
            <a:r>
              <a:rPr lang="it-IT" dirty="0" err="1"/>
              <a:t>such</a:t>
            </a:r>
            <a:r>
              <a:rPr lang="it-IT" dirty="0"/>
              <a:t> </a:t>
            </a:r>
            <a:r>
              <a:rPr lang="it-IT" dirty="0" err="1"/>
              <a:t>as</a:t>
            </a:r>
            <a:r>
              <a:rPr lang="it-IT" dirty="0"/>
              <a:t> screen </a:t>
            </a:r>
            <a:r>
              <a:rPr lang="it-IT" dirty="0" err="1"/>
              <a:t>dimension</a:t>
            </a:r>
            <a:r>
              <a:rPr lang="it-IT" dirty="0"/>
              <a:t> or Android </a:t>
            </a:r>
            <a:r>
              <a:rPr lang="it-IT" dirty="0" err="1"/>
              <a:t>version</a:t>
            </a:r>
            <a:r>
              <a:rPr lang="it-IT" dirty="0"/>
              <a:t>)</a:t>
            </a:r>
          </a:p>
        </p:txBody>
      </p:sp>
      <p:pic>
        <p:nvPicPr>
          <p:cNvPr id="7" name="Segnaposto contenuto 6">
            <a:extLst>
              <a:ext uri="{FF2B5EF4-FFF2-40B4-BE49-F238E27FC236}">
                <a16:creationId xmlns:a16="http://schemas.microsoft.com/office/drawing/2014/main" id="{7FAC6375-AD5D-4AAD-B204-47883AB5F099}"/>
              </a:ext>
            </a:extLst>
          </p:cNvPr>
          <p:cNvPicPr>
            <a:picLocks noGrp="1" noChangeAspect="1"/>
          </p:cNvPicPr>
          <p:nvPr>
            <p:ph sz="half" idx="2"/>
          </p:nvPr>
        </p:nvPicPr>
        <p:blipFill>
          <a:blip r:embed="rId2"/>
          <a:stretch>
            <a:fillRect/>
          </a:stretch>
        </p:blipFill>
        <p:spPr>
          <a:xfrm>
            <a:off x="6197600" y="2280487"/>
            <a:ext cx="5384800" cy="3165389"/>
          </a:xfrm>
        </p:spPr>
      </p:pic>
      <p:sp>
        <p:nvSpPr>
          <p:cNvPr id="5" name="Segnaposto numero diapositiva 4">
            <a:extLst>
              <a:ext uri="{FF2B5EF4-FFF2-40B4-BE49-F238E27FC236}">
                <a16:creationId xmlns:a16="http://schemas.microsoft.com/office/drawing/2014/main" id="{733D2820-6CBC-46F6-A0B7-1052C3E26F61}"/>
              </a:ext>
            </a:extLst>
          </p:cNvPr>
          <p:cNvSpPr>
            <a:spLocks noGrp="1"/>
          </p:cNvSpPr>
          <p:nvPr>
            <p:ph type="sldNum" sz="quarter" idx="12"/>
          </p:nvPr>
        </p:nvSpPr>
        <p:spPr/>
        <p:txBody>
          <a:bodyPr/>
          <a:lstStyle/>
          <a:p>
            <a:fld id="{D2040F39-7941-49A4-B48D-F201B18B6351}" type="slidenum">
              <a:rPr lang="it-IT" smtClean="0"/>
              <a:pPr/>
              <a:t>18</a:t>
            </a:fld>
            <a:endParaRPr lang="it-IT" dirty="0"/>
          </a:p>
        </p:txBody>
      </p:sp>
    </p:spTree>
    <p:extLst>
      <p:ext uri="{BB962C8B-B14F-4D97-AF65-F5344CB8AC3E}">
        <p14:creationId xmlns:p14="http://schemas.microsoft.com/office/powerpoint/2010/main" val="1183755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access resources?</a:t>
            </a:r>
          </a:p>
        </p:txBody>
      </p:sp>
      <p:sp>
        <p:nvSpPr>
          <p:cNvPr id="4" name="Segnaposto contenuto 3">
            <a:extLst>
              <a:ext uri="{FF2B5EF4-FFF2-40B4-BE49-F238E27FC236}">
                <a16:creationId xmlns:a16="http://schemas.microsoft.com/office/drawing/2014/main" id="{2074FF76-FC88-4C1D-9CAB-82F7B382EFE9}"/>
              </a:ext>
            </a:extLst>
          </p:cNvPr>
          <p:cNvSpPr>
            <a:spLocks noGrp="1"/>
          </p:cNvSpPr>
          <p:nvPr>
            <p:ph idx="1"/>
          </p:nvPr>
        </p:nvSpPr>
        <p:spPr/>
        <p:txBody>
          <a:bodyPr>
            <a:normAutofit fontScale="85000" lnSpcReduction="20000"/>
          </a:bodyPr>
          <a:lstStyle/>
          <a:p>
            <a:r>
              <a:rPr lang="it-IT" dirty="0" err="1"/>
              <a:t>All</a:t>
            </a:r>
            <a:r>
              <a:rPr lang="it-IT" dirty="0"/>
              <a:t> </a:t>
            </a:r>
            <a:r>
              <a:rPr lang="it-IT" dirty="0" err="1"/>
              <a:t>resources</a:t>
            </a:r>
            <a:r>
              <a:rPr lang="it-IT" dirty="0"/>
              <a:t> con be </a:t>
            </a:r>
            <a:r>
              <a:rPr lang="it-IT" dirty="0" err="1"/>
              <a:t>used</a:t>
            </a:r>
            <a:r>
              <a:rPr lang="it-IT" dirty="0"/>
              <a:t> in </a:t>
            </a:r>
            <a:r>
              <a:rPr lang="it-IT" dirty="0" err="1"/>
              <a:t>application</a:t>
            </a:r>
            <a:r>
              <a:rPr lang="it-IT" dirty="0"/>
              <a:t> code or can </a:t>
            </a:r>
            <a:r>
              <a:rPr lang="it-IT" dirty="0" err="1"/>
              <a:t>also</a:t>
            </a:r>
            <a:r>
              <a:rPr lang="it-IT" dirty="0"/>
              <a:t> be </a:t>
            </a:r>
            <a:r>
              <a:rPr lang="it-IT" dirty="0" err="1"/>
              <a:t>referenced</a:t>
            </a:r>
            <a:r>
              <a:rPr lang="it-IT" dirty="0"/>
              <a:t> from </a:t>
            </a:r>
            <a:r>
              <a:rPr lang="it-IT" dirty="0" err="1"/>
              <a:t>other</a:t>
            </a:r>
            <a:r>
              <a:rPr lang="it-IT" dirty="0"/>
              <a:t> </a:t>
            </a:r>
            <a:r>
              <a:rPr lang="it-IT" dirty="0" err="1"/>
              <a:t>resources</a:t>
            </a:r>
            <a:r>
              <a:rPr lang="it-IT" dirty="0"/>
              <a:t>.</a:t>
            </a:r>
          </a:p>
          <a:p>
            <a:r>
              <a:rPr lang="it-IT" dirty="0" err="1"/>
              <a:t>Each</a:t>
            </a:r>
            <a:r>
              <a:rPr lang="it-IT" dirty="0"/>
              <a:t> </a:t>
            </a:r>
            <a:r>
              <a:rPr lang="it-IT" dirty="0" err="1"/>
              <a:t>resource</a:t>
            </a:r>
            <a:r>
              <a:rPr lang="it-IT" dirty="0"/>
              <a:t> </a:t>
            </a:r>
            <a:r>
              <a:rPr lang="it-IT" dirty="0" err="1"/>
              <a:t>have</a:t>
            </a:r>
            <a:r>
              <a:rPr lang="it-IT" dirty="0"/>
              <a:t> a </a:t>
            </a:r>
            <a:r>
              <a:rPr lang="it-IT" dirty="0" err="1"/>
              <a:t>unique</a:t>
            </a:r>
            <a:r>
              <a:rPr lang="it-IT" dirty="0"/>
              <a:t> Id and are </a:t>
            </a:r>
            <a:r>
              <a:rPr lang="it-IT" dirty="0" err="1"/>
              <a:t>mappend</a:t>
            </a:r>
            <a:r>
              <a:rPr lang="it-IT" dirty="0"/>
              <a:t> in </a:t>
            </a:r>
            <a:r>
              <a:rPr lang="it-IT" dirty="0" err="1"/>
              <a:t>resource</a:t>
            </a:r>
            <a:r>
              <a:rPr lang="it-IT" dirty="0"/>
              <a:t> </a:t>
            </a:r>
            <a:r>
              <a:rPr lang="it-IT" dirty="0" err="1"/>
              <a:t>table</a:t>
            </a:r>
            <a:endParaRPr lang="it-IT" dirty="0"/>
          </a:p>
          <a:p>
            <a:r>
              <a:rPr lang="it-IT" dirty="0">
                <a:solidFill>
                  <a:srgbClr val="FF0000"/>
                </a:solidFill>
              </a:rPr>
              <a:t>Using </a:t>
            </a:r>
            <a:r>
              <a:rPr lang="it-IT" dirty="0" err="1">
                <a:solidFill>
                  <a:srgbClr val="FF0000"/>
                </a:solidFill>
              </a:rPr>
              <a:t>resources</a:t>
            </a:r>
            <a:r>
              <a:rPr lang="it-IT" dirty="0">
                <a:solidFill>
                  <a:srgbClr val="FF0000"/>
                </a:solidFill>
              </a:rPr>
              <a:t> in code: </a:t>
            </a:r>
            <a:r>
              <a:rPr lang="it-IT" dirty="0" err="1"/>
              <a:t>you</a:t>
            </a:r>
            <a:r>
              <a:rPr lang="it-IT" dirty="0"/>
              <a:t> access to </a:t>
            </a:r>
            <a:r>
              <a:rPr lang="it-IT" dirty="0" err="1"/>
              <a:t>resources</a:t>
            </a:r>
            <a:r>
              <a:rPr lang="it-IT" dirty="0"/>
              <a:t> </a:t>
            </a:r>
            <a:r>
              <a:rPr lang="it-IT" dirty="0" err="1"/>
              <a:t>using</a:t>
            </a:r>
            <a:r>
              <a:rPr lang="it-IT" dirty="0"/>
              <a:t> the </a:t>
            </a:r>
            <a:r>
              <a:rPr lang="it-IT" b="1" dirty="0"/>
              <a:t>R</a:t>
            </a:r>
            <a:r>
              <a:rPr lang="it-IT" dirty="0"/>
              <a:t> class, </a:t>
            </a:r>
            <a:r>
              <a:rPr lang="it-IT" dirty="0" err="1"/>
              <a:t>which</a:t>
            </a:r>
            <a:r>
              <a:rPr lang="it-IT" dirty="0"/>
              <a:t> </a:t>
            </a:r>
            <a:r>
              <a:rPr lang="it-IT" dirty="0" err="1"/>
              <a:t>is</a:t>
            </a:r>
            <a:r>
              <a:rPr lang="it-IT" dirty="0"/>
              <a:t> auto-</a:t>
            </a:r>
            <a:r>
              <a:rPr lang="it-IT" dirty="0" err="1"/>
              <a:t>generated</a:t>
            </a:r>
            <a:r>
              <a:rPr lang="it-IT" dirty="0"/>
              <a:t> </a:t>
            </a:r>
            <a:r>
              <a:rPr lang="it-IT" dirty="0" err="1"/>
              <a:t>when</a:t>
            </a:r>
            <a:r>
              <a:rPr lang="it-IT" dirty="0"/>
              <a:t> </a:t>
            </a:r>
            <a:r>
              <a:rPr lang="it-IT" dirty="0" err="1"/>
              <a:t>your</a:t>
            </a:r>
            <a:r>
              <a:rPr lang="it-IT" dirty="0"/>
              <a:t> project </a:t>
            </a:r>
            <a:r>
              <a:rPr lang="it-IT" dirty="0" err="1"/>
              <a:t>is</a:t>
            </a:r>
            <a:r>
              <a:rPr lang="it-IT" dirty="0"/>
              <a:t> </a:t>
            </a:r>
            <a:r>
              <a:rPr lang="it-IT" dirty="0" err="1"/>
              <a:t>built</a:t>
            </a:r>
            <a:r>
              <a:rPr lang="it-IT" dirty="0"/>
              <a:t>. R class </a:t>
            </a:r>
            <a:r>
              <a:rPr lang="it-IT" dirty="0" err="1"/>
              <a:t>contains</a:t>
            </a:r>
            <a:r>
              <a:rPr lang="it-IT" dirty="0"/>
              <a:t> sub classes for </a:t>
            </a:r>
            <a:r>
              <a:rPr lang="it-IT" dirty="0" err="1"/>
              <a:t>each</a:t>
            </a:r>
            <a:r>
              <a:rPr lang="it-IT" dirty="0"/>
              <a:t> of the </a:t>
            </a:r>
            <a:r>
              <a:rPr lang="it-IT" dirty="0" err="1"/>
              <a:t>available</a:t>
            </a:r>
            <a:r>
              <a:rPr lang="it-IT" dirty="0"/>
              <a:t> </a:t>
            </a:r>
            <a:r>
              <a:rPr lang="it-IT" dirty="0" err="1"/>
              <a:t>resources</a:t>
            </a:r>
            <a:r>
              <a:rPr lang="it-IT" dirty="0"/>
              <a:t>.</a:t>
            </a:r>
          </a:p>
          <a:p>
            <a:pPr marL="457200" lvl="1" indent="0">
              <a:buNone/>
            </a:pPr>
            <a:r>
              <a:rPr lang="it-IT" dirty="0" err="1">
                <a:highlight>
                  <a:srgbClr val="FFFF00"/>
                </a:highlight>
              </a:rPr>
              <a:t>R.resourceType.resourceId</a:t>
            </a:r>
            <a:r>
              <a:rPr lang="it-IT" dirty="0"/>
              <a:t> </a:t>
            </a:r>
            <a:r>
              <a:rPr lang="it-IT" dirty="0" err="1"/>
              <a:t>return</a:t>
            </a:r>
            <a:r>
              <a:rPr lang="it-IT" dirty="0"/>
              <a:t> the </a:t>
            </a:r>
            <a:r>
              <a:rPr lang="it-IT" dirty="0" err="1"/>
              <a:t>resource's</a:t>
            </a:r>
            <a:r>
              <a:rPr lang="it-IT" dirty="0"/>
              <a:t> location in the </a:t>
            </a:r>
            <a:r>
              <a:rPr lang="it-IT" dirty="0" err="1"/>
              <a:t>resource</a:t>
            </a:r>
            <a:r>
              <a:rPr lang="it-IT" dirty="0"/>
              <a:t> </a:t>
            </a:r>
            <a:r>
              <a:rPr lang="it-IT" dirty="0" err="1"/>
              <a:t>table</a:t>
            </a:r>
            <a:r>
              <a:rPr lang="it-IT" dirty="0"/>
              <a:t>, </a:t>
            </a:r>
            <a:r>
              <a:rPr lang="it-IT" u="sng" dirty="0" err="1"/>
              <a:t>not</a:t>
            </a:r>
            <a:r>
              <a:rPr lang="it-IT" dirty="0"/>
              <a:t> an </a:t>
            </a:r>
            <a:r>
              <a:rPr lang="it-IT" dirty="0" err="1"/>
              <a:t>instace</a:t>
            </a:r>
            <a:r>
              <a:rPr lang="it-IT" dirty="0"/>
              <a:t> of the </a:t>
            </a:r>
            <a:r>
              <a:rPr lang="it-IT" dirty="0" err="1"/>
              <a:t>resource</a:t>
            </a:r>
            <a:endParaRPr lang="it-IT" dirty="0"/>
          </a:p>
          <a:p>
            <a:pPr marL="457200" lvl="1" indent="0">
              <a:buNone/>
            </a:pPr>
            <a:r>
              <a:rPr lang="it-IT" dirty="0"/>
              <a:t>Resource </a:t>
            </a:r>
            <a:r>
              <a:rPr lang="it-IT" dirty="0" err="1"/>
              <a:t>table</a:t>
            </a:r>
            <a:r>
              <a:rPr lang="it-IT" dirty="0"/>
              <a:t> </a:t>
            </a:r>
            <a:r>
              <a:rPr lang="it-IT" dirty="0" err="1"/>
              <a:t>is</a:t>
            </a:r>
            <a:r>
              <a:rPr lang="it-IT" dirty="0"/>
              <a:t> </a:t>
            </a:r>
            <a:r>
              <a:rPr lang="it-IT" dirty="0" err="1"/>
              <a:t>represented</a:t>
            </a:r>
            <a:r>
              <a:rPr lang="it-IT" dirty="0"/>
              <a:t> </a:t>
            </a:r>
            <a:r>
              <a:rPr lang="it-IT" dirty="0" err="1"/>
              <a:t>as</a:t>
            </a:r>
            <a:r>
              <a:rPr lang="it-IT" dirty="0"/>
              <a:t> an </a:t>
            </a:r>
            <a:r>
              <a:rPr lang="it-IT" dirty="0" err="1"/>
              <a:t>instance</a:t>
            </a:r>
            <a:r>
              <a:rPr lang="it-IT" dirty="0"/>
              <a:t> of </a:t>
            </a:r>
            <a:r>
              <a:rPr lang="it-IT" b="1" dirty="0" err="1"/>
              <a:t>Resources</a:t>
            </a:r>
            <a:r>
              <a:rPr lang="it-IT" dirty="0"/>
              <a:t> class, </a:t>
            </a:r>
            <a:r>
              <a:rPr lang="it-IT" dirty="0" err="1"/>
              <a:t>you</a:t>
            </a:r>
            <a:r>
              <a:rPr lang="it-IT" dirty="0"/>
              <a:t> can access to </a:t>
            </a:r>
            <a:r>
              <a:rPr lang="it-IT" dirty="0" err="1"/>
              <a:t>apllication's</a:t>
            </a:r>
            <a:r>
              <a:rPr lang="it-IT" dirty="0"/>
              <a:t> </a:t>
            </a:r>
            <a:r>
              <a:rPr lang="it-IT" dirty="0" err="1"/>
              <a:t>Resources</a:t>
            </a:r>
            <a:r>
              <a:rPr lang="it-IT" dirty="0"/>
              <a:t> </a:t>
            </a:r>
            <a:r>
              <a:rPr lang="it-IT" dirty="0" err="1"/>
              <a:t>instance</a:t>
            </a:r>
            <a:r>
              <a:rPr lang="it-IT" dirty="0"/>
              <a:t> </a:t>
            </a:r>
            <a:r>
              <a:rPr lang="it-IT" dirty="0" err="1"/>
              <a:t>using</a:t>
            </a:r>
            <a:r>
              <a:rPr lang="it-IT" dirty="0"/>
              <a:t> </a:t>
            </a:r>
            <a:r>
              <a:rPr lang="it-IT" b="1" dirty="0" err="1"/>
              <a:t>getResources</a:t>
            </a:r>
            <a:r>
              <a:rPr lang="it-IT" dirty="0"/>
              <a:t> </a:t>
            </a:r>
            <a:r>
              <a:rPr lang="it-IT" dirty="0" err="1"/>
              <a:t>method</a:t>
            </a:r>
            <a:r>
              <a:rPr lang="it-IT" dirty="0"/>
              <a:t>, and </a:t>
            </a:r>
            <a:r>
              <a:rPr lang="it-IT" dirty="0" err="1"/>
              <a:t>you</a:t>
            </a:r>
            <a:r>
              <a:rPr lang="it-IT" dirty="0"/>
              <a:t> can access to </a:t>
            </a:r>
            <a:r>
              <a:rPr lang="it-IT" dirty="0" err="1"/>
              <a:t>specific</a:t>
            </a:r>
            <a:r>
              <a:rPr lang="it-IT" dirty="0"/>
              <a:t> </a:t>
            </a:r>
            <a:r>
              <a:rPr lang="it-IT" dirty="0" err="1"/>
              <a:t>resources</a:t>
            </a:r>
            <a:r>
              <a:rPr lang="it-IT" dirty="0"/>
              <a:t> </a:t>
            </a:r>
            <a:r>
              <a:rPr lang="it-IT" dirty="0" err="1"/>
              <a:t>using</a:t>
            </a:r>
            <a:r>
              <a:rPr lang="it-IT" dirty="0"/>
              <a:t> </a:t>
            </a:r>
            <a:r>
              <a:rPr lang="it-IT" dirty="0" err="1"/>
              <a:t>Resources</a:t>
            </a:r>
            <a:r>
              <a:rPr lang="it-IT" dirty="0"/>
              <a:t> getter and </a:t>
            </a:r>
            <a:r>
              <a:rPr lang="it-IT" dirty="0" err="1"/>
              <a:t>specific</a:t>
            </a:r>
            <a:r>
              <a:rPr lang="it-IT" dirty="0"/>
              <a:t> </a:t>
            </a:r>
            <a:r>
              <a:rPr lang="it-IT" dirty="0" err="1"/>
              <a:t>resource</a:t>
            </a:r>
            <a:r>
              <a:rPr lang="it-IT" dirty="0"/>
              <a:t> id.</a:t>
            </a:r>
          </a:p>
          <a:p>
            <a:pPr lvl="2"/>
            <a:r>
              <a:rPr lang="it-IT" dirty="0" err="1">
                <a:latin typeface="Courier New" panose="02070309020205020404" pitchFamily="49" charset="0"/>
                <a:cs typeface="Courier New" panose="02070309020205020404" pitchFamily="49" charset="0"/>
              </a:rPr>
              <a:t>Resources</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myRes</a:t>
            </a:r>
            <a:r>
              <a:rPr lang="it-IT" dirty="0">
                <a:latin typeface="Courier New" panose="02070309020205020404" pitchFamily="49" charset="0"/>
                <a:cs typeface="Courier New" panose="02070309020205020404" pitchFamily="49" charset="0"/>
              </a:rPr>
              <a:t> = </a:t>
            </a:r>
            <a:r>
              <a:rPr lang="it-IT" dirty="0" err="1">
                <a:latin typeface="Courier New" panose="02070309020205020404" pitchFamily="49" charset="0"/>
                <a:cs typeface="Courier New" panose="02070309020205020404" pitchFamily="49" charset="0"/>
              </a:rPr>
              <a:t>getResources</a:t>
            </a:r>
            <a:r>
              <a:rPr lang="it-IT" dirty="0">
                <a:latin typeface="Courier New" panose="02070309020205020404" pitchFamily="49" charset="0"/>
                <a:cs typeface="Courier New" panose="02070309020205020404" pitchFamily="49" charset="0"/>
              </a:rPr>
              <a:t>()</a:t>
            </a:r>
          </a:p>
          <a:p>
            <a:pPr lvl="2"/>
            <a:r>
              <a:rPr lang="it-IT" dirty="0" err="1">
                <a:latin typeface="Courier New" panose="02070309020205020404" pitchFamily="49" charset="0"/>
                <a:cs typeface="Courier New" panose="02070309020205020404" pitchFamily="49" charset="0"/>
              </a:rPr>
              <a:t>CharSequence</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appName</a:t>
            </a:r>
            <a:r>
              <a:rPr lang="it-IT" dirty="0">
                <a:latin typeface="Courier New" panose="02070309020205020404" pitchFamily="49" charset="0"/>
                <a:cs typeface="Courier New" panose="02070309020205020404" pitchFamily="49" charset="0"/>
              </a:rPr>
              <a:t> = </a:t>
            </a:r>
            <a:r>
              <a:rPr lang="it-IT" dirty="0" err="1">
                <a:latin typeface="Courier New" panose="02070309020205020404" pitchFamily="49" charset="0"/>
                <a:cs typeface="Courier New" panose="02070309020205020404" pitchFamily="49" charset="0"/>
              </a:rPr>
              <a:t>myRes.getText</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R.string.app_name</a:t>
            </a:r>
            <a:r>
              <a:rPr lang="it-IT" dirty="0">
                <a:latin typeface="Courier New" panose="02070309020205020404" pitchFamily="49" charset="0"/>
                <a:cs typeface="Courier New" panose="02070309020205020404" pitchFamily="49" charset="0"/>
              </a:rPr>
              <a:t>)</a:t>
            </a:r>
          </a:p>
          <a:p>
            <a:endParaRPr lang="it-IT" dirty="0">
              <a:highlight>
                <a:srgbClr val="FFFF00"/>
              </a:highlight>
            </a:endParaRPr>
          </a:p>
          <a:p>
            <a:pPr lvl="1"/>
            <a:endParaRPr lang="it-IT" dirty="0"/>
          </a:p>
          <a:p>
            <a:endParaRPr lang="it-IT" dirty="0"/>
          </a:p>
        </p:txBody>
      </p:sp>
    </p:spTree>
    <p:extLst>
      <p:ext uri="{BB962C8B-B14F-4D97-AF65-F5344CB8AC3E}">
        <p14:creationId xmlns:p14="http://schemas.microsoft.com/office/powerpoint/2010/main" val="274413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B7D0E8-8C58-99E2-EE88-BAE8DFA92076}"/>
              </a:ext>
            </a:extLst>
          </p:cNvPr>
          <p:cNvSpPr>
            <a:spLocks noGrp="1"/>
          </p:cNvSpPr>
          <p:nvPr>
            <p:ph type="title"/>
          </p:nvPr>
        </p:nvSpPr>
        <p:spPr/>
        <p:txBody>
          <a:bodyPr/>
          <a:lstStyle/>
          <a:p>
            <a:r>
              <a:rPr lang="en-GB" dirty="0"/>
              <a:t>Introduction</a:t>
            </a:r>
          </a:p>
        </p:txBody>
      </p:sp>
      <p:sp>
        <p:nvSpPr>
          <p:cNvPr id="3" name="Segnaposto contenuto 2">
            <a:extLst>
              <a:ext uri="{FF2B5EF4-FFF2-40B4-BE49-F238E27FC236}">
                <a16:creationId xmlns:a16="http://schemas.microsoft.com/office/drawing/2014/main" id="{0C09368E-53F9-7DC1-91BE-54B25CB64728}"/>
              </a:ext>
            </a:extLst>
          </p:cNvPr>
          <p:cNvSpPr>
            <a:spLocks noGrp="1"/>
          </p:cNvSpPr>
          <p:nvPr>
            <p:ph idx="1"/>
          </p:nvPr>
        </p:nvSpPr>
        <p:spPr/>
        <p:txBody>
          <a:bodyPr>
            <a:normAutofit/>
          </a:bodyPr>
          <a:lstStyle/>
          <a:p>
            <a:pPr marL="0" indent="0">
              <a:buNone/>
            </a:pPr>
            <a:r>
              <a:rPr lang="en-GB" sz="4000" dirty="0"/>
              <a:t>Android studio (</a:t>
            </a:r>
            <a:r>
              <a:rPr lang="en-GB" sz="4000" dirty="0" err="1"/>
              <a:t>gradle</a:t>
            </a:r>
            <a:r>
              <a:rPr lang="en-GB" sz="4000" dirty="0"/>
              <a:t>) create for us the entire project structure, now we will go see how it is structured and how create and modify new resources.</a:t>
            </a:r>
          </a:p>
          <a:p>
            <a:pPr marL="0" indent="0">
              <a:buNone/>
            </a:pPr>
            <a:r>
              <a:rPr lang="en-GB" sz="4000" dirty="0"/>
              <a:t>In project we can find different files: xml, java, </a:t>
            </a:r>
            <a:r>
              <a:rPr lang="en-GB" sz="4000" dirty="0" err="1"/>
              <a:t>kotlin</a:t>
            </a:r>
            <a:r>
              <a:rPr lang="en-GB" sz="4000" dirty="0"/>
              <a:t> and </a:t>
            </a:r>
            <a:r>
              <a:rPr lang="en-GB" sz="4000" dirty="0" err="1"/>
              <a:t>gradle</a:t>
            </a:r>
            <a:r>
              <a:rPr lang="en-GB" sz="4000" dirty="0"/>
              <a:t>.</a:t>
            </a:r>
          </a:p>
        </p:txBody>
      </p:sp>
      <p:sp>
        <p:nvSpPr>
          <p:cNvPr id="4" name="Segnaposto numero diapositiva 3">
            <a:extLst>
              <a:ext uri="{FF2B5EF4-FFF2-40B4-BE49-F238E27FC236}">
                <a16:creationId xmlns:a16="http://schemas.microsoft.com/office/drawing/2014/main" id="{0F893A77-67FB-DB7B-F377-C151A969ED8A}"/>
              </a:ext>
            </a:extLst>
          </p:cNvPr>
          <p:cNvSpPr>
            <a:spLocks noGrp="1"/>
          </p:cNvSpPr>
          <p:nvPr>
            <p:ph type="sldNum" sz="quarter" idx="12"/>
          </p:nvPr>
        </p:nvSpPr>
        <p:spPr/>
        <p:txBody>
          <a:bodyPr/>
          <a:lstStyle/>
          <a:p>
            <a:fld id="{D2040F39-7941-49A4-B48D-F201B18B6351}" type="slidenum">
              <a:rPr lang="it-IT" smtClean="0"/>
              <a:pPr/>
              <a:t>2</a:t>
            </a:fld>
            <a:endParaRPr lang="it-IT" dirty="0"/>
          </a:p>
        </p:txBody>
      </p:sp>
    </p:spTree>
    <p:extLst>
      <p:ext uri="{BB962C8B-B14F-4D97-AF65-F5344CB8AC3E}">
        <p14:creationId xmlns:p14="http://schemas.microsoft.com/office/powerpoint/2010/main" val="2066269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CC42C7-963E-4BED-8C25-CFC9B065C86A}"/>
              </a:ext>
            </a:extLst>
          </p:cNvPr>
          <p:cNvSpPr>
            <a:spLocks noGrp="1"/>
          </p:cNvSpPr>
          <p:nvPr>
            <p:ph type="title"/>
          </p:nvPr>
        </p:nvSpPr>
        <p:spPr/>
        <p:txBody>
          <a:bodyPr/>
          <a:lstStyle/>
          <a:p>
            <a:r>
              <a:rPr lang="en-US" dirty="0"/>
              <a:t>How to access resources? (2)</a:t>
            </a:r>
            <a:endParaRPr lang="it-IT" dirty="0"/>
          </a:p>
        </p:txBody>
      </p:sp>
      <p:sp>
        <p:nvSpPr>
          <p:cNvPr id="3" name="Segnaposto contenuto 2">
            <a:extLst>
              <a:ext uri="{FF2B5EF4-FFF2-40B4-BE49-F238E27FC236}">
                <a16:creationId xmlns:a16="http://schemas.microsoft.com/office/drawing/2014/main" id="{4FD89468-74DF-4ED5-B994-BBAE8047AB42}"/>
              </a:ext>
            </a:extLst>
          </p:cNvPr>
          <p:cNvSpPr>
            <a:spLocks noGrp="1"/>
          </p:cNvSpPr>
          <p:nvPr>
            <p:ph idx="1"/>
          </p:nvPr>
        </p:nvSpPr>
        <p:spPr/>
        <p:txBody>
          <a:bodyPr/>
          <a:lstStyle/>
          <a:p>
            <a:r>
              <a:rPr lang="it-IT" dirty="0" err="1">
                <a:solidFill>
                  <a:srgbClr val="FF0000"/>
                </a:solidFill>
              </a:rPr>
              <a:t>Referencing</a:t>
            </a:r>
            <a:r>
              <a:rPr lang="it-IT" dirty="0">
                <a:solidFill>
                  <a:srgbClr val="FF0000"/>
                </a:solidFill>
              </a:rPr>
              <a:t> </a:t>
            </a:r>
            <a:r>
              <a:rPr lang="it-IT" dirty="0" err="1">
                <a:solidFill>
                  <a:srgbClr val="FF0000"/>
                </a:solidFill>
              </a:rPr>
              <a:t>resources</a:t>
            </a:r>
            <a:r>
              <a:rPr lang="it-IT" dirty="0">
                <a:solidFill>
                  <a:srgbClr val="FF0000"/>
                </a:solidFill>
              </a:rPr>
              <a:t> </a:t>
            </a:r>
            <a:r>
              <a:rPr lang="it-IT" dirty="0" err="1">
                <a:solidFill>
                  <a:srgbClr val="FF0000"/>
                </a:solidFill>
              </a:rPr>
              <a:t>within</a:t>
            </a:r>
            <a:r>
              <a:rPr lang="it-IT" dirty="0">
                <a:solidFill>
                  <a:srgbClr val="FF0000"/>
                </a:solidFill>
              </a:rPr>
              <a:t> </a:t>
            </a:r>
            <a:r>
              <a:rPr lang="it-IT" dirty="0" err="1">
                <a:solidFill>
                  <a:srgbClr val="FF0000"/>
                </a:solidFill>
              </a:rPr>
              <a:t>resources</a:t>
            </a:r>
            <a:r>
              <a:rPr lang="it-IT" dirty="0">
                <a:solidFill>
                  <a:srgbClr val="FF0000"/>
                </a:solidFill>
              </a:rPr>
              <a:t>: </a:t>
            </a:r>
            <a:r>
              <a:rPr lang="it-IT" dirty="0" err="1"/>
              <a:t>resources</a:t>
            </a:r>
            <a:r>
              <a:rPr lang="it-IT" dirty="0"/>
              <a:t> can be </a:t>
            </a:r>
            <a:r>
              <a:rPr lang="it-IT" dirty="0" err="1"/>
              <a:t>used</a:t>
            </a:r>
            <a:r>
              <a:rPr lang="it-IT" dirty="0"/>
              <a:t> </a:t>
            </a:r>
            <a:r>
              <a:rPr lang="it-IT" dirty="0" err="1"/>
              <a:t>as</a:t>
            </a:r>
            <a:r>
              <a:rPr lang="it-IT" dirty="0"/>
              <a:t> </a:t>
            </a:r>
            <a:r>
              <a:rPr lang="it-IT" dirty="0" err="1"/>
              <a:t>attribute</a:t>
            </a:r>
            <a:r>
              <a:rPr lang="it-IT" dirty="0"/>
              <a:t> </a:t>
            </a:r>
            <a:r>
              <a:rPr lang="it-IT" dirty="0" err="1"/>
              <a:t>values</a:t>
            </a:r>
            <a:r>
              <a:rPr lang="it-IT" dirty="0"/>
              <a:t> in </a:t>
            </a:r>
            <a:r>
              <a:rPr lang="it-IT" dirty="0" err="1"/>
              <a:t>other</a:t>
            </a:r>
            <a:r>
              <a:rPr lang="it-IT" dirty="0"/>
              <a:t> XML </a:t>
            </a:r>
            <a:r>
              <a:rPr lang="it-IT" dirty="0" err="1"/>
              <a:t>resources</a:t>
            </a:r>
            <a:r>
              <a:rPr lang="it-IT" dirty="0"/>
              <a:t> </a:t>
            </a:r>
            <a:r>
              <a:rPr lang="it-IT" dirty="0" err="1"/>
              <a:t>using</a:t>
            </a:r>
            <a:r>
              <a:rPr lang="it-IT" dirty="0"/>
              <a:t> the @ </a:t>
            </a:r>
            <a:r>
              <a:rPr lang="it-IT" dirty="0" err="1"/>
              <a:t>notation</a:t>
            </a:r>
            <a:endParaRPr lang="it-IT" dirty="0"/>
          </a:p>
          <a:p>
            <a:pPr marL="457200" lvl="1" indent="0">
              <a:buNone/>
            </a:pPr>
            <a:r>
              <a:rPr lang="it-IT" dirty="0">
                <a:highlight>
                  <a:srgbClr val="FFFF00"/>
                </a:highlight>
              </a:rPr>
              <a:t>@[packagename:]resourceType/resourceId</a:t>
            </a:r>
          </a:p>
          <a:p>
            <a:pPr marL="914400" lvl="2" indent="0">
              <a:buNone/>
            </a:pPr>
            <a:r>
              <a:rPr lang="it-IT" dirty="0">
                <a:latin typeface="Courier New" panose="02070309020205020404" pitchFamily="49" charset="0"/>
                <a:cs typeface="Courier New" panose="02070309020205020404" pitchFamily="49" charset="0"/>
              </a:rPr>
              <a:t>&lt;</a:t>
            </a:r>
            <a:r>
              <a:rPr lang="it-IT" dirty="0" err="1">
                <a:latin typeface="Courier New" panose="02070309020205020404" pitchFamily="49" charset="0"/>
                <a:cs typeface="Courier New" panose="02070309020205020404" pitchFamily="49" charset="0"/>
              </a:rPr>
              <a:t>TextView</a:t>
            </a:r>
            <a:endParaRPr lang="it-IT" dirty="0">
              <a:latin typeface="Courier New" panose="02070309020205020404" pitchFamily="49" charset="0"/>
              <a:cs typeface="Courier New" panose="02070309020205020404" pitchFamily="49" charset="0"/>
            </a:endParaRPr>
          </a:p>
          <a:p>
            <a:pPr marL="914400" lvl="2" indent="0">
              <a:buNone/>
            </a:pP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android:name</a:t>
            </a:r>
            <a:r>
              <a:rPr lang="it-IT" dirty="0">
                <a:latin typeface="Courier New" panose="02070309020205020404" pitchFamily="49" charset="0"/>
                <a:cs typeface="Courier New" panose="02070309020205020404" pitchFamily="49" charset="0"/>
              </a:rPr>
              <a:t>="@+id/</a:t>
            </a:r>
            <a:r>
              <a:rPr lang="it-IT" dirty="0" err="1">
                <a:latin typeface="Courier New" panose="02070309020205020404" pitchFamily="49" charset="0"/>
                <a:cs typeface="Courier New" panose="02070309020205020404" pitchFamily="49" charset="0"/>
              </a:rPr>
              <a:t>tv_title</a:t>
            </a:r>
            <a:r>
              <a:rPr lang="it-IT" dirty="0">
                <a:latin typeface="Courier New" panose="02070309020205020404" pitchFamily="49" charset="0"/>
                <a:cs typeface="Courier New" panose="02070309020205020404" pitchFamily="49" charset="0"/>
              </a:rPr>
              <a:t>"</a:t>
            </a:r>
          </a:p>
          <a:p>
            <a:pPr marL="914400" lvl="2" indent="0">
              <a:buNone/>
            </a:pP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android:text</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string</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app_name</a:t>
            </a:r>
            <a:r>
              <a:rPr lang="it-IT" dirty="0">
                <a:latin typeface="Courier New" panose="02070309020205020404" pitchFamily="49" charset="0"/>
                <a:cs typeface="Courier New" panose="02070309020205020404" pitchFamily="49" charset="0"/>
              </a:rPr>
              <a:t>"</a:t>
            </a:r>
          </a:p>
          <a:p>
            <a:pPr marL="914400" lvl="2" indent="0">
              <a:buNone/>
            </a:pP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android:textSize</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dimen</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title_size</a:t>
            </a:r>
            <a:r>
              <a:rPr lang="it-IT" dirty="0">
                <a:latin typeface="Courier New" panose="02070309020205020404" pitchFamily="49" charset="0"/>
                <a:cs typeface="Courier New" panose="02070309020205020404" pitchFamily="49" charset="0"/>
              </a:rPr>
              <a:t>"</a:t>
            </a:r>
          </a:p>
          <a:p>
            <a:pPr marL="914400" lvl="2" indent="0">
              <a:buNone/>
            </a:pPr>
            <a:r>
              <a:rPr lang="it-IT">
                <a:latin typeface="Courier New" panose="02070309020205020404" pitchFamily="49" charset="0"/>
                <a:cs typeface="Courier New" panose="02070309020205020404" pitchFamily="49" charset="0"/>
              </a:rPr>
              <a:t>/&gt;</a:t>
            </a:r>
            <a:endParaRPr lang="it-IT" dirty="0">
              <a:latin typeface="Courier New" panose="02070309020205020404" pitchFamily="49" charset="0"/>
              <a:cs typeface="Courier New" panose="02070309020205020404" pitchFamily="49" charset="0"/>
            </a:endParaRPr>
          </a:p>
        </p:txBody>
      </p:sp>
      <p:sp>
        <p:nvSpPr>
          <p:cNvPr id="4" name="Segnaposto numero diapositiva 3">
            <a:extLst>
              <a:ext uri="{FF2B5EF4-FFF2-40B4-BE49-F238E27FC236}">
                <a16:creationId xmlns:a16="http://schemas.microsoft.com/office/drawing/2014/main" id="{D0AF59E3-4E54-4F30-BCDF-F9C1EA50DD7C}"/>
              </a:ext>
            </a:extLst>
          </p:cNvPr>
          <p:cNvSpPr>
            <a:spLocks noGrp="1"/>
          </p:cNvSpPr>
          <p:nvPr>
            <p:ph type="sldNum" sz="quarter" idx="12"/>
          </p:nvPr>
        </p:nvSpPr>
        <p:spPr/>
        <p:txBody>
          <a:bodyPr/>
          <a:lstStyle/>
          <a:p>
            <a:fld id="{D2040F39-7941-49A4-B48D-F201B18B6351}" type="slidenum">
              <a:rPr lang="it-IT" smtClean="0"/>
              <a:pPr/>
              <a:t>20</a:t>
            </a:fld>
            <a:endParaRPr lang="it-IT" dirty="0"/>
          </a:p>
        </p:txBody>
      </p:sp>
    </p:spTree>
    <p:extLst>
      <p:ext uri="{BB962C8B-B14F-4D97-AF65-F5344CB8AC3E}">
        <p14:creationId xmlns:p14="http://schemas.microsoft.com/office/powerpoint/2010/main" val="650066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D61C5A-7562-4C2C-8AFB-23DB97B480EC}"/>
              </a:ext>
            </a:extLst>
          </p:cNvPr>
          <p:cNvSpPr>
            <a:spLocks noGrp="1"/>
          </p:cNvSpPr>
          <p:nvPr>
            <p:ph type="title"/>
          </p:nvPr>
        </p:nvSpPr>
        <p:spPr/>
        <p:txBody>
          <a:bodyPr/>
          <a:lstStyle/>
          <a:p>
            <a:r>
              <a:rPr lang="it-IT" dirty="0"/>
              <a:t>System </a:t>
            </a:r>
            <a:r>
              <a:rPr lang="it-IT" dirty="0" err="1"/>
              <a:t>resources</a:t>
            </a:r>
            <a:endParaRPr lang="it-IT" dirty="0"/>
          </a:p>
        </p:txBody>
      </p:sp>
      <p:sp>
        <p:nvSpPr>
          <p:cNvPr id="3" name="Segnaposto contenuto 2">
            <a:extLst>
              <a:ext uri="{FF2B5EF4-FFF2-40B4-BE49-F238E27FC236}">
                <a16:creationId xmlns:a16="http://schemas.microsoft.com/office/drawing/2014/main" id="{4478FF9F-28CA-4B45-9A19-137ECE6B3E48}"/>
              </a:ext>
            </a:extLst>
          </p:cNvPr>
          <p:cNvSpPr>
            <a:spLocks noGrp="1"/>
          </p:cNvSpPr>
          <p:nvPr>
            <p:ph idx="1"/>
          </p:nvPr>
        </p:nvSpPr>
        <p:spPr/>
        <p:txBody>
          <a:bodyPr/>
          <a:lstStyle/>
          <a:p>
            <a:r>
              <a:rPr lang="it-IT" dirty="0"/>
              <a:t>Android framework </a:t>
            </a:r>
            <a:r>
              <a:rPr lang="it-IT" dirty="0" err="1"/>
              <a:t>provide</a:t>
            </a:r>
            <a:r>
              <a:rPr lang="it-IT" dirty="0"/>
              <a:t> </a:t>
            </a:r>
            <a:r>
              <a:rPr lang="it-IT" dirty="0" err="1"/>
              <a:t>you</a:t>
            </a:r>
            <a:r>
              <a:rPr lang="it-IT" dirty="0"/>
              <a:t> </a:t>
            </a:r>
            <a:r>
              <a:rPr lang="it-IT" dirty="0" err="1"/>
              <a:t>many</a:t>
            </a:r>
            <a:r>
              <a:rPr lang="it-IT" dirty="0"/>
              <a:t> native </a:t>
            </a:r>
            <a:r>
              <a:rPr lang="it-IT" dirty="0" err="1"/>
              <a:t>resources</a:t>
            </a:r>
            <a:r>
              <a:rPr lang="it-IT" dirty="0"/>
              <a:t> like </a:t>
            </a:r>
            <a:r>
              <a:rPr lang="it-IT" dirty="0" err="1"/>
              <a:t>string</a:t>
            </a:r>
            <a:r>
              <a:rPr lang="it-IT" dirty="0"/>
              <a:t>, images, styles and layouts.</a:t>
            </a:r>
          </a:p>
          <a:p>
            <a:r>
              <a:rPr lang="it-IT" dirty="0"/>
              <a:t>Android </a:t>
            </a:r>
            <a:r>
              <a:rPr lang="it-IT" dirty="0" err="1"/>
              <a:t>resources</a:t>
            </a:r>
            <a:r>
              <a:rPr lang="it-IT" dirty="0"/>
              <a:t> are </a:t>
            </a:r>
            <a:r>
              <a:rPr lang="it-IT" dirty="0" err="1"/>
              <a:t>available</a:t>
            </a:r>
            <a:r>
              <a:rPr lang="it-IT" dirty="0"/>
              <a:t> from </a:t>
            </a:r>
            <a:r>
              <a:rPr lang="it-IT" b="1" dirty="0" err="1"/>
              <a:t>android.R</a:t>
            </a:r>
            <a:r>
              <a:rPr lang="it-IT" dirty="0"/>
              <a:t> class, </a:t>
            </a:r>
            <a:r>
              <a:rPr lang="it-IT" dirty="0" err="1"/>
              <a:t>that</a:t>
            </a:r>
            <a:r>
              <a:rPr lang="it-IT" dirty="0"/>
              <a:t> </a:t>
            </a:r>
            <a:r>
              <a:rPr lang="it-IT" dirty="0" err="1"/>
              <a:t>you</a:t>
            </a:r>
            <a:r>
              <a:rPr lang="it-IT" dirty="0"/>
              <a:t> can use in </a:t>
            </a:r>
            <a:r>
              <a:rPr lang="it-IT" dirty="0" err="1"/>
              <a:t>application</a:t>
            </a:r>
            <a:r>
              <a:rPr lang="it-IT" dirty="0"/>
              <a:t> code</a:t>
            </a:r>
          </a:p>
          <a:p>
            <a:r>
              <a:rPr lang="it-IT" dirty="0" err="1"/>
              <a:t>You</a:t>
            </a:r>
            <a:r>
              <a:rPr lang="it-IT" dirty="0"/>
              <a:t> can use </a:t>
            </a:r>
            <a:r>
              <a:rPr lang="it-IT" dirty="0" err="1"/>
              <a:t>anroid</a:t>
            </a:r>
            <a:r>
              <a:rPr lang="it-IT" dirty="0"/>
              <a:t> </a:t>
            </a:r>
            <a:r>
              <a:rPr lang="it-IT" dirty="0" err="1"/>
              <a:t>resource</a:t>
            </a:r>
            <a:r>
              <a:rPr lang="it-IT" dirty="0"/>
              <a:t> </a:t>
            </a:r>
            <a:r>
              <a:rPr lang="it-IT" dirty="0" err="1"/>
              <a:t>als</a:t>
            </a:r>
            <a:r>
              <a:rPr lang="it-IT" dirty="0"/>
              <a:t> in </a:t>
            </a:r>
            <a:r>
              <a:rPr lang="it-IT" dirty="0" err="1"/>
              <a:t>your</a:t>
            </a:r>
            <a:r>
              <a:rPr lang="it-IT" dirty="0"/>
              <a:t> </a:t>
            </a:r>
            <a:r>
              <a:rPr lang="it-IT" dirty="0" err="1"/>
              <a:t>resources's</a:t>
            </a:r>
            <a:r>
              <a:rPr lang="it-IT" dirty="0"/>
              <a:t> files </a:t>
            </a:r>
            <a:r>
              <a:rPr lang="it-IT" dirty="0" err="1"/>
              <a:t>using</a:t>
            </a:r>
            <a:r>
              <a:rPr lang="it-IT" dirty="0"/>
              <a:t> </a:t>
            </a:r>
            <a:r>
              <a:rPr lang="it-IT" dirty="0" err="1"/>
              <a:t>different</a:t>
            </a:r>
            <a:r>
              <a:rPr lang="it-IT" dirty="0"/>
              <a:t> @ </a:t>
            </a:r>
            <a:r>
              <a:rPr lang="it-IT" dirty="0" err="1"/>
              <a:t>notation</a:t>
            </a:r>
            <a:endParaRPr lang="it-IT" dirty="0"/>
          </a:p>
          <a:p>
            <a:pPr marL="0" indent="0">
              <a:buNone/>
            </a:pPr>
            <a:r>
              <a:rPr lang="it-IT" dirty="0"/>
              <a:t>	</a:t>
            </a:r>
            <a:r>
              <a:rPr lang="it-IT" dirty="0">
                <a:highlight>
                  <a:srgbClr val="FFFF00"/>
                </a:highlight>
              </a:rPr>
              <a:t>@android:resourceType/resourceId</a:t>
            </a:r>
          </a:p>
        </p:txBody>
      </p:sp>
      <p:sp>
        <p:nvSpPr>
          <p:cNvPr id="4" name="Segnaposto numero diapositiva 3">
            <a:extLst>
              <a:ext uri="{FF2B5EF4-FFF2-40B4-BE49-F238E27FC236}">
                <a16:creationId xmlns:a16="http://schemas.microsoft.com/office/drawing/2014/main" id="{C159A9E5-AD41-4925-BB10-3CE7A956C919}"/>
              </a:ext>
            </a:extLst>
          </p:cNvPr>
          <p:cNvSpPr>
            <a:spLocks noGrp="1"/>
          </p:cNvSpPr>
          <p:nvPr>
            <p:ph type="sldNum" sz="quarter" idx="12"/>
          </p:nvPr>
        </p:nvSpPr>
        <p:spPr/>
        <p:txBody>
          <a:bodyPr/>
          <a:lstStyle/>
          <a:p>
            <a:fld id="{D2040F39-7941-49A4-B48D-F201B18B6351}" type="slidenum">
              <a:rPr lang="it-IT" smtClean="0"/>
              <a:pPr/>
              <a:t>21</a:t>
            </a:fld>
            <a:endParaRPr lang="it-IT" dirty="0"/>
          </a:p>
        </p:txBody>
      </p:sp>
    </p:spTree>
    <p:extLst>
      <p:ext uri="{BB962C8B-B14F-4D97-AF65-F5344CB8AC3E}">
        <p14:creationId xmlns:p14="http://schemas.microsoft.com/office/powerpoint/2010/main" val="2358651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1B4D6B-676F-45FB-A461-F30E4B6348E7}"/>
              </a:ext>
            </a:extLst>
          </p:cNvPr>
          <p:cNvSpPr>
            <a:spLocks noGrp="1"/>
          </p:cNvSpPr>
          <p:nvPr>
            <p:ph type="title"/>
          </p:nvPr>
        </p:nvSpPr>
        <p:spPr/>
        <p:txBody>
          <a:bodyPr/>
          <a:lstStyle/>
          <a:p>
            <a:r>
              <a:rPr lang="it-IT" dirty="0" err="1"/>
              <a:t>Gradle</a:t>
            </a:r>
            <a:r>
              <a:rPr lang="it-IT" dirty="0"/>
              <a:t> scripts</a:t>
            </a:r>
          </a:p>
        </p:txBody>
      </p:sp>
      <p:sp>
        <p:nvSpPr>
          <p:cNvPr id="3" name="Segnaposto contenuto 2">
            <a:extLst>
              <a:ext uri="{FF2B5EF4-FFF2-40B4-BE49-F238E27FC236}">
                <a16:creationId xmlns:a16="http://schemas.microsoft.com/office/drawing/2014/main" id="{6A777F52-A754-4AE9-8E8E-D7B1DEECC9C3}"/>
              </a:ext>
            </a:extLst>
          </p:cNvPr>
          <p:cNvSpPr>
            <a:spLocks noGrp="1"/>
          </p:cNvSpPr>
          <p:nvPr>
            <p:ph idx="1"/>
          </p:nvPr>
        </p:nvSpPr>
        <p:spPr/>
        <p:txBody>
          <a:bodyPr>
            <a:normAutofit/>
          </a:bodyPr>
          <a:lstStyle/>
          <a:p>
            <a:pPr marL="0" indent="0">
              <a:buNone/>
            </a:pPr>
            <a:r>
              <a:rPr lang="it-IT" sz="2400" dirty="0" err="1"/>
              <a:t>All</a:t>
            </a:r>
            <a:r>
              <a:rPr lang="it-IT" sz="2400" dirty="0"/>
              <a:t> files are </a:t>
            </a:r>
            <a:r>
              <a:rPr lang="it-IT" sz="2400" dirty="0" err="1"/>
              <a:t>Gradle</a:t>
            </a:r>
            <a:r>
              <a:rPr lang="it-IT" sz="2400" dirty="0"/>
              <a:t> </a:t>
            </a:r>
            <a:r>
              <a:rPr lang="it-IT" sz="2400" dirty="0" err="1"/>
              <a:t>application</a:t>
            </a:r>
            <a:r>
              <a:rPr lang="it-IT" sz="2400" dirty="0"/>
              <a:t> building </a:t>
            </a:r>
            <a:r>
              <a:rPr lang="it-IT" sz="2400" dirty="0" err="1"/>
              <a:t>directives</a:t>
            </a:r>
            <a:r>
              <a:rPr lang="it-IT" sz="2400" dirty="0"/>
              <a:t>:</a:t>
            </a:r>
          </a:p>
          <a:p>
            <a:r>
              <a:rPr lang="it-IT" sz="2400" dirty="0">
                <a:solidFill>
                  <a:srgbClr val="FF0000"/>
                </a:solidFill>
              </a:rPr>
              <a:t>Project </a:t>
            </a:r>
            <a:r>
              <a:rPr lang="it-IT" sz="2400" dirty="0" err="1">
                <a:solidFill>
                  <a:srgbClr val="FF0000"/>
                </a:solidFill>
              </a:rPr>
              <a:t>scoped</a:t>
            </a:r>
            <a:r>
              <a:rPr lang="it-IT" sz="2400" dirty="0">
                <a:solidFill>
                  <a:srgbClr val="FF0000"/>
                </a:solidFill>
              </a:rPr>
              <a:t> </a:t>
            </a:r>
            <a:r>
              <a:rPr lang="it-IT" sz="2400" dirty="0" err="1">
                <a:solidFill>
                  <a:srgbClr val="FF0000"/>
                </a:solidFill>
              </a:rPr>
              <a:t>Settings.gradle</a:t>
            </a:r>
            <a:r>
              <a:rPr lang="it-IT" sz="2400" dirty="0">
                <a:solidFill>
                  <a:srgbClr val="FF0000"/>
                </a:solidFill>
              </a:rPr>
              <a:t>: </a:t>
            </a:r>
            <a:r>
              <a:rPr lang="it-IT" sz="2400" dirty="0" err="1"/>
              <a:t>defines</a:t>
            </a:r>
            <a:r>
              <a:rPr lang="it-IT" sz="2400" dirty="0"/>
              <a:t> </a:t>
            </a:r>
            <a:r>
              <a:rPr lang="it-IT" sz="2400" dirty="0" err="1"/>
              <a:t>which</a:t>
            </a:r>
            <a:r>
              <a:rPr lang="it-IT" sz="2400" dirty="0"/>
              <a:t> </a:t>
            </a:r>
            <a:r>
              <a:rPr lang="it-IT" sz="2400" dirty="0" err="1"/>
              <a:t>module</a:t>
            </a:r>
            <a:r>
              <a:rPr lang="it-IT" sz="2400" dirty="0"/>
              <a:t> </a:t>
            </a:r>
            <a:r>
              <a:rPr lang="it-IT" sz="2400" dirty="0" err="1"/>
              <a:t>should</a:t>
            </a:r>
            <a:r>
              <a:rPr lang="it-IT" sz="2400" dirty="0"/>
              <a:t> be </a:t>
            </a:r>
            <a:r>
              <a:rPr lang="it-IT" sz="2400" dirty="0" err="1"/>
              <a:t>included</a:t>
            </a:r>
            <a:r>
              <a:rPr lang="it-IT" sz="2400" dirty="0"/>
              <a:t> </a:t>
            </a:r>
            <a:r>
              <a:rPr lang="it-IT" sz="2400" dirty="0" err="1"/>
              <a:t>when</a:t>
            </a:r>
            <a:r>
              <a:rPr lang="it-IT" sz="2400" dirty="0"/>
              <a:t> building </a:t>
            </a:r>
            <a:r>
              <a:rPr lang="it-IT" sz="2400" dirty="0" err="1"/>
              <a:t>application</a:t>
            </a:r>
            <a:r>
              <a:rPr lang="it-IT" sz="2400" dirty="0"/>
              <a:t> (</a:t>
            </a:r>
            <a:r>
              <a:rPr lang="it-IT" sz="2400" dirty="0" err="1"/>
              <a:t>your</a:t>
            </a:r>
            <a:r>
              <a:rPr lang="it-IT" sz="2400" dirty="0"/>
              <a:t> </a:t>
            </a:r>
            <a:r>
              <a:rPr lang="it-IT" sz="2400" dirty="0" err="1"/>
              <a:t>applicantion</a:t>
            </a:r>
            <a:r>
              <a:rPr lang="it-IT" sz="2400" dirty="0"/>
              <a:t> </a:t>
            </a:r>
            <a:r>
              <a:rPr lang="it-IT" sz="2400" dirty="0" err="1"/>
              <a:t>should</a:t>
            </a:r>
            <a:r>
              <a:rPr lang="it-IT" sz="2400" dirty="0"/>
              <a:t> be </a:t>
            </a:r>
            <a:r>
              <a:rPr lang="it-IT" sz="2400" dirty="0" err="1"/>
              <a:t>composed</a:t>
            </a:r>
            <a:r>
              <a:rPr lang="it-IT" sz="2400" dirty="0"/>
              <a:t> by more </a:t>
            </a:r>
            <a:r>
              <a:rPr lang="it-IT" sz="2400" dirty="0" err="1"/>
              <a:t>than</a:t>
            </a:r>
            <a:r>
              <a:rPr lang="it-IT" sz="2400" dirty="0"/>
              <a:t> one </a:t>
            </a:r>
            <a:r>
              <a:rPr lang="it-IT" sz="2400" dirty="0" err="1"/>
              <a:t>module</a:t>
            </a:r>
            <a:r>
              <a:rPr lang="it-IT" sz="2400" dirty="0"/>
              <a:t>) </a:t>
            </a:r>
          </a:p>
          <a:p>
            <a:r>
              <a:rPr lang="it-IT" sz="2400" dirty="0">
                <a:solidFill>
                  <a:srgbClr val="FF0000"/>
                </a:solidFill>
              </a:rPr>
              <a:t>Project </a:t>
            </a:r>
            <a:r>
              <a:rPr lang="it-IT" sz="2400" dirty="0" err="1">
                <a:solidFill>
                  <a:srgbClr val="FF0000"/>
                </a:solidFill>
              </a:rPr>
              <a:t>scoped</a:t>
            </a:r>
            <a:r>
              <a:rPr lang="it-IT" sz="2400" dirty="0">
                <a:solidFill>
                  <a:srgbClr val="FF0000"/>
                </a:solidFill>
              </a:rPr>
              <a:t> </a:t>
            </a:r>
            <a:r>
              <a:rPr lang="it-IT" sz="2400" dirty="0" err="1">
                <a:solidFill>
                  <a:srgbClr val="FF0000"/>
                </a:solidFill>
              </a:rPr>
              <a:t>Build.gradle</a:t>
            </a:r>
            <a:r>
              <a:rPr lang="it-IT" sz="2400" dirty="0">
                <a:solidFill>
                  <a:srgbClr val="FF0000"/>
                </a:solidFill>
              </a:rPr>
              <a:t>: </a:t>
            </a:r>
            <a:r>
              <a:rPr lang="it-IT" sz="2400" dirty="0" err="1"/>
              <a:t>contains</a:t>
            </a:r>
            <a:r>
              <a:rPr lang="it-IT" sz="2400" dirty="0"/>
              <a:t> </a:t>
            </a:r>
            <a:r>
              <a:rPr lang="it-IT" sz="2400" dirty="0" err="1"/>
              <a:t>dependencies</a:t>
            </a:r>
            <a:r>
              <a:rPr lang="it-IT" sz="2400" dirty="0"/>
              <a:t>  </a:t>
            </a:r>
            <a:r>
              <a:rPr lang="it-IT" sz="2400" dirty="0" err="1"/>
              <a:t>that</a:t>
            </a:r>
            <a:r>
              <a:rPr lang="it-IT" sz="2400" dirty="0"/>
              <a:t> </a:t>
            </a:r>
            <a:r>
              <a:rPr lang="it-IT" sz="2400" dirty="0" err="1"/>
              <a:t>apply</a:t>
            </a:r>
            <a:r>
              <a:rPr lang="it-IT" sz="2400" dirty="0"/>
              <a:t> to the </a:t>
            </a:r>
            <a:r>
              <a:rPr lang="it-IT" sz="2400" dirty="0" err="1"/>
              <a:t>entire</a:t>
            </a:r>
            <a:r>
              <a:rPr lang="it-IT" sz="2400" dirty="0"/>
              <a:t> project and </a:t>
            </a:r>
            <a:r>
              <a:rPr lang="it-IT" sz="2400" dirty="0" err="1"/>
              <a:t>all</a:t>
            </a:r>
            <a:r>
              <a:rPr lang="it-IT" sz="2400" dirty="0"/>
              <a:t> </a:t>
            </a:r>
            <a:r>
              <a:rPr lang="it-IT" sz="2400" dirty="0" err="1"/>
              <a:t>its</a:t>
            </a:r>
            <a:r>
              <a:rPr lang="it-IT" sz="2400" dirty="0"/>
              <a:t> </a:t>
            </a:r>
            <a:r>
              <a:rPr lang="it-IT" sz="2400" dirty="0" err="1"/>
              <a:t>module</a:t>
            </a:r>
            <a:r>
              <a:rPr lang="it-IT" sz="2400" dirty="0"/>
              <a:t> (</a:t>
            </a:r>
            <a:r>
              <a:rPr lang="it-IT" sz="2400" dirty="0" err="1"/>
              <a:t>e.g</a:t>
            </a:r>
            <a:r>
              <a:rPr lang="it-IT" sz="2400" dirty="0"/>
              <a:t> default </a:t>
            </a:r>
            <a:r>
              <a:rPr lang="it-IT" sz="2400" dirty="0" err="1"/>
              <a:t>configurisation</a:t>
            </a:r>
            <a:r>
              <a:rPr lang="it-IT" sz="2400" dirty="0"/>
              <a:t> </a:t>
            </a:r>
            <a:r>
              <a:rPr lang="it-IT" sz="2400" dirty="0" err="1"/>
              <a:t>contain</a:t>
            </a:r>
            <a:r>
              <a:rPr lang="it-IT" sz="2400" dirty="0"/>
              <a:t> </a:t>
            </a:r>
            <a:r>
              <a:rPr lang="it-IT" sz="2400" dirty="0" err="1"/>
              <a:t>Jcenter</a:t>
            </a:r>
            <a:r>
              <a:rPr lang="it-IT" sz="2400" dirty="0"/>
              <a:t> and Google repositories and </a:t>
            </a:r>
            <a:r>
              <a:rPr lang="it-IT" sz="2400" dirty="0" err="1"/>
              <a:t>gradle</a:t>
            </a:r>
            <a:r>
              <a:rPr lang="it-IT" sz="2400" dirty="0"/>
              <a:t> </a:t>
            </a:r>
            <a:r>
              <a:rPr lang="it-IT" sz="2400" dirty="0" err="1"/>
              <a:t>dependencies</a:t>
            </a:r>
            <a:r>
              <a:rPr lang="it-IT" sz="2400" dirty="0"/>
              <a:t>)</a:t>
            </a:r>
          </a:p>
          <a:p>
            <a:r>
              <a:rPr lang="it-IT" sz="2400" dirty="0">
                <a:solidFill>
                  <a:srgbClr val="FF0000"/>
                </a:solidFill>
              </a:rPr>
              <a:t>Module </a:t>
            </a:r>
            <a:r>
              <a:rPr lang="it-IT" sz="2400" dirty="0" err="1">
                <a:solidFill>
                  <a:srgbClr val="FF0000"/>
                </a:solidFill>
              </a:rPr>
              <a:t>scoped</a:t>
            </a:r>
            <a:r>
              <a:rPr lang="it-IT" sz="2400" dirty="0">
                <a:solidFill>
                  <a:srgbClr val="FF0000"/>
                </a:solidFill>
              </a:rPr>
              <a:t> </a:t>
            </a:r>
            <a:r>
              <a:rPr lang="it-IT" sz="2400" dirty="0" err="1">
                <a:solidFill>
                  <a:srgbClr val="FF0000"/>
                </a:solidFill>
              </a:rPr>
              <a:t>build.gradle</a:t>
            </a:r>
            <a:r>
              <a:rPr lang="it-IT" sz="2400" dirty="0">
                <a:solidFill>
                  <a:srgbClr val="FF0000"/>
                </a:solidFill>
              </a:rPr>
              <a:t>:</a:t>
            </a:r>
            <a:r>
              <a:rPr lang="it-IT" sz="2400" dirty="0"/>
              <a:t> </a:t>
            </a:r>
            <a:r>
              <a:rPr lang="it-IT" sz="2400" dirty="0" err="1"/>
              <a:t>used</a:t>
            </a:r>
            <a:r>
              <a:rPr lang="it-IT" sz="2400" dirty="0"/>
              <a:t> to </a:t>
            </a:r>
            <a:r>
              <a:rPr lang="it-IT" sz="2400" dirty="0" err="1"/>
              <a:t>configure</a:t>
            </a:r>
            <a:r>
              <a:rPr lang="it-IT" sz="2400" dirty="0"/>
              <a:t> build settings for </a:t>
            </a:r>
            <a:r>
              <a:rPr lang="it-IT" sz="2400" dirty="0" err="1"/>
              <a:t>your</a:t>
            </a:r>
            <a:r>
              <a:rPr lang="it-IT" sz="2400" dirty="0"/>
              <a:t> </a:t>
            </a:r>
            <a:r>
              <a:rPr lang="it-IT" sz="2400" dirty="0" err="1"/>
              <a:t>applications</a:t>
            </a:r>
            <a:r>
              <a:rPr lang="it-IT" sz="2400" dirty="0"/>
              <a:t>, one for </a:t>
            </a:r>
            <a:r>
              <a:rPr lang="it-IT" sz="2400" dirty="0" err="1"/>
              <a:t>each</a:t>
            </a:r>
            <a:r>
              <a:rPr lang="it-IT" sz="2400" dirty="0"/>
              <a:t> </a:t>
            </a:r>
            <a:r>
              <a:rPr lang="it-IT" sz="2400" dirty="0" err="1"/>
              <a:t>application</a:t>
            </a:r>
            <a:r>
              <a:rPr lang="it-IT" sz="2400" dirty="0"/>
              <a:t> </a:t>
            </a:r>
            <a:r>
              <a:rPr lang="it-IT" sz="2400" dirty="0" err="1"/>
              <a:t>module</a:t>
            </a:r>
            <a:endParaRPr lang="it-IT" sz="2400" dirty="0"/>
          </a:p>
          <a:p>
            <a:pPr marL="0" indent="0">
              <a:buNone/>
            </a:pPr>
            <a:r>
              <a:rPr lang="it-IT" sz="2400" dirty="0"/>
              <a:t>FOR MOST APPLICATION, SETTING AND PROJECT SCOPED BUILD FILE WON'T NEED TO BE CHANGED</a:t>
            </a:r>
          </a:p>
        </p:txBody>
      </p:sp>
      <p:sp>
        <p:nvSpPr>
          <p:cNvPr id="4" name="Segnaposto numero diapositiva 3">
            <a:extLst>
              <a:ext uri="{FF2B5EF4-FFF2-40B4-BE49-F238E27FC236}">
                <a16:creationId xmlns:a16="http://schemas.microsoft.com/office/drawing/2014/main" id="{F5871E80-8855-4F57-80F7-22ED5A1BF4C6}"/>
              </a:ext>
            </a:extLst>
          </p:cNvPr>
          <p:cNvSpPr>
            <a:spLocks noGrp="1"/>
          </p:cNvSpPr>
          <p:nvPr>
            <p:ph type="sldNum" sz="quarter" idx="12"/>
          </p:nvPr>
        </p:nvSpPr>
        <p:spPr/>
        <p:txBody>
          <a:bodyPr/>
          <a:lstStyle/>
          <a:p>
            <a:fld id="{D2040F39-7941-49A4-B48D-F201B18B6351}" type="slidenum">
              <a:rPr lang="it-IT" smtClean="0"/>
              <a:pPr/>
              <a:t>22</a:t>
            </a:fld>
            <a:endParaRPr lang="it-IT" dirty="0"/>
          </a:p>
        </p:txBody>
      </p:sp>
    </p:spTree>
    <p:extLst>
      <p:ext uri="{BB962C8B-B14F-4D97-AF65-F5344CB8AC3E}">
        <p14:creationId xmlns:p14="http://schemas.microsoft.com/office/powerpoint/2010/main" val="2783340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t-IT" sz="3600" dirty="0"/>
              <a:t>Module </a:t>
            </a:r>
            <a:r>
              <a:rPr lang="it-IT" sz="3600" dirty="0" err="1"/>
              <a:t>Build.gradle</a:t>
            </a:r>
            <a:r>
              <a:rPr lang="it-IT" sz="3600" dirty="0"/>
              <a:t> file</a:t>
            </a:r>
            <a:endParaRPr lang="en-US" sz="3600" dirty="0"/>
          </a:p>
        </p:txBody>
      </p:sp>
      <p:sp>
        <p:nvSpPr>
          <p:cNvPr id="16" name="Segnaposto contenuto 15">
            <a:extLst>
              <a:ext uri="{FF2B5EF4-FFF2-40B4-BE49-F238E27FC236}">
                <a16:creationId xmlns:a16="http://schemas.microsoft.com/office/drawing/2014/main" id="{2272767D-4F1F-4256-8EBD-1F6ACB58E6E4}"/>
              </a:ext>
            </a:extLst>
          </p:cNvPr>
          <p:cNvSpPr>
            <a:spLocks noGrp="1"/>
          </p:cNvSpPr>
          <p:nvPr>
            <p:ph sz="half" idx="1"/>
          </p:nvPr>
        </p:nvSpPr>
        <p:spPr/>
        <p:txBody>
          <a:bodyPr/>
          <a:lstStyle/>
          <a:p>
            <a:pPr marL="0" indent="0">
              <a:buNone/>
            </a:pPr>
            <a:r>
              <a:rPr lang="it-IT" dirty="0" err="1"/>
              <a:t>Contains</a:t>
            </a:r>
            <a:r>
              <a:rPr lang="it-IT" dirty="0"/>
              <a:t>:</a:t>
            </a:r>
          </a:p>
          <a:p>
            <a:r>
              <a:rPr lang="it-IT" dirty="0">
                <a:solidFill>
                  <a:srgbClr val="FF0000"/>
                </a:solidFill>
              </a:rPr>
              <a:t>App id</a:t>
            </a:r>
          </a:p>
          <a:p>
            <a:r>
              <a:rPr lang="it-IT" dirty="0">
                <a:solidFill>
                  <a:srgbClr val="FF0000"/>
                </a:solidFill>
              </a:rPr>
              <a:t>App </a:t>
            </a:r>
            <a:r>
              <a:rPr lang="it-IT" dirty="0" err="1">
                <a:solidFill>
                  <a:srgbClr val="FF0000"/>
                </a:solidFill>
              </a:rPr>
              <a:t>properties</a:t>
            </a:r>
            <a:r>
              <a:rPr lang="it-IT" dirty="0">
                <a:solidFill>
                  <a:srgbClr val="FF0000"/>
                </a:solidFill>
              </a:rPr>
              <a:t>:</a:t>
            </a:r>
          </a:p>
          <a:p>
            <a:pPr lvl="1"/>
            <a:r>
              <a:rPr lang="it-IT" dirty="0" err="1">
                <a:solidFill>
                  <a:srgbClr val="FF0000"/>
                </a:solidFill>
              </a:rPr>
              <a:t>MinSdk</a:t>
            </a:r>
            <a:r>
              <a:rPr lang="it-IT" dirty="0"/>
              <a:t>: </a:t>
            </a:r>
            <a:r>
              <a:rPr lang="it-IT" dirty="0" err="1"/>
              <a:t>minumum</a:t>
            </a:r>
            <a:r>
              <a:rPr lang="it-IT" dirty="0"/>
              <a:t> </a:t>
            </a:r>
            <a:r>
              <a:rPr lang="it-IT" dirty="0" err="1"/>
              <a:t>API’s</a:t>
            </a:r>
            <a:r>
              <a:rPr lang="it-IT" dirty="0"/>
              <a:t> </a:t>
            </a:r>
            <a:r>
              <a:rPr lang="it-IT" dirty="0" err="1"/>
              <a:t>version</a:t>
            </a:r>
            <a:r>
              <a:rPr lang="it-IT" dirty="0"/>
              <a:t> </a:t>
            </a:r>
            <a:r>
              <a:rPr lang="it-IT" dirty="0" err="1"/>
              <a:t>that</a:t>
            </a:r>
            <a:r>
              <a:rPr lang="it-IT" dirty="0"/>
              <a:t> target device must support</a:t>
            </a:r>
          </a:p>
          <a:p>
            <a:pPr lvl="1"/>
            <a:r>
              <a:rPr lang="it-IT" dirty="0" err="1">
                <a:solidFill>
                  <a:srgbClr val="FF0000"/>
                </a:solidFill>
              </a:rPr>
              <a:t>versionCode</a:t>
            </a:r>
            <a:endParaRPr lang="it-IT" dirty="0">
              <a:solidFill>
                <a:srgbClr val="FF0000"/>
              </a:solidFill>
            </a:endParaRPr>
          </a:p>
          <a:p>
            <a:pPr lvl="1"/>
            <a:r>
              <a:rPr lang="it-IT" dirty="0" err="1">
                <a:solidFill>
                  <a:srgbClr val="FF0000"/>
                </a:solidFill>
              </a:rPr>
              <a:t>versionName</a:t>
            </a:r>
            <a:endParaRPr lang="it-IT" dirty="0">
              <a:solidFill>
                <a:srgbClr val="FF0000"/>
              </a:solidFill>
            </a:endParaRPr>
          </a:p>
          <a:p>
            <a:r>
              <a:rPr lang="it-IT" dirty="0">
                <a:solidFill>
                  <a:srgbClr val="FF0000"/>
                </a:solidFill>
              </a:rPr>
              <a:t>App </a:t>
            </a:r>
            <a:r>
              <a:rPr lang="it-IT" dirty="0" err="1">
                <a:solidFill>
                  <a:srgbClr val="FF0000"/>
                </a:solidFill>
              </a:rPr>
              <a:t>dependencies</a:t>
            </a:r>
            <a:endParaRPr lang="it-IT" dirty="0">
              <a:solidFill>
                <a:srgbClr val="FF0000"/>
              </a:solidFill>
            </a:endParaRPr>
          </a:p>
        </p:txBody>
      </p:sp>
      <p:sp>
        <p:nvSpPr>
          <p:cNvPr id="23" name="Rectangle 2">
            <a:extLst>
              <a:ext uri="{FF2B5EF4-FFF2-40B4-BE49-F238E27FC236}">
                <a16:creationId xmlns:a16="http://schemas.microsoft.com/office/drawing/2014/main" id="{72A8ADEE-1F63-4546-A87D-468EA099EA9D}"/>
              </a:ext>
            </a:extLst>
          </p:cNvPr>
          <p:cNvSpPr>
            <a:spLocks noGrp="1" noChangeArrowheads="1"/>
          </p:cNvSpPr>
          <p:nvPr>
            <p:ph sz="half" idx="2"/>
          </p:nvPr>
        </p:nvSpPr>
        <p:spPr bwMode="auto">
          <a:xfrm>
            <a:off x="6248399" y="1414330"/>
            <a:ext cx="5588925" cy="51937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marL="0" indent="0" defTabSz="685800" eaLnBrk="0" fontAlgn="base" hangingPunct="0">
              <a:spcBef>
                <a:spcPct val="0"/>
              </a:spcBef>
              <a:spcAft>
                <a:spcPct val="0"/>
              </a:spcAft>
              <a:buNone/>
              <a:defRPr/>
            </a:pPr>
            <a:r>
              <a:rPr lang="it-IT" altLang="it-IT" sz="900" dirty="0">
                <a:solidFill>
                  <a:srgbClr val="A9B7C6"/>
                </a:solidFill>
                <a:latin typeface="JetBrains Mono"/>
              </a:rPr>
              <a:t>plugins </a:t>
            </a:r>
            <a:r>
              <a:rPr lang="it-IT" altLang="it-IT" sz="900" b="1" dirty="0">
                <a:solidFill>
                  <a:srgbClr val="A9B7C6"/>
                </a:solidFill>
                <a:latin typeface="JetBrains Mono"/>
              </a:rPr>
              <a:t>{</a:t>
            </a:r>
            <a:br>
              <a:rPr lang="it-IT" altLang="it-IT" sz="900" b="1" dirty="0">
                <a:solidFill>
                  <a:srgbClr val="A9B7C6"/>
                </a:solidFill>
                <a:latin typeface="JetBrains Mono"/>
              </a:rPr>
            </a:br>
            <a:r>
              <a:rPr lang="it-IT" altLang="it-IT" sz="900" b="1" dirty="0">
                <a:solidFill>
                  <a:srgbClr val="A9B7C6"/>
                </a:solidFill>
                <a:latin typeface="JetBrains Mono"/>
              </a:rPr>
              <a:t>    </a:t>
            </a:r>
            <a:r>
              <a:rPr lang="it-IT" altLang="it-IT" sz="900" dirty="0">
                <a:solidFill>
                  <a:srgbClr val="A9B7C6"/>
                </a:solidFill>
                <a:latin typeface="JetBrains Mono"/>
              </a:rPr>
              <a:t>id </a:t>
            </a:r>
            <a:r>
              <a:rPr lang="it-IT" altLang="it-IT" sz="900" dirty="0">
                <a:solidFill>
                  <a:srgbClr val="6A8759"/>
                </a:solidFill>
                <a:latin typeface="JetBrains Mono"/>
              </a:rPr>
              <a:t>'</a:t>
            </a:r>
            <a:r>
              <a:rPr lang="it-IT" altLang="it-IT" sz="900" dirty="0" err="1">
                <a:solidFill>
                  <a:srgbClr val="6A8759"/>
                </a:solidFill>
                <a:latin typeface="JetBrains Mono"/>
              </a:rPr>
              <a:t>com.android.application</a:t>
            </a:r>
            <a:r>
              <a:rPr lang="it-IT" altLang="it-IT" sz="900" dirty="0">
                <a:solidFill>
                  <a:srgbClr val="6A8759"/>
                </a:solidFill>
                <a:latin typeface="JetBrains Mono"/>
              </a:rPr>
              <a:t>'</a:t>
            </a:r>
            <a:br>
              <a:rPr lang="it-IT" altLang="it-IT" sz="900" dirty="0">
                <a:solidFill>
                  <a:srgbClr val="6A8759"/>
                </a:solidFill>
                <a:latin typeface="JetBrains Mono"/>
              </a:rPr>
            </a:br>
            <a:r>
              <a:rPr lang="it-IT" altLang="it-IT" sz="900" b="1" dirty="0">
                <a:solidFill>
                  <a:srgbClr val="A9B7C6"/>
                </a:solidFill>
                <a:latin typeface="JetBrains Mono"/>
              </a:rPr>
              <a:t>}</a:t>
            </a:r>
            <a:br>
              <a:rPr lang="it-IT" altLang="it-IT" sz="900" b="1" dirty="0">
                <a:solidFill>
                  <a:srgbClr val="A9B7C6"/>
                </a:solidFill>
                <a:latin typeface="JetBrains Mono"/>
              </a:rPr>
            </a:br>
            <a:r>
              <a:rPr lang="it-IT" altLang="it-IT" sz="900" dirty="0" err="1">
                <a:solidFill>
                  <a:srgbClr val="A9B7C6"/>
                </a:solidFill>
                <a:latin typeface="JetBrains Mono"/>
              </a:rPr>
              <a:t>android</a:t>
            </a:r>
            <a:r>
              <a:rPr lang="it-IT" altLang="it-IT" sz="900" dirty="0">
                <a:solidFill>
                  <a:srgbClr val="A9B7C6"/>
                </a:solidFill>
                <a:latin typeface="JetBrains Mono"/>
              </a:rPr>
              <a:t> </a:t>
            </a:r>
            <a:r>
              <a:rPr lang="it-IT" altLang="it-IT" sz="900" b="1" dirty="0">
                <a:solidFill>
                  <a:srgbClr val="A9B7C6"/>
                </a:solidFill>
                <a:latin typeface="JetBrains Mono"/>
              </a:rPr>
              <a:t>{</a:t>
            </a:r>
            <a:br>
              <a:rPr lang="it-IT" altLang="it-IT" sz="900" b="1" dirty="0">
                <a:solidFill>
                  <a:srgbClr val="A9B7C6"/>
                </a:solidFill>
                <a:latin typeface="JetBrains Mono"/>
              </a:rPr>
            </a:br>
            <a:r>
              <a:rPr lang="it-IT" altLang="it-IT" sz="900" b="1" dirty="0">
                <a:solidFill>
                  <a:srgbClr val="A9B7C6"/>
                </a:solidFill>
                <a:latin typeface="JetBrains Mono"/>
              </a:rPr>
              <a:t>    </a:t>
            </a:r>
            <a:r>
              <a:rPr lang="it-IT" altLang="it-IT" sz="900" dirty="0" err="1">
                <a:solidFill>
                  <a:srgbClr val="A9B7C6"/>
                </a:solidFill>
                <a:latin typeface="JetBrains Mono"/>
              </a:rPr>
              <a:t>compileSdk</a:t>
            </a:r>
            <a:r>
              <a:rPr lang="it-IT" altLang="it-IT" sz="900" dirty="0">
                <a:solidFill>
                  <a:srgbClr val="A9B7C6"/>
                </a:solidFill>
                <a:latin typeface="JetBrains Mono"/>
              </a:rPr>
              <a:t> </a:t>
            </a:r>
            <a:r>
              <a:rPr lang="it-IT" altLang="it-IT" sz="900" dirty="0">
                <a:solidFill>
                  <a:srgbClr val="6897BB"/>
                </a:solidFill>
                <a:latin typeface="JetBrains Mono"/>
              </a:rPr>
              <a:t>30</a:t>
            </a:r>
            <a:br>
              <a:rPr lang="it-IT" altLang="it-IT" sz="900" dirty="0">
                <a:solidFill>
                  <a:srgbClr val="6897BB"/>
                </a:solidFill>
                <a:latin typeface="JetBrains Mono"/>
              </a:rPr>
            </a:br>
            <a:br>
              <a:rPr lang="it-IT" altLang="it-IT" sz="900" dirty="0">
                <a:solidFill>
                  <a:srgbClr val="6897BB"/>
                </a:solidFill>
                <a:latin typeface="JetBrains Mono"/>
              </a:rPr>
            </a:br>
            <a:r>
              <a:rPr lang="it-IT" altLang="it-IT" sz="900" dirty="0">
                <a:solidFill>
                  <a:srgbClr val="6897BB"/>
                </a:solidFill>
                <a:latin typeface="JetBrains Mono"/>
              </a:rPr>
              <a:t>    </a:t>
            </a:r>
            <a:r>
              <a:rPr lang="it-IT" altLang="it-IT" sz="900" dirty="0" err="1">
                <a:solidFill>
                  <a:srgbClr val="A9B7C6"/>
                </a:solidFill>
                <a:latin typeface="JetBrains Mono"/>
              </a:rPr>
              <a:t>defaultConfig</a:t>
            </a:r>
            <a:r>
              <a:rPr lang="it-IT" altLang="it-IT" sz="900" dirty="0">
                <a:solidFill>
                  <a:srgbClr val="A9B7C6"/>
                </a:solidFill>
                <a:latin typeface="JetBrains Mono"/>
              </a:rPr>
              <a:t> </a:t>
            </a:r>
            <a:r>
              <a:rPr lang="it-IT" altLang="it-IT" sz="900" b="1" dirty="0">
                <a:solidFill>
                  <a:srgbClr val="A9B7C6"/>
                </a:solidFill>
                <a:latin typeface="JetBrains Mono"/>
              </a:rPr>
              <a:t>{</a:t>
            </a:r>
            <a:br>
              <a:rPr lang="it-IT" altLang="it-IT" sz="900" b="1" dirty="0">
                <a:solidFill>
                  <a:srgbClr val="A9B7C6"/>
                </a:solidFill>
                <a:latin typeface="JetBrains Mono"/>
              </a:rPr>
            </a:br>
            <a:r>
              <a:rPr lang="it-IT" altLang="it-IT" sz="900" b="1" dirty="0">
                <a:solidFill>
                  <a:srgbClr val="A9B7C6"/>
                </a:solidFill>
                <a:latin typeface="JetBrains Mono"/>
              </a:rPr>
              <a:t>        </a:t>
            </a:r>
            <a:r>
              <a:rPr lang="it-IT" altLang="it-IT" sz="900" dirty="0" err="1">
                <a:solidFill>
                  <a:srgbClr val="A9B7C6"/>
                </a:solidFill>
                <a:latin typeface="JetBrains Mono"/>
              </a:rPr>
              <a:t>applicationId</a:t>
            </a:r>
            <a:r>
              <a:rPr lang="it-IT" altLang="it-IT" sz="900" dirty="0">
                <a:solidFill>
                  <a:srgbClr val="A9B7C6"/>
                </a:solidFill>
                <a:latin typeface="JetBrains Mono"/>
              </a:rPr>
              <a:t> </a:t>
            </a:r>
            <a:r>
              <a:rPr lang="it-IT" altLang="it-IT" sz="900" dirty="0">
                <a:solidFill>
                  <a:srgbClr val="6A8759"/>
                </a:solidFill>
                <a:latin typeface="JetBrains Mono"/>
              </a:rPr>
              <a:t>"</a:t>
            </a:r>
            <a:r>
              <a:rPr lang="it-IT" altLang="it-IT" sz="900" dirty="0" err="1">
                <a:solidFill>
                  <a:srgbClr val="6A8759"/>
                </a:solidFill>
                <a:latin typeface="JetBrains Mono"/>
              </a:rPr>
              <a:t>com.example.androidprogramming</a:t>
            </a:r>
            <a:r>
              <a:rPr lang="it-IT" altLang="it-IT" sz="900" dirty="0">
                <a:solidFill>
                  <a:srgbClr val="6A8759"/>
                </a:solidFill>
                <a:latin typeface="JetBrains Mono"/>
              </a:rPr>
              <a:t>"</a:t>
            </a:r>
            <a:br>
              <a:rPr lang="it-IT" altLang="it-IT" sz="900" dirty="0">
                <a:solidFill>
                  <a:srgbClr val="6A8759"/>
                </a:solidFill>
                <a:latin typeface="JetBrains Mono"/>
              </a:rPr>
            </a:br>
            <a:r>
              <a:rPr lang="it-IT" altLang="it-IT" sz="900" dirty="0">
                <a:solidFill>
                  <a:srgbClr val="6A8759"/>
                </a:solidFill>
                <a:latin typeface="JetBrains Mono"/>
              </a:rPr>
              <a:t>        </a:t>
            </a:r>
            <a:r>
              <a:rPr lang="it-IT" altLang="it-IT" sz="900" dirty="0" err="1">
                <a:solidFill>
                  <a:srgbClr val="A9B7C6"/>
                </a:solidFill>
                <a:latin typeface="JetBrains Mono"/>
              </a:rPr>
              <a:t>minSdk</a:t>
            </a:r>
            <a:r>
              <a:rPr lang="it-IT" altLang="it-IT" sz="900" dirty="0">
                <a:solidFill>
                  <a:srgbClr val="A9B7C6"/>
                </a:solidFill>
                <a:latin typeface="JetBrains Mono"/>
              </a:rPr>
              <a:t> </a:t>
            </a:r>
            <a:r>
              <a:rPr lang="it-IT" altLang="it-IT" sz="900" dirty="0">
                <a:solidFill>
                  <a:srgbClr val="6897BB"/>
                </a:solidFill>
                <a:latin typeface="JetBrains Mono"/>
              </a:rPr>
              <a:t>21</a:t>
            </a:r>
            <a:br>
              <a:rPr lang="it-IT" altLang="it-IT" sz="900" dirty="0">
                <a:solidFill>
                  <a:srgbClr val="6897BB"/>
                </a:solidFill>
                <a:latin typeface="JetBrains Mono"/>
              </a:rPr>
            </a:br>
            <a:r>
              <a:rPr lang="it-IT" altLang="it-IT" sz="900" dirty="0">
                <a:solidFill>
                  <a:srgbClr val="6897BB"/>
                </a:solidFill>
                <a:latin typeface="JetBrains Mono"/>
              </a:rPr>
              <a:t>        </a:t>
            </a:r>
            <a:r>
              <a:rPr lang="it-IT" altLang="it-IT" sz="900" dirty="0" err="1">
                <a:solidFill>
                  <a:srgbClr val="A9B7C6"/>
                </a:solidFill>
                <a:latin typeface="JetBrains Mono"/>
              </a:rPr>
              <a:t>targetSdk</a:t>
            </a:r>
            <a:r>
              <a:rPr lang="it-IT" altLang="it-IT" sz="900" dirty="0">
                <a:solidFill>
                  <a:srgbClr val="A9B7C6"/>
                </a:solidFill>
                <a:latin typeface="JetBrains Mono"/>
              </a:rPr>
              <a:t> </a:t>
            </a:r>
            <a:r>
              <a:rPr lang="it-IT" altLang="it-IT" sz="900" dirty="0">
                <a:solidFill>
                  <a:srgbClr val="6897BB"/>
                </a:solidFill>
                <a:latin typeface="JetBrains Mono"/>
              </a:rPr>
              <a:t>30</a:t>
            </a:r>
            <a:br>
              <a:rPr lang="it-IT" altLang="it-IT" sz="900" dirty="0">
                <a:solidFill>
                  <a:srgbClr val="6897BB"/>
                </a:solidFill>
                <a:latin typeface="JetBrains Mono"/>
              </a:rPr>
            </a:br>
            <a:r>
              <a:rPr lang="it-IT" altLang="it-IT" sz="900" dirty="0">
                <a:solidFill>
                  <a:srgbClr val="6897BB"/>
                </a:solidFill>
                <a:latin typeface="JetBrains Mono"/>
              </a:rPr>
              <a:t>        </a:t>
            </a:r>
            <a:r>
              <a:rPr lang="it-IT" altLang="it-IT" sz="900" dirty="0" err="1">
                <a:solidFill>
                  <a:srgbClr val="A9B7C6"/>
                </a:solidFill>
                <a:latin typeface="JetBrains Mono"/>
              </a:rPr>
              <a:t>versionCode</a:t>
            </a:r>
            <a:r>
              <a:rPr lang="it-IT" altLang="it-IT" sz="900" dirty="0">
                <a:solidFill>
                  <a:srgbClr val="A9B7C6"/>
                </a:solidFill>
                <a:latin typeface="JetBrains Mono"/>
              </a:rPr>
              <a:t> </a:t>
            </a:r>
            <a:r>
              <a:rPr lang="it-IT" altLang="it-IT" sz="900" dirty="0">
                <a:solidFill>
                  <a:srgbClr val="6897BB"/>
                </a:solidFill>
                <a:latin typeface="JetBrains Mono"/>
              </a:rPr>
              <a:t>1</a:t>
            </a:r>
            <a:br>
              <a:rPr lang="it-IT" altLang="it-IT" sz="900" dirty="0">
                <a:solidFill>
                  <a:srgbClr val="6897BB"/>
                </a:solidFill>
                <a:latin typeface="JetBrains Mono"/>
              </a:rPr>
            </a:br>
            <a:r>
              <a:rPr lang="it-IT" altLang="it-IT" sz="900" dirty="0">
                <a:solidFill>
                  <a:srgbClr val="6897BB"/>
                </a:solidFill>
                <a:latin typeface="JetBrains Mono"/>
              </a:rPr>
              <a:t>        </a:t>
            </a:r>
            <a:r>
              <a:rPr lang="it-IT" altLang="it-IT" sz="900" dirty="0" err="1">
                <a:solidFill>
                  <a:srgbClr val="A9B7C6"/>
                </a:solidFill>
                <a:latin typeface="JetBrains Mono"/>
              </a:rPr>
              <a:t>versionName</a:t>
            </a:r>
            <a:r>
              <a:rPr lang="it-IT" altLang="it-IT" sz="900" dirty="0">
                <a:solidFill>
                  <a:srgbClr val="A9B7C6"/>
                </a:solidFill>
                <a:latin typeface="JetBrains Mono"/>
              </a:rPr>
              <a:t> </a:t>
            </a:r>
            <a:r>
              <a:rPr lang="it-IT" altLang="it-IT" sz="900" dirty="0">
                <a:solidFill>
                  <a:srgbClr val="6A8759"/>
                </a:solidFill>
                <a:latin typeface="JetBrains Mono"/>
              </a:rPr>
              <a:t>"1.0"</a:t>
            </a:r>
            <a:br>
              <a:rPr lang="it-IT" altLang="it-IT" sz="900" dirty="0">
                <a:solidFill>
                  <a:srgbClr val="6A8759"/>
                </a:solidFill>
                <a:latin typeface="JetBrains Mono"/>
              </a:rPr>
            </a:br>
            <a:br>
              <a:rPr lang="it-IT" altLang="it-IT" sz="900" dirty="0">
                <a:solidFill>
                  <a:srgbClr val="6A8759"/>
                </a:solidFill>
                <a:latin typeface="JetBrains Mono"/>
              </a:rPr>
            </a:br>
            <a:r>
              <a:rPr lang="it-IT" altLang="it-IT" sz="900" dirty="0">
                <a:solidFill>
                  <a:srgbClr val="6A8759"/>
                </a:solidFill>
                <a:latin typeface="JetBrains Mono"/>
              </a:rPr>
              <a:t>        </a:t>
            </a:r>
            <a:r>
              <a:rPr lang="it-IT" altLang="it-IT" sz="900" dirty="0" err="1">
                <a:solidFill>
                  <a:srgbClr val="A9B7C6"/>
                </a:solidFill>
                <a:latin typeface="JetBrains Mono"/>
              </a:rPr>
              <a:t>testInstrumentationRunner</a:t>
            </a:r>
            <a:r>
              <a:rPr lang="it-IT" altLang="it-IT" sz="900" dirty="0">
                <a:solidFill>
                  <a:srgbClr val="A9B7C6"/>
                </a:solidFill>
                <a:latin typeface="JetBrains Mono"/>
              </a:rPr>
              <a:t> </a:t>
            </a:r>
            <a:r>
              <a:rPr lang="it-IT" altLang="it-IT" sz="900" dirty="0">
                <a:solidFill>
                  <a:srgbClr val="6A8759"/>
                </a:solidFill>
                <a:latin typeface="JetBrains Mono"/>
              </a:rPr>
              <a:t>"</a:t>
            </a:r>
            <a:r>
              <a:rPr lang="it-IT" altLang="it-IT" sz="900" dirty="0" err="1">
                <a:solidFill>
                  <a:srgbClr val="6A8759"/>
                </a:solidFill>
                <a:latin typeface="JetBrains Mono"/>
              </a:rPr>
              <a:t>androidx.test.runner.AndroidJUnitRunner</a:t>
            </a:r>
            <a:r>
              <a:rPr lang="it-IT" altLang="it-IT" sz="900" dirty="0">
                <a:solidFill>
                  <a:srgbClr val="6A8759"/>
                </a:solidFill>
                <a:latin typeface="JetBrains Mono"/>
              </a:rPr>
              <a:t>"</a:t>
            </a:r>
            <a:br>
              <a:rPr lang="it-IT" altLang="it-IT" sz="900" dirty="0">
                <a:solidFill>
                  <a:srgbClr val="6A8759"/>
                </a:solidFill>
                <a:latin typeface="JetBrains Mono"/>
              </a:rPr>
            </a:br>
            <a:r>
              <a:rPr lang="it-IT" altLang="it-IT" sz="900" dirty="0">
                <a:solidFill>
                  <a:srgbClr val="6A8759"/>
                </a:solidFill>
                <a:latin typeface="JetBrains Mono"/>
              </a:rPr>
              <a:t>    </a:t>
            </a:r>
            <a:r>
              <a:rPr lang="it-IT" altLang="it-IT" sz="900" b="1" dirty="0">
                <a:solidFill>
                  <a:srgbClr val="A9B7C6"/>
                </a:solidFill>
                <a:latin typeface="JetBrains Mono"/>
              </a:rPr>
              <a:t>}</a:t>
            </a:r>
            <a:br>
              <a:rPr lang="it-IT" altLang="it-IT" sz="900" b="1" dirty="0">
                <a:solidFill>
                  <a:srgbClr val="A9B7C6"/>
                </a:solidFill>
                <a:latin typeface="JetBrains Mono"/>
              </a:rPr>
            </a:br>
            <a:br>
              <a:rPr lang="it-IT" altLang="it-IT" sz="900" b="1" dirty="0">
                <a:solidFill>
                  <a:srgbClr val="A9B7C6"/>
                </a:solidFill>
                <a:latin typeface="JetBrains Mono"/>
              </a:rPr>
            </a:br>
            <a:r>
              <a:rPr lang="it-IT" altLang="it-IT" sz="900" b="1" dirty="0">
                <a:solidFill>
                  <a:srgbClr val="A9B7C6"/>
                </a:solidFill>
                <a:latin typeface="JetBrains Mono"/>
              </a:rPr>
              <a:t>    </a:t>
            </a:r>
            <a:r>
              <a:rPr lang="it-IT" altLang="it-IT" sz="900" dirty="0" err="1">
                <a:solidFill>
                  <a:srgbClr val="A9B7C6"/>
                </a:solidFill>
                <a:latin typeface="JetBrains Mono"/>
              </a:rPr>
              <a:t>buildTypes</a:t>
            </a:r>
            <a:r>
              <a:rPr lang="it-IT" altLang="it-IT" sz="900" dirty="0">
                <a:solidFill>
                  <a:srgbClr val="A9B7C6"/>
                </a:solidFill>
                <a:latin typeface="JetBrains Mono"/>
              </a:rPr>
              <a:t> </a:t>
            </a:r>
            <a:r>
              <a:rPr lang="it-IT" altLang="it-IT" sz="900" b="1" dirty="0">
                <a:solidFill>
                  <a:srgbClr val="A9B7C6"/>
                </a:solidFill>
                <a:latin typeface="JetBrains Mono"/>
              </a:rPr>
              <a:t>{</a:t>
            </a:r>
            <a:br>
              <a:rPr lang="it-IT" altLang="it-IT" sz="900" b="1" dirty="0">
                <a:solidFill>
                  <a:srgbClr val="A9B7C6"/>
                </a:solidFill>
                <a:latin typeface="JetBrains Mono"/>
              </a:rPr>
            </a:br>
            <a:r>
              <a:rPr lang="it-IT" altLang="it-IT" sz="900" b="1" dirty="0">
                <a:solidFill>
                  <a:srgbClr val="A9B7C6"/>
                </a:solidFill>
                <a:latin typeface="JetBrains Mono"/>
              </a:rPr>
              <a:t>        </a:t>
            </a:r>
            <a:r>
              <a:rPr lang="it-IT" altLang="it-IT" sz="900" dirty="0">
                <a:solidFill>
                  <a:srgbClr val="A9B7C6"/>
                </a:solidFill>
                <a:latin typeface="JetBrains Mono"/>
              </a:rPr>
              <a:t>release </a:t>
            </a:r>
            <a:r>
              <a:rPr lang="it-IT" altLang="it-IT" sz="900" b="1" dirty="0">
                <a:solidFill>
                  <a:srgbClr val="A9B7C6"/>
                </a:solidFill>
                <a:latin typeface="JetBrains Mono"/>
              </a:rPr>
              <a:t>{</a:t>
            </a:r>
            <a:br>
              <a:rPr lang="it-IT" altLang="it-IT" sz="900" b="1" dirty="0">
                <a:solidFill>
                  <a:srgbClr val="A9B7C6"/>
                </a:solidFill>
                <a:latin typeface="JetBrains Mono"/>
              </a:rPr>
            </a:br>
            <a:r>
              <a:rPr lang="it-IT" altLang="it-IT" sz="900" b="1" dirty="0">
                <a:solidFill>
                  <a:srgbClr val="A9B7C6"/>
                </a:solidFill>
                <a:latin typeface="JetBrains Mono"/>
              </a:rPr>
              <a:t>            </a:t>
            </a:r>
            <a:r>
              <a:rPr lang="it-IT" altLang="it-IT" sz="900" dirty="0" err="1">
                <a:solidFill>
                  <a:srgbClr val="A9B7C6"/>
                </a:solidFill>
                <a:latin typeface="JetBrains Mono"/>
              </a:rPr>
              <a:t>minifyEnabled</a:t>
            </a:r>
            <a:r>
              <a:rPr lang="it-IT" altLang="it-IT" sz="900" dirty="0">
                <a:solidFill>
                  <a:srgbClr val="A9B7C6"/>
                </a:solidFill>
                <a:latin typeface="JetBrains Mono"/>
              </a:rPr>
              <a:t> </a:t>
            </a:r>
            <a:r>
              <a:rPr lang="it-IT" altLang="it-IT" sz="900" dirty="0">
                <a:solidFill>
                  <a:srgbClr val="CC7832"/>
                </a:solidFill>
                <a:latin typeface="JetBrains Mono"/>
              </a:rPr>
              <a:t>false</a:t>
            </a:r>
            <a:br>
              <a:rPr lang="it-IT" altLang="it-IT" sz="900" dirty="0">
                <a:solidFill>
                  <a:srgbClr val="CC7832"/>
                </a:solidFill>
                <a:latin typeface="JetBrains Mono"/>
              </a:rPr>
            </a:br>
            <a:r>
              <a:rPr lang="it-IT" altLang="it-IT" sz="900" dirty="0">
                <a:solidFill>
                  <a:srgbClr val="CC7832"/>
                </a:solidFill>
                <a:latin typeface="JetBrains Mono"/>
              </a:rPr>
              <a:t>            </a:t>
            </a:r>
            <a:r>
              <a:rPr lang="it-IT" altLang="it-IT" sz="900" dirty="0" err="1">
                <a:solidFill>
                  <a:srgbClr val="A9B7C6"/>
                </a:solidFill>
                <a:latin typeface="JetBrains Mono"/>
              </a:rPr>
              <a:t>proguardFiles</a:t>
            </a:r>
            <a:r>
              <a:rPr lang="it-IT" altLang="it-IT" sz="900" dirty="0">
                <a:solidFill>
                  <a:srgbClr val="A9B7C6"/>
                </a:solidFill>
                <a:latin typeface="JetBrains Mono"/>
              </a:rPr>
              <a:t> </a:t>
            </a:r>
            <a:r>
              <a:rPr lang="it-IT" altLang="it-IT" sz="900" dirty="0" err="1">
                <a:solidFill>
                  <a:srgbClr val="A9B7C6"/>
                </a:solidFill>
                <a:latin typeface="JetBrains Mono"/>
              </a:rPr>
              <a:t>getDefaultProguardFile</a:t>
            </a:r>
            <a:r>
              <a:rPr lang="it-IT" altLang="it-IT" sz="900" dirty="0">
                <a:solidFill>
                  <a:srgbClr val="A9B7C6"/>
                </a:solidFill>
                <a:latin typeface="JetBrains Mono"/>
              </a:rPr>
              <a:t>(</a:t>
            </a:r>
            <a:r>
              <a:rPr lang="it-IT" altLang="it-IT" sz="900" dirty="0">
                <a:solidFill>
                  <a:srgbClr val="6A8759"/>
                </a:solidFill>
                <a:latin typeface="JetBrains Mono"/>
              </a:rPr>
              <a:t>'proguard-android-optimize.txt'</a:t>
            </a:r>
            <a:r>
              <a:rPr lang="it-IT" altLang="it-IT" sz="900" dirty="0">
                <a:solidFill>
                  <a:srgbClr val="A9B7C6"/>
                </a:solidFill>
                <a:latin typeface="JetBrains Mono"/>
              </a:rPr>
              <a:t>), </a:t>
            </a:r>
            <a:r>
              <a:rPr lang="it-IT" altLang="it-IT" sz="900" dirty="0">
                <a:solidFill>
                  <a:srgbClr val="6A8759"/>
                </a:solidFill>
                <a:latin typeface="JetBrains Mono"/>
              </a:rPr>
              <a:t>'proguard-rules.pro'</a:t>
            </a:r>
            <a:br>
              <a:rPr lang="it-IT" altLang="it-IT" sz="900" dirty="0">
                <a:solidFill>
                  <a:srgbClr val="6A8759"/>
                </a:solidFill>
                <a:latin typeface="JetBrains Mono"/>
              </a:rPr>
            </a:br>
            <a:r>
              <a:rPr lang="it-IT" altLang="it-IT" sz="900" dirty="0">
                <a:solidFill>
                  <a:srgbClr val="6A8759"/>
                </a:solidFill>
                <a:latin typeface="JetBrains Mono"/>
              </a:rPr>
              <a:t>        </a:t>
            </a:r>
            <a:r>
              <a:rPr lang="it-IT" altLang="it-IT" sz="900" b="1" dirty="0">
                <a:solidFill>
                  <a:srgbClr val="A9B7C6"/>
                </a:solidFill>
                <a:latin typeface="JetBrains Mono"/>
              </a:rPr>
              <a:t>}</a:t>
            </a:r>
            <a:br>
              <a:rPr lang="it-IT" altLang="it-IT" sz="900" b="1" dirty="0">
                <a:solidFill>
                  <a:srgbClr val="A9B7C6"/>
                </a:solidFill>
                <a:latin typeface="JetBrains Mono"/>
              </a:rPr>
            </a:br>
            <a:r>
              <a:rPr lang="it-IT" altLang="it-IT" sz="900" b="1" dirty="0">
                <a:solidFill>
                  <a:srgbClr val="A9B7C6"/>
                </a:solidFill>
                <a:latin typeface="JetBrains Mono"/>
              </a:rPr>
              <a:t>    }</a:t>
            </a:r>
            <a:br>
              <a:rPr lang="it-IT" altLang="it-IT" sz="900" b="1" dirty="0">
                <a:solidFill>
                  <a:srgbClr val="A9B7C6"/>
                </a:solidFill>
                <a:latin typeface="JetBrains Mono"/>
              </a:rPr>
            </a:br>
            <a:r>
              <a:rPr lang="it-IT" altLang="it-IT" sz="900" b="1" dirty="0">
                <a:solidFill>
                  <a:srgbClr val="A9B7C6"/>
                </a:solidFill>
                <a:latin typeface="JetBrains Mono"/>
              </a:rPr>
              <a:t>    </a:t>
            </a:r>
            <a:r>
              <a:rPr lang="it-IT" altLang="it-IT" sz="900" dirty="0" err="1">
                <a:solidFill>
                  <a:srgbClr val="A9B7C6"/>
                </a:solidFill>
                <a:latin typeface="JetBrains Mono"/>
              </a:rPr>
              <a:t>compileOptions</a:t>
            </a:r>
            <a:r>
              <a:rPr lang="it-IT" altLang="it-IT" sz="900" dirty="0">
                <a:solidFill>
                  <a:srgbClr val="A9B7C6"/>
                </a:solidFill>
                <a:latin typeface="JetBrains Mono"/>
              </a:rPr>
              <a:t> </a:t>
            </a:r>
            <a:r>
              <a:rPr lang="it-IT" altLang="it-IT" sz="900" b="1" dirty="0">
                <a:solidFill>
                  <a:srgbClr val="A9B7C6"/>
                </a:solidFill>
                <a:latin typeface="JetBrains Mono"/>
              </a:rPr>
              <a:t>{</a:t>
            </a:r>
            <a:br>
              <a:rPr lang="it-IT" altLang="it-IT" sz="900" b="1" dirty="0">
                <a:solidFill>
                  <a:srgbClr val="A9B7C6"/>
                </a:solidFill>
                <a:latin typeface="JetBrains Mono"/>
              </a:rPr>
            </a:br>
            <a:r>
              <a:rPr lang="it-IT" altLang="it-IT" sz="900" b="1" dirty="0">
                <a:solidFill>
                  <a:srgbClr val="A9B7C6"/>
                </a:solidFill>
                <a:latin typeface="JetBrains Mono"/>
              </a:rPr>
              <a:t>        </a:t>
            </a:r>
            <a:r>
              <a:rPr lang="it-IT" altLang="it-IT" sz="900" dirty="0" err="1">
                <a:solidFill>
                  <a:srgbClr val="A9B7C6"/>
                </a:solidFill>
                <a:latin typeface="JetBrains Mono"/>
              </a:rPr>
              <a:t>sourceCompatibility</a:t>
            </a:r>
            <a:r>
              <a:rPr lang="it-IT" altLang="it-IT" sz="900" dirty="0">
                <a:solidFill>
                  <a:srgbClr val="A9B7C6"/>
                </a:solidFill>
                <a:latin typeface="JetBrains Mono"/>
              </a:rPr>
              <a:t> JavaVersion.</a:t>
            </a:r>
            <a:r>
              <a:rPr lang="it-IT" altLang="it-IT" sz="900" i="1" dirty="0">
                <a:solidFill>
                  <a:srgbClr val="9876AA"/>
                </a:solidFill>
                <a:latin typeface="JetBrains Mono"/>
              </a:rPr>
              <a:t>VERSION_1_8</a:t>
            </a:r>
            <a:br>
              <a:rPr lang="it-IT" altLang="it-IT" sz="900" i="1" dirty="0">
                <a:solidFill>
                  <a:srgbClr val="9876AA"/>
                </a:solidFill>
                <a:latin typeface="JetBrains Mono"/>
              </a:rPr>
            </a:br>
            <a:r>
              <a:rPr lang="it-IT" altLang="it-IT" sz="900" i="1" dirty="0">
                <a:solidFill>
                  <a:srgbClr val="9876AA"/>
                </a:solidFill>
                <a:latin typeface="JetBrains Mono"/>
              </a:rPr>
              <a:t>        </a:t>
            </a:r>
            <a:r>
              <a:rPr lang="it-IT" altLang="it-IT" sz="900" dirty="0" err="1">
                <a:solidFill>
                  <a:srgbClr val="A9B7C6"/>
                </a:solidFill>
                <a:latin typeface="JetBrains Mono"/>
              </a:rPr>
              <a:t>targetCompatibility</a:t>
            </a:r>
            <a:r>
              <a:rPr lang="it-IT" altLang="it-IT" sz="900" dirty="0">
                <a:solidFill>
                  <a:srgbClr val="A9B7C6"/>
                </a:solidFill>
                <a:latin typeface="JetBrains Mono"/>
              </a:rPr>
              <a:t> JavaVersion.</a:t>
            </a:r>
            <a:r>
              <a:rPr lang="it-IT" altLang="it-IT" sz="900" i="1" dirty="0">
                <a:solidFill>
                  <a:srgbClr val="9876AA"/>
                </a:solidFill>
                <a:latin typeface="JetBrains Mono"/>
              </a:rPr>
              <a:t>VERSION_1_8</a:t>
            </a:r>
            <a:br>
              <a:rPr lang="it-IT" altLang="it-IT" sz="900" i="1" dirty="0">
                <a:solidFill>
                  <a:srgbClr val="9876AA"/>
                </a:solidFill>
                <a:latin typeface="JetBrains Mono"/>
              </a:rPr>
            </a:br>
            <a:r>
              <a:rPr lang="it-IT" altLang="it-IT" sz="900" i="1" dirty="0">
                <a:solidFill>
                  <a:srgbClr val="9876AA"/>
                </a:solidFill>
                <a:latin typeface="JetBrains Mono"/>
              </a:rPr>
              <a:t>    </a:t>
            </a:r>
            <a:r>
              <a:rPr lang="it-IT" altLang="it-IT" sz="900" b="1" dirty="0">
                <a:solidFill>
                  <a:srgbClr val="A9B7C6"/>
                </a:solidFill>
                <a:latin typeface="JetBrains Mono"/>
              </a:rPr>
              <a:t>}</a:t>
            </a:r>
            <a:br>
              <a:rPr lang="it-IT" altLang="it-IT" sz="900" b="1" dirty="0">
                <a:solidFill>
                  <a:srgbClr val="A9B7C6"/>
                </a:solidFill>
                <a:latin typeface="JetBrains Mono"/>
              </a:rPr>
            </a:br>
            <a:r>
              <a:rPr lang="it-IT" altLang="it-IT" sz="900" b="1" dirty="0">
                <a:solidFill>
                  <a:srgbClr val="A9B7C6"/>
                </a:solidFill>
                <a:latin typeface="JetBrains Mono"/>
              </a:rPr>
              <a:t>}</a:t>
            </a:r>
            <a:br>
              <a:rPr lang="it-IT" altLang="it-IT" sz="900" b="1" dirty="0">
                <a:solidFill>
                  <a:srgbClr val="A9B7C6"/>
                </a:solidFill>
                <a:latin typeface="JetBrains Mono"/>
              </a:rPr>
            </a:br>
            <a:br>
              <a:rPr lang="it-IT" altLang="it-IT" sz="900" b="1" dirty="0">
                <a:solidFill>
                  <a:srgbClr val="A9B7C6"/>
                </a:solidFill>
                <a:latin typeface="JetBrains Mono"/>
              </a:rPr>
            </a:br>
            <a:r>
              <a:rPr lang="it-IT" altLang="it-IT" sz="900" dirty="0" err="1">
                <a:solidFill>
                  <a:srgbClr val="A9B7C6"/>
                </a:solidFill>
                <a:latin typeface="JetBrains Mono"/>
              </a:rPr>
              <a:t>dependencies</a:t>
            </a:r>
            <a:r>
              <a:rPr lang="it-IT" altLang="it-IT" sz="900" dirty="0">
                <a:solidFill>
                  <a:srgbClr val="A9B7C6"/>
                </a:solidFill>
                <a:latin typeface="JetBrains Mono"/>
              </a:rPr>
              <a:t> </a:t>
            </a:r>
            <a:r>
              <a:rPr lang="it-IT" altLang="it-IT" sz="900" b="1" dirty="0">
                <a:solidFill>
                  <a:srgbClr val="A9B7C6"/>
                </a:solidFill>
                <a:latin typeface="JetBrains Mono"/>
              </a:rPr>
              <a:t>{</a:t>
            </a:r>
            <a:br>
              <a:rPr lang="it-IT" altLang="it-IT" sz="900" b="1" dirty="0">
                <a:solidFill>
                  <a:srgbClr val="A9B7C6"/>
                </a:solidFill>
                <a:latin typeface="JetBrains Mono"/>
              </a:rPr>
            </a:br>
            <a:r>
              <a:rPr lang="it-IT" altLang="it-IT" sz="900" b="1" dirty="0">
                <a:solidFill>
                  <a:srgbClr val="A9B7C6"/>
                </a:solidFill>
                <a:latin typeface="JetBrains Mono"/>
              </a:rPr>
              <a:t>    </a:t>
            </a:r>
            <a:r>
              <a:rPr lang="it-IT" altLang="it-IT" sz="900" dirty="0" err="1">
                <a:solidFill>
                  <a:srgbClr val="A9B7C6"/>
                </a:solidFill>
                <a:latin typeface="JetBrains Mono"/>
              </a:rPr>
              <a:t>implementation</a:t>
            </a:r>
            <a:r>
              <a:rPr lang="it-IT" altLang="it-IT" sz="900" dirty="0">
                <a:solidFill>
                  <a:srgbClr val="A9B7C6"/>
                </a:solidFill>
                <a:latin typeface="JetBrains Mono"/>
              </a:rPr>
              <a:t> </a:t>
            </a:r>
            <a:r>
              <a:rPr lang="it-IT" altLang="it-IT" sz="900" dirty="0">
                <a:solidFill>
                  <a:srgbClr val="6A8759"/>
                </a:solidFill>
                <a:latin typeface="JetBrains Mono"/>
              </a:rPr>
              <a:t>'androidx.appcompat:appcompat:1.3.1'</a:t>
            </a:r>
            <a:br>
              <a:rPr lang="it-IT" altLang="it-IT" sz="900" dirty="0">
                <a:solidFill>
                  <a:srgbClr val="6A8759"/>
                </a:solidFill>
                <a:latin typeface="JetBrains Mono"/>
              </a:rPr>
            </a:br>
            <a:r>
              <a:rPr lang="it-IT" altLang="it-IT" sz="900" dirty="0">
                <a:solidFill>
                  <a:srgbClr val="6A8759"/>
                </a:solidFill>
                <a:latin typeface="JetBrains Mono"/>
              </a:rPr>
              <a:t>    </a:t>
            </a:r>
            <a:r>
              <a:rPr lang="it-IT" altLang="it-IT" sz="900" dirty="0" err="1">
                <a:solidFill>
                  <a:srgbClr val="A9B7C6"/>
                </a:solidFill>
                <a:latin typeface="JetBrains Mono"/>
              </a:rPr>
              <a:t>implementation</a:t>
            </a:r>
            <a:r>
              <a:rPr lang="it-IT" altLang="it-IT" sz="900" dirty="0">
                <a:solidFill>
                  <a:srgbClr val="A9B7C6"/>
                </a:solidFill>
                <a:latin typeface="JetBrains Mono"/>
              </a:rPr>
              <a:t> </a:t>
            </a:r>
            <a:r>
              <a:rPr lang="it-IT" altLang="it-IT" sz="900" dirty="0">
                <a:solidFill>
                  <a:srgbClr val="6A8759"/>
                </a:solidFill>
                <a:latin typeface="JetBrains Mono"/>
              </a:rPr>
              <a:t>'com.google.android.material:material:1.4.0'</a:t>
            </a:r>
            <a:br>
              <a:rPr lang="it-IT" altLang="it-IT" sz="900" dirty="0">
                <a:solidFill>
                  <a:srgbClr val="6A8759"/>
                </a:solidFill>
                <a:latin typeface="JetBrains Mono"/>
              </a:rPr>
            </a:br>
            <a:r>
              <a:rPr lang="it-IT" altLang="it-IT" sz="900" dirty="0">
                <a:solidFill>
                  <a:srgbClr val="6A8759"/>
                </a:solidFill>
                <a:latin typeface="JetBrains Mono"/>
              </a:rPr>
              <a:t>    </a:t>
            </a:r>
            <a:r>
              <a:rPr lang="it-IT" altLang="it-IT" sz="900" dirty="0" err="1">
                <a:solidFill>
                  <a:srgbClr val="A9B7C6"/>
                </a:solidFill>
                <a:latin typeface="JetBrains Mono"/>
              </a:rPr>
              <a:t>implementation</a:t>
            </a:r>
            <a:r>
              <a:rPr lang="it-IT" altLang="it-IT" sz="900" dirty="0">
                <a:solidFill>
                  <a:srgbClr val="A9B7C6"/>
                </a:solidFill>
                <a:latin typeface="JetBrains Mono"/>
              </a:rPr>
              <a:t> </a:t>
            </a:r>
            <a:r>
              <a:rPr lang="it-IT" altLang="it-IT" sz="900" dirty="0">
                <a:solidFill>
                  <a:srgbClr val="6A8759"/>
                </a:solidFill>
                <a:latin typeface="JetBrains Mono"/>
              </a:rPr>
              <a:t>'androidx.constraintlayout:constraintlayout:2.1.1'</a:t>
            </a:r>
            <a:br>
              <a:rPr lang="it-IT" altLang="it-IT" sz="900" dirty="0">
                <a:solidFill>
                  <a:srgbClr val="6A8759"/>
                </a:solidFill>
                <a:latin typeface="JetBrains Mono"/>
              </a:rPr>
            </a:br>
            <a:r>
              <a:rPr lang="it-IT" altLang="it-IT" sz="900" dirty="0">
                <a:solidFill>
                  <a:srgbClr val="6A8759"/>
                </a:solidFill>
                <a:latin typeface="JetBrains Mono"/>
              </a:rPr>
              <a:t>    </a:t>
            </a:r>
            <a:r>
              <a:rPr lang="it-IT" altLang="it-IT" sz="900" dirty="0" err="1">
                <a:solidFill>
                  <a:srgbClr val="A9B7C6"/>
                </a:solidFill>
                <a:latin typeface="JetBrains Mono"/>
              </a:rPr>
              <a:t>testImplementation</a:t>
            </a:r>
            <a:r>
              <a:rPr lang="it-IT" altLang="it-IT" sz="900" dirty="0">
                <a:solidFill>
                  <a:srgbClr val="A9B7C6"/>
                </a:solidFill>
                <a:latin typeface="JetBrains Mono"/>
              </a:rPr>
              <a:t> </a:t>
            </a:r>
            <a:r>
              <a:rPr lang="it-IT" altLang="it-IT" sz="900" dirty="0">
                <a:solidFill>
                  <a:srgbClr val="6A8759"/>
                </a:solidFill>
                <a:latin typeface="JetBrains Mono"/>
              </a:rPr>
              <a:t>'junit:junit:4.+'</a:t>
            </a:r>
            <a:br>
              <a:rPr lang="it-IT" altLang="it-IT" sz="900" dirty="0">
                <a:solidFill>
                  <a:srgbClr val="6A8759"/>
                </a:solidFill>
                <a:latin typeface="JetBrains Mono"/>
              </a:rPr>
            </a:br>
            <a:r>
              <a:rPr lang="it-IT" altLang="it-IT" sz="900" dirty="0">
                <a:solidFill>
                  <a:srgbClr val="6A8759"/>
                </a:solidFill>
                <a:latin typeface="JetBrains Mono"/>
              </a:rPr>
              <a:t>    </a:t>
            </a:r>
            <a:r>
              <a:rPr lang="it-IT" altLang="it-IT" sz="900" dirty="0" err="1">
                <a:solidFill>
                  <a:srgbClr val="A9B7C6"/>
                </a:solidFill>
                <a:latin typeface="JetBrains Mono"/>
              </a:rPr>
              <a:t>androidTestImplementation</a:t>
            </a:r>
            <a:r>
              <a:rPr lang="it-IT" altLang="it-IT" sz="900" dirty="0">
                <a:solidFill>
                  <a:srgbClr val="A9B7C6"/>
                </a:solidFill>
                <a:latin typeface="JetBrains Mono"/>
              </a:rPr>
              <a:t> </a:t>
            </a:r>
            <a:r>
              <a:rPr lang="it-IT" altLang="it-IT" sz="900" dirty="0">
                <a:solidFill>
                  <a:srgbClr val="6A8759"/>
                </a:solidFill>
                <a:latin typeface="JetBrains Mono"/>
              </a:rPr>
              <a:t>'androidx.test.ext:junit:1.1.3'</a:t>
            </a:r>
            <a:br>
              <a:rPr lang="it-IT" altLang="it-IT" sz="900" dirty="0">
                <a:solidFill>
                  <a:srgbClr val="6A8759"/>
                </a:solidFill>
                <a:latin typeface="JetBrains Mono"/>
              </a:rPr>
            </a:br>
            <a:r>
              <a:rPr lang="it-IT" altLang="it-IT" sz="900" dirty="0">
                <a:solidFill>
                  <a:srgbClr val="6A8759"/>
                </a:solidFill>
                <a:latin typeface="JetBrains Mono"/>
              </a:rPr>
              <a:t>    </a:t>
            </a:r>
            <a:r>
              <a:rPr lang="it-IT" altLang="it-IT" sz="900" dirty="0" err="1">
                <a:solidFill>
                  <a:srgbClr val="A9B7C6"/>
                </a:solidFill>
                <a:latin typeface="JetBrains Mono"/>
              </a:rPr>
              <a:t>androidTestImplementation</a:t>
            </a:r>
            <a:r>
              <a:rPr lang="it-IT" altLang="it-IT" sz="900" dirty="0">
                <a:solidFill>
                  <a:srgbClr val="A9B7C6"/>
                </a:solidFill>
                <a:latin typeface="JetBrains Mono"/>
              </a:rPr>
              <a:t> </a:t>
            </a:r>
            <a:r>
              <a:rPr lang="it-IT" altLang="it-IT" sz="900" dirty="0">
                <a:solidFill>
                  <a:srgbClr val="6A8759"/>
                </a:solidFill>
                <a:latin typeface="JetBrains Mono"/>
              </a:rPr>
              <a:t>'androidx.test.espresso:espresso-core:3.4.0'</a:t>
            </a:r>
            <a:br>
              <a:rPr lang="it-IT" altLang="it-IT" sz="900" dirty="0">
                <a:solidFill>
                  <a:srgbClr val="6A8759"/>
                </a:solidFill>
                <a:latin typeface="JetBrains Mono"/>
              </a:rPr>
            </a:br>
            <a:r>
              <a:rPr lang="it-IT" altLang="it-IT" sz="900" b="1" dirty="0">
                <a:solidFill>
                  <a:srgbClr val="A9B7C6"/>
                </a:solidFill>
                <a:latin typeface="JetBrains Mono"/>
              </a:rPr>
              <a:t>}</a:t>
            </a:r>
            <a:endParaRPr lang="it-IT" altLang="it-IT" sz="1600" dirty="0">
              <a:solidFill>
                <a:prstClr val="black"/>
              </a:solidFill>
              <a:latin typeface="Arial" panose="020B0604020202020204" pitchFamily="34" charset="0"/>
            </a:endParaRPr>
          </a:p>
        </p:txBody>
      </p:sp>
    </p:spTree>
    <p:extLst>
      <p:ext uri="{BB962C8B-B14F-4D97-AF65-F5344CB8AC3E}">
        <p14:creationId xmlns:p14="http://schemas.microsoft.com/office/powerpoint/2010/main" val="2888260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66C682-335F-4D3A-9C9D-67B90F5FCBC9}"/>
              </a:ext>
            </a:extLst>
          </p:cNvPr>
          <p:cNvSpPr>
            <a:spLocks noGrp="1"/>
          </p:cNvSpPr>
          <p:nvPr>
            <p:ph type="title"/>
          </p:nvPr>
        </p:nvSpPr>
        <p:spPr/>
        <p:txBody>
          <a:bodyPr/>
          <a:lstStyle/>
          <a:p>
            <a:r>
              <a:rPr lang="it-IT" dirty="0"/>
              <a:t>	</a:t>
            </a:r>
            <a:r>
              <a:rPr lang="it-IT" dirty="0" err="1"/>
              <a:t>XML’s</a:t>
            </a:r>
            <a:r>
              <a:rPr lang="it-IT" dirty="0"/>
              <a:t> </a:t>
            </a:r>
            <a:r>
              <a:rPr lang="it-IT" dirty="0" err="1"/>
              <a:t>pills</a:t>
            </a:r>
            <a:endParaRPr lang="it-IT" dirty="0"/>
          </a:p>
        </p:txBody>
      </p:sp>
      <p:sp>
        <p:nvSpPr>
          <p:cNvPr id="3" name="Segnaposto contenuto 2">
            <a:extLst>
              <a:ext uri="{FF2B5EF4-FFF2-40B4-BE49-F238E27FC236}">
                <a16:creationId xmlns:a16="http://schemas.microsoft.com/office/drawing/2014/main" id="{E0007E1C-82FD-4E39-9B28-BA606C4ABEA3}"/>
              </a:ext>
            </a:extLst>
          </p:cNvPr>
          <p:cNvSpPr>
            <a:spLocks noGrp="1"/>
          </p:cNvSpPr>
          <p:nvPr>
            <p:ph idx="1"/>
          </p:nvPr>
        </p:nvSpPr>
        <p:spPr/>
        <p:txBody>
          <a:bodyPr>
            <a:normAutofit fontScale="70000" lnSpcReduction="20000"/>
          </a:bodyPr>
          <a:lstStyle/>
          <a:p>
            <a:pPr marL="0" indent="0">
              <a:buNone/>
            </a:pPr>
            <a:r>
              <a:rPr lang="it-IT" b="1" dirty="0"/>
              <a:t>XML </a:t>
            </a:r>
            <a:r>
              <a:rPr lang="en-GB" dirty="0"/>
              <a:t>stands for '</a:t>
            </a:r>
            <a:r>
              <a:rPr lang="en-GB" dirty="0" err="1"/>
              <a:t>eXtensible</a:t>
            </a:r>
            <a:r>
              <a:rPr lang="en-GB" dirty="0"/>
              <a:t> Markup Language'. It is a markup language used to structure, store, and transfer data. It was designed to be readable by both humans and machines and is widely used for creating structured documents such as web pages, technical documents, scientific data, and many other types of digital content. In XML, data is organized into elements, which can contain attributes, text, and other nested elements, and their content is described using tags that indicate their meaning.</a:t>
            </a:r>
            <a:endParaRPr lang="it-IT" dirty="0"/>
          </a:p>
          <a:p>
            <a:r>
              <a:rPr lang="it-IT" dirty="0" err="1"/>
              <a:t>Comments</a:t>
            </a:r>
            <a:endParaRPr lang="it-IT" dirty="0"/>
          </a:p>
          <a:p>
            <a:pPr marL="0" indent="0">
              <a:buNone/>
            </a:pPr>
            <a:r>
              <a:rPr lang="it-IT" dirty="0"/>
              <a:t>			</a:t>
            </a:r>
            <a:r>
              <a:rPr lang="it-IT" dirty="0">
                <a:latin typeface="Courier New" panose="02070309020205020404" pitchFamily="49" charset="0"/>
                <a:cs typeface="Courier New" panose="02070309020205020404" pitchFamily="49" charset="0"/>
              </a:rPr>
              <a:t>&lt;!-- commento --&gt;</a:t>
            </a:r>
          </a:p>
          <a:p>
            <a:pPr>
              <a:buFont typeface="Arial" panose="020B0604020202020204" pitchFamily="34" charset="0"/>
              <a:buChar char="•"/>
            </a:pPr>
            <a:r>
              <a:rPr lang="it-IT" dirty="0"/>
              <a:t>Value </a:t>
            </a:r>
            <a:r>
              <a:rPr lang="it-IT" dirty="0" err="1"/>
              <a:t>is</a:t>
            </a:r>
            <a:r>
              <a:rPr lang="it-IT" dirty="0"/>
              <a:t> </a:t>
            </a:r>
            <a:r>
              <a:rPr lang="it-IT" dirty="0" err="1"/>
              <a:t>assigned</a:t>
            </a:r>
            <a:r>
              <a:rPr lang="it-IT" dirty="0"/>
              <a:t> to </a:t>
            </a:r>
            <a:r>
              <a:rPr lang="it-IT" dirty="0" err="1"/>
              <a:t>respective</a:t>
            </a:r>
            <a:r>
              <a:rPr lang="it-IT" dirty="0"/>
              <a:t> tag. </a:t>
            </a:r>
            <a:r>
              <a:rPr lang="it-IT" dirty="0" err="1"/>
              <a:t>Nested</a:t>
            </a:r>
            <a:r>
              <a:rPr lang="it-IT" dirty="0"/>
              <a:t> tag are </a:t>
            </a:r>
            <a:r>
              <a:rPr lang="it-IT" dirty="0" err="1"/>
              <a:t>allowed</a:t>
            </a:r>
            <a:r>
              <a:rPr lang="it-IT" dirty="0"/>
              <a:t>.</a:t>
            </a:r>
          </a:p>
          <a:p>
            <a:pPr>
              <a:buFont typeface="Arial" panose="020B0604020202020204" pitchFamily="34" charset="0"/>
              <a:buChar char="•"/>
            </a:pPr>
            <a:r>
              <a:rPr lang="it-IT" dirty="0"/>
              <a:t>Tag are </a:t>
            </a:r>
            <a:r>
              <a:rPr lang="it-IT" dirty="0" err="1"/>
              <a:t>unique</a:t>
            </a:r>
            <a:r>
              <a:rPr lang="it-IT" dirty="0"/>
              <a:t> and </a:t>
            </a:r>
            <a:r>
              <a:rPr lang="it-IT" dirty="0" err="1"/>
              <a:t>represent</a:t>
            </a:r>
            <a:r>
              <a:rPr lang="it-IT" dirty="0"/>
              <a:t> the id of </a:t>
            </a:r>
            <a:r>
              <a:rPr lang="it-IT" dirty="0" err="1"/>
              <a:t>binded</a:t>
            </a:r>
            <a:r>
              <a:rPr lang="it-IT" dirty="0"/>
              <a:t> to a </a:t>
            </a:r>
            <a:r>
              <a:rPr lang="it-IT" dirty="0" err="1"/>
              <a:t>value</a:t>
            </a:r>
            <a:endParaRPr lang="it-IT" dirty="0">
              <a:latin typeface="Courier New" panose="02070309020205020404" pitchFamily="49" charset="0"/>
              <a:cs typeface="Courier New" panose="02070309020205020404" pitchFamily="49" charset="0"/>
            </a:endParaRPr>
          </a:p>
          <a:p>
            <a:pPr marL="0" indent="0">
              <a:buNone/>
            </a:pPr>
            <a:r>
              <a:rPr lang="it-IT" dirty="0">
                <a:latin typeface="Courier New" panose="02070309020205020404" pitchFamily="49" charset="0"/>
                <a:cs typeface="Courier New" panose="02070309020205020404" pitchFamily="49" charset="0"/>
              </a:rPr>
              <a:t>			&lt;</a:t>
            </a:r>
            <a:r>
              <a:rPr lang="it-IT" dirty="0" err="1">
                <a:latin typeface="Courier New" panose="02070309020205020404" pitchFamily="49" charset="0"/>
                <a:cs typeface="Courier New" panose="02070309020205020404" pitchFamily="49" charset="0"/>
              </a:rPr>
              <a:t>root_tag</a:t>
            </a:r>
            <a:r>
              <a:rPr lang="it-IT" dirty="0">
                <a:latin typeface="Courier New" panose="02070309020205020404" pitchFamily="49" charset="0"/>
                <a:cs typeface="Courier New" panose="02070309020205020404" pitchFamily="49" charset="0"/>
              </a:rPr>
              <a:t>&gt;</a:t>
            </a:r>
          </a:p>
          <a:p>
            <a:pPr marL="0" indent="0">
              <a:buNone/>
            </a:pPr>
            <a:r>
              <a:rPr lang="it-IT" dirty="0">
                <a:latin typeface="Courier New" panose="02070309020205020404" pitchFamily="49" charset="0"/>
                <a:cs typeface="Courier New" panose="02070309020205020404" pitchFamily="49" charset="0"/>
              </a:rPr>
              <a:t>				&lt;tag1&gt; </a:t>
            </a:r>
            <a:r>
              <a:rPr lang="it-IT" dirty="0" err="1">
                <a:latin typeface="Courier New" panose="02070309020205020404" pitchFamily="49" charset="0"/>
                <a:cs typeface="Courier New" panose="02070309020205020404" pitchFamily="49" charset="0"/>
              </a:rPr>
              <a:t>value</a:t>
            </a:r>
            <a:r>
              <a:rPr lang="it-IT" dirty="0">
                <a:latin typeface="Courier New" panose="02070309020205020404" pitchFamily="49" charset="0"/>
                <a:cs typeface="Courier New" panose="02070309020205020404" pitchFamily="49" charset="0"/>
              </a:rPr>
              <a:t> &lt;/tag1&gt;</a:t>
            </a:r>
          </a:p>
          <a:p>
            <a:pPr marL="0" indent="0">
              <a:buNone/>
            </a:pPr>
            <a:r>
              <a:rPr lang="it-IT" dirty="0">
                <a:latin typeface="Courier New" panose="02070309020205020404" pitchFamily="49" charset="0"/>
                <a:cs typeface="Courier New" panose="02070309020205020404" pitchFamily="49" charset="0"/>
              </a:rPr>
              <a:t>				&lt;tag2&gt; </a:t>
            </a:r>
            <a:r>
              <a:rPr lang="it-IT" dirty="0" err="1">
                <a:latin typeface="Courier New" panose="02070309020205020404" pitchFamily="49" charset="0"/>
                <a:cs typeface="Courier New" panose="02070309020205020404" pitchFamily="49" charset="0"/>
              </a:rPr>
              <a:t>value</a:t>
            </a:r>
            <a:r>
              <a:rPr lang="it-IT" dirty="0">
                <a:latin typeface="Courier New" panose="02070309020205020404" pitchFamily="49" charset="0"/>
                <a:cs typeface="Courier New" panose="02070309020205020404" pitchFamily="49" charset="0"/>
              </a:rPr>
              <a:t> &lt;/tag2&gt;</a:t>
            </a:r>
          </a:p>
          <a:p>
            <a:pPr marL="0" indent="0">
              <a:buNone/>
            </a:pPr>
            <a:r>
              <a:rPr lang="it-IT" dirty="0">
                <a:latin typeface="Courier New" panose="02070309020205020404" pitchFamily="49" charset="0"/>
                <a:cs typeface="Courier New" panose="02070309020205020404" pitchFamily="49" charset="0"/>
              </a:rPr>
              <a:t>			&lt;/</a:t>
            </a:r>
            <a:r>
              <a:rPr lang="it-IT" dirty="0" err="1">
                <a:latin typeface="Courier New" panose="02070309020205020404" pitchFamily="49" charset="0"/>
                <a:cs typeface="Courier New" panose="02070309020205020404" pitchFamily="49" charset="0"/>
              </a:rPr>
              <a:t>root_tag</a:t>
            </a:r>
            <a:r>
              <a:rPr lang="it-IT" dirty="0">
                <a:latin typeface="Courier New" panose="02070309020205020404" pitchFamily="49" charset="0"/>
                <a:cs typeface="Courier New" panose="02070309020205020404" pitchFamily="49" charset="0"/>
              </a:rPr>
              <a:t>&gt;</a:t>
            </a:r>
          </a:p>
          <a:p>
            <a:pPr marL="0" indent="0">
              <a:buNone/>
            </a:pPr>
            <a:endParaRPr lang="it-IT" dirty="0"/>
          </a:p>
        </p:txBody>
      </p:sp>
      <p:sp>
        <p:nvSpPr>
          <p:cNvPr id="4" name="Segnaposto numero diapositiva 3">
            <a:extLst>
              <a:ext uri="{FF2B5EF4-FFF2-40B4-BE49-F238E27FC236}">
                <a16:creationId xmlns:a16="http://schemas.microsoft.com/office/drawing/2014/main" id="{3CB26700-1008-40E6-9A89-035C3D660858}"/>
              </a:ext>
            </a:extLst>
          </p:cNvPr>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1206520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structure</a:t>
            </a:r>
          </a:p>
        </p:txBody>
      </p:sp>
      <p:sp>
        <p:nvSpPr>
          <p:cNvPr id="3" name="Segnaposto contenuto 2">
            <a:extLst>
              <a:ext uri="{FF2B5EF4-FFF2-40B4-BE49-F238E27FC236}">
                <a16:creationId xmlns:a16="http://schemas.microsoft.com/office/drawing/2014/main" id="{54615597-B9A8-43E8-93D8-A9ABC92A93E6}"/>
              </a:ext>
            </a:extLst>
          </p:cNvPr>
          <p:cNvSpPr>
            <a:spLocks noGrp="1"/>
          </p:cNvSpPr>
          <p:nvPr>
            <p:ph sz="half" idx="1"/>
          </p:nvPr>
        </p:nvSpPr>
        <p:spPr/>
        <p:txBody>
          <a:bodyPr>
            <a:normAutofit lnSpcReduction="10000"/>
          </a:bodyPr>
          <a:lstStyle/>
          <a:p>
            <a:pPr marL="0" indent="0">
              <a:buNone/>
            </a:pPr>
            <a:r>
              <a:rPr lang="it-IT" dirty="0"/>
              <a:t>The </a:t>
            </a:r>
            <a:r>
              <a:rPr lang="it-IT" dirty="0" err="1"/>
              <a:t>structure</a:t>
            </a:r>
            <a:r>
              <a:rPr lang="it-IT" dirty="0"/>
              <a:t> of project </a:t>
            </a:r>
            <a:r>
              <a:rPr lang="it-IT" dirty="0" err="1"/>
              <a:t>created</a:t>
            </a:r>
            <a:r>
              <a:rPr lang="it-IT" dirty="0"/>
              <a:t> by </a:t>
            </a:r>
            <a:r>
              <a:rPr lang="it-IT" dirty="0" err="1"/>
              <a:t>Gradle</a:t>
            </a:r>
            <a:r>
              <a:rPr lang="it-IT" dirty="0"/>
              <a:t> for </a:t>
            </a:r>
            <a:r>
              <a:rPr lang="it-IT" dirty="0" err="1"/>
              <a:t>you</a:t>
            </a:r>
            <a:r>
              <a:rPr lang="it-IT" dirty="0"/>
              <a:t> </a:t>
            </a:r>
            <a:r>
              <a:rPr lang="it-IT" dirty="0" err="1"/>
              <a:t>contains</a:t>
            </a:r>
            <a:r>
              <a:rPr lang="it-IT" dirty="0"/>
              <a:t>:</a:t>
            </a:r>
          </a:p>
          <a:p>
            <a:r>
              <a:rPr lang="it-IT" dirty="0" err="1">
                <a:solidFill>
                  <a:srgbClr val="FF0000"/>
                </a:solidFill>
              </a:rPr>
              <a:t>Manifest</a:t>
            </a:r>
            <a:r>
              <a:rPr lang="it-IT" dirty="0">
                <a:solidFill>
                  <a:srgbClr val="FF0000"/>
                </a:solidFill>
              </a:rPr>
              <a:t> folder: </a:t>
            </a:r>
            <a:r>
              <a:rPr lang="it-IT" dirty="0" err="1"/>
              <a:t>contains</a:t>
            </a:r>
            <a:r>
              <a:rPr lang="it-IT" dirty="0"/>
              <a:t> AndroidManifest.xml file </a:t>
            </a:r>
          </a:p>
          <a:p>
            <a:r>
              <a:rPr lang="it-IT" dirty="0">
                <a:solidFill>
                  <a:srgbClr val="FF0000"/>
                </a:solidFill>
              </a:rPr>
              <a:t>Java folder: </a:t>
            </a:r>
            <a:r>
              <a:rPr lang="it-IT" dirty="0" err="1"/>
              <a:t>contains</a:t>
            </a:r>
            <a:r>
              <a:rPr lang="it-IT" dirty="0"/>
              <a:t> java code and test</a:t>
            </a:r>
          </a:p>
          <a:p>
            <a:r>
              <a:rPr lang="it-IT" dirty="0">
                <a:solidFill>
                  <a:srgbClr val="FF0000"/>
                </a:solidFill>
              </a:rPr>
              <a:t>Res folder: </a:t>
            </a:r>
            <a:r>
              <a:rPr lang="it-IT" dirty="0" err="1"/>
              <a:t>contains</a:t>
            </a:r>
            <a:r>
              <a:rPr lang="it-IT" dirty="0"/>
              <a:t> </a:t>
            </a:r>
            <a:r>
              <a:rPr lang="it-IT" dirty="0" err="1"/>
              <a:t>resources</a:t>
            </a:r>
            <a:r>
              <a:rPr lang="it-IT" dirty="0"/>
              <a:t> </a:t>
            </a:r>
            <a:r>
              <a:rPr lang="it-IT" dirty="0" err="1"/>
              <a:t>that</a:t>
            </a:r>
            <a:r>
              <a:rPr lang="it-IT" dirty="0"/>
              <a:t> </a:t>
            </a:r>
            <a:r>
              <a:rPr lang="it-IT" dirty="0" err="1"/>
              <a:t>you</a:t>
            </a:r>
            <a:r>
              <a:rPr lang="it-IT" dirty="0"/>
              <a:t> can use in </a:t>
            </a:r>
            <a:r>
              <a:rPr lang="it-IT" dirty="0" err="1"/>
              <a:t>your</a:t>
            </a:r>
            <a:r>
              <a:rPr lang="it-IT" dirty="0"/>
              <a:t> app</a:t>
            </a:r>
          </a:p>
          <a:p>
            <a:r>
              <a:rPr lang="it-IT" dirty="0" err="1">
                <a:solidFill>
                  <a:srgbClr val="FF0000"/>
                </a:solidFill>
              </a:rPr>
              <a:t>Gradle</a:t>
            </a:r>
            <a:r>
              <a:rPr lang="it-IT" dirty="0">
                <a:solidFill>
                  <a:srgbClr val="FF0000"/>
                </a:solidFill>
              </a:rPr>
              <a:t> scripts: </a:t>
            </a:r>
            <a:r>
              <a:rPr lang="it-IT" dirty="0" err="1"/>
              <a:t>contains</a:t>
            </a:r>
            <a:r>
              <a:rPr lang="it-IT" dirty="0"/>
              <a:t> </a:t>
            </a:r>
            <a:r>
              <a:rPr lang="it-IT" dirty="0" err="1"/>
              <a:t>directives</a:t>
            </a:r>
            <a:r>
              <a:rPr lang="it-IT" dirty="0"/>
              <a:t> for </a:t>
            </a:r>
            <a:r>
              <a:rPr lang="it-IT" dirty="0" err="1"/>
              <a:t>Gradle</a:t>
            </a:r>
            <a:endParaRPr lang="it-IT" dirty="0"/>
          </a:p>
        </p:txBody>
      </p:sp>
      <p:pic>
        <p:nvPicPr>
          <p:cNvPr id="7" name="Segnaposto contenuto 6">
            <a:extLst>
              <a:ext uri="{FF2B5EF4-FFF2-40B4-BE49-F238E27FC236}">
                <a16:creationId xmlns:a16="http://schemas.microsoft.com/office/drawing/2014/main" id="{D744BDEB-9DED-4ED9-8941-6AA11FFFDBDB}"/>
              </a:ext>
            </a:extLst>
          </p:cNvPr>
          <p:cNvPicPr>
            <a:picLocks noGrp="1" noChangeAspect="1"/>
          </p:cNvPicPr>
          <p:nvPr>
            <p:ph sz="half" idx="2"/>
          </p:nvPr>
        </p:nvPicPr>
        <p:blipFill>
          <a:blip r:embed="rId2"/>
          <a:stretch>
            <a:fillRect/>
          </a:stretch>
        </p:blipFill>
        <p:spPr>
          <a:xfrm>
            <a:off x="6993348" y="1600201"/>
            <a:ext cx="3421616" cy="4983161"/>
          </a:xfrm>
          <a:prstGeom prst="rect">
            <a:avLst/>
          </a:prstGeom>
        </p:spPr>
      </p:pic>
    </p:spTree>
    <p:extLst>
      <p:ext uri="{BB962C8B-B14F-4D97-AF65-F5344CB8AC3E}">
        <p14:creationId xmlns:p14="http://schemas.microsoft.com/office/powerpoint/2010/main" val="3950953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9F854F-91F5-45C5-AEE1-9EE9CFA999B8}"/>
              </a:ext>
            </a:extLst>
          </p:cNvPr>
          <p:cNvSpPr>
            <a:spLocks noGrp="1"/>
          </p:cNvSpPr>
          <p:nvPr>
            <p:ph type="title"/>
          </p:nvPr>
        </p:nvSpPr>
        <p:spPr/>
        <p:txBody>
          <a:bodyPr/>
          <a:lstStyle/>
          <a:p>
            <a:r>
              <a:rPr lang="en-US" dirty="0"/>
              <a:t>AndroidManifest.xml</a:t>
            </a:r>
            <a:endParaRPr lang="it-IT" dirty="0"/>
          </a:p>
        </p:txBody>
      </p:sp>
      <p:sp>
        <p:nvSpPr>
          <p:cNvPr id="3" name="Segnaposto contenuto 2">
            <a:extLst>
              <a:ext uri="{FF2B5EF4-FFF2-40B4-BE49-F238E27FC236}">
                <a16:creationId xmlns:a16="http://schemas.microsoft.com/office/drawing/2014/main" id="{94607521-338D-4F18-ABD4-9ABA0D62D486}"/>
              </a:ext>
            </a:extLst>
          </p:cNvPr>
          <p:cNvSpPr>
            <a:spLocks noGrp="1"/>
          </p:cNvSpPr>
          <p:nvPr>
            <p:ph sz="half" idx="1"/>
          </p:nvPr>
        </p:nvSpPr>
        <p:spPr/>
        <p:txBody>
          <a:bodyPr>
            <a:normAutofit fontScale="85000" lnSpcReduction="10000"/>
          </a:bodyPr>
          <a:lstStyle/>
          <a:p>
            <a:pPr marL="0" indent="0">
              <a:buNone/>
            </a:pPr>
            <a:r>
              <a:rPr lang="en-US" dirty="0"/>
              <a:t>Describes essential information about your app.</a:t>
            </a:r>
          </a:p>
          <a:p>
            <a:pPr marL="0" indent="0">
              <a:buNone/>
            </a:pPr>
            <a:r>
              <a:rPr lang="en-US" dirty="0"/>
              <a:t>Contains:</a:t>
            </a:r>
          </a:p>
          <a:p>
            <a:r>
              <a:rPr lang="it-IT" dirty="0" err="1">
                <a:solidFill>
                  <a:srgbClr val="FF0000"/>
                </a:solidFill>
              </a:rPr>
              <a:t>App's</a:t>
            </a:r>
            <a:r>
              <a:rPr lang="it-IT" dirty="0">
                <a:solidFill>
                  <a:srgbClr val="FF0000"/>
                </a:solidFill>
              </a:rPr>
              <a:t> package name</a:t>
            </a:r>
          </a:p>
          <a:p>
            <a:r>
              <a:rPr lang="it-IT" dirty="0" err="1">
                <a:solidFill>
                  <a:srgbClr val="FF0000"/>
                </a:solidFill>
              </a:rPr>
              <a:t>App’s</a:t>
            </a:r>
            <a:r>
              <a:rPr lang="it-IT" dirty="0">
                <a:solidFill>
                  <a:srgbClr val="FF0000"/>
                </a:solidFill>
              </a:rPr>
              <a:t> </a:t>
            </a:r>
            <a:r>
              <a:rPr lang="it-IT" dirty="0" err="1">
                <a:solidFill>
                  <a:srgbClr val="FF0000"/>
                </a:solidFill>
              </a:rPr>
              <a:t>components</a:t>
            </a:r>
            <a:r>
              <a:rPr lang="it-IT" dirty="0">
                <a:solidFill>
                  <a:srgbClr val="FF0000"/>
                </a:solidFill>
              </a:rPr>
              <a:t> </a:t>
            </a:r>
            <a:r>
              <a:rPr lang="it-IT" dirty="0"/>
              <a:t>(Activities, Services …) </a:t>
            </a:r>
            <a:r>
              <a:rPr lang="it-IT" dirty="0" err="1"/>
              <a:t>each</a:t>
            </a:r>
            <a:r>
              <a:rPr lang="it-IT" dirty="0"/>
              <a:t> of </a:t>
            </a:r>
            <a:r>
              <a:rPr lang="it-IT" dirty="0" err="1"/>
              <a:t>them</a:t>
            </a:r>
            <a:r>
              <a:rPr lang="it-IT" dirty="0"/>
              <a:t> must </a:t>
            </a:r>
            <a:r>
              <a:rPr lang="it-IT" dirty="0" err="1"/>
              <a:t>define</a:t>
            </a:r>
            <a:r>
              <a:rPr lang="it-IT" dirty="0"/>
              <a:t> </a:t>
            </a:r>
            <a:r>
              <a:rPr lang="it-IT" dirty="0" err="1"/>
              <a:t>basic</a:t>
            </a:r>
            <a:r>
              <a:rPr lang="it-IT" dirty="0"/>
              <a:t> </a:t>
            </a:r>
            <a:r>
              <a:rPr lang="it-IT" dirty="0" err="1"/>
              <a:t>properties</a:t>
            </a:r>
            <a:r>
              <a:rPr lang="it-IT" dirty="0"/>
              <a:t> (e.g. name of java class) </a:t>
            </a:r>
          </a:p>
          <a:p>
            <a:r>
              <a:rPr lang="it-IT" dirty="0" err="1">
                <a:solidFill>
                  <a:srgbClr val="FF0000"/>
                </a:solidFill>
              </a:rPr>
              <a:t>Permission</a:t>
            </a:r>
            <a:r>
              <a:rPr lang="it-IT" dirty="0">
                <a:solidFill>
                  <a:srgbClr val="FF0000"/>
                </a:solidFill>
              </a:rPr>
              <a:t> </a:t>
            </a:r>
          </a:p>
          <a:p>
            <a:r>
              <a:rPr lang="it-IT" dirty="0">
                <a:solidFill>
                  <a:srgbClr val="FF0000"/>
                </a:solidFill>
              </a:rPr>
              <a:t>Hardware and software the app </a:t>
            </a:r>
            <a:r>
              <a:rPr lang="it-IT" dirty="0" err="1">
                <a:solidFill>
                  <a:srgbClr val="FF0000"/>
                </a:solidFill>
              </a:rPr>
              <a:t>reqires</a:t>
            </a:r>
            <a:endParaRPr lang="it-IT" dirty="0">
              <a:solidFill>
                <a:srgbClr val="FF0000"/>
              </a:solidFill>
            </a:endParaRPr>
          </a:p>
          <a:p>
            <a:pPr marL="0" indent="0">
              <a:buNone/>
            </a:pPr>
            <a:r>
              <a:rPr lang="it-IT" dirty="0">
                <a:hlinkClick r:id="rId2"/>
              </a:rPr>
              <a:t>https://developer.android.com/guide/topics/manifest/manifest-intro</a:t>
            </a:r>
            <a:endParaRPr lang="it-IT" dirty="0"/>
          </a:p>
        </p:txBody>
      </p:sp>
      <p:sp>
        <p:nvSpPr>
          <p:cNvPr id="5" name="Segnaposto numero diapositiva 4">
            <a:extLst>
              <a:ext uri="{FF2B5EF4-FFF2-40B4-BE49-F238E27FC236}">
                <a16:creationId xmlns:a16="http://schemas.microsoft.com/office/drawing/2014/main" id="{912BF683-C716-4A3C-9183-523561B7C89A}"/>
              </a:ext>
            </a:extLst>
          </p:cNvPr>
          <p:cNvSpPr>
            <a:spLocks noGrp="1"/>
          </p:cNvSpPr>
          <p:nvPr>
            <p:ph type="sldNum" sz="quarter" idx="12"/>
          </p:nvPr>
        </p:nvSpPr>
        <p:spPr/>
        <p:txBody>
          <a:bodyPr/>
          <a:lstStyle/>
          <a:p>
            <a:fld id="{D2040F39-7941-49A4-B48D-F201B18B6351}" type="slidenum">
              <a:rPr lang="it-IT" smtClean="0"/>
              <a:pPr/>
              <a:t>5</a:t>
            </a:fld>
            <a:endParaRPr lang="it-IT" dirty="0"/>
          </a:p>
        </p:txBody>
      </p:sp>
      <p:sp>
        <p:nvSpPr>
          <p:cNvPr id="6" name="Rectangle 2">
            <a:extLst>
              <a:ext uri="{FF2B5EF4-FFF2-40B4-BE49-F238E27FC236}">
                <a16:creationId xmlns:a16="http://schemas.microsoft.com/office/drawing/2014/main" id="{CD14FB68-F899-4B45-A1B4-2CD2DE875F62}"/>
              </a:ext>
            </a:extLst>
          </p:cNvPr>
          <p:cNvSpPr>
            <a:spLocks noGrp="1" noChangeArrowheads="1"/>
          </p:cNvSpPr>
          <p:nvPr>
            <p:ph sz="half" idx="2"/>
          </p:nvPr>
        </p:nvSpPr>
        <p:spPr bwMode="auto">
          <a:xfrm>
            <a:off x="6197602" y="1584945"/>
            <a:ext cx="5384799" cy="46858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marL="0" indent="0" defTabSz="685800" eaLnBrk="0" fontAlgn="base" hangingPunct="0">
              <a:spcBef>
                <a:spcPct val="0"/>
              </a:spcBef>
              <a:spcAft>
                <a:spcPct val="0"/>
              </a:spcAft>
              <a:buNone/>
              <a:defRPr/>
            </a:pPr>
            <a:r>
              <a:rPr lang="it-IT" altLang="it-IT" sz="1200" dirty="0">
                <a:solidFill>
                  <a:srgbClr val="E8BF6A"/>
                </a:solidFill>
                <a:latin typeface="JetBrains Mono"/>
              </a:rPr>
              <a:t>&lt;?</a:t>
            </a:r>
            <a:r>
              <a:rPr lang="it-IT" altLang="it-IT" sz="1200" dirty="0">
                <a:solidFill>
                  <a:srgbClr val="BABABA"/>
                </a:solidFill>
                <a:latin typeface="JetBrains Mono"/>
              </a:rPr>
              <a:t>xml </a:t>
            </a:r>
            <a:r>
              <a:rPr lang="it-IT" altLang="it-IT" sz="1200" dirty="0" err="1">
                <a:solidFill>
                  <a:srgbClr val="BABABA"/>
                </a:solidFill>
                <a:latin typeface="JetBrains Mono"/>
              </a:rPr>
              <a:t>version</a:t>
            </a:r>
            <a:r>
              <a:rPr lang="it-IT" altLang="it-IT" sz="1200" dirty="0">
                <a:solidFill>
                  <a:srgbClr val="6A8759"/>
                </a:solidFill>
                <a:latin typeface="JetBrains Mono"/>
              </a:rPr>
              <a:t>="1.0" </a:t>
            </a:r>
            <a:r>
              <a:rPr lang="it-IT" altLang="it-IT" sz="1200" dirty="0" err="1">
                <a:solidFill>
                  <a:srgbClr val="BABABA"/>
                </a:solidFill>
                <a:latin typeface="JetBrains Mono"/>
              </a:rPr>
              <a:t>encoding</a:t>
            </a:r>
            <a:r>
              <a:rPr lang="it-IT" altLang="it-IT" sz="1200" dirty="0">
                <a:solidFill>
                  <a:srgbClr val="6A8759"/>
                </a:solidFill>
                <a:latin typeface="JetBrains Mono"/>
              </a:rPr>
              <a:t>="utf-8"</a:t>
            </a:r>
            <a:r>
              <a:rPr lang="it-IT" altLang="it-IT" sz="1200" dirty="0">
                <a:solidFill>
                  <a:srgbClr val="E8BF6A"/>
                </a:solidFill>
                <a:latin typeface="JetBrains Mono"/>
              </a:rPr>
              <a:t>?&gt;</a:t>
            </a:r>
            <a:br>
              <a:rPr lang="it-IT" altLang="it-IT" sz="1200" dirty="0">
                <a:solidFill>
                  <a:srgbClr val="E8BF6A"/>
                </a:solidFill>
                <a:latin typeface="JetBrains Mono"/>
              </a:rPr>
            </a:br>
            <a:r>
              <a:rPr lang="it-IT" altLang="it-IT" sz="1200" dirty="0">
                <a:solidFill>
                  <a:srgbClr val="E8BF6A"/>
                </a:solidFill>
                <a:latin typeface="JetBrains Mono"/>
              </a:rPr>
              <a:t>&lt;</a:t>
            </a:r>
            <a:r>
              <a:rPr lang="it-IT" altLang="it-IT" sz="1200" dirty="0" err="1">
                <a:solidFill>
                  <a:srgbClr val="E8BF6A"/>
                </a:solidFill>
                <a:latin typeface="JetBrains Mono"/>
              </a:rPr>
              <a:t>manifest</a:t>
            </a:r>
            <a:r>
              <a:rPr lang="it-IT" altLang="it-IT" sz="1200" dirty="0">
                <a:solidFill>
                  <a:srgbClr val="E8BF6A"/>
                </a:solidFill>
                <a:latin typeface="JetBrains Mono"/>
              </a:rPr>
              <a:t> </a:t>
            </a:r>
            <a:r>
              <a:rPr lang="it-IT" altLang="it-IT" sz="1200" dirty="0" err="1">
                <a:solidFill>
                  <a:srgbClr val="BABABA"/>
                </a:solidFill>
                <a:latin typeface="JetBrains Mono"/>
              </a:rPr>
              <a:t>xmlns:</a:t>
            </a:r>
            <a:r>
              <a:rPr lang="it-IT" altLang="it-IT" sz="1200" dirty="0" err="1">
                <a:solidFill>
                  <a:srgbClr val="9876AA"/>
                </a:solidFill>
                <a:latin typeface="JetBrains Mono"/>
              </a:rPr>
              <a:t>android</a:t>
            </a:r>
            <a:r>
              <a:rPr lang="it-IT" altLang="it-IT" sz="1200" dirty="0">
                <a:solidFill>
                  <a:srgbClr val="6A8759"/>
                </a:solidFill>
                <a:latin typeface="JetBrains Mono"/>
              </a:rPr>
              <a:t>="http://schemas.android.com/</a:t>
            </a:r>
            <a:r>
              <a:rPr lang="it-IT" altLang="it-IT" sz="1200" dirty="0" err="1">
                <a:solidFill>
                  <a:srgbClr val="6A8759"/>
                </a:solidFill>
                <a:latin typeface="JetBrains Mono"/>
              </a:rPr>
              <a:t>apk</a:t>
            </a:r>
            <a:r>
              <a:rPr lang="it-IT" altLang="it-IT" sz="1200" dirty="0">
                <a:solidFill>
                  <a:srgbClr val="6A8759"/>
                </a:solidFill>
                <a:latin typeface="JetBrains Mono"/>
              </a:rPr>
              <a:t>/res/</a:t>
            </a:r>
            <a:r>
              <a:rPr lang="it-IT" altLang="it-IT" sz="1200" dirty="0" err="1">
                <a:solidFill>
                  <a:srgbClr val="6A8759"/>
                </a:solidFill>
                <a:latin typeface="JetBrains Mono"/>
              </a:rPr>
              <a:t>android</a:t>
            </a:r>
            <a:r>
              <a:rPr lang="it-IT" altLang="it-IT" sz="1200" dirty="0">
                <a:solidFill>
                  <a:srgbClr val="6A8759"/>
                </a:solidFill>
                <a:latin typeface="JetBrains Mono"/>
              </a:rPr>
              <a:t>"</a:t>
            </a:r>
            <a:br>
              <a:rPr lang="it-IT" altLang="it-IT" sz="1200" dirty="0">
                <a:solidFill>
                  <a:srgbClr val="6A8759"/>
                </a:solidFill>
                <a:latin typeface="JetBrains Mono"/>
              </a:rPr>
            </a:br>
            <a:r>
              <a:rPr lang="it-IT" altLang="it-IT" sz="1200" dirty="0">
                <a:solidFill>
                  <a:srgbClr val="6A8759"/>
                </a:solidFill>
                <a:latin typeface="JetBrains Mono"/>
              </a:rPr>
              <a:t>    </a:t>
            </a:r>
            <a:r>
              <a:rPr lang="it-IT" altLang="it-IT" sz="1200" dirty="0">
                <a:solidFill>
                  <a:srgbClr val="BABABA"/>
                </a:solidFill>
                <a:latin typeface="JetBrains Mono"/>
              </a:rPr>
              <a:t>package</a:t>
            </a:r>
            <a:r>
              <a:rPr lang="it-IT" altLang="it-IT" sz="1200" dirty="0">
                <a:solidFill>
                  <a:srgbClr val="6A8759"/>
                </a:solidFill>
                <a:latin typeface="JetBrains Mono"/>
              </a:rPr>
              <a:t>="</a:t>
            </a:r>
            <a:r>
              <a:rPr lang="it-IT" altLang="it-IT" sz="1200" dirty="0" err="1">
                <a:solidFill>
                  <a:srgbClr val="6A8759"/>
                </a:solidFill>
                <a:latin typeface="JetBrains Mono"/>
              </a:rPr>
              <a:t>com.example.androidtutorial</a:t>
            </a:r>
            <a:r>
              <a:rPr lang="it-IT" altLang="it-IT" sz="1200" dirty="0">
                <a:solidFill>
                  <a:srgbClr val="6A8759"/>
                </a:solidFill>
                <a:latin typeface="JetBrains Mono"/>
              </a:rPr>
              <a:t>"</a:t>
            </a:r>
            <a:r>
              <a:rPr lang="it-IT" altLang="it-IT" sz="1200" dirty="0">
                <a:solidFill>
                  <a:srgbClr val="E8BF6A"/>
                </a:solidFill>
                <a:latin typeface="JetBrains Mono"/>
              </a:rPr>
              <a:t>&gt;</a:t>
            </a:r>
            <a:br>
              <a:rPr lang="it-IT" altLang="it-IT" sz="1200" dirty="0">
                <a:solidFill>
                  <a:srgbClr val="E8BF6A"/>
                </a:solidFill>
                <a:latin typeface="JetBrains Mono"/>
              </a:rPr>
            </a:br>
            <a:br>
              <a:rPr lang="it-IT" altLang="it-IT" sz="1200" dirty="0">
                <a:solidFill>
                  <a:srgbClr val="E8BF6A"/>
                </a:solidFill>
                <a:latin typeface="JetBrains Mono"/>
              </a:rPr>
            </a:br>
            <a:r>
              <a:rPr lang="it-IT" altLang="it-IT" sz="1200" dirty="0">
                <a:solidFill>
                  <a:srgbClr val="E8BF6A"/>
                </a:solidFill>
                <a:latin typeface="JetBrains Mono"/>
              </a:rPr>
              <a:t>    &lt;</a:t>
            </a:r>
            <a:r>
              <a:rPr lang="it-IT" altLang="it-IT" sz="1200" dirty="0" err="1">
                <a:solidFill>
                  <a:srgbClr val="E8BF6A"/>
                </a:solidFill>
                <a:latin typeface="JetBrains Mono"/>
              </a:rPr>
              <a:t>application</a:t>
            </a:r>
            <a:br>
              <a:rPr lang="it-IT" altLang="it-IT" sz="1200" dirty="0">
                <a:solidFill>
                  <a:srgbClr val="E8BF6A"/>
                </a:solidFill>
                <a:latin typeface="JetBrains Mono"/>
              </a:rPr>
            </a:br>
            <a:r>
              <a:rPr lang="it-IT" altLang="it-IT" sz="1200" dirty="0">
                <a:solidFill>
                  <a:srgbClr val="E8BF6A"/>
                </a:solidFill>
                <a:latin typeface="JetBrains Mono"/>
              </a:rPr>
              <a:t>        </a:t>
            </a:r>
            <a:r>
              <a:rPr lang="it-IT" altLang="it-IT" sz="1200" dirty="0" err="1">
                <a:solidFill>
                  <a:srgbClr val="9876AA"/>
                </a:solidFill>
                <a:latin typeface="JetBrains Mono"/>
              </a:rPr>
              <a:t>android</a:t>
            </a:r>
            <a:r>
              <a:rPr lang="it-IT" altLang="it-IT" sz="1200" dirty="0" err="1">
                <a:solidFill>
                  <a:srgbClr val="BABABA"/>
                </a:solidFill>
                <a:latin typeface="JetBrains Mono"/>
              </a:rPr>
              <a:t>:allowBackup</a:t>
            </a:r>
            <a:r>
              <a:rPr lang="it-IT" altLang="it-IT" sz="1200" dirty="0">
                <a:solidFill>
                  <a:srgbClr val="6A8759"/>
                </a:solidFill>
                <a:latin typeface="JetBrains Mono"/>
              </a:rPr>
              <a:t>="</a:t>
            </a:r>
            <a:r>
              <a:rPr lang="it-IT" altLang="it-IT" sz="1200" dirty="0" err="1">
                <a:solidFill>
                  <a:srgbClr val="6A8759"/>
                </a:solidFill>
                <a:latin typeface="JetBrains Mono"/>
              </a:rPr>
              <a:t>true</a:t>
            </a:r>
            <a:r>
              <a:rPr lang="it-IT" altLang="it-IT" sz="1200" dirty="0">
                <a:solidFill>
                  <a:srgbClr val="6A8759"/>
                </a:solidFill>
                <a:latin typeface="JetBrains Mono"/>
              </a:rPr>
              <a:t>"</a:t>
            </a:r>
            <a:br>
              <a:rPr lang="it-IT" altLang="it-IT" sz="1200" dirty="0">
                <a:solidFill>
                  <a:srgbClr val="6A8759"/>
                </a:solidFill>
                <a:latin typeface="JetBrains Mono"/>
              </a:rPr>
            </a:br>
            <a:r>
              <a:rPr lang="it-IT" altLang="it-IT" sz="1200" dirty="0">
                <a:solidFill>
                  <a:srgbClr val="6A8759"/>
                </a:solidFill>
                <a:latin typeface="JetBrains Mono"/>
              </a:rPr>
              <a:t>        </a:t>
            </a:r>
            <a:r>
              <a:rPr lang="it-IT" altLang="it-IT" sz="1200" dirty="0" err="1">
                <a:solidFill>
                  <a:srgbClr val="9876AA"/>
                </a:solidFill>
                <a:latin typeface="JetBrains Mono"/>
              </a:rPr>
              <a:t>android</a:t>
            </a:r>
            <a:r>
              <a:rPr lang="it-IT" altLang="it-IT" sz="1200" dirty="0" err="1">
                <a:solidFill>
                  <a:srgbClr val="BABABA"/>
                </a:solidFill>
                <a:latin typeface="JetBrains Mono"/>
              </a:rPr>
              <a:t>:fullBackupOnly</a:t>
            </a:r>
            <a:r>
              <a:rPr lang="it-IT" altLang="it-IT" sz="1200" dirty="0">
                <a:solidFill>
                  <a:srgbClr val="6A8759"/>
                </a:solidFill>
                <a:latin typeface="JetBrains Mono"/>
              </a:rPr>
              <a:t>="</a:t>
            </a:r>
            <a:r>
              <a:rPr lang="it-IT" altLang="it-IT" sz="1200" dirty="0" err="1">
                <a:solidFill>
                  <a:srgbClr val="6A8759"/>
                </a:solidFill>
                <a:latin typeface="JetBrains Mono"/>
              </a:rPr>
              <a:t>true</a:t>
            </a:r>
            <a:r>
              <a:rPr lang="it-IT" altLang="it-IT" sz="1200" dirty="0">
                <a:solidFill>
                  <a:srgbClr val="6A8759"/>
                </a:solidFill>
                <a:latin typeface="JetBrains Mono"/>
              </a:rPr>
              <a:t>"</a:t>
            </a:r>
            <a:br>
              <a:rPr lang="it-IT" altLang="it-IT" sz="1200" dirty="0">
                <a:solidFill>
                  <a:srgbClr val="6A8759"/>
                </a:solidFill>
                <a:latin typeface="JetBrains Mono"/>
              </a:rPr>
            </a:br>
            <a:r>
              <a:rPr lang="it-IT" altLang="it-IT" sz="1200" dirty="0">
                <a:solidFill>
                  <a:srgbClr val="6A8759"/>
                </a:solidFill>
                <a:latin typeface="JetBrains Mono"/>
              </a:rPr>
              <a:t>        </a:t>
            </a:r>
            <a:r>
              <a:rPr lang="it-IT" altLang="it-IT" sz="1200" dirty="0" err="1">
                <a:solidFill>
                  <a:srgbClr val="9876AA"/>
                </a:solidFill>
                <a:latin typeface="JetBrains Mono"/>
              </a:rPr>
              <a:t>android</a:t>
            </a:r>
            <a:r>
              <a:rPr lang="it-IT" altLang="it-IT" sz="1200" dirty="0" err="1">
                <a:solidFill>
                  <a:srgbClr val="BABABA"/>
                </a:solidFill>
                <a:latin typeface="JetBrains Mono"/>
              </a:rPr>
              <a:t>:icon</a:t>
            </a:r>
            <a:r>
              <a:rPr lang="it-IT" altLang="it-IT" sz="1200" dirty="0">
                <a:solidFill>
                  <a:srgbClr val="6A8759"/>
                </a:solidFill>
                <a:latin typeface="JetBrains Mono"/>
              </a:rPr>
              <a:t>="@</a:t>
            </a:r>
            <a:r>
              <a:rPr lang="it-IT" altLang="it-IT" sz="1200" dirty="0" err="1">
                <a:solidFill>
                  <a:srgbClr val="6A8759"/>
                </a:solidFill>
                <a:latin typeface="JetBrains Mono"/>
              </a:rPr>
              <a:t>mipmap</a:t>
            </a:r>
            <a:r>
              <a:rPr lang="it-IT" altLang="it-IT" sz="1200" dirty="0">
                <a:solidFill>
                  <a:srgbClr val="6A8759"/>
                </a:solidFill>
                <a:latin typeface="JetBrains Mono"/>
              </a:rPr>
              <a:t>/</a:t>
            </a:r>
            <a:r>
              <a:rPr lang="it-IT" altLang="it-IT" sz="1200" dirty="0" err="1">
                <a:solidFill>
                  <a:srgbClr val="6A8759"/>
                </a:solidFill>
                <a:latin typeface="JetBrains Mono"/>
              </a:rPr>
              <a:t>ic_launcher</a:t>
            </a:r>
            <a:r>
              <a:rPr lang="it-IT" altLang="it-IT" sz="1200" dirty="0">
                <a:solidFill>
                  <a:srgbClr val="6A8759"/>
                </a:solidFill>
                <a:latin typeface="JetBrains Mono"/>
              </a:rPr>
              <a:t>"</a:t>
            </a:r>
            <a:br>
              <a:rPr lang="it-IT" altLang="it-IT" sz="1200" dirty="0">
                <a:solidFill>
                  <a:srgbClr val="6A8759"/>
                </a:solidFill>
                <a:latin typeface="JetBrains Mono"/>
              </a:rPr>
            </a:br>
            <a:r>
              <a:rPr lang="it-IT" altLang="it-IT" sz="1200" dirty="0">
                <a:solidFill>
                  <a:srgbClr val="6A8759"/>
                </a:solidFill>
                <a:latin typeface="JetBrains Mono"/>
              </a:rPr>
              <a:t>        </a:t>
            </a:r>
            <a:r>
              <a:rPr lang="it-IT" altLang="it-IT" sz="1200" dirty="0" err="1">
                <a:solidFill>
                  <a:srgbClr val="9876AA"/>
                </a:solidFill>
                <a:latin typeface="JetBrains Mono"/>
              </a:rPr>
              <a:t>android</a:t>
            </a:r>
            <a:r>
              <a:rPr lang="it-IT" altLang="it-IT" sz="1200" dirty="0" err="1">
                <a:solidFill>
                  <a:srgbClr val="BABABA"/>
                </a:solidFill>
                <a:latin typeface="JetBrains Mono"/>
              </a:rPr>
              <a:t>:label</a:t>
            </a:r>
            <a:r>
              <a:rPr lang="it-IT" altLang="it-IT" sz="1200" dirty="0">
                <a:solidFill>
                  <a:srgbClr val="6A8759"/>
                </a:solidFill>
                <a:latin typeface="JetBrains Mono"/>
              </a:rPr>
              <a:t>="@</a:t>
            </a:r>
            <a:r>
              <a:rPr lang="it-IT" altLang="it-IT" sz="1200" dirty="0" err="1">
                <a:solidFill>
                  <a:srgbClr val="6A8759"/>
                </a:solidFill>
                <a:latin typeface="JetBrains Mono"/>
              </a:rPr>
              <a:t>string</a:t>
            </a:r>
            <a:r>
              <a:rPr lang="it-IT" altLang="it-IT" sz="1200" dirty="0">
                <a:solidFill>
                  <a:srgbClr val="6A8759"/>
                </a:solidFill>
                <a:latin typeface="JetBrains Mono"/>
              </a:rPr>
              <a:t>/</a:t>
            </a:r>
            <a:r>
              <a:rPr lang="it-IT" altLang="it-IT" sz="1200" dirty="0" err="1">
                <a:solidFill>
                  <a:srgbClr val="6A8759"/>
                </a:solidFill>
                <a:latin typeface="JetBrains Mono"/>
              </a:rPr>
              <a:t>app_name</a:t>
            </a:r>
            <a:r>
              <a:rPr lang="it-IT" altLang="it-IT" sz="1200" dirty="0">
                <a:solidFill>
                  <a:srgbClr val="6A8759"/>
                </a:solidFill>
                <a:latin typeface="JetBrains Mono"/>
              </a:rPr>
              <a:t>"</a:t>
            </a:r>
            <a:br>
              <a:rPr lang="it-IT" altLang="it-IT" sz="1200" dirty="0">
                <a:solidFill>
                  <a:srgbClr val="6A8759"/>
                </a:solidFill>
                <a:latin typeface="JetBrains Mono"/>
              </a:rPr>
            </a:br>
            <a:r>
              <a:rPr lang="it-IT" altLang="it-IT" sz="1200" dirty="0">
                <a:solidFill>
                  <a:srgbClr val="6A8759"/>
                </a:solidFill>
                <a:latin typeface="JetBrains Mono"/>
              </a:rPr>
              <a:t>        </a:t>
            </a:r>
            <a:r>
              <a:rPr lang="it-IT" altLang="it-IT" sz="1200" dirty="0" err="1">
                <a:solidFill>
                  <a:srgbClr val="9876AA"/>
                </a:solidFill>
                <a:latin typeface="JetBrains Mono"/>
              </a:rPr>
              <a:t>android</a:t>
            </a:r>
            <a:r>
              <a:rPr lang="it-IT" altLang="it-IT" sz="1200" dirty="0" err="1">
                <a:solidFill>
                  <a:srgbClr val="BABABA"/>
                </a:solidFill>
                <a:latin typeface="JetBrains Mono"/>
              </a:rPr>
              <a:t>:roundIcon</a:t>
            </a:r>
            <a:r>
              <a:rPr lang="it-IT" altLang="it-IT" sz="1200" dirty="0">
                <a:solidFill>
                  <a:srgbClr val="6A8759"/>
                </a:solidFill>
                <a:latin typeface="JetBrains Mono"/>
              </a:rPr>
              <a:t>="@</a:t>
            </a:r>
            <a:r>
              <a:rPr lang="it-IT" altLang="it-IT" sz="1200" dirty="0" err="1">
                <a:solidFill>
                  <a:srgbClr val="6A8759"/>
                </a:solidFill>
                <a:latin typeface="JetBrains Mono"/>
              </a:rPr>
              <a:t>mipmap</a:t>
            </a:r>
            <a:r>
              <a:rPr lang="it-IT" altLang="it-IT" sz="1200" dirty="0">
                <a:solidFill>
                  <a:srgbClr val="6A8759"/>
                </a:solidFill>
                <a:latin typeface="JetBrains Mono"/>
              </a:rPr>
              <a:t>/</a:t>
            </a:r>
            <a:r>
              <a:rPr lang="it-IT" altLang="it-IT" sz="1200" dirty="0" err="1">
                <a:solidFill>
                  <a:srgbClr val="6A8759"/>
                </a:solidFill>
                <a:latin typeface="JetBrains Mono"/>
              </a:rPr>
              <a:t>ic_launcher_round</a:t>
            </a:r>
            <a:r>
              <a:rPr lang="it-IT" altLang="it-IT" sz="1200" dirty="0">
                <a:solidFill>
                  <a:srgbClr val="6A8759"/>
                </a:solidFill>
                <a:latin typeface="JetBrains Mono"/>
              </a:rPr>
              <a:t>"</a:t>
            </a:r>
            <a:br>
              <a:rPr lang="it-IT" altLang="it-IT" sz="1200" dirty="0">
                <a:solidFill>
                  <a:srgbClr val="6A8759"/>
                </a:solidFill>
                <a:latin typeface="JetBrains Mono"/>
              </a:rPr>
            </a:br>
            <a:r>
              <a:rPr lang="it-IT" altLang="it-IT" sz="1200" dirty="0">
                <a:solidFill>
                  <a:srgbClr val="6A8759"/>
                </a:solidFill>
                <a:latin typeface="JetBrains Mono"/>
              </a:rPr>
              <a:t>        </a:t>
            </a:r>
            <a:r>
              <a:rPr lang="it-IT" altLang="it-IT" sz="1200" dirty="0" err="1">
                <a:solidFill>
                  <a:srgbClr val="9876AA"/>
                </a:solidFill>
                <a:latin typeface="JetBrains Mono"/>
              </a:rPr>
              <a:t>android</a:t>
            </a:r>
            <a:r>
              <a:rPr lang="it-IT" altLang="it-IT" sz="1200" dirty="0" err="1">
                <a:solidFill>
                  <a:srgbClr val="BABABA"/>
                </a:solidFill>
                <a:latin typeface="JetBrains Mono"/>
              </a:rPr>
              <a:t>:supportsRtl</a:t>
            </a:r>
            <a:r>
              <a:rPr lang="it-IT" altLang="it-IT" sz="1200" dirty="0">
                <a:solidFill>
                  <a:srgbClr val="6A8759"/>
                </a:solidFill>
                <a:latin typeface="JetBrains Mono"/>
              </a:rPr>
              <a:t>="</a:t>
            </a:r>
            <a:r>
              <a:rPr lang="it-IT" altLang="it-IT" sz="1200" dirty="0" err="1">
                <a:solidFill>
                  <a:srgbClr val="6A8759"/>
                </a:solidFill>
                <a:latin typeface="JetBrains Mono"/>
              </a:rPr>
              <a:t>true</a:t>
            </a:r>
            <a:r>
              <a:rPr lang="it-IT" altLang="it-IT" sz="1200" dirty="0">
                <a:solidFill>
                  <a:srgbClr val="6A8759"/>
                </a:solidFill>
                <a:latin typeface="JetBrains Mono"/>
              </a:rPr>
              <a:t>"</a:t>
            </a:r>
            <a:br>
              <a:rPr lang="it-IT" altLang="it-IT" sz="1200" dirty="0">
                <a:solidFill>
                  <a:srgbClr val="6A8759"/>
                </a:solidFill>
                <a:latin typeface="JetBrains Mono"/>
              </a:rPr>
            </a:br>
            <a:r>
              <a:rPr lang="it-IT" altLang="it-IT" sz="1200" dirty="0">
                <a:solidFill>
                  <a:srgbClr val="6A8759"/>
                </a:solidFill>
                <a:latin typeface="JetBrains Mono"/>
              </a:rPr>
              <a:t>        </a:t>
            </a:r>
            <a:r>
              <a:rPr lang="it-IT" altLang="it-IT" sz="1200" dirty="0" err="1">
                <a:solidFill>
                  <a:srgbClr val="9876AA"/>
                </a:solidFill>
                <a:latin typeface="JetBrains Mono"/>
              </a:rPr>
              <a:t>android</a:t>
            </a:r>
            <a:r>
              <a:rPr lang="it-IT" altLang="it-IT" sz="1200" dirty="0" err="1">
                <a:solidFill>
                  <a:srgbClr val="BABABA"/>
                </a:solidFill>
                <a:latin typeface="JetBrains Mono"/>
              </a:rPr>
              <a:t>:theme</a:t>
            </a:r>
            <a:r>
              <a:rPr lang="it-IT" altLang="it-IT" sz="1200" dirty="0">
                <a:solidFill>
                  <a:srgbClr val="6A8759"/>
                </a:solidFill>
                <a:latin typeface="JetBrains Mono"/>
              </a:rPr>
              <a:t>="@style/</a:t>
            </a:r>
            <a:r>
              <a:rPr lang="it-IT" altLang="it-IT" sz="1200" dirty="0" err="1">
                <a:solidFill>
                  <a:srgbClr val="6A8759"/>
                </a:solidFill>
                <a:latin typeface="JetBrains Mono"/>
              </a:rPr>
              <a:t>Theme.AndroidTutorial</a:t>
            </a:r>
            <a:r>
              <a:rPr lang="it-IT" altLang="it-IT" sz="1200" dirty="0">
                <a:solidFill>
                  <a:srgbClr val="6A8759"/>
                </a:solidFill>
                <a:latin typeface="JetBrains Mono"/>
              </a:rPr>
              <a:t>"</a:t>
            </a:r>
            <a:r>
              <a:rPr lang="it-IT" altLang="it-IT" sz="1200" dirty="0">
                <a:solidFill>
                  <a:srgbClr val="E8BF6A"/>
                </a:solidFill>
                <a:latin typeface="JetBrains Mono"/>
              </a:rPr>
              <a:t>&gt;</a:t>
            </a:r>
            <a:br>
              <a:rPr lang="it-IT" altLang="it-IT" sz="1200" dirty="0">
                <a:solidFill>
                  <a:srgbClr val="E8BF6A"/>
                </a:solidFill>
                <a:latin typeface="JetBrains Mono"/>
              </a:rPr>
            </a:br>
            <a:r>
              <a:rPr lang="it-IT" altLang="it-IT" sz="1200" dirty="0">
                <a:solidFill>
                  <a:srgbClr val="E8BF6A"/>
                </a:solidFill>
                <a:latin typeface="JetBrains Mono"/>
              </a:rPr>
              <a:t>        </a:t>
            </a:r>
            <a:br>
              <a:rPr lang="it-IT" altLang="it-IT" sz="1200" dirty="0">
                <a:solidFill>
                  <a:srgbClr val="E8BF6A"/>
                </a:solidFill>
                <a:latin typeface="JetBrains Mono"/>
              </a:rPr>
            </a:br>
            <a:r>
              <a:rPr lang="it-IT" altLang="it-IT" sz="1200" dirty="0">
                <a:solidFill>
                  <a:srgbClr val="E8BF6A"/>
                </a:solidFill>
                <a:latin typeface="JetBrains Mono"/>
              </a:rPr>
              <a:t>        &lt;activity</a:t>
            </a:r>
            <a:br>
              <a:rPr lang="it-IT" altLang="it-IT" sz="1200" dirty="0">
                <a:solidFill>
                  <a:srgbClr val="E8BF6A"/>
                </a:solidFill>
                <a:latin typeface="JetBrains Mono"/>
              </a:rPr>
            </a:br>
            <a:r>
              <a:rPr lang="it-IT" altLang="it-IT" sz="1200" dirty="0">
                <a:solidFill>
                  <a:srgbClr val="E8BF6A"/>
                </a:solidFill>
                <a:latin typeface="JetBrains Mono"/>
              </a:rPr>
              <a:t>            </a:t>
            </a:r>
            <a:r>
              <a:rPr lang="it-IT" altLang="it-IT" sz="1200" dirty="0" err="1">
                <a:solidFill>
                  <a:srgbClr val="9876AA"/>
                </a:solidFill>
                <a:latin typeface="JetBrains Mono"/>
              </a:rPr>
              <a:t>android</a:t>
            </a:r>
            <a:r>
              <a:rPr lang="it-IT" altLang="it-IT" sz="1200" dirty="0" err="1">
                <a:solidFill>
                  <a:srgbClr val="BABABA"/>
                </a:solidFill>
                <a:latin typeface="JetBrains Mono"/>
              </a:rPr>
              <a:t>:name</a:t>
            </a:r>
            <a:r>
              <a:rPr lang="it-IT" altLang="it-IT" sz="1200" dirty="0">
                <a:solidFill>
                  <a:srgbClr val="6A8759"/>
                </a:solidFill>
                <a:latin typeface="JetBrains Mono"/>
              </a:rPr>
              <a:t>=".</a:t>
            </a:r>
            <a:r>
              <a:rPr lang="it-IT" altLang="it-IT" sz="1200" dirty="0" err="1">
                <a:solidFill>
                  <a:srgbClr val="6A8759"/>
                </a:solidFill>
                <a:latin typeface="JetBrains Mono"/>
              </a:rPr>
              <a:t>IntroActivity</a:t>
            </a:r>
            <a:r>
              <a:rPr lang="it-IT" altLang="it-IT" sz="1200" dirty="0">
                <a:solidFill>
                  <a:srgbClr val="6A8759"/>
                </a:solidFill>
                <a:latin typeface="JetBrains Mono"/>
              </a:rPr>
              <a:t>"</a:t>
            </a:r>
            <a:br>
              <a:rPr lang="it-IT" altLang="it-IT" sz="1200" dirty="0">
                <a:solidFill>
                  <a:srgbClr val="6A8759"/>
                </a:solidFill>
                <a:latin typeface="JetBrains Mono"/>
              </a:rPr>
            </a:br>
            <a:r>
              <a:rPr lang="it-IT" altLang="it-IT" sz="1200" dirty="0">
                <a:solidFill>
                  <a:srgbClr val="6A8759"/>
                </a:solidFill>
                <a:latin typeface="JetBrains Mono"/>
              </a:rPr>
              <a:t>            </a:t>
            </a:r>
            <a:r>
              <a:rPr lang="it-IT" altLang="it-IT" sz="1200" dirty="0" err="1">
                <a:solidFill>
                  <a:srgbClr val="9876AA"/>
                </a:solidFill>
                <a:latin typeface="JetBrains Mono"/>
              </a:rPr>
              <a:t>android</a:t>
            </a:r>
            <a:r>
              <a:rPr lang="it-IT" altLang="it-IT" sz="1200" dirty="0" err="1">
                <a:solidFill>
                  <a:srgbClr val="BABABA"/>
                </a:solidFill>
                <a:latin typeface="JetBrains Mono"/>
              </a:rPr>
              <a:t>:exported</a:t>
            </a:r>
            <a:r>
              <a:rPr lang="it-IT" altLang="it-IT" sz="1200" dirty="0">
                <a:solidFill>
                  <a:srgbClr val="6A8759"/>
                </a:solidFill>
                <a:latin typeface="JetBrains Mono"/>
              </a:rPr>
              <a:t>="</a:t>
            </a:r>
            <a:r>
              <a:rPr lang="it-IT" altLang="it-IT" sz="1200" dirty="0" err="1">
                <a:solidFill>
                  <a:srgbClr val="6A8759"/>
                </a:solidFill>
                <a:latin typeface="JetBrains Mono"/>
              </a:rPr>
              <a:t>true</a:t>
            </a:r>
            <a:r>
              <a:rPr lang="it-IT" altLang="it-IT" sz="1200" dirty="0">
                <a:solidFill>
                  <a:srgbClr val="6A8759"/>
                </a:solidFill>
                <a:latin typeface="JetBrains Mono"/>
              </a:rPr>
              <a:t>"</a:t>
            </a:r>
            <a:r>
              <a:rPr lang="it-IT" altLang="it-IT" sz="1200" dirty="0">
                <a:solidFill>
                  <a:srgbClr val="E8BF6A"/>
                </a:solidFill>
                <a:latin typeface="JetBrains Mono"/>
              </a:rPr>
              <a:t>&gt;</a:t>
            </a:r>
            <a:br>
              <a:rPr lang="it-IT" altLang="it-IT" sz="1200" dirty="0">
                <a:solidFill>
                  <a:srgbClr val="E8BF6A"/>
                </a:solidFill>
                <a:latin typeface="JetBrains Mono"/>
              </a:rPr>
            </a:br>
            <a:r>
              <a:rPr lang="it-IT" altLang="it-IT" sz="1200" dirty="0">
                <a:solidFill>
                  <a:srgbClr val="E8BF6A"/>
                </a:solidFill>
                <a:latin typeface="JetBrains Mono"/>
              </a:rPr>
              <a:t>            &lt;</a:t>
            </a:r>
            <a:r>
              <a:rPr lang="it-IT" altLang="it-IT" sz="1200" dirty="0" err="1">
                <a:solidFill>
                  <a:srgbClr val="E8BF6A"/>
                </a:solidFill>
                <a:latin typeface="JetBrains Mono"/>
              </a:rPr>
              <a:t>intent</a:t>
            </a:r>
            <a:r>
              <a:rPr lang="it-IT" altLang="it-IT" sz="1200" dirty="0">
                <a:solidFill>
                  <a:srgbClr val="E8BF6A"/>
                </a:solidFill>
                <a:latin typeface="JetBrains Mono"/>
              </a:rPr>
              <a:t>-filter&gt;</a:t>
            </a:r>
            <a:br>
              <a:rPr lang="it-IT" altLang="it-IT" sz="1200" dirty="0">
                <a:solidFill>
                  <a:srgbClr val="E8BF6A"/>
                </a:solidFill>
                <a:latin typeface="JetBrains Mono"/>
              </a:rPr>
            </a:br>
            <a:r>
              <a:rPr lang="it-IT" altLang="it-IT" sz="1200" dirty="0">
                <a:solidFill>
                  <a:srgbClr val="E8BF6A"/>
                </a:solidFill>
                <a:latin typeface="JetBrains Mono"/>
              </a:rPr>
              <a:t>                &lt;action </a:t>
            </a:r>
            <a:r>
              <a:rPr lang="it-IT" altLang="it-IT" sz="1200" dirty="0" err="1">
                <a:solidFill>
                  <a:srgbClr val="9876AA"/>
                </a:solidFill>
                <a:latin typeface="JetBrains Mono"/>
              </a:rPr>
              <a:t>android</a:t>
            </a:r>
            <a:r>
              <a:rPr lang="it-IT" altLang="it-IT" sz="1200" dirty="0" err="1">
                <a:solidFill>
                  <a:srgbClr val="BABABA"/>
                </a:solidFill>
                <a:latin typeface="JetBrains Mono"/>
              </a:rPr>
              <a:t>:name</a:t>
            </a:r>
            <a:r>
              <a:rPr lang="it-IT" altLang="it-IT" sz="1200" dirty="0">
                <a:solidFill>
                  <a:srgbClr val="6A8759"/>
                </a:solidFill>
                <a:latin typeface="JetBrains Mono"/>
              </a:rPr>
              <a:t>="</a:t>
            </a:r>
            <a:r>
              <a:rPr lang="it-IT" altLang="it-IT" sz="1200" dirty="0" err="1">
                <a:solidFill>
                  <a:srgbClr val="6A8759"/>
                </a:solidFill>
                <a:latin typeface="JetBrains Mono"/>
              </a:rPr>
              <a:t>android.intent.action.MAIN</a:t>
            </a:r>
            <a:r>
              <a:rPr lang="it-IT" altLang="it-IT" sz="1200" dirty="0">
                <a:solidFill>
                  <a:srgbClr val="6A8759"/>
                </a:solidFill>
                <a:latin typeface="JetBrains Mono"/>
              </a:rPr>
              <a:t>" </a:t>
            </a:r>
            <a:r>
              <a:rPr lang="it-IT" altLang="it-IT" sz="1200" dirty="0">
                <a:solidFill>
                  <a:srgbClr val="E8BF6A"/>
                </a:solidFill>
                <a:latin typeface="JetBrains Mono"/>
              </a:rPr>
              <a:t>/&gt;</a:t>
            </a:r>
            <a:br>
              <a:rPr lang="it-IT" altLang="it-IT" sz="1200" dirty="0">
                <a:solidFill>
                  <a:srgbClr val="E8BF6A"/>
                </a:solidFill>
                <a:latin typeface="JetBrains Mono"/>
              </a:rPr>
            </a:br>
            <a:br>
              <a:rPr lang="it-IT" altLang="it-IT" sz="1200" dirty="0">
                <a:solidFill>
                  <a:srgbClr val="E8BF6A"/>
                </a:solidFill>
                <a:latin typeface="JetBrains Mono"/>
              </a:rPr>
            </a:br>
            <a:r>
              <a:rPr lang="it-IT" altLang="it-IT" sz="1200" dirty="0">
                <a:solidFill>
                  <a:srgbClr val="E8BF6A"/>
                </a:solidFill>
                <a:latin typeface="JetBrains Mono"/>
              </a:rPr>
              <a:t>                &lt;</a:t>
            </a:r>
            <a:r>
              <a:rPr lang="it-IT" altLang="it-IT" sz="1200" dirty="0" err="1">
                <a:solidFill>
                  <a:srgbClr val="E8BF6A"/>
                </a:solidFill>
                <a:latin typeface="JetBrains Mono"/>
              </a:rPr>
              <a:t>category</a:t>
            </a:r>
            <a:r>
              <a:rPr lang="it-IT" altLang="it-IT" sz="1200" dirty="0">
                <a:solidFill>
                  <a:srgbClr val="E8BF6A"/>
                </a:solidFill>
                <a:latin typeface="JetBrains Mono"/>
              </a:rPr>
              <a:t> </a:t>
            </a:r>
            <a:r>
              <a:rPr lang="it-IT" altLang="it-IT" sz="1200" dirty="0" err="1">
                <a:solidFill>
                  <a:srgbClr val="9876AA"/>
                </a:solidFill>
                <a:latin typeface="JetBrains Mono"/>
              </a:rPr>
              <a:t>android</a:t>
            </a:r>
            <a:r>
              <a:rPr lang="it-IT" altLang="it-IT" sz="1200" dirty="0" err="1">
                <a:solidFill>
                  <a:srgbClr val="BABABA"/>
                </a:solidFill>
                <a:latin typeface="JetBrains Mono"/>
              </a:rPr>
              <a:t>:name</a:t>
            </a:r>
            <a:r>
              <a:rPr lang="it-IT" altLang="it-IT" sz="1200" dirty="0">
                <a:solidFill>
                  <a:srgbClr val="6A8759"/>
                </a:solidFill>
                <a:latin typeface="JetBrains Mono"/>
              </a:rPr>
              <a:t>="</a:t>
            </a:r>
            <a:r>
              <a:rPr lang="it-IT" altLang="it-IT" sz="1200" dirty="0" err="1">
                <a:solidFill>
                  <a:srgbClr val="6A8759"/>
                </a:solidFill>
                <a:latin typeface="JetBrains Mono"/>
              </a:rPr>
              <a:t>android.intent.category.LAUNCHER</a:t>
            </a:r>
            <a:r>
              <a:rPr lang="it-IT" altLang="it-IT" sz="1200" dirty="0">
                <a:solidFill>
                  <a:srgbClr val="6A8759"/>
                </a:solidFill>
                <a:latin typeface="JetBrains Mono"/>
              </a:rPr>
              <a:t>" </a:t>
            </a:r>
            <a:r>
              <a:rPr lang="it-IT" altLang="it-IT" sz="1200" dirty="0">
                <a:solidFill>
                  <a:srgbClr val="E8BF6A"/>
                </a:solidFill>
                <a:latin typeface="JetBrains Mono"/>
              </a:rPr>
              <a:t>/&gt;</a:t>
            </a:r>
            <a:br>
              <a:rPr lang="it-IT" altLang="it-IT" sz="1200" dirty="0">
                <a:solidFill>
                  <a:srgbClr val="E8BF6A"/>
                </a:solidFill>
                <a:latin typeface="JetBrains Mono"/>
              </a:rPr>
            </a:br>
            <a:r>
              <a:rPr lang="it-IT" altLang="it-IT" sz="1200" dirty="0">
                <a:solidFill>
                  <a:srgbClr val="E8BF6A"/>
                </a:solidFill>
                <a:latin typeface="JetBrains Mono"/>
              </a:rPr>
              <a:t>            &lt;/</a:t>
            </a:r>
            <a:r>
              <a:rPr lang="it-IT" altLang="it-IT" sz="1200" dirty="0" err="1">
                <a:solidFill>
                  <a:srgbClr val="E8BF6A"/>
                </a:solidFill>
                <a:latin typeface="JetBrains Mono"/>
              </a:rPr>
              <a:t>intent</a:t>
            </a:r>
            <a:r>
              <a:rPr lang="it-IT" altLang="it-IT" sz="1200" dirty="0">
                <a:solidFill>
                  <a:srgbClr val="E8BF6A"/>
                </a:solidFill>
                <a:latin typeface="JetBrains Mono"/>
              </a:rPr>
              <a:t>-filter&gt;</a:t>
            </a:r>
            <a:br>
              <a:rPr lang="it-IT" altLang="it-IT" sz="1200" dirty="0">
                <a:solidFill>
                  <a:srgbClr val="E8BF6A"/>
                </a:solidFill>
                <a:latin typeface="JetBrains Mono"/>
              </a:rPr>
            </a:br>
            <a:r>
              <a:rPr lang="it-IT" altLang="it-IT" sz="1200" dirty="0">
                <a:solidFill>
                  <a:srgbClr val="E8BF6A"/>
                </a:solidFill>
                <a:latin typeface="JetBrains Mono"/>
              </a:rPr>
              <a:t>        &lt;/activity&gt;</a:t>
            </a:r>
            <a:br>
              <a:rPr lang="it-IT" altLang="it-IT" sz="1200" dirty="0">
                <a:solidFill>
                  <a:srgbClr val="E8BF6A"/>
                </a:solidFill>
                <a:latin typeface="JetBrains Mono"/>
              </a:rPr>
            </a:br>
            <a:r>
              <a:rPr lang="it-IT" altLang="it-IT" sz="1200" dirty="0">
                <a:solidFill>
                  <a:srgbClr val="E8BF6A"/>
                </a:solidFill>
                <a:latin typeface="JetBrains Mono"/>
              </a:rPr>
              <a:t>    &lt;/</a:t>
            </a:r>
            <a:r>
              <a:rPr lang="it-IT" altLang="it-IT" sz="1200" dirty="0" err="1">
                <a:solidFill>
                  <a:srgbClr val="E8BF6A"/>
                </a:solidFill>
                <a:latin typeface="JetBrains Mono"/>
              </a:rPr>
              <a:t>application</a:t>
            </a:r>
            <a:r>
              <a:rPr lang="it-IT" altLang="it-IT" sz="1200" dirty="0">
                <a:solidFill>
                  <a:srgbClr val="E8BF6A"/>
                </a:solidFill>
                <a:latin typeface="JetBrains Mono"/>
              </a:rPr>
              <a:t>&gt;</a:t>
            </a:r>
            <a:br>
              <a:rPr lang="it-IT" altLang="it-IT" sz="1200" dirty="0">
                <a:solidFill>
                  <a:srgbClr val="E8BF6A"/>
                </a:solidFill>
                <a:latin typeface="JetBrains Mono"/>
              </a:rPr>
            </a:br>
            <a:br>
              <a:rPr lang="it-IT" altLang="it-IT" sz="1200" dirty="0">
                <a:solidFill>
                  <a:srgbClr val="E8BF6A"/>
                </a:solidFill>
                <a:latin typeface="JetBrains Mono"/>
              </a:rPr>
            </a:br>
            <a:r>
              <a:rPr lang="it-IT" altLang="it-IT" sz="1200" dirty="0">
                <a:solidFill>
                  <a:srgbClr val="E8BF6A"/>
                </a:solidFill>
                <a:latin typeface="JetBrains Mono"/>
              </a:rPr>
              <a:t>&lt;/</a:t>
            </a:r>
            <a:r>
              <a:rPr lang="it-IT" altLang="it-IT" sz="1200" dirty="0" err="1">
                <a:solidFill>
                  <a:srgbClr val="E8BF6A"/>
                </a:solidFill>
                <a:latin typeface="JetBrains Mono"/>
              </a:rPr>
              <a:t>manifest</a:t>
            </a:r>
            <a:r>
              <a:rPr lang="it-IT" altLang="it-IT" sz="1200" dirty="0">
                <a:solidFill>
                  <a:srgbClr val="E8BF6A"/>
                </a:solidFill>
                <a:latin typeface="JetBrains Mono"/>
              </a:rPr>
              <a:t>&gt;</a:t>
            </a:r>
            <a:endParaRPr lang="it-IT" altLang="it-IT" dirty="0">
              <a:solidFill>
                <a:prstClr val="black"/>
              </a:solidFill>
              <a:latin typeface="Arial" panose="020B0604020202020204" pitchFamily="34" charset="0"/>
            </a:endParaRPr>
          </a:p>
        </p:txBody>
      </p:sp>
    </p:spTree>
    <p:extLst>
      <p:ext uri="{BB962C8B-B14F-4D97-AF65-F5344CB8AC3E}">
        <p14:creationId xmlns:p14="http://schemas.microsoft.com/office/powerpoint/2010/main" val="2315875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B44693-C47B-4AD6-8AAB-914BFED301B3}"/>
              </a:ext>
            </a:extLst>
          </p:cNvPr>
          <p:cNvSpPr>
            <a:spLocks noGrp="1"/>
          </p:cNvSpPr>
          <p:nvPr>
            <p:ph type="title"/>
          </p:nvPr>
        </p:nvSpPr>
        <p:spPr/>
        <p:txBody>
          <a:bodyPr/>
          <a:lstStyle/>
          <a:p>
            <a:r>
              <a:rPr lang="it-IT" dirty="0" err="1"/>
              <a:t>Manifest</a:t>
            </a:r>
            <a:r>
              <a:rPr lang="it-IT" dirty="0"/>
              <a:t> </a:t>
            </a:r>
            <a:r>
              <a:rPr lang="it-IT" dirty="0" err="1"/>
              <a:t>structure</a:t>
            </a:r>
            <a:endParaRPr lang="it-IT" dirty="0"/>
          </a:p>
        </p:txBody>
      </p:sp>
      <p:sp>
        <p:nvSpPr>
          <p:cNvPr id="3" name="Segnaposto contenuto 2">
            <a:extLst>
              <a:ext uri="{FF2B5EF4-FFF2-40B4-BE49-F238E27FC236}">
                <a16:creationId xmlns:a16="http://schemas.microsoft.com/office/drawing/2014/main" id="{6E3BAFB2-712A-4779-B8CD-107A3EF650D5}"/>
              </a:ext>
            </a:extLst>
          </p:cNvPr>
          <p:cNvSpPr>
            <a:spLocks noGrp="1"/>
          </p:cNvSpPr>
          <p:nvPr>
            <p:ph sz="half" idx="1"/>
          </p:nvPr>
        </p:nvSpPr>
        <p:spPr/>
        <p:txBody>
          <a:bodyPr>
            <a:normAutofit fontScale="92500" lnSpcReduction="20000"/>
          </a:bodyPr>
          <a:lstStyle/>
          <a:p>
            <a:r>
              <a:rPr lang="it-IT" altLang="it-IT" sz="2400" dirty="0" err="1">
                <a:solidFill>
                  <a:srgbClr val="FF0000"/>
                </a:solidFill>
                <a:cs typeface="Courier New" panose="02070309020205020404" pitchFamily="49" charset="0"/>
              </a:rPr>
              <a:t>manifest</a:t>
            </a:r>
            <a:r>
              <a:rPr lang="it-IT" altLang="it-IT" sz="2400" dirty="0">
                <a:cs typeface="Courier New" panose="02070309020205020404" pitchFamily="49" charset="0"/>
              </a:rPr>
              <a:t> </a:t>
            </a:r>
            <a:r>
              <a:rPr lang="it-IT" altLang="it-IT" sz="2400" dirty="0" err="1">
                <a:cs typeface="Courier New" panose="02070309020205020404" pitchFamily="49" charset="0"/>
              </a:rPr>
              <a:t>is</a:t>
            </a:r>
            <a:r>
              <a:rPr lang="it-IT" altLang="it-IT" sz="2400" dirty="0">
                <a:cs typeface="Courier New" panose="02070309020205020404" pitchFamily="49" charset="0"/>
              </a:rPr>
              <a:t> the root tag</a:t>
            </a:r>
          </a:p>
          <a:p>
            <a:r>
              <a:rPr lang="it-IT" altLang="it-IT" sz="2400" dirty="0" err="1">
                <a:cs typeface="Courier New" panose="02070309020205020404" pitchFamily="49" charset="0"/>
              </a:rPr>
              <a:t>You</a:t>
            </a:r>
            <a:r>
              <a:rPr lang="it-IT" altLang="it-IT" sz="2400" dirty="0">
                <a:cs typeface="Courier New" panose="02070309020205020404" pitchFamily="49" charset="0"/>
              </a:rPr>
              <a:t> can </a:t>
            </a:r>
            <a:r>
              <a:rPr lang="it-IT" altLang="it-IT" sz="2400" dirty="0" err="1">
                <a:cs typeface="Courier New" panose="02070309020205020404" pitchFamily="49" charset="0"/>
              </a:rPr>
              <a:t>add</a:t>
            </a:r>
            <a:r>
              <a:rPr lang="it-IT" altLang="it-IT" sz="2400" dirty="0">
                <a:cs typeface="Courier New" panose="02070309020205020404" pitchFamily="49" charset="0"/>
              </a:rPr>
              <a:t> </a:t>
            </a:r>
            <a:r>
              <a:rPr lang="it-IT" altLang="it-IT" sz="2400" dirty="0" err="1">
                <a:cs typeface="Courier New" panose="02070309020205020404" pitchFamily="49" charset="0"/>
              </a:rPr>
              <a:t>other</a:t>
            </a:r>
            <a:r>
              <a:rPr lang="it-IT" altLang="it-IT" sz="2400" dirty="0">
                <a:cs typeface="Courier New" panose="02070309020205020404" pitchFamily="49" charset="0"/>
              </a:rPr>
              <a:t> top </a:t>
            </a:r>
            <a:r>
              <a:rPr lang="it-IT" altLang="it-IT" sz="2400" dirty="0" err="1">
                <a:cs typeface="Courier New" panose="02070309020205020404" pitchFamily="49" charset="0"/>
              </a:rPr>
              <a:t>level</a:t>
            </a:r>
            <a:r>
              <a:rPr lang="it-IT" altLang="it-IT" sz="2400" dirty="0">
                <a:cs typeface="Courier New" panose="02070309020205020404" pitchFamily="49" charset="0"/>
              </a:rPr>
              <a:t> tag:</a:t>
            </a:r>
          </a:p>
          <a:p>
            <a:pPr lvl="1"/>
            <a:r>
              <a:rPr lang="it-IT" altLang="it-IT" sz="2100" dirty="0" err="1">
                <a:solidFill>
                  <a:srgbClr val="FF0000"/>
                </a:solidFill>
                <a:cs typeface="Courier New" panose="02070309020205020404" pitchFamily="49" charset="0"/>
              </a:rPr>
              <a:t>Uses</a:t>
            </a:r>
            <a:r>
              <a:rPr lang="it-IT" altLang="it-IT" sz="2100" dirty="0">
                <a:solidFill>
                  <a:srgbClr val="FF0000"/>
                </a:solidFill>
                <a:cs typeface="Courier New" panose="02070309020205020404" pitchFamily="49" charset="0"/>
              </a:rPr>
              <a:t>-feature:</a:t>
            </a:r>
            <a:r>
              <a:rPr lang="it-IT" altLang="it-IT" sz="2100" dirty="0">
                <a:cs typeface="Courier New" panose="02070309020205020404" pitchFamily="49" charset="0"/>
              </a:rPr>
              <a:t> to </a:t>
            </a:r>
            <a:r>
              <a:rPr lang="it-IT" altLang="it-IT" sz="2100" dirty="0" err="1">
                <a:cs typeface="Courier New" panose="02070309020205020404" pitchFamily="49" charset="0"/>
              </a:rPr>
              <a:t>specify</a:t>
            </a:r>
            <a:r>
              <a:rPr lang="it-IT" altLang="it-IT" sz="2100" dirty="0">
                <a:cs typeface="Courier New" panose="02070309020205020404" pitchFamily="49" charset="0"/>
              </a:rPr>
              <a:t> hardware and software features </a:t>
            </a:r>
            <a:r>
              <a:rPr lang="it-IT" altLang="it-IT" sz="2100" dirty="0" err="1">
                <a:cs typeface="Courier New" panose="02070309020205020404" pitchFamily="49" charset="0"/>
              </a:rPr>
              <a:t>your</a:t>
            </a:r>
            <a:r>
              <a:rPr lang="it-IT" altLang="it-IT" sz="2100" dirty="0">
                <a:cs typeface="Courier New" panose="02070309020205020404" pitchFamily="49" charset="0"/>
              </a:rPr>
              <a:t> </a:t>
            </a:r>
            <a:r>
              <a:rPr lang="it-IT" altLang="it-IT" sz="2100" dirty="0" err="1">
                <a:cs typeface="Courier New" panose="02070309020205020404" pitchFamily="49" charset="0"/>
              </a:rPr>
              <a:t>applicatione</a:t>
            </a:r>
            <a:r>
              <a:rPr lang="it-IT" altLang="it-IT" sz="2100" dirty="0">
                <a:cs typeface="Courier New" panose="02070309020205020404" pitchFamily="49" charset="0"/>
              </a:rPr>
              <a:t> </a:t>
            </a:r>
            <a:r>
              <a:rPr lang="it-IT" altLang="it-IT" sz="2100" dirty="0" err="1">
                <a:cs typeface="Courier New" panose="02070309020205020404" pitchFamily="49" charset="0"/>
              </a:rPr>
              <a:t>requires</a:t>
            </a:r>
            <a:r>
              <a:rPr lang="it-IT" altLang="it-IT" sz="2100" dirty="0">
                <a:cs typeface="Courier New" panose="02070309020205020404" pitchFamily="49" charset="0"/>
              </a:rPr>
              <a:t>. (e.g. audio, NFC, </a:t>
            </a:r>
            <a:r>
              <a:rPr lang="it-IT" altLang="it-IT" sz="2100" dirty="0" err="1">
                <a:cs typeface="Courier New" panose="02070309020205020404" pitchFamily="49" charset="0"/>
              </a:rPr>
              <a:t>fingerprint</a:t>
            </a:r>
            <a:r>
              <a:rPr lang="it-IT" altLang="it-IT" sz="2100" dirty="0">
                <a:cs typeface="Courier New" panose="02070309020205020404" pitchFamily="49" charset="0"/>
              </a:rPr>
              <a:t>)</a:t>
            </a:r>
          </a:p>
          <a:p>
            <a:pPr lvl="2"/>
            <a:r>
              <a:rPr lang="it-IT" altLang="it-IT" sz="1700" dirty="0">
                <a:latin typeface="Courier New" panose="02070309020205020404" pitchFamily="49" charset="0"/>
                <a:cs typeface="Courier New" panose="02070309020205020404" pitchFamily="49" charset="0"/>
              </a:rPr>
              <a:t>&lt;</a:t>
            </a:r>
            <a:r>
              <a:rPr lang="it-IT" altLang="it-IT" sz="1700" dirty="0" err="1">
                <a:latin typeface="Courier New" panose="02070309020205020404" pitchFamily="49" charset="0"/>
                <a:cs typeface="Courier New" panose="02070309020205020404" pitchFamily="49" charset="0"/>
              </a:rPr>
              <a:t>uses</a:t>
            </a:r>
            <a:r>
              <a:rPr lang="it-IT" altLang="it-IT" sz="1700" dirty="0">
                <a:latin typeface="Courier New" panose="02070309020205020404" pitchFamily="49" charset="0"/>
                <a:cs typeface="Courier New" panose="02070309020205020404" pitchFamily="49" charset="0"/>
              </a:rPr>
              <a:t>-feature </a:t>
            </a:r>
            <a:r>
              <a:rPr lang="it-IT" altLang="it-IT" sz="1700" dirty="0" err="1">
                <a:latin typeface="Courier New" panose="02070309020205020404" pitchFamily="49" charset="0"/>
                <a:cs typeface="Courier New" panose="02070309020205020404" pitchFamily="49" charset="0"/>
              </a:rPr>
              <a:t>android:name</a:t>
            </a:r>
            <a:r>
              <a:rPr lang="it-IT" altLang="it-IT" sz="1700" dirty="0">
                <a:latin typeface="Courier New" panose="02070309020205020404" pitchFamily="49" charset="0"/>
                <a:cs typeface="Courier New" panose="02070309020205020404" pitchFamily="49" charset="0"/>
              </a:rPr>
              <a:t>="</a:t>
            </a:r>
            <a:r>
              <a:rPr lang="it-IT" altLang="it-IT" sz="1700" dirty="0" err="1">
                <a:latin typeface="Courier New" panose="02070309020205020404" pitchFamily="49" charset="0"/>
                <a:cs typeface="Courier New" panose="02070309020205020404" pitchFamily="49" charset="0"/>
              </a:rPr>
              <a:t>android.hardware.NFC</a:t>
            </a:r>
            <a:r>
              <a:rPr lang="it-IT" altLang="it-IT" sz="1700" dirty="0">
                <a:latin typeface="Courier New" panose="02070309020205020404" pitchFamily="49" charset="0"/>
                <a:cs typeface="Courier New" panose="02070309020205020404" pitchFamily="49" charset="0"/>
              </a:rPr>
              <a:t>"/&gt;</a:t>
            </a:r>
          </a:p>
          <a:p>
            <a:pPr lvl="1"/>
            <a:r>
              <a:rPr lang="it-IT" altLang="it-IT" sz="2100" dirty="0" err="1">
                <a:solidFill>
                  <a:srgbClr val="FF0000"/>
                </a:solidFill>
                <a:cs typeface="Courier New" panose="02070309020205020404" pitchFamily="49" charset="0"/>
              </a:rPr>
              <a:t>Uses-permission</a:t>
            </a:r>
            <a:r>
              <a:rPr lang="it-IT" altLang="it-IT" sz="2100" dirty="0">
                <a:solidFill>
                  <a:srgbClr val="FF0000"/>
                </a:solidFill>
                <a:cs typeface="Courier New" panose="02070309020205020404" pitchFamily="49" charset="0"/>
              </a:rPr>
              <a:t>: </a:t>
            </a:r>
            <a:r>
              <a:rPr lang="it-IT" altLang="it-IT" sz="2100" dirty="0">
                <a:cs typeface="Courier New" panose="02070309020205020404" pitchFamily="49" charset="0"/>
              </a:rPr>
              <a:t>part of security </a:t>
            </a:r>
            <a:r>
              <a:rPr lang="it-IT" altLang="it-IT" sz="2100" dirty="0" err="1">
                <a:cs typeface="Courier New" panose="02070309020205020404" pitchFamily="49" charset="0"/>
              </a:rPr>
              <a:t>application</a:t>
            </a:r>
            <a:r>
              <a:rPr lang="it-IT" altLang="it-IT" sz="2100" dirty="0">
                <a:cs typeface="Courier New" panose="02070309020205020404" pitchFamily="49" charset="0"/>
              </a:rPr>
              <a:t> model, </a:t>
            </a:r>
            <a:r>
              <a:rPr lang="it-IT" altLang="it-IT" sz="2100" dirty="0" err="1">
                <a:cs typeface="Courier New" panose="02070309020205020404" pitchFamily="49" charset="0"/>
              </a:rPr>
              <a:t>each</a:t>
            </a:r>
            <a:r>
              <a:rPr lang="it-IT" altLang="it-IT" sz="2100" dirty="0">
                <a:cs typeface="Courier New" panose="02070309020205020404" pitchFamily="49" charset="0"/>
              </a:rPr>
              <a:t> </a:t>
            </a:r>
            <a:r>
              <a:rPr lang="it-IT" altLang="it-IT" sz="2100" dirty="0" err="1">
                <a:cs typeface="Courier New" panose="02070309020205020404" pitchFamily="49" charset="0"/>
              </a:rPr>
              <a:t>node</a:t>
            </a:r>
            <a:r>
              <a:rPr lang="it-IT" altLang="it-IT" sz="2100" dirty="0">
                <a:cs typeface="Courier New" panose="02070309020205020404" pitchFamily="49" charset="0"/>
              </a:rPr>
              <a:t> </a:t>
            </a:r>
            <a:r>
              <a:rPr lang="it-IT" altLang="it-IT" sz="2100" dirty="0" err="1">
                <a:cs typeface="Courier New" panose="02070309020205020404" pitchFamily="49" charset="0"/>
              </a:rPr>
              <a:t>declare</a:t>
            </a:r>
            <a:r>
              <a:rPr lang="it-IT" altLang="it-IT" sz="2100" dirty="0">
                <a:cs typeface="Courier New" panose="02070309020205020404" pitchFamily="49" charset="0"/>
              </a:rPr>
              <a:t> the user </a:t>
            </a:r>
            <a:r>
              <a:rPr lang="it-IT" altLang="it-IT" sz="2100" dirty="0" err="1">
                <a:cs typeface="Courier New" panose="02070309020205020404" pitchFamily="49" charset="0"/>
              </a:rPr>
              <a:t>permission</a:t>
            </a:r>
            <a:r>
              <a:rPr lang="it-IT" altLang="it-IT" sz="2100" dirty="0">
                <a:cs typeface="Courier New" panose="02070309020205020404" pitchFamily="49" charset="0"/>
              </a:rPr>
              <a:t> </a:t>
            </a:r>
            <a:r>
              <a:rPr lang="it-IT" altLang="it-IT" sz="2100" dirty="0" err="1">
                <a:cs typeface="Courier New" panose="02070309020205020404" pitchFamily="49" charset="0"/>
              </a:rPr>
              <a:t>application</a:t>
            </a:r>
            <a:r>
              <a:rPr lang="it-IT" altLang="it-IT" sz="2100" dirty="0">
                <a:cs typeface="Courier New" panose="02070309020205020404" pitchFamily="49" charset="0"/>
              </a:rPr>
              <a:t> </a:t>
            </a:r>
            <a:r>
              <a:rPr lang="it-IT" altLang="it-IT" sz="2100" dirty="0" err="1">
                <a:cs typeface="Courier New" panose="02070309020205020404" pitchFamily="49" charset="0"/>
              </a:rPr>
              <a:t>requires</a:t>
            </a:r>
            <a:r>
              <a:rPr lang="it-IT" altLang="it-IT" sz="2100" dirty="0">
                <a:cs typeface="Courier New" panose="02070309020205020404" pitchFamily="49" charset="0"/>
              </a:rPr>
              <a:t>. </a:t>
            </a:r>
            <a:r>
              <a:rPr lang="it-IT" altLang="it-IT" sz="2100" dirty="0" err="1">
                <a:cs typeface="Courier New" panose="02070309020205020404" pitchFamily="49" charset="0"/>
              </a:rPr>
              <a:t>Each</a:t>
            </a:r>
            <a:r>
              <a:rPr lang="it-IT" altLang="it-IT" sz="2100" dirty="0">
                <a:cs typeface="Courier New" panose="02070309020205020404" pitchFamily="49" charset="0"/>
              </a:rPr>
              <a:t> of </a:t>
            </a:r>
            <a:r>
              <a:rPr lang="it-IT" altLang="it-IT" sz="2100" dirty="0" err="1">
                <a:cs typeface="Courier New" panose="02070309020205020404" pitchFamily="49" charset="0"/>
              </a:rPr>
              <a:t>them</a:t>
            </a:r>
            <a:r>
              <a:rPr lang="it-IT" altLang="it-IT" sz="2100" dirty="0">
                <a:cs typeface="Courier New" panose="02070309020205020404" pitchFamily="49" charset="0"/>
              </a:rPr>
              <a:t> </a:t>
            </a:r>
            <a:r>
              <a:rPr lang="it-IT" altLang="it-IT" sz="2100" dirty="0" err="1">
                <a:cs typeface="Courier New" panose="02070309020205020404" pitchFamily="49" charset="0"/>
              </a:rPr>
              <a:t>will</a:t>
            </a:r>
            <a:r>
              <a:rPr lang="it-IT" altLang="it-IT" sz="2100" dirty="0">
                <a:cs typeface="Courier New" panose="02070309020205020404" pitchFamily="49" charset="0"/>
              </a:rPr>
              <a:t> be </a:t>
            </a:r>
            <a:r>
              <a:rPr lang="it-IT" altLang="it-IT" sz="2100" dirty="0" err="1">
                <a:cs typeface="Courier New" panose="02070309020205020404" pitchFamily="49" charset="0"/>
              </a:rPr>
              <a:t>presented</a:t>
            </a:r>
            <a:r>
              <a:rPr lang="it-IT" altLang="it-IT" sz="2100" dirty="0">
                <a:cs typeface="Courier New" panose="02070309020205020404" pitchFamily="49" charset="0"/>
              </a:rPr>
              <a:t> to the user </a:t>
            </a:r>
            <a:r>
              <a:rPr lang="it-IT" altLang="it-IT" sz="2100" dirty="0" err="1">
                <a:cs typeface="Courier New" panose="02070309020205020404" pitchFamily="49" charset="0"/>
              </a:rPr>
              <a:t>while</a:t>
            </a:r>
            <a:r>
              <a:rPr lang="it-IT" altLang="it-IT" sz="2100" dirty="0">
                <a:cs typeface="Courier New" panose="02070309020205020404" pitchFamily="49" charset="0"/>
              </a:rPr>
              <a:t> </a:t>
            </a:r>
            <a:r>
              <a:rPr lang="it-IT" altLang="it-IT" sz="2100" dirty="0" err="1">
                <a:cs typeface="Courier New" panose="02070309020205020404" pitchFamily="49" charset="0"/>
              </a:rPr>
              <a:t>application</a:t>
            </a:r>
            <a:r>
              <a:rPr lang="it-IT" altLang="it-IT" sz="2100" dirty="0">
                <a:cs typeface="Courier New" panose="02070309020205020404" pitchFamily="49" charset="0"/>
              </a:rPr>
              <a:t> </a:t>
            </a:r>
            <a:r>
              <a:rPr lang="it-IT" altLang="it-IT" sz="2100" dirty="0" err="1">
                <a:cs typeface="Courier New" panose="02070309020205020404" pitchFamily="49" charset="0"/>
              </a:rPr>
              <a:t>is</a:t>
            </a:r>
            <a:r>
              <a:rPr lang="it-IT" altLang="it-IT" sz="2100" dirty="0">
                <a:cs typeface="Courier New" panose="02070309020205020404" pitchFamily="49" charset="0"/>
              </a:rPr>
              <a:t> running. User can </a:t>
            </a:r>
            <a:r>
              <a:rPr lang="en-GB" altLang="it-IT" sz="2100" dirty="0">
                <a:cs typeface="Courier New" panose="02070309020205020404" pitchFamily="49" charset="0"/>
              </a:rPr>
              <a:t>accept</a:t>
            </a:r>
            <a:r>
              <a:rPr lang="it-IT" altLang="it-IT" sz="2100" dirty="0">
                <a:cs typeface="Courier New" panose="02070309020205020404" pitchFamily="49" charset="0"/>
              </a:rPr>
              <a:t> or </a:t>
            </a:r>
            <a:r>
              <a:rPr lang="it-IT" altLang="it-IT" sz="2100" dirty="0" err="1">
                <a:cs typeface="Courier New" panose="02070309020205020404" pitchFamily="49" charset="0"/>
              </a:rPr>
              <a:t>refuse</a:t>
            </a:r>
            <a:r>
              <a:rPr lang="it-IT" altLang="it-IT" sz="2100" dirty="0">
                <a:cs typeface="Courier New" panose="02070309020205020404" pitchFamily="49" charset="0"/>
              </a:rPr>
              <a:t> </a:t>
            </a:r>
            <a:r>
              <a:rPr lang="it-IT" altLang="it-IT" sz="2100" dirty="0" err="1">
                <a:cs typeface="Courier New" panose="02070309020205020404" pitchFamily="49" charset="0"/>
              </a:rPr>
              <a:t>them</a:t>
            </a:r>
            <a:endParaRPr lang="it-IT" altLang="it-IT" sz="2100" dirty="0">
              <a:cs typeface="Courier New" panose="02070309020205020404" pitchFamily="49" charset="0"/>
            </a:endParaRPr>
          </a:p>
          <a:p>
            <a:pPr lvl="2"/>
            <a:r>
              <a:rPr lang="it-IT" altLang="it-IT" sz="1700" dirty="0">
                <a:latin typeface="Courier New" panose="02070309020205020404" pitchFamily="49" charset="0"/>
                <a:cs typeface="Courier New" panose="02070309020205020404" pitchFamily="49" charset="0"/>
              </a:rPr>
              <a:t>&lt;</a:t>
            </a:r>
            <a:r>
              <a:rPr lang="it-IT" altLang="it-IT" sz="1700" dirty="0" err="1">
                <a:latin typeface="Courier New" panose="02070309020205020404" pitchFamily="49" charset="0"/>
                <a:cs typeface="Courier New" panose="02070309020205020404" pitchFamily="49" charset="0"/>
              </a:rPr>
              <a:t>uses-permission</a:t>
            </a:r>
            <a:r>
              <a:rPr lang="it-IT" altLang="it-IT" sz="1700" dirty="0">
                <a:latin typeface="Courier New" panose="02070309020205020404" pitchFamily="49" charset="0"/>
                <a:cs typeface="Courier New" panose="02070309020205020404" pitchFamily="49" charset="0"/>
              </a:rPr>
              <a:t> </a:t>
            </a:r>
            <a:r>
              <a:rPr lang="it-IT" altLang="it-IT" sz="1700" dirty="0" err="1">
                <a:latin typeface="Courier New" panose="02070309020205020404" pitchFamily="49" charset="0"/>
                <a:cs typeface="Courier New" panose="02070309020205020404" pitchFamily="49" charset="0"/>
              </a:rPr>
              <a:t>android:name</a:t>
            </a:r>
            <a:r>
              <a:rPr lang="it-IT" altLang="it-IT" sz="1700" dirty="0">
                <a:latin typeface="Courier New" panose="02070309020205020404" pitchFamily="49" charset="0"/>
                <a:cs typeface="Courier New" panose="02070309020205020404" pitchFamily="49" charset="0"/>
              </a:rPr>
              <a:t>= "</a:t>
            </a:r>
            <a:r>
              <a:rPr lang="it-IT" altLang="it-IT" sz="1700" dirty="0" err="1">
                <a:latin typeface="Courier New" panose="02070309020205020404" pitchFamily="49" charset="0"/>
                <a:cs typeface="Courier New" panose="02070309020205020404" pitchFamily="49" charset="0"/>
              </a:rPr>
              <a:t>android.permission.ACCESS_FINE_LOCATION</a:t>
            </a:r>
            <a:r>
              <a:rPr lang="it-IT" altLang="it-IT" sz="1700" dirty="0">
                <a:latin typeface="Courier New" panose="02070309020205020404" pitchFamily="49" charset="0"/>
                <a:cs typeface="Courier New" panose="02070309020205020404" pitchFamily="49" charset="0"/>
              </a:rPr>
              <a:t>"/&gt;</a:t>
            </a:r>
          </a:p>
        </p:txBody>
      </p:sp>
      <p:sp>
        <p:nvSpPr>
          <p:cNvPr id="5" name="Segnaposto numero diapositiva 4">
            <a:extLst>
              <a:ext uri="{FF2B5EF4-FFF2-40B4-BE49-F238E27FC236}">
                <a16:creationId xmlns:a16="http://schemas.microsoft.com/office/drawing/2014/main" id="{15CD035A-6F56-4E70-BDF2-77DF5B017AC7}"/>
              </a:ext>
            </a:extLst>
          </p:cNvPr>
          <p:cNvSpPr>
            <a:spLocks noGrp="1"/>
          </p:cNvSpPr>
          <p:nvPr>
            <p:ph type="sldNum" sz="quarter" idx="12"/>
          </p:nvPr>
        </p:nvSpPr>
        <p:spPr/>
        <p:txBody>
          <a:bodyPr/>
          <a:lstStyle/>
          <a:p>
            <a:fld id="{D2040F39-7941-49A4-B48D-F201B18B6351}" type="slidenum">
              <a:rPr lang="it-IT" smtClean="0"/>
              <a:pPr/>
              <a:t>6</a:t>
            </a:fld>
            <a:endParaRPr lang="it-IT" dirty="0"/>
          </a:p>
        </p:txBody>
      </p:sp>
      <p:sp>
        <p:nvSpPr>
          <p:cNvPr id="6" name="Rectangle 1">
            <a:extLst>
              <a:ext uri="{FF2B5EF4-FFF2-40B4-BE49-F238E27FC236}">
                <a16:creationId xmlns:a16="http://schemas.microsoft.com/office/drawing/2014/main" id="{FD3B71E8-010E-B56A-A0C8-F8F460FE1BA9}"/>
              </a:ext>
            </a:extLst>
          </p:cNvPr>
          <p:cNvSpPr>
            <a:spLocks noGrp="1" noChangeArrowheads="1"/>
          </p:cNvSpPr>
          <p:nvPr>
            <p:ph sz="half" idx="2"/>
          </p:nvPr>
        </p:nvSpPr>
        <p:spPr bwMode="auto">
          <a:xfrm>
            <a:off x="6197600" y="1954967"/>
            <a:ext cx="5384800" cy="38164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BF6A"/>
                </a:solidFill>
                <a:effectLst/>
                <a:latin typeface="JetBrains Mono"/>
              </a:rPr>
              <a:t>&lt;?</a:t>
            </a:r>
            <a:r>
              <a:rPr kumimoji="0" lang="en-US" altLang="en-US" sz="1100" b="0" i="0" u="none" strike="noStrike" cap="none" normalizeH="0" baseline="0" dirty="0">
                <a:ln>
                  <a:noFill/>
                </a:ln>
                <a:solidFill>
                  <a:srgbClr val="BABABA"/>
                </a:solidFill>
                <a:effectLst/>
                <a:latin typeface="JetBrains Mono"/>
              </a:rPr>
              <a:t>xml version</a:t>
            </a:r>
            <a:r>
              <a:rPr kumimoji="0" lang="en-US" altLang="en-US" sz="1100" b="0" i="0" u="none" strike="noStrike" cap="none" normalizeH="0" baseline="0" dirty="0">
                <a:ln>
                  <a:noFill/>
                </a:ln>
                <a:solidFill>
                  <a:srgbClr val="6A8759"/>
                </a:solidFill>
                <a:effectLst/>
                <a:latin typeface="JetBrains Mono"/>
              </a:rPr>
              <a:t>="1.0" </a:t>
            </a:r>
            <a:r>
              <a:rPr kumimoji="0" lang="en-US" altLang="en-US" sz="1100" b="0" i="0" u="none" strike="noStrike" cap="none" normalizeH="0" baseline="0" dirty="0">
                <a:ln>
                  <a:noFill/>
                </a:ln>
                <a:solidFill>
                  <a:srgbClr val="BABABA"/>
                </a:solidFill>
                <a:effectLst/>
                <a:latin typeface="JetBrains Mono"/>
              </a:rPr>
              <a:t>encoding</a:t>
            </a:r>
            <a:r>
              <a:rPr kumimoji="0" lang="en-US" altLang="en-US" sz="1100" b="0" i="0" u="none" strike="noStrike" cap="none" normalizeH="0" baseline="0" dirty="0">
                <a:ln>
                  <a:noFill/>
                </a:ln>
                <a:solidFill>
                  <a:srgbClr val="6A8759"/>
                </a:solidFill>
                <a:effectLst/>
                <a:latin typeface="JetBrains Mono"/>
              </a:rPr>
              <a:t>="utf-8"</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a:ln>
                  <a:noFill/>
                </a:ln>
                <a:solidFill>
                  <a:srgbClr val="6A8759"/>
                </a:solidFill>
                <a:effectLst/>
                <a:latin typeface="JetBrains Mono"/>
              </a:rPr>
              <a:t>="http://schemas.android.com/</a:t>
            </a:r>
            <a:r>
              <a:rPr kumimoji="0" lang="en-US" altLang="en-US" sz="1100" b="0" i="0" u="none" strike="noStrike" cap="none" normalizeH="0" baseline="0" dirty="0" err="1">
                <a:ln>
                  <a:noFill/>
                </a:ln>
                <a:solidFill>
                  <a:srgbClr val="6A8759"/>
                </a:solidFill>
                <a:effectLst/>
                <a:latin typeface="JetBrains Mono"/>
              </a:rPr>
              <a:t>apk</a:t>
            </a:r>
            <a:r>
              <a:rPr kumimoji="0" lang="en-US" altLang="en-US" sz="1100" b="0" i="0" u="none" strike="noStrike" cap="none" normalizeH="0" baseline="0" dirty="0">
                <a:ln>
                  <a:noFill/>
                </a:ln>
                <a:solidFill>
                  <a:srgbClr val="6A8759"/>
                </a:solidFill>
                <a:effectLst/>
                <a:latin typeface="JetBrains Mono"/>
              </a:rPr>
              <a:t>/res/android"</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a:ln>
                  <a:noFill/>
                </a:ln>
                <a:solidFill>
                  <a:srgbClr val="6A8759"/>
                </a:solidFill>
                <a:effectLst/>
                <a:latin typeface="JetBrains Mono"/>
              </a:rPr>
              <a:t>="http://schemas.android.com/tools"</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BABABA"/>
                </a:solidFill>
                <a:effectLst/>
                <a:latin typeface="JetBrains Mono"/>
              </a:rPr>
              <a:t>package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com.</a:t>
            </a:r>
            <a:r>
              <a:rPr lang="en-US" altLang="en-US" sz="1100" dirty="0" err="1">
                <a:solidFill>
                  <a:srgbClr val="6A8759"/>
                </a:solidFill>
                <a:latin typeface="JetBrains Mono"/>
              </a:rPr>
              <a:t>app</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endParaRPr kumimoji="0" lang="en-US" altLang="en-US" sz="1100" b="0" i="0" u="none" strike="noStrike" cap="none" normalizeH="0" baseline="0" dirty="0">
              <a:ln>
                <a:noFill/>
              </a:ln>
              <a:solidFill>
                <a:srgbClr val="E8BF6A"/>
              </a:solidFill>
              <a:effectLst/>
              <a:latin typeface="JetBrains Mono"/>
            </a:endParaRPr>
          </a:p>
          <a:p>
            <a:pPr marL="171450" lvl="1" indent="0" eaLnBrk="0" fontAlgn="base" hangingPunct="0">
              <a:spcBef>
                <a:spcPct val="0"/>
              </a:spcBef>
              <a:spcAft>
                <a:spcPct val="0"/>
              </a:spcAft>
              <a:buNone/>
            </a:pPr>
            <a:r>
              <a:rPr lang="en-US" altLang="en-US" sz="1100" dirty="0">
                <a:solidFill>
                  <a:srgbClr val="E8BF6A"/>
                </a:solidFill>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a:t>
            </a:r>
            <a:r>
              <a:rPr lang="en-US" altLang="en-US" sz="1100" dirty="0">
                <a:solidFill>
                  <a:srgbClr val="6A8759"/>
                </a:solidFill>
                <a:latin typeface="JetBrains Mono"/>
              </a:rPr>
              <a:t>. ACCESS_FINE_LOCATION"</a:t>
            </a:r>
            <a:r>
              <a:rPr lang="en-US" altLang="en-US" sz="1100" dirty="0">
                <a:solidFill>
                  <a:srgbClr val="E8BF6A"/>
                </a:solidFill>
                <a:latin typeface="JetBrains Mono"/>
              </a:rPr>
              <a:t>/&gt;</a:t>
            </a:r>
          </a:p>
          <a:p>
            <a:pPr marL="171450" lvl="1" indent="0" eaLnBrk="0" fontAlgn="base" hangingPunct="0">
              <a:spcBef>
                <a:spcPct val="0"/>
              </a:spcBef>
              <a:spcAft>
                <a:spcPct val="0"/>
              </a:spcAft>
              <a:buNone/>
            </a:pPr>
            <a:br>
              <a:rPr lang="en-US" altLang="en-US" sz="1100" dirty="0">
                <a:solidFill>
                  <a:srgbClr val="E8BF6A"/>
                </a:solidFill>
                <a:latin typeface="JetBrains Mono"/>
              </a:rPr>
            </a:br>
            <a:r>
              <a:rPr lang="en-US" altLang="en-US" sz="1100" dirty="0">
                <a:solidFill>
                  <a:srgbClr val="E8BF6A"/>
                </a:solidFill>
                <a:latin typeface="JetBrains Mono"/>
              </a:rPr>
              <a:t>&lt;uses-feature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android.hardware.NFC</a:t>
            </a:r>
            <a:r>
              <a:rPr lang="en-US" altLang="en-US" sz="1100" dirty="0">
                <a:solidFill>
                  <a:srgbClr val="6A8759"/>
                </a:solidFill>
                <a:latin typeface="JetBrains Mono"/>
              </a:rPr>
              <a:t>"</a:t>
            </a:r>
            <a:r>
              <a:rPr lang="en-US" altLang="en-US" sz="1100" dirty="0">
                <a:solidFill>
                  <a:srgbClr val="E8BF6A"/>
                </a:solidFill>
                <a:latin typeface="JetBrains Mono"/>
              </a:rPr>
              <a:t>/&gt;</a:t>
            </a:r>
            <a:endParaRPr lang="en-US" altLang="en-US" sz="1100" dirty="0">
              <a:latin typeface="Arial" panose="020B0604020202020204" pitchFamily="34" charset="0"/>
            </a:endParaRPr>
          </a:p>
          <a:p>
            <a:pPr indent="0" eaLnBrk="0" fontAlgn="base" hangingPunct="0">
              <a:spcBef>
                <a:spcPct val="0"/>
              </a:spcBef>
              <a:spcAft>
                <a:spcPct val="0"/>
              </a:spcAft>
              <a:buNone/>
            </a:pP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&lt;application</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MainActivity</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:exported</a:t>
            </a:r>
            <a:r>
              <a:rPr kumimoji="0" lang="en-US" altLang="en-US" sz="1100" b="0" i="0" u="none" strike="noStrike" cap="none" normalizeH="0" baseline="0" dirty="0">
                <a:ln>
                  <a:noFill/>
                </a:ln>
                <a:solidFill>
                  <a:srgbClr val="6A8759"/>
                </a:solidFill>
                <a:effectLst/>
                <a:latin typeface="JetBrains Mono"/>
              </a:rPr>
              <a:t>="true"</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&lt;action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android.intent.action.MAIN</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&lt;category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android.intent.category.LAUNCHER</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&lt;/application&gt;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&lt;/manifest&gt;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0670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0ADC5D-4DF4-4A2C-BFD3-A9ECA4DBB44D}"/>
              </a:ext>
            </a:extLst>
          </p:cNvPr>
          <p:cNvSpPr>
            <a:spLocks noGrp="1"/>
          </p:cNvSpPr>
          <p:nvPr>
            <p:ph type="title"/>
          </p:nvPr>
        </p:nvSpPr>
        <p:spPr/>
        <p:txBody>
          <a:bodyPr/>
          <a:lstStyle/>
          <a:p>
            <a:r>
              <a:rPr lang="it-IT" dirty="0" err="1"/>
              <a:t>Manifest</a:t>
            </a:r>
            <a:r>
              <a:rPr lang="it-IT" dirty="0"/>
              <a:t> </a:t>
            </a:r>
            <a:r>
              <a:rPr lang="it-IT" dirty="0" err="1"/>
              <a:t>structure</a:t>
            </a:r>
            <a:r>
              <a:rPr lang="it-IT" dirty="0"/>
              <a:t> (2)</a:t>
            </a:r>
          </a:p>
        </p:txBody>
      </p:sp>
      <p:sp>
        <p:nvSpPr>
          <p:cNvPr id="3" name="Segnaposto contenuto 2">
            <a:extLst>
              <a:ext uri="{FF2B5EF4-FFF2-40B4-BE49-F238E27FC236}">
                <a16:creationId xmlns:a16="http://schemas.microsoft.com/office/drawing/2014/main" id="{0DCCC171-7CA5-4414-AF99-2BDC7DB51AF1}"/>
              </a:ext>
            </a:extLst>
          </p:cNvPr>
          <p:cNvSpPr>
            <a:spLocks noGrp="1"/>
          </p:cNvSpPr>
          <p:nvPr>
            <p:ph idx="1"/>
          </p:nvPr>
        </p:nvSpPr>
        <p:spPr/>
        <p:txBody>
          <a:bodyPr>
            <a:normAutofit fontScale="92500" lnSpcReduction="20000"/>
          </a:bodyPr>
          <a:lstStyle/>
          <a:p>
            <a:r>
              <a:rPr lang="it-IT" altLang="it-IT" sz="2400" dirty="0">
                <a:cs typeface="Courier New" panose="02070309020205020404" pitchFamily="49" charset="0"/>
              </a:rPr>
              <a:t>In </a:t>
            </a:r>
            <a:r>
              <a:rPr lang="it-IT" altLang="it-IT" sz="2400" dirty="0" err="1">
                <a:solidFill>
                  <a:srgbClr val="FF0000"/>
                </a:solidFill>
                <a:cs typeface="Courier New" panose="02070309020205020404" pitchFamily="49" charset="0"/>
              </a:rPr>
              <a:t>application</a:t>
            </a:r>
            <a:r>
              <a:rPr lang="it-IT" altLang="it-IT" sz="2400" dirty="0">
                <a:cs typeface="Courier New" panose="02070309020205020404" pitchFamily="49" charset="0"/>
              </a:rPr>
              <a:t> </a:t>
            </a:r>
            <a:r>
              <a:rPr lang="it-IT" altLang="it-IT" sz="2400" dirty="0" err="1">
                <a:cs typeface="Courier New" panose="02070309020205020404" pitchFamily="49" charset="0"/>
              </a:rPr>
              <a:t>node</a:t>
            </a:r>
            <a:r>
              <a:rPr lang="it-IT" altLang="it-IT" sz="2400" dirty="0">
                <a:cs typeface="Courier New" panose="02070309020205020404" pitchFamily="49" charset="0"/>
              </a:rPr>
              <a:t> are </a:t>
            </a:r>
            <a:r>
              <a:rPr lang="it-IT" altLang="it-IT" sz="2400" dirty="0" err="1">
                <a:cs typeface="Courier New" panose="02070309020205020404" pitchFamily="49" charset="0"/>
              </a:rPr>
              <a:t>specified</a:t>
            </a:r>
            <a:r>
              <a:rPr lang="it-IT" altLang="it-IT" sz="2400" dirty="0">
                <a:cs typeface="Courier New" panose="02070309020205020404" pitchFamily="49" charset="0"/>
              </a:rPr>
              <a:t> </a:t>
            </a:r>
            <a:r>
              <a:rPr lang="it-IT" altLang="it-IT" sz="2400" dirty="0" err="1">
                <a:cs typeface="Courier New" panose="02070309020205020404" pitchFamily="49" charset="0"/>
              </a:rPr>
              <a:t>application</a:t>
            </a:r>
            <a:r>
              <a:rPr lang="it-IT" altLang="it-IT" sz="2400" dirty="0">
                <a:cs typeface="Courier New" panose="02070309020205020404" pitchFamily="49" charset="0"/>
              </a:rPr>
              <a:t> metadata (e.g. name, </a:t>
            </a:r>
            <a:r>
              <a:rPr lang="it-IT" altLang="it-IT" sz="2400" dirty="0" err="1">
                <a:cs typeface="Courier New" panose="02070309020205020404" pitchFamily="49" charset="0"/>
              </a:rPr>
              <a:t>icon</a:t>
            </a:r>
            <a:r>
              <a:rPr lang="it-IT" altLang="it-IT" sz="2400" dirty="0">
                <a:cs typeface="Courier New" panose="02070309020205020404" pitchFamily="49" charset="0"/>
              </a:rPr>
              <a:t>, </a:t>
            </a:r>
            <a:r>
              <a:rPr lang="it-IT" altLang="it-IT" sz="2400" dirty="0" err="1">
                <a:cs typeface="Courier New" panose="02070309020205020404" pitchFamily="49" charset="0"/>
              </a:rPr>
              <a:t>theme</a:t>
            </a:r>
            <a:r>
              <a:rPr lang="it-IT" altLang="it-IT" sz="2400" dirty="0">
                <a:cs typeface="Courier New" panose="02070309020205020404" pitchFamily="49" charset="0"/>
              </a:rPr>
              <a:t> …) and </a:t>
            </a:r>
            <a:r>
              <a:rPr lang="it-IT" altLang="it-IT" sz="2400" dirty="0" err="1">
                <a:cs typeface="Courier New" panose="02070309020205020404" pitchFamily="49" charset="0"/>
              </a:rPr>
              <a:t>contains</a:t>
            </a:r>
            <a:r>
              <a:rPr lang="it-IT" altLang="it-IT" sz="2400" dirty="0">
                <a:cs typeface="Courier New" panose="02070309020205020404" pitchFamily="49" charset="0"/>
              </a:rPr>
              <a:t> tags:</a:t>
            </a:r>
          </a:p>
          <a:p>
            <a:pPr lvl="1"/>
            <a:r>
              <a:rPr lang="it-IT" altLang="it-IT" sz="2000" dirty="0">
                <a:solidFill>
                  <a:srgbClr val="FF0000"/>
                </a:solidFill>
                <a:cs typeface="Courier New" panose="02070309020205020404" pitchFamily="49" charset="0"/>
              </a:rPr>
              <a:t>Activity: </a:t>
            </a:r>
            <a:r>
              <a:rPr lang="it-IT" altLang="it-IT" sz="2000" dirty="0" err="1">
                <a:cs typeface="Courier New" panose="02070309020205020404" pitchFamily="49" charset="0"/>
              </a:rPr>
              <a:t>is</a:t>
            </a:r>
            <a:r>
              <a:rPr lang="it-IT" altLang="it-IT" sz="2000" dirty="0">
                <a:cs typeface="Courier New" panose="02070309020205020404" pitchFamily="49" charset="0"/>
              </a:rPr>
              <a:t> </a:t>
            </a:r>
            <a:r>
              <a:rPr lang="it-IT" altLang="it-IT" sz="2000" dirty="0" err="1">
                <a:cs typeface="Courier New" panose="02070309020205020404" pitchFamily="49" charset="0"/>
              </a:rPr>
              <a:t>required</a:t>
            </a:r>
            <a:r>
              <a:rPr lang="it-IT" altLang="it-IT" sz="2000" dirty="0">
                <a:cs typeface="Courier New" panose="02070309020205020404" pitchFamily="49" charset="0"/>
              </a:rPr>
              <a:t> for </a:t>
            </a:r>
            <a:r>
              <a:rPr lang="it-IT" altLang="it-IT" sz="2000" dirty="0" err="1">
                <a:cs typeface="Courier New" panose="02070309020205020404" pitchFamily="49" charset="0"/>
              </a:rPr>
              <a:t>every</a:t>
            </a:r>
            <a:r>
              <a:rPr lang="it-IT" altLang="it-IT" sz="2000" dirty="0">
                <a:cs typeface="Courier New" panose="02070309020205020404" pitchFamily="49" charset="0"/>
              </a:rPr>
              <a:t> activity </a:t>
            </a:r>
            <a:r>
              <a:rPr lang="it-IT" altLang="it-IT" sz="2000" dirty="0" err="1">
                <a:cs typeface="Courier New" panose="02070309020205020404" pitchFamily="49" charset="0"/>
              </a:rPr>
              <a:t>within</a:t>
            </a:r>
            <a:r>
              <a:rPr lang="it-IT" altLang="it-IT" sz="2000" dirty="0">
                <a:cs typeface="Courier New" panose="02070309020205020404" pitchFamily="49" charset="0"/>
              </a:rPr>
              <a:t> </a:t>
            </a:r>
            <a:r>
              <a:rPr lang="it-IT" altLang="it-IT" sz="2000" dirty="0" err="1">
                <a:cs typeface="Courier New" panose="02070309020205020404" pitchFamily="49" charset="0"/>
              </a:rPr>
              <a:t>your</a:t>
            </a:r>
            <a:r>
              <a:rPr lang="it-IT" altLang="it-IT" sz="2000" dirty="0">
                <a:cs typeface="Courier New" panose="02070309020205020404" pitchFamily="49" charset="0"/>
              </a:rPr>
              <a:t> </a:t>
            </a:r>
            <a:r>
              <a:rPr lang="it-IT" altLang="it-IT" sz="2000" dirty="0" err="1">
                <a:cs typeface="Courier New" panose="02070309020205020404" pitchFamily="49" charset="0"/>
              </a:rPr>
              <a:t>application</a:t>
            </a:r>
            <a:r>
              <a:rPr lang="it-IT" altLang="it-IT" sz="2000" dirty="0">
                <a:cs typeface="Courier New" panose="02070309020205020404" pitchFamily="49" charset="0"/>
              </a:rPr>
              <a:t>. </a:t>
            </a:r>
            <a:r>
              <a:rPr lang="it-IT" altLang="it-IT" sz="2000" dirty="0" err="1">
                <a:cs typeface="Courier New" panose="02070309020205020404" pitchFamily="49" charset="0"/>
              </a:rPr>
              <a:t>You</a:t>
            </a:r>
            <a:r>
              <a:rPr lang="it-IT" altLang="it-IT" sz="2000" dirty="0">
                <a:cs typeface="Courier New" panose="02070309020205020404" pitchFamily="49" charset="0"/>
              </a:rPr>
              <a:t> can </a:t>
            </a:r>
            <a:r>
              <a:rPr lang="it-IT" altLang="it-IT" sz="2000" dirty="0" err="1">
                <a:cs typeface="Courier New" panose="02070309020205020404" pitchFamily="49" charset="0"/>
              </a:rPr>
              <a:t>define</a:t>
            </a:r>
            <a:r>
              <a:rPr lang="it-IT" altLang="it-IT" sz="2000" dirty="0">
                <a:cs typeface="Courier New" panose="02070309020205020404" pitchFamily="49" charset="0"/>
              </a:rPr>
              <a:t> activity name (</a:t>
            </a:r>
            <a:r>
              <a:rPr lang="it-IT" altLang="it-IT" sz="2000" dirty="0" err="1">
                <a:cs typeface="Courier New" panose="02070309020205020404" pitchFamily="49" charset="0"/>
              </a:rPr>
              <a:t>required</a:t>
            </a:r>
            <a:r>
              <a:rPr lang="it-IT" altLang="it-IT" sz="2000" dirty="0">
                <a:cs typeface="Courier New" panose="02070309020205020404" pitchFamily="49" charset="0"/>
              </a:rPr>
              <a:t>) and </a:t>
            </a:r>
            <a:r>
              <a:rPr lang="it-IT" altLang="it-IT" sz="2000" dirty="0" err="1">
                <a:cs typeface="Courier New" panose="02070309020205020404" pitchFamily="49" charset="0"/>
              </a:rPr>
              <a:t>intent</a:t>
            </a:r>
            <a:r>
              <a:rPr lang="it-IT" altLang="it-IT" sz="2000" dirty="0">
                <a:cs typeface="Courier New" panose="02070309020205020404" pitchFamily="49" charset="0"/>
              </a:rPr>
              <a:t>-filter tag, </a:t>
            </a:r>
            <a:r>
              <a:rPr lang="it-IT" altLang="it-IT" sz="2000" dirty="0" err="1">
                <a:cs typeface="Courier New" panose="02070309020205020404" pitchFamily="49" charset="0"/>
              </a:rPr>
              <a:t>that</a:t>
            </a:r>
            <a:r>
              <a:rPr lang="it-IT" altLang="it-IT" sz="2000" dirty="0">
                <a:cs typeface="Courier New" panose="02070309020205020404" pitchFamily="49" charset="0"/>
              </a:rPr>
              <a:t> </a:t>
            </a:r>
            <a:r>
              <a:rPr lang="it-IT" altLang="it-IT" sz="2000" dirty="0" err="1">
                <a:cs typeface="Courier New" panose="02070309020205020404" pitchFamily="49" charset="0"/>
              </a:rPr>
              <a:t>define</a:t>
            </a:r>
            <a:r>
              <a:rPr lang="it-IT" altLang="it-IT" sz="2000" dirty="0">
                <a:cs typeface="Courier New" panose="02070309020205020404" pitchFamily="49" charset="0"/>
              </a:rPr>
              <a:t> </a:t>
            </a:r>
            <a:r>
              <a:rPr lang="it-IT" altLang="it-IT" sz="2000" dirty="0" err="1">
                <a:cs typeface="Courier New" panose="02070309020205020404" pitchFamily="49" charset="0"/>
              </a:rPr>
              <a:t>Intent</a:t>
            </a:r>
            <a:r>
              <a:rPr lang="it-IT" altLang="it-IT" sz="2000" dirty="0">
                <a:cs typeface="Courier New" panose="02070309020205020404" pitchFamily="49" charset="0"/>
              </a:rPr>
              <a:t> </a:t>
            </a:r>
            <a:r>
              <a:rPr lang="it-IT" altLang="it-IT" sz="2000" dirty="0" err="1">
                <a:cs typeface="Courier New" panose="02070309020205020404" pitchFamily="49" charset="0"/>
              </a:rPr>
              <a:t>that</a:t>
            </a:r>
            <a:r>
              <a:rPr lang="it-IT" altLang="it-IT" sz="2000" dirty="0">
                <a:cs typeface="Courier New" panose="02070309020205020404" pitchFamily="49" charset="0"/>
              </a:rPr>
              <a:t> can be </a:t>
            </a:r>
            <a:r>
              <a:rPr lang="it-IT" altLang="it-IT" sz="2000" dirty="0" err="1">
                <a:cs typeface="Courier New" panose="02070309020205020404" pitchFamily="49" charset="0"/>
              </a:rPr>
              <a:t>used</a:t>
            </a:r>
            <a:r>
              <a:rPr lang="it-IT" altLang="it-IT" sz="2000" dirty="0">
                <a:cs typeface="Courier New" panose="02070309020205020404" pitchFamily="49" charset="0"/>
              </a:rPr>
              <a:t> to start activity (e.g. first </a:t>
            </a:r>
            <a:r>
              <a:rPr lang="it-IT" altLang="it-IT" sz="2000" dirty="0" err="1">
                <a:cs typeface="Courier New" panose="02070309020205020404" pitchFamily="49" charset="0"/>
              </a:rPr>
              <a:t>activty</a:t>
            </a:r>
            <a:r>
              <a:rPr lang="it-IT" altLang="it-IT" sz="2000" dirty="0">
                <a:cs typeface="Courier New" panose="02070309020205020404" pitchFamily="49" charset="0"/>
              </a:rPr>
              <a:t> show </a:t>
            </a:r>
            <a:r>
              <a:rPr lang="it-IT" altLang="it-IT" sz="2000" dirty="0" err="1">
                <a:cs typeface="Courier New" panose="02070309020205020404" pitchFamily="49" charset="0"/>
              </a:rPr>
              <a:t>when</a:t>
            </a:r>
            <a:r>
              <a:rPr lang="it-IT" altLang="it-IT" sz="2000" dirty="0">
                <a:cs typeface="Courier New" panose="02070309020205020404" pitchFamily="49" charset="0"/>
              </a:rPr>
              <a:t> system </a:t>
            </a:r>
            <a:r>
              <a:rPr lang="it-IT" altLang="it-IT" sz="2000" dirty="0" err="1">
                <a:cs typeface="Courier New" panose="02070309020205020404" pitchFamily="49" charset="0"/>
              </a:rPr>
              <a:t>run</a:t>
            </a:r>
            <a:r>
              <a:rPr lang="it-IT" altLang="it-IT" sz="2000" dirty="0">
                <a:cs typeface="Courier New" panose="02070309020205020404" pitchFamily="49" charset="0"/>
              </a:rPr>
              <a:t> the app)</a:t>
            </a:r>
          </a:p>
          <a:p>
            <a:pPr lvl="2"/>
            <a:r>
              <a:rPr lang="it-IT" altLang="it-IT" sz="1300" dirty="0">
                <a:latin typeface="Courier New" panose="02070309020205020404" pitchFamily="49" charset="0"/>
                <a:cs typeface="Courier New" panose="02070309020205020404" pitchFamily="49" charset="0"/>
              </a:rPr>
              <a:t>&lt;activity </a:t>
            </a:r>
            <a:r>
              <a:rPr lang="it-IT" altLang="it-IT" sz="1300" dirty="0" err="1">
                <a:latin typeface="Courier New" panose="02070309020205020404" pitchFamily="49" charset="0"/>
                <a:cs typeface="Courier New" panose="02070309020205020404" pitchFamily="49" charset="0"/>
              </a:rPr>
              <a:t>android:name</a:t>
            </a:r>
            <a:r>
              <a:rPr lang="it-IT" altLang="it-IT" sz="1300" dirty="0">
                <a:latin typeface="Courier New" panose="02070309020205020404" pitchFamily="49" charset="0"/>
                <a:cs typeface="Courier New" panose="02070309020205020404" pitchFamily="49" charset="0"/>
              </a:rPr>
              <a:t>=".</a:t>
            </a:r>
            <a:r>
              <a:rPr lang="it-IT" altLang="it-IT" sz="1300" dirty="0" err="1">
                <a:latin typeface="Courier New" panose="02070309020205020404" pitchFamily="49" charset="0"/>
                <a:cs typeface="Courier New" panose="02070309020205020404" pitchFamily="49" charset="0"/>
              </a:rPr>
              <a:t>IntroActivity</a:t>
            </a:r>
            <a:r>
              <a:rPr lang="it-IT" altLang="it-IT" sz="1300" dirty="0">
                <a:latin typeface="Courier New" panose="02070309020205020404" pitchFamily="49" charset="0"/>
                <a:cs typeface="Courier New" panose="02070309020205020404" pitchFamily="49" charset="0"/>
              </a:rPr>
              <a:t>" </a:t>
            </a:r>
            <a:r>
              <a:rPr lang="it-IT" altLang="it-IT" sz="1300" dirty="0" err="1">
                <a:latin typeface="Courier New" panose="02070309020205020404" pitchFamily="49" charset="0"/>
                <a:cs typeface="Courier New" panose="02070309020205020404" pitchFamily="49" charset="0"/>
              </a:rPr>
              <a:t>android:exported</a:t>
            </a:r>
            <a:r>
              <a:rPr lang="it-IT" altLang="it-IT" sz="1300" dirty="0">
                <a:latin typeface="Courier New" panose="02070309020205020404" pitchFamily="49" charset="0"/>
                <a:cs typeface="Courier New" panose="02070309020205020404" pitchFamily="49" charset="0"/>
              </a:rPr>
              <a:t>="</a:t>
            </a:r>
            <a:r>
              <a:rPr lang="it-IT" altLang="it-IT" sz="1300" dirty="0" err="1">
                <a:latin typeface="Courier New" panose="02070309020205020404" pitchFamily="49" charset="0"/>
                <a:cs typeface="Courier New" panose="02070309020205020404" pitchFamily="49" charset="0"/>
              </a:rPr>
              <a:t>true</a:t>
            </a:r>
            <a:r>
              <a:rPr lang="it-IT" altLang="it-IT" sz="1300" dirty="0">
                <a:latin typeface="Courier New" panose="02070309020205020404" pitchFamily="49" charset="0"/>
                <a:cs typeface="Courier New" panose="02070309020205020404" pitchFamily="49" charset="0"/>
              </a:rPr>
              <a:t>"&gt;</a:t>
            </a:r>
            <a:br>
              <a:rPr lang="it-IT" altLang="it-IT" sz="1300" dirty="0">
                <a:latin typeface="Courier New" panose="02070309020205020404" pitchFamily="49" charset="0"/>
                <a:cs typeface="Courier New" panose="02070309020205020404" pitchFamily="49" charset="0"/>
              </a:rPr>
            </a:br>
            <a:r>
              <a:rPr lang="it-IT" altLang="it-IT" sz="1300" dirty="0">
                <a:latin typeface="Courier New" panose="02070309020205020404" pitchFamily="49" charset="0"/>
                <a:cs typeface="Courier New" panose="02070309020205020404" pitchFamily="49" charset="0"/>
              </a:rPr>
              <a:t>        &lt;</a:t>
            </a:r>
            <a:r>
              <a:rPr lang="it-IT" altLang="it-IT" sz="1300" dirty="0" err="1">
                <a:latin typeface="Courier New" panose="02070309020205020404" pitchFamily="49" charset="0"/>
                <a:cs typeface="Courier New" panose="02070309020205020404" pitchFamily="49" charset="0"/>
              </a:rPr>
              <a:t>intent</a:t>
            </a:r>
            <a:r>
              <a:rPr lang="it-IT" altLang="it-IT" sz="1300" dirty="0">
                <a:latin typeface="Courier New" panose="02070309020205020404" pitchFamily="49" charset="0"/>
                <a:cs typeface="Courier New" panose="02070309020205020404" pitchFamily="49" charset="0"/>
              </a:rPr>
              <a:t>-filter&gt;</a:t>
            </a:r>
            <a:br>
              <a:rPr lang="it-IT" altLang="it-IT" sz="1300" dirty="0">
                <a:latin typeface="Courier New" panose="02070309020205020404" pitchFamily="49" charset="0"/>
                <a:cs typeface="Courier New" panose="02070309020205020404" pitchFamily="49" charset="0"/>
              </a:rPr>
            </a:br>
            <a:r>
              <a:rPr lang="it-IT" altLang="it-IT" sz="1300" dirty="0">
                <a:latin typeface="Courier New" panose="02070309020205020404" pitchFamily="49" charset="0"/>
                <a:cs typeface="Courier New" panose="02070309020205020404" pitchFamily="49" charset="0"/>
              </a:rPr>
              <a:t>             &lt;action </a:t>
            </a:r>
            <a:r>
              <a:rPr lang="it-IT" altLang="it-IT" sz="1300" dirty="0" err="1">
                <a:latin typeface="Courier New" panose="02070309020205020404" pitchFamily="49" charset="0"/>
                <a:cs typeface="Courier New" panose="02070309020205020404" pitchFamily="49" charset="0"/>
              </a:rPr>
              <a:t>android:name</a:t>
            </a:r>
            <a:r>
              <a:rPr lang="it-IT" altLang="it-IT" sz="1300" dirty="0">
                <a:latin typeface="Courier New" panose="02070309020205020404" pitchFamily="49" charset="0"/>
                <a:cs typeface="Courier New" panose="02070309020205020404" pitchFamily="49" charset="0"/>
              </a:rPr>
              <a:t>="</a:t>
            </a:r>
            <a:r>
              <a:rPr lang="it-IT" altLang="it-IT" sz="1300" dirty="0" err="1">
                <a:latin typeface="Courier New" panose="02070309020205020404" pitchFamily="49" charset="0"/>
                <a:cs typeface="Courier New" panose="02070309020205020404" pitchFamily="49" charset="0"/>
              </a:rPr>
              <a:t>android.intent.action.MAIN</a:t>
            </a:r>
            <a:r>
              <a:rPr lang="it-IT" altLang="it-IT" sz="1300" dirty="0">
                <a:latin typeface="Courier New" panose="02070309020205020404" pitchFamily="49" charset="0"/>
                <a:cs typeface="Courier New" panose="02070309020205020404" pitchFamily="49" charset="0"/>
              </a:rPr>
              <a:t>" /&gt;</a:t>
            </a:r>
            <a:br>
              <a:rPr lang="it-IT" altLang="it-IT" sz="1300" dirty="0">
                <a:latin typeface="Courier New" panose="02070309020205020404" pitchFamily="49" charset="0"/>
                <a:cs typeface="Courier New" panose="02070309020205020404" pitchFamily="49" charset="0"/>
              </a:rPr>
            </a:br>
            <a:r>
              <a:rPr lang="it-IT" altLang="it-IT" sz="1300" dirty="0">
                <a:latin typeface="Courier New" panose="02070309020205020404" pitchFamily="49" charset="0"/>
                <a:cs typeface="Courier New" panose="02070309020205020404" pitchFamily="49" charset="0"/>
              </a:rPr>
              <a:t>             &lt;</a:t>
            </a:r>
            <a:r>
              <a:rPr lang="it-IT" altLang="it-IT" sz="1300" dirty="0" err="1">
                <a:latin typeface="Courier New" panose="02070309020205020404" pitchFamily="49" charset="0"/>
                <a:cs typeface="Courier New" panose="02070309020205020404" pitchFamily="49" charset="0"/>
              </a:rPr>
              <a:t>category</a:t>
            </a:r>
            <a:r>
              <a:rPr lang="it-IT" altLang="it-IT" sz="1300" dirty="0">
                <a:latin typeface="Courier New" panose="02070309020205020404" pitchFamily="49" charset="0"/>
                <a:cs typeface="Courier New" panose="02070309020205020404" pitchFamily="49" charset="0"/>
              </a:rPr>
              <a:t> </a:t>
            </a:r>
            <a:r>
              <a:rPr lang="it-IT" altLang="it-IT" sz="1300" dirty="0" err="1">
                <a:latin typeface="Courier New" panose="02070309020205020404" pitchFamily="49" charset="0"/>
                <a:cs typeface="Courier New" panose="02070309020205020404" pitchFamily="49" charset="0"/>
              </a:rPr>
              <a:t>android:name</a:t>
            </a:r>
            <a:r>
              <a:rPr lang="it-IT" altLang="it-IT" sz="1300" dirty="0">
                <a:latin typeface="Courier New" panose="02070309020205020404" pitchFamily="49" charset="0"/>
                <a:cs typeface="Courier New" panose="02070309020205020404" pitchFamily="49" charset="0"/>
              </a:rPr>
              <a:t>="</a:t>
            </a:r>
            <a:r>
              <a:rPr lang="it-IT" altLang="it-IT" sz="1300" dirty="0" err="1">
                <a:latin typeface="Courier New" panose="02070309020205020404" pitchFamily="49" charset="0"/>
                <a:cs typeface="Courier New" panose="02070309020205020404" pitchFamily="49" charset="0"/>
              </a:rPr>
              <a:t>android.intent.category.LAUNCHER</a:t>
            </a:r>
            <a:r>
              <a:rPr lang="it-IT" altLang="it-IT" sz="1300" dirty="0">
                <a:latin typeface="Courier New" panose="02070309020205020404" pitchFamily="49" charset="0"/>
                <a:cs typeface="Courier New" panose="02070309020205020404" pitchFamily="49" charset="0"/>
              </a:rPr>
              <a:t>"/&gt;</a:t>
            </a:r>
            <a:br>
              <a:rPr lang="it-IT" altLang="it-IT" sz="1300" dirty="0">
                <a:latin typeface="Courier New" panose="02070309020205020404" pitchFamily="49" charset="0"/>
                <a:cs typeface="Courier New" panose="02070309020205020404" pitchFamily="49" charset="0"/>
              </a:rPr>
            </a:br>
            <a:r>
              <a:rPr lang="it-IT" altLang="it-IT" sz="1300" dirty="0">
                <a:latin typeface="Courier New" panose="02070309020205020404" pitchFamily="49" charset="0"/>
                <a:cs typeface="Courier New" panose="02070309020205020404" pitchFamily="49" charset="0"/>
              </a:rPr>
              <a:t>        &lt;/</a:t>
            </a:r>
            <a:r>
              <a:rPr lang="it-IT" altLang="it-IT" sz="1300" dirty="0" err="1">
                <a:latin typeface="Courier New" panose="02070309020205020404" pitchFamily="49" charset="0"/>
                <a:cs typeface="Courier New" panose="02070309020205020404" pitchFamily="49" charset="0"/>
              </a:rPr>
              <a:t>intent</a:t>
            </a:r>
            <a:r>
              <a:rPr lang="it-IT" altLang="it-IT" sz="1300" dirty="0">
                <a:latin typeface="Courier New" panose="02070309020205020404" pitchFamily="49" charset="0"/>
                <a:cs typeface="Courier New" panose="02070309020205020404" pitchFamily="49" charset="0"/>
              </a:rPr>
              <a:t>-filter&gt;</a:t>
            </a:r>
            <a:br>
              <a:rPr lang="it-IT" altLang="it-IT" sz="1300" dirty="0">
                <a:latin typeface="Courier New" panose="02070309020205020404" pitchFamily="49" charset="0"/>
                <a:cs typeface="Courier New" panose="02070309020205020404" pitchFamily="49" charset="0"/>
              </a:rPr>
            </a:br>
            <a:r>
              <a:rPr lang="it-IT" altLang="it-IT" sz="1300" dirty="0">
                <a:latin typeface="Courier New" panose="02070309020205020404" pitchFamily="49" charset="0"/>
                <a:cs typeface="Courier New" panose="02070309020205020404" pitchFamily="49" charset="0"/>
              </a:rPr>
              <a:t>   &lt;/activity&gt;</a:t>
            </a:r>
          </a:p>
          <a:p>
            <a:pPr lvl="1"/>
            <a:r>
              <a:rPr lang="it-IT" altLang="it-IT" sz="2000" dirty="0">
                <a:solidFill>
                  <a:srgbClr val="FF0000"/>
                </a:solidFill>
                <a:cs typeface="Courier New" panose="02070309020205020404" pitchFamily="49" charset="0"/>
              </a:rPr>
              <a:t>Service: </a:t>
            </a:r>
            <a:r>
              <a:rPr lang="it-IT" altLang="it-IT" sz="2000" dirty="0" err="1">
                <a:cs typeface="Courier New" panose="02070309020205020404" pitchFamily="49" charset="0"/>
              </a:rPr>
              <a:t>is</a:t>
            </a:r>
            <a:r>
              <a:rPr lang="it-IT" altLang="it-IT" sz="2000" dirty="0">
                <a:cs typeface="Courier New" panose="02070309020205020404" pitchFamily="49" charset="0"/>
              </a:rPr>
              <a:t> </a:t>
            </a:r>
            <a:r>
              <a:rPr lang="it-IT" altLang="it-IT" sz="2000" dirty="0" err="1">
                <a:cs typeface="Courier New" panose="02070309020205020404" pitchFamily="49" charset="0"/>
              </a:rPr>
              <a:t>required</a:t>
            </a:r>
            <a:r>
              <a:rPr lang="it-IT" altLang="it-IT" sz="2000" dirty="0">
                <a:cs typeface="Courier New" panose="02070309020205020404" pitchFamily="49" charset="0"/>
              </a:rPr>
              <a:t> for </a:t>
            </a:r>
            <a:r>
              <a:rPr lang="it-IT" altLang="it-IT" sz="2000" dirty="0" err="1">
                <a:cs typeface="Courier New" panose="02070309020205020404" pitchFamily="49" charset="0"/>
              </a:rPr>
              <a:t>every</a:t>
            </a:r>
            <a:r>
              <a:rPr lang="it-IT" altLang="it-IT" sz="2000" dirty="0">
                <a:cs typeface="Courier New" panose="02070309020205020404" pitchFamily="49" charset="0"/>
              </a:rPr>
              <a:t> service class.</a:t>
            </a:r>
          </a:p>
          <a:p>
            <a:pPr lvl="2"/>
            <a:r>
              <a:rPr lang="it-IT" altLang="it-IT" sz="1600" dirty="0">
                <a:latin typeface="Courier New" panose="02070309020205020404" pitchFamily="49" charset="0"/>
                <a:cs typeface="Courier New" panose="02070309020205020404" pitchFamily="49" charset="0"/>
              </a:rPr>
              <a:t>&lt;service </a:t>
            </a:r>
            <a:r>
              <a:rPr lang="it-IT" altLang="it-IT" sz="1600" dirty="0" err="1">
                <a:latin typeface="Courier New" panose="02070309020205020404" pitchFamily="49" charset="0"/>
                <a:cs typeface="Courier New" panose="02070309020205020404" pitchFamily="49" charset="0"/>
              </a:rPr>
              <a:t>android:name</a:t>
            </a:r>
            <a:r>
              <a:rPr lang="it-IT" altLang="it-IT" sz="1600" dirty="0">
                <a:latin typeface="Courier New" panose="02070309020205020404" pitchFamily="49" charset="0"/>
                <a:cs typeface="Courier New" panose="02070309020205020404" pitchFamily="49" charset="0"/>
              </a:rPr>
              <a:t>=".</a:t>
            </a:r>
            <a:r>
              <a:rPr lang="it-IT" altLang="it-IT" sz="1600" dirty="0" err="1">
                <a:latin typeface="Courier New" panose="02070309020205020404" pitchFamily="49" charset="0"/>
                <a:cs typeface="Courier New" panose="02070309020205020404" pitchFamily="49" charset="0"/>
              </a:rPr>
              <a:t>MyService</a:t>
            </a:r>
            <a:r>
              <a:rPr lang="it-IT" altLang="it-IT" sz="1600" dirty="0">
                <a:latin typeface="Courier New" panose="02070309020205020404" pitchFamily="49" charset="0"/>
                <a:cs typeface="Courier New" panose="02070309020205020404" pitchFamily="49" charset="0"/>
              </a:rPr>
              <a:t>" /&gt;</a:t>
            </a:r>
          </a:p>
          <a:p>
            <a:pPr lvl="1"/>
            <a:r>
              <a:rPr lang="it-IT" altLang="it-IT" sz="2000" dirty="0">
                <a:solidFill>
                  <a:srgbClr val="FF0000"/>
                </a:solidFill>
                <a:cs typeface="Courier New" panose="02070309020205020404" pitchFamily="49" charset="0"/>
              </a:rPr>
              <a:t>Provider: </a:t>
            </a:r>
            <a:r>
              <a:rPr lang="it-IT" altLang="it-IT" sz="2000" dirty="0" err="1">
                <a:cs typeface="Courier New" panose="02070309020205020404" pitchFamily="49" charset="0"/>
              </a:rPr>
              <a:t>is</a:t>
            </a:r>
            <a:r>
              <a:rPr lang="it-IT" altLang="it-IT" sz="2000" dirty="0">
                <a:cs typeface="Courier New" panose="02070309020205020404" pitchFamily="49" charset="0"/>
              </a:rPr>
              <a:t> </a:t>
            </a:r>
            <a:r>
              <a:rPr lang="it-IT" altLang="it-IT" sz="2000" dirty="0" err="1">
                <a:cs typeface="Courier New" panose="02070309020205020404" pitchFamily="49" charset="0"/>
              </a:rPr>
              <a:t>required</a:t>
            </a:r>
            <a:r>
              <a:rPr lang="it-IT" altLang="it-IT" sz="2000" dirty="0">
                <a:cs typeface="Courier New" panose="02070309020205020404" pitchFamily="49" charset="0"/>
              </a:rPr>
              <a:t> for </a:t>
            </a:r>
            <a:r>
              <a:rPr lang="it-IT" altLang="it-IT" sz="2000" dirty="0" err="1">
                <a:cs typeface="Courier New" panose="02070309020205020404" pitchFamily="49" charset="0"/>
              </a:rPr>
              <a:t>every</a:t>
            </a:r>
            <a:r>
              <a:rPr lang="it-IT" altLang="it-IT" sz="2000" dirty="0">
                <a:cs typeface="Courier New" panose="02070309020205020404" pitchFamily="49" charset="0"/>
              </a:rPr>
              <a:t> </a:t>
            </a:r>
            <a:r>
              <a:rPr lang="it-IT" altLang="it-IT" sz="2000" dirty="0" err="1">
                <a:cs typeface="Courier New" panose="02070309020205020404" pitchFamily="49" charset="0"/>
              </a:rPr>
              <a:t>content</a:t>
            </a:r>
            <a:r>
              <a:rPr lang="it-IT" altLang="it-IT" sz="2000" dirty="0">
                <a:cs typeface="Courier New" panose="02070309020205020404" pitchFamily="49" charset="0"/>
              </a:rPr>
              <a:t> provider class (</a:t>
            </a:r>
            <a:r>
              <a:rPr lang="it-IT" altLang="it-IT" sz="2000" dirty="0" err="1">
                <a:cs typeface="Courier New" panose="02070309020205020404" pitchFamily="49" charset="0"/>
              </a:rPr>
              <a:t>used</a:t>
            </a:r>
            <a:r>
              <a:rPr lang="it-IT" altLang="it-IT" sz="2000" dirty="0">
                <a:cs typeface="Courier New" panose="02070309020205020404" pitchFamily="49" charset="0"/>
              </a:rPr>
              <a:t> to </a:t>
            </a:r>
            <a:r>
              <a:rPr lang="it-IT" altLang="it-IT" sz="2000" dirty="0" err="1">
                <a:cs typeface="Courier New" panose="02070309020205020404" pitchFamily="49" charset="0"/>
              </a:rPr>
              <a:t>manage</a:t>
            </a:r>
            <a:r>
              <a:rPr lang="it-IT" altLang="it-IT" sz="2000" dirty="0">
                <a:cs typeface="Courier New" panose="02070309020205020404" pitchFamily="49" charset="0"/>
              </a:rPr>
              <a:t> database access)</a:t>
            </a:r>
          </a:p>
          <a:p>
            <a:pPr lvl="2"/>
            <a:r>
              <a:rPr lang="it-IT" altLang="it-IT" sz="1600" dirty="0">
                <a:latin typeface="Courier New" panose="02070309020205020404" pitchFamily="49" charset="0"/>
                <a:cs typeface="Courier New" panose="02070309020205020404" pitchFamily="49" charset="0"/>
              </a:rPr>
              <a:t>&lt;provider</a:t>
            </a:r>
          </a:p>
          <a:p>
            <a:pPr marL="914400" lvl="2" indent="0">
              <a:buNone/>
            </a:pPr>
            <a:r>
              <a:rPr lang="it-IT" altLang="it-IT" sz="1600" dirty="0">
                <a:latin typeface="Courier New" panose="02070309020205020404" pitchFamily="49" charset="0"/>
                <a:cs typeface="Courier New" panose="02070309020205020404" pitchFamily="49" charset="0"/>
              </a:rPr>
              <a:t>	 	</a:t>
            </a:r>
            <a:r>
              <a:rPr lang="it-IT" altLang="it-IT" sz="1600" dirty="0" err="1">
                <a:latin typeface="Courier New" panose="02070309020205020404" pitchFamily="49" charset="0"/>
                <a:cs typeface="Courier New" panose="02070309020205020404" pitchFamily="49" charset="0"/>
              </a:rPr>
              <a:t>android:name</a:t>
            </a:r>
            <a:r>
              <a:rPr lang="it-IT" altLang="it-IT" sz="1600" dirty="0">
                <a:latin typeface="Courier New" panose="02070309020205020404" pitchFamily="49" charset="0"/>
                <a:cs typeface="Courier New" panose="02070309020205020404" pitchFamily="49" charset="0"/>
              </a:rPr>
              <a:t>=".</a:t>
            </a:r>
            <a:r>
              <a:rPr lang="it-IT" altLang="it-IT" sz="1600" dirty="0" err="1">
                <a:latin typeface="Courier New" panose="02070309020205020404" pitchFamily="49" charset="0"/>
                <a:cs typeface="Courier New" panose="02070309020205020404" pitchFamily="49" charset="0"/>
              </a:rPr>
              <a:t>MyContentProvider</a:t>
            </a:r>
            <a:r>
              <a:rPr lang="it-IT" altLang="it-IT" sz="1600" dirty="0">
                <a:latin typeface="Courier New" panose="02070309020205020404" pitchFamily="49" charset="0"/>
                <a:cs typeface="Courier New" panose="02070309020205020404" pitchFamily="49" charset="0"/>
              </a:rPr>
              <a:t>"</a:t>
            </a:r>
          </a:p>
          <a:p>
            <a:pPr marL="914400" lvl="2" indent="0">
              <a:buNone/>
            </a:pPr>
            <a:r>
              <a:rPr lang="it-IT" altLang="it-IT" sz="1600" dirty="0">
                <a:latin typeface="Courier New" panose="02070309020205020404" pitchFamily="49" charset="0"/>
                <a:cs typeface="Courier New" panose="02070309020205020404" pitchFamily="49" charset="0"/>
              </a:rPr>
              <a:t>		</a:t>
            </a:r>
            <a:r>
              <a:rPr lang="it-IT" altLang="it-IT" sz="1600" dirty="0" err="1">
                <a:latin typeface="Courier New" panose="02070309020205020404" pitchFamily="49" charset="0"/>
                <a:cs typeface="Courier New" panose="02070309020205020404" pitchFamily="49" charset="0"/>
              </a:rPr>
              <a:t>android:authorities</a:t>
            </a:r>
            <a:r>
              <a:rPr lang="it-IT" altLang="it-IT" sz="1600" dirty="0">
                <a:latin typeface="Courier New" panose="02070309020205020404" pitchFamily="49" charset="0"/>
                <a:cs typeface="Courier New" panose="02070309020205020404" pitchFamily="49" charset="0"/>
              </a:rPr>
              <a:t>="</a:t>
            </a:r>
            <a:r>
              <a:rPr lang="it-IT" altLang="it-IT" sz="1600" dirty="0" err="1">
                <a:latin typeface="Courier New" panose="02070309020205020404" pitchFamily="49" charset="0"/>
                <a:cs typeface="Courier New" panose="02070309020205020404" pitchFamily="49" charset="0"/>
              </a:rPr>
              <a:t>com.example.AndroidProgramming</a:t>
            </a:r>
            <a:r>
              <a:rPr lang="it-IT" altLang="it-IT" sz="1600" dirty="0">
                <a:latin typeface="Courier New" panose="02070309020205020404" pitchFamily="49" charset="0"/>
                <a:cs typeface="Courier New" panose="02070309020205020404" pitchFamily="49" charset="0"/>
              </a:rPr>
              <a:t>" /&gt;</a:t>
            </a:r>
            <a:endParaRPr lang="it-IT" altLang="it-IT" sz="1600" dirty="0">
              <a:cs typeface="Courier New" panose="02070309020205020404" pitchFamily="49" charset="0"/>
            </a:endParaRPr>
          </a:p>
          <a:p>
            <a:pPr lvl="1"/>
            <a:r>
              <a:rPr lang="it-IT" altLang="it-IT" sz="2000" dirty="0" err="1">
                <a:solidFill>
                  <a:srgbClr val="FF0000"/>
                </a:solidFill>
                <a:cs typeface="Courier New" panose="02070309020205020404" pitchFamily="49" charset="0"/>
              </a:rPr>
              <a:t>Receiver</a:t>
            </a:r>
            <a:r>
              <a:rPr lang="it-IT" altLang="it-IT" sz="2000" dirty="0">
                <a:solidFill>
                  <a:srgbClr val="FF0000"/>
                </a:solidFill>
                <a:cs typeface="Courier New" panose="02070309020205020404" pitchFamily="49" charset="0"/>
              </a:rPr>
              <a:t>: </a:t>
            </a:r>
            <a:r>
              <a:rPr lang="it-IT" altLang="it-IT" sz="2000" dirty="0" err="1">
                <a:cs typeface="Courier New" panose="02070309020205020404" pitchFamily="49" charset="0"/>
              </a:rPr>
              <a:t>is</a:t>
            </a:r>
            <a:r>
              <a:rPr lang="it-IT" altLang="it-IT" sz="2000" dirty="0">
                <a:cs typeface="Courier New" panose="02070309020205020404" pitchFamily="49" charset="0"/>
              </a:rPr>
              <a:t> </a:t>
            </a:r>
            <a:r>
              <a:rPr lang="it-IT" altLang="it-IT" sz="2000" dirty="0" err="1">
                <a:cs typeface="Courier New" panose="02070309020205020404" pitchFamily="49" charset="0"/>
              </a:rPr>
              <a:t>required</a:t>
            </a:r>
            <a:r>
              <a:rPr lang="it-IT" altLang="it-IT" sz="2000" dirty="0">
                <a:cs typeface="Courier New" panose="02070309020205020404" pitchFamily="49" charset="0"/>
              </a:rPr>
              <a:t> for </a:t>
            </a:r>
            <a:r>
              <a:rPr lang="it-IT" altLang="it-IT" sz="2000" dirty="0" err="1">
                <a:cs typeface="Courier New" panose="02070309020205020404" pitchFamily="49" charset="0"/>
              </a:rPr>
              <a:t>every</a:t>
            </a:r>
            <a:r>
              <a:rPr lang="it-IT" altLang="it-IT" sz="2000" dirty="0">
                <a:cs typeface="Courier New" panose="02070309020205020404" pitchFamily="49" charset="0"/>
              </a:rPr>
              <a:t> broadcast </a:t>
            </a:r>
            <a:r>
              <a:rPr lang="it-IT" altLang="it-IT" sz="2000" dirty="0" err="1">
                <a:cs typeface="Courier New" panose="02070309020205020404" pitchFamily="49" charset="0"/>
              </a:rPr>
              <a:t>receiver</a:t>
            </a:r>
            <a:r>
              <a:rPr lang="it-IT" altLang="it-IT" sz="2000" dirty="0">
                <a:cs typeface="Courier New" panose="02070309020205020404" pitchFamily="49" charset="0"/>
              </a:rPr>
              <a:t> class (are global event </a:t>
            </a:r>
            <a:r>
              <a:rPr lang="it-IT" altLang="it-IT" sz="2000" dirty="0" err="1">
                <a:cs typeface="Courier New" panose="02070309020205020404" pitchFamily="49" charset="0"/>
              </a:rPr>
              <a:t>listener</a:t>
            </a:r>
            <a:r>
              <a:rPr lang="it-IT" altLang="it-IT" sz="2000" dirty="0">
                <a:cs typeface="Courier New" panose="02070309020205020404" pitchFamily="49" charset="0"/>
              </a:rPr>
              <a:t>)</a:t>
            </a:r>
          </a:p>
          <a:p>
            <a:pPr lvl="2"/>
            <a:r>
              <a:rPr lang="it-IT" altLang="it-IT" sz="1600" dirty="0">
                <a:latin typeface="Courier New" panose="02070309020205020404" pitchFamily="49" charset="0"/>
                <a:cs typeface="Courier New" panose="02070309020205020404" pitchFamily="49" charset="0"/>
              </a:rPr>
              <a:t>&lt;</a:t>
            </a:r>
            <a:r>
              <a:rPr lang="it-IT" altLang="it-IT" sz="1600" dirty="0" err="1">
                <a:latin typeface="Courier New" panose="02070309020205020404" pitchFamily="49" charset="0"/>
                <a:cs typeface="Courier New" panose="02070309020205020404" pitchFamily="49" charset="0"/>
              </a:rPr>
              <a:t>receiver</a:t>
            </a:r>
            <a:r>
              <a:rPr lang="it-IT" altLang="it-IT" sz="1600" dirty="0">
                <a:latin typeface="Courier New" panose="02070309020205020404" pitchFamily="49" charset="0"/>
                <a:cs typeface="Courier New" panose="02070309020205020404" pitchFamily="49" charset="0"/>
              </a:rPr>
              <a:t> </a:t>
            </a:r>
            <a:r>
              <a:rPr lang="it-IT" altLang="it-IT" sz="1600" dirty="0" err="1">
                <a:latin typeface="Courier New" panose="02070309020205020404" pitchFamily="49" charset="0"/>
                <a:cs typeface="Courier New" panose="02070309020205020404" pitchFamily="49" charset="0"/>
              </a:rPr>
              <a:t>android:name</a:t>
            </a:r>
            <a:r>
              <a:rPr lang="it-IT" altLang="it-IT" sz="1600" dirty="0">
                <a:latin typeface="Courier New" panose="02070309020205020404" pitchFamily="49" charset="0"/>
                <a:cs typeface="Courier New" panose="02070309020205020404" pitchFamily="49" charset="0"/>
              </a:rPr>
              <a:t>=".</a:t>
            </a:r>
            <a:r>
              <a:rPr lang="it-IT" altLang="it-IT" sz="1600" dirty="0" err="1">
                <a:latin typeface="Courier New" panose="02070309020205020404" pitchFamily="49" charset="0"/>
                <a:cs typeface="Courier New" panose="02070309020205020404" pitchFamily="49" charset="0"/>
              </a:rPr>
              <a:t>MyIntentReceiver</a:t>
            </a:r>
            <a:r>
              <a:rPr lang="it-IT" altLang="it-IT" sz="1600" dirty="0">
                <a:latin typeface="Courier New" panose="02070309020205020404" pitchFamily="49" charset="0"/>
                <a:cs typeface="Courier New" panose="02070309020205020404" pitchFamily="49" charset="0"/>
              </a:rPr>
              <a:t>" /&gt;</a:t>
            </a:r>
          </a:p>
          <a:p>
            <a:endParaRPr lang="it-IT" dirty="0"/>
          </a:p>
        </p:txBody>
      </p:sp>
      <p:sp>
        <p:nvSpPr>
          <p:cNvPr id="4" name="Segnaposto numero diapositiva 3">
            <a:extLst>
              <a:ext uri="{FF2B5EF4-FFF2-40B4-BE49-F238E27FC236}">
                <a16:creationId xmlns:a16="http://schemas.microsoft.com/office/drawing/2014/main" id="{BDB95F26-69B4-4B90-8816-1F0A3B588A77}"/>
              </a:ext>
            </a:extLst>
          </p:cNvPr>
          <p:cNvSpPr>
            <a:spLocks noGrp="1"/>
          </p:cNvSpPr>
          <p:nvPr>
            <p:ph type="sldNum" sz="quarter" idx="12"/>
          </p:nvPr>
        </p:nvSpPr>
        <p:spPr/>
        <p:txBody>
          <a:bodyPr/>
          <a:lstStyle/>
          <a:p>
            <a:fld id="{D2040F39-7941-49A4-B48D-F201B18B6351}" type="slidenum">
              <a:rPr lang="it-IT" smtClean="0"/>
              <a:pPr/>
              <a:t>7</a:t>
            </a:fld>
            <a:endParaRPr lang="it-IT" dirty="0"/>
          </a:p>
        </p:txBody>
      </p:sp>
    </p:spTree>
    <p:extLst>
      <p:ext uri="{BB962C8B-B14F-4D97-AF65-F5344CB8AC3E}">
        <p14:creationId xmlns:p14="http://schemas.microsoft.com/office/powerpoint/2010/main" val="1733988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E6E4E3-AFD5-4EE2-B510-5C402546DBF5}"/>
              </a:ext>
            </a:extLst>
          </p:cNvPr>
          <p:cNvSpPr>
            <a:spLocks noGrp="1"/>
          </p:cNvSpPr>
          <p:nvPr>
            <p:ph type="title"/>
          </p:nvPr>
        </p:nvSpPr>
        <p:spPr/>
        <p:txBody>
          <a:bodyPr/>
          <a:lstStyle/>
          <a:p>
            <a:r>
              <a:rPr lang="it-IT" dirty="0"/>
              <a:t>Application code</a:t>
            </a:r>
          </a:p>
        </p:txBody>
      </p:sp>
      <p:sp>
        <p:nvSpPr>
          <p:cNvPr id="5" name="Segnaposto contenuto 4">
            <a:extLst>
              <a:ext uri="{FF2B5EF4-FFF2-40B4-BE49-F238E27FC236}">
                <a16:creationId xmlns:a16="http://schemas.microsoft.com/office/drawing/2014/main" id="{F7EEDDAE-1E9A-43B7-BA79-01CDE4104389}"/>
              </a:ext>
            </a:extLst>
          </p:cNvPr>
          <p:cNvSpPr>
            <a:spLocks noGrp="1"/>
          </p:cNvSpPr>
          <p:nvPr>
            <p:ph sz="half" idx="1"/>
          </p:nvPr>
        </p:nvSpPr>
        <p:spPr/>
        <p:txBody>
          <a:bodyPr/>
          <a:lstStyle/>
          <a:p>
            <a:r>
              <a:rPr lang="it-IT" dirty="0"/>
              <a:t>Application code </a:t>
            </a:r>
            <a:r>
              <a:rPr lang="it-IT" dirty="0" err="1"/>
              <a:t>written</a:t>
            </a:r>
            <a:r>
              <a:rPr lang="it-IT" dirty="0"/>
              <a:t> in Java are </a:t>
            </a:r>
            <a:r>
              <a:rPr lang="it-IT" dirty="0" err="1"/>
              <a:t>located</a:t>
            </a:r>
            <a:r>
              <a:rPr lang="it-IT" dirty="0"/>
              <a:t> in java folder</a:t>
            </a:r>
          </a:p>
          <a:p>
            <a:r>
              <a:rPr lang="it-IT" dirty="0"/>
              <a:t>Android studio </a:t>
            </a:r>
            <a:r>
              <a:rPr lang="it-IT" dirty="0" err="1"/>
              <a:t>provide</a:t>
            </a:r>
            <a:r>
              <a:rPr lang="it-IT" dirty="0"/>
              <a:t> an easy way to create code </a:t>
            </a:r>
            <a:r>
              <a:rPr lang="it-IT" dirty="0" err="1"/>
              <a:t>element</a:t>
            </a:r>
            <a:r>
              <a:rPr lang="it-IT" dirty="0"/>
              <a:t> </a:t>
            </a:r>
            <a:r>
              <a:rPr lang="it-IT" dirty="0" err="1"/>
              <a:t>such</a:t>
            </a:r>
            <a:r>
              <a:rPr lang="it-IT" dirty="0"/>
              <a:t> </a:t>
            </a:r>
            <a:r>
              <a:rPr lang="it-IT" dirty="0" err="1"/>
              <a:t>us</a:t>
            </a:r>
            <a:r>
              <a:rPr lang="it-IT" dirty="0"/>
              <a:t> activities ora class</a:t>
            </a:r>
          </a:p>
          <a:p>
            <a:r>
              <a:rPr lang="it-IT" dirty="0" err="1"/>
              <a:t>Right</a:t>
            </a:r>
            <a:r>
              <a:rPr lang="it-IT" dirty="0"/>
              <a:t> click on java folder -&gt; new</a:t>
            </a:r>
          </a:p>
        </p:txBody>
      </p:sp>
      <p:pic>
        <p:nvPicPr>
          <p:cNvPr id="12" name="Segnaposto contenuto 11" descr="Immagine che contiene testo&#10;&#10;Descrizione generata automaticamente">
            <a:extLst>
              <a:ext uri="{FF2B5EF4-FFF2-40B4-BE49-F238E27FC236}">
                <a16:creationId xmlns:a16="http://schemas.microsoft.com/office/drawing/2014/main" id="{DA4EF702-54AD-4FFA-8E77-3688B83A241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1725567"/>
            <a:ext cx="5384800" cy="4275229"/>
          </a:xfrm>
        </p:spPr>
      </p:pic>
      <p:sp>
        <p:nvSpPr>
          <p:cNvPr id="4" name="Segnaposto numero diapositiva 3">
            <a:extLst>
              <a:ext uri="{FF2B5EF4-FFF2-40B4-BE49-F238E27FC236}">
                <a16:creationId xmlns:a16="http://schemas.microsoft.com/office/drawing/2014/main" id="{15C75BE9-37CF-4261-98A8-62B238E90B34}"/>
              </a:ext>
            </a:extLst>
          </p:cNvPr>
          <p:cNvSpPr>
            <a:spLocks noGrp="1"/>
          </p:cNvSpPr>
          <p:nvPr>
            <p:ph type="sldNum" sz="quarter" idx="12"/>
          </p:nvPr>
        </p:nvSpPr>
        <p:spPr/>
        <p:txBody>
          <a:bodyPr/>
          <a:lstStyle/>
          <a:p>
            <a:fld id="{D2040F39-7941-49A4-B48D-F201B18B6351}" type="slidenum">
              <a:rPr lang="it-IT" smtClean="0"/>
              <a:pPr/>
              <a:t>8</a:t>
            </a:fld>
            <a:endParaRPr lang="it-IT" dirty="0"/>
          </a:p>
        </p:txBody>
      </p:sp>
    </p:spTree>
    <p:extLst>
      <p:ext uri="{BB962C8B-B14F-4D97-AF65-F5344CB8AC3E}">
        <p14:creationId xmlns:p14="http://schemas.microsoft.com/office/powerpoint/2010/main" val="1934626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A850C2-44C5-4A38-A4A1-9A5CF223F6F3}"/>
              </a:ext>
            </a:extLst>
          </p:cNvPr>
          <p:cNvSpPr>
            <a:spLocks noGrp="1"/>
          </p:cNvSpPr>
          <p:nvPr>
            <p:ph type="title"/>
          </p:nvPr>
        </p:nvSpPr>
        <p:spPr/>
        <p:txBody>
          <a:bodyPr/>
          <a:lstStyle/>
          <a:p>
            <a:r>
              <a:rPr lang="it-IT" dirty="0"/>
              <a:t>App </a:t>
            </a:r>
            <a:r>
              <a:rPr lang="it-IT" dirty="0" err="1"/>
              <a:t>resources</a:t>
            </a:r>
            <a:endParaRPr lang="it-IT" dirty="0"/>
          </a:p>
        </p:txBody>
      </p:sp>
      <p:sp>
        <p:nvSpPr>
          <p:cNvPr id="3" name="Segnaposto contenuto 2">
            <a:extLst>
              <a:ext uri="{FF2B5EF4-FFF2-40B4-BE49-F238E27FC236}">
                <a16:creationId xmlns:a16="http://schemas.microsoft.com/office/drawing/2014/main" id="{ACCD270E-4BA1-4246-A145-8CA68E0BF5A8}"/>
              </a:ext>
            </a:extLst>
          </p:cNvPr>
          <p:cNvSpPr>
            <a:spLocks noGrp="1"/>
          </p:cNvSpPr>
          <p:nvPr>
            <p:ph sz="half" idx="1"/>
          </p:nvPr>
        </p:nvSpPr>
        <p:spPr/>
        <p:txBody>
          <a:bodyPr>
            <a:normAutofit fontScale="85000" lnSpcReduction="20000"/>
          </a:bodyPr>
          <a:lstStyle/>
          <a:p>
            <a:pPr marL="0" indent="0">
              <a:buNone/>
            </a:pPr>
            <a:r>
              <a:rPr lang="it-IT" dirty="0"/>
              <a:t>Android app </a:t>
            </a:r>
            <a:r>
              <a:rPr lang="it-IT" dirty="0" err="1"/>
              <a:t>contains</a:t>
            </a:r>
            <a:r>
              <a:rPr lang="it-IT" dirty="0"/>
              <a:t> </a:t>
            </a:r>
            <a:r>
              <a:rPr lang="it-IT" dirty="0" err="1"/>
              <a:t>resources</a:t>
            </a:r>
            <a:r>
              <a:rPr lang="it-IT" dirty="0"/>
              <a:t> </a:t>
            </a:r>
            <a:r>
              <a:rPr lang="it-IT" dirty="0" err="1"/>
              <a:t>separated</a:t>
            </a:r>
            <a:r>
              <a:rPr lang="it-IT" dirty="0"/>
              <a:t> from the source code </a:t>
            </a:r>
            <a:r>
              <a:rPr lang="it-IT" dirty="0" err="1"/>
              <a:t>you</a:t>
            </a:r>
            <a:r>
              <a:rPr lang="it-IT" dirty="0"/>
              <a:t> can </a:t>
            </a:r>
            <a:r>
              <a:rPr lang="it-IT" dirty="0" err="1"/>
              <a:t>define</a:t>
            </a:r>
            <a:r>
              <a:rPr lang="it-IT" dirty="0"/>
              <a:t> with XML:</a:t>
            </a:r>
          </a:p>
          <a:p>
            <a:r>
              <a:rPr lang="it-IT" dirty="0">
                <a:solidFill>
                  <a:srgbClr val="FF0000"/>
                </a:solidFill>
              </a:rPr>
              <a:t>Styles: </a:t>
            </a:r>
            <a:r>
              <a:rPr lang="en-US" dirty="0"/>
              <a:t>defines the format and look for a UI.</a:t>
            </a:r>
            <a:endParaRPr lang="it-IT" dirty="0"/>
          </a:p>
          <a:p>
            <a:r>
              <a:rPr lang="it-IT" dirty="0">
                <a:solidFill>
                  <a:srgbClr val="FF0000"/>
                </a:solidFill>
              </a:rPr>
              <a:t>Colors: </a:t>
            </a:r>
            <a:r>
              <a:rPr lang="it-IT" dirty="0"/>
              <a:t>list of </a:t>
            </a:r>
            <a:r>
              <a:rPr lang="it-IT" dirty="0" err="1"/>
              <a:t>exadecimal</a:t>
            </a:r>
            <a:r>
              <a:rPr lang="it-IT" dirty="0"/>
              <a:t> code of colors</a:t>
            </a:r>
          </a:p>
          <a:p>
            <a:r>
              <a:rPr lang="it-IT" dirty="0" err="1">
                <a:solidFill>
                  <a:srgbClr val="FF0000"/>
                </a:solidFill>
              </a:rPr>
              <a:t>Strings</a:t>
            </a:r>
            <a:endParaRPr lang="it-IT" dirty="0">
              <a:solidFill>
                <a:srgbClr val="FF0000"/>
              </a:solidFill>
            </a:endParaRPr>
          </a:p>
          <a:p>
            <a:r>
              <a:rPr lang="it-IT" dirty="0" err="1">
                <a:solidFill>
                  <a:srgbClr val="FF0000"/>
                </a:solidFill>
              </a:rPr>
              <a:t>Dimensions</a:t>
            </a:r>
            <a:endParaRPr lang="it-IT" dirty="0">
              <a:solidFill>
                <a:srgbClr val="FF0000"/>
              </a:solidFill>
            </a:endParaRPr>
          </a:p>
          <a:p>
            <a:pPr marL="0" indent="0">
              <a:buNone/>
            </a:pPr>
            <a:r>
              <a:rPr lang="it-IT" dirty="0"/>
              <a:t> </a:t>
            </a:r>
          </a:p>
          <a:p>
            <a:pPr marL="0" indent="0">
              <a:buNone/>
            </a:pPr>
            <a:r>
              <a:rPr lang="it-IT" dirty="0"/>
              <a:t>Simple </a:t>
            </a:r>
            <a:r>
              <a:rPr lang="it-IT" dirty="0" err="1"/>
              <a:t>resources</a:t>
            </a:r>
            <a:r>
              <a:rPr lang="it-IT" dirty="0"/>
              <a:t>, like colors, </a:t>
            </a:r>
            <a:r>
              <a:rPr lang="it-IT" dirty="0" err="1"/>
              <a:t>string</a:t>
            </a:r>
            <a:r>
              <a:rPr lang="it-IT" dirty="0"/>
              <a:t>, styles and </a:t>
            </a:r>
            <a:r>
              <a:rPr lang="it-IT" dirty="0" err="1"/>
              <a:t>dimensions</a:t>
            </a:r>
            <a:r>
              <a:rPr lang="it-IT" dirty="0"/>
              <a:t>, are </a:t>
            </a:r>
            <a:r>
              <a:rPr lang="it-IT" dirty="0" err="1"/>
              <a:t>located</a:t>
            </a:r>
            <a:r>
              <a:rPr lang="it-IT" dirty="0"/>
              <a:t> in </a:t>
            </a:r>
            <a:r>
              <a:rPr lang="it-IT" dirty="0" err="1">
                <a:solidFill>
                  <a:srgbClr val="FF0000"/>
                </a:solidFill>
              </a:rPr>
              <a:t>values</a:t>
            </a:r>
            <a:r>
              <a:rPr lang="it-IT" dirty="0">
                <a:solidFill>
                  <a:srgbClr val="FF0000"/>
                </a:solidFill>
              </a:rPr>
              <a:t> folder</a:t>
            </a:r>
          </a:p>
          <a:p>
            <a:pPr marL="0" indent="0">
              <a:buNone/>
            </a:pPr>
            <a:endParaRPr lang="it-IT" dirty="0"/>
          </a:p>
          <a:p>
            <a:endParaRPr lang="it-IT" dirty="0">
              <a:solidFill>
                <a:srgbClr val="FF0000"/>
              </a:solidFill>
            </a:endParaRPr>
          </a:p>
        </p:txBody>
      </p:sp>
      <p:sp>
        <p:nvSpPr>
          <p:cNvPr id="4" name="Segnaposto contenuto 3">
            <a:extLst>
              <a:ext uri="{FF2B5EF4-FFF2-40B4-BE49-F238E27FC236}">
                <a16:creationId xmlns:a16="http://schemas.microsoft.com/office/drawing/2014/main" id="{EA1342E2-B1FC-4182-8A6F-A56669106C05}"/>
              </a:ext>
            </a:extLst>
          </p:cNvPr>
          <p:cNvSpPr>
            <a:spLocks noGrp="1"/>
          </p:cNvSpPr>
          <p:nvPr>
            <p:ph sz="half" idx="2"/>
          </p:nvPr>
        </p:nvSpPr>
        <p:spPr/>
        <p:txBody>
          <a:bodyPr>
            <a:normAutofit fontScale="85000" lnSpcReduction="20000"/>
          </a:bodyPr>
          <a:lstStyle/>
          <a:p>
            <a:r>
              <a:rPr lang="it-IT" dirty="0" err="1">
                <a:solidFill>
                  <a:srgbClr val="FF0000"/>
                </a:solidFill>
              </a:rPr>
              <a:t>Drawables</a:t>
            </a:r>
            <a:r>
              <a:rPr lang="it-IT" dirty="0"/>
              <a:t> (image file .png </a:t>
            </a:r>
            <a:r>
              <a:rPr lang="it-IT" dirty="0" err="1"/>
              <a:t>ecc</a:t>
            </a:r>
            <a:r>
              <a:rPr lang="it-IT" dirty="0"/>
              <a:t>…, audio files, and </a:t>
            </a:r>
            <a:r>
              <a:rPr lang="it-IT" dirty="0" err="1"/>
              <a:t>other</a:t>
            </a:r>
            <a:r>
              <a:rPr lang="it-IT" dirty="0"/>
              <a:t> graphic </a:t>
            </a:r>
            <a:r>
              <a:rPr lang="it-IT" dirty="0" err="1"/>
              <a:t>components</a:t>
            </a:r>
            <a:r>
              <a:rPr lang="it-IT" dirty="0"/>
              <a:t>)</a:t>
            </a:r>
          </a:p>
          <a:p>
            <a:r>
              <a:rPr lang="it-IT" dirty="0">
                <a:solidFill>
                  <a:srgbClr val="FF0000"/>
                </a:solidFill>
              </a:rPr>
              <a:t>Layouts: </a:t>
            </a:r>
            <a:r>
              <a:rPr lang="en-US" dirty="0">
                <a:solidFill>
                  <a:srgbClr val="FF0000"/>
                </a:solidFill>
              </a:rPr>
              <a:t> </a:t>
            </a:r>
            <a:r>
              <a:rPr lang="en-US" dirty="0"/>
              <a:t>files that define a user interface layout.</a:t>
            </a:r>
            <a:endParaRPr lang="it-IT" dirty="0"/>
          </a:p>
          <a:p>
            <a:r>
              <a:rPr lang="it-IT" dirty="0" err="1">
                <a:solidFill>
                  <a:srgbClr val="FF0000"/>
                </a:solidFill>
              </a:rPr>
              <a:t>Animations</a:t>
            </a:r>
            <a:endParaRPr lang="it-IT" dirty="0">
              <a:solidFill>
                <a:srgbClr val="FF0000"/>
              </a:solidFill>
            </a:endParaRPr>
          </a:p>
          <a:p>
            <a:r>
              <a:rPr lang="it-IT" dirty="0" err="1">
                <a:solidFill>
                  <a:srgbClr val="FF0000"/>
                </a:solidFill>
              </a:rPr>
              <a:t>Menus</a:t>
            </a:r>
            <a:endParaRPr lang="it-IT" dirty="0">
              <a:solidFill>
                <a:srgbClr val="FF0000"/>
              </a:solidFill>
            </a:endParaRPr>
          </a:p>
          <a:p>
            <a:r>
              <a:rPr lang="it-IT" dirty="0" err="1">
                <a:solidFill>
                  <a:srgbClr val="FF0000"/>
                </a:solidFill>
              </a:rPr>
              <a:t>Mipmap</a:t>
            </a:r>
            <a:r>
              <a:rPr lang="it-IT" dirty="0">
                <a:solidFill>
                  <a:srgbClr val="FF0000"/>
                </a:solidFill>
              </a:rPr>
              <a:t>: </a:t>
            </a:r>
            <a:r>
              <a:rPr lang="en-US" dirty="0"/>
              <a:t>Drawable files for different launcher icon densities.</a:t>
            </a:r>
            <a:endParaRPr lang="it-IT" dirty="0">
              <a:solidFill>
                <a:srgbClr val="FF0000"/>
              </a:solidFill>
            </a:endParaRPr>
          </a:p>
          <a:p>
            <a:r>
              <a:rPr lang="it-IT" dirty="0">
                <a:solidFill>
                  <a:srgbClr val="FF0000"/>
                </a:solidFill>
              </a:rPr>
              <a:t>Font</a:t>
            </a:r>
          </a:p>
          <a:p>
            <a:r>
              <a:rPr lang="it-IT" dirty="0">
                <a:solidFill>
                  <a:srgbClr val="FF0000"/>
                </a:solidFill>
              </a:rPr>
              <a:t>Xml: </a:t>
            </a:r>
            <a:r>
              <a:rPr lang="it-IT" dirty="0" err="1"/>
              <a:t>generic</a:t>
            </a:r>
            <a:r>
              <a:rPr lang="it-IT" dirty="0"/>
              <a:t> xml files</a:t>
            </a:r>
          </a:p>
          <a:p>
            <a:endParaRPr lang="it-IT" dirty="0"/>
          </a:p>
          <a:p>
            <a:pPr marL="0" indent="0">
              <a:buNone/>
            </a:pPr>
            <a:r>
              <a:rPr lang="it-IT" dirty="0">
                <a:hlinkClick r:id="rId2"/>
              </a:rPr>
              <a:t>https://developer.android.com/guide/topics/resources/providing-resources</a:t>
            </a:r>
            <a:endParaRPr lang="it-IT" dirty="0"/>
          </a:p>
          <a:p>
            <a:endParaRPr lang="it-IT" dirty="0"/>
          </a:p>
        </p:txBody>
      </p:sp>
      <p:sp>
        <p:nvSpPr>
          <p:cNvPr id="5" name="Segnaposto numero diapositiva 4">
            <a:extLst>
              <a:ext uri="{FF2B5EF4-FFF2-40B4-BE49-F238E27FC236}">
                <a16:creationId xmlns:a16="http://schemas.microsoft.com/office/drawing/2014/main" id="{77A76C53-2F31-46F0-8C88-014CA9FCEDD0}"/>
              </a:ext>
            </a:extLst>
          </p:cNvPr>
          <p:cNvSpPr>
            <a:spLocks noGrp="1"/>
          </p:cNvSpPr>
          <p:nvPr>
            <p:ph type="sldNum" sz="quarter" idx="12"/>
          </p:nvPr>
        </p:nvSpPr>
        <p:spPr/>
        <p:txBody>
          <a:bodyPr/>
          <a:lstStyle/>
          <a:p>
            <a:fld id="{D2040F39-7941-49A4-B48D-F201B18B6351}" type="slidenum">
              <a:rPr lang="it-IT" smtClean="0"/>
              <a:pPr/>
              <a:t>9</a:t>
            </a:fld>
            <a:endParaRPr lang="it-IT" dirty="0"/>
          </a:p>
        </p:txBody>
      </p:sp>
    </p:spTree>
    <p:extLst>
      <p:ext uri="{BB962C8B-B14F-4D97-AF65-F5344CB8AC3E}">
        <p14:creationId xmlns:p14="http://schemas.microsoft.com/office/powerpoint/2010/main" val="745882905"/>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docProps/app.xml><?xml version="1.0" encoding="utf-8"?>
<Properties xmlns="http://schemas.openxmlformats.org/officeDocument/2006/extended-properties" xmlns:vt="http://schemas.openxmlformats.org/officeDocument/2006/docPropsVTypes">
  <TotalTime>14173</TotalTime>
  <Words>2934</Words>
  <Application>Microsoft Office PowerPoint</Application>
  <PresentationFormat>Widescreen</PresentationFormat>
  <Paragraphs>198</Paragraphs>
  <Slides>23</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23</vt:i4>
      </vt:variant>
    </vt:vector>
  </HeadingPairs>
  <TitlesOfParts>
    <vt:vector size="28" baseType="lpstr">
      <vt:lpstr>Arial</vt:lpstr>
      <vt:lpstr>Calibri</vt:lpstr>
      <vt:lpstr>Courier New</vt:lpstr>
      <vt:lpstr>JetBrains Mono</vt:lpstr>
      <vt:lpstr>Nicola</vt:lpstr>
      <vt:lpstr> Project structure</vt:lpstr>
      <vt:lpstr>Introduction</vt:lpstr>
      <vt:lpstr> XML’s pills</vt:lpstr>
      <vt:lpstr>Project structure</vt:lpstr>
      <vt:lpstr>AndroidManifest.xml</vt:lpstr>
      <vt:lpstr>Manifest structure</vt:lpstr>
      <vt:lpstr>Manifest structure (2)</vt:lpstr>
      <vt:lpstr>Application code</vt:lpstr>
      <vt:lpstr>App resources</vt:lpstr>
      <vt:lpstr>Layout</vt:lpstr>
      <vt:lpstr>Layout example</vt:lpstr>
      <vt:lpstr>String.xml files</vt:lpstr>
      <vt:lpstr>Colors.xml files</vt:lpstr>
      <vt:lpstr>Dimensions.xml files</vt:lpstr>
      <vt:lpstr>Style</vt:lpstr>
      <vt:lpstr>Image Asset creation</vt:lpstr>
      <vt:lpstr>Vector Asset creation</vt:lpstr>
      <vt:lpstr>Resources creation</vt:lpstr>
      <vt:lpstr>How to access resources?</vt:lpstr>
      <vt:lpstr>How to access resources? (2)</vt:lpstr>
      <vt:lpstr>System resources</vt:lpstr>
      <vt:lpstr>Gradle scripts</vt:lpstr>
      <vt:lpstr>Module Build.gradle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title</dc:title>
  <dc:creator>KEVIN MALAGOLI</dc:creator>
  <cp:lastModifiedBy>KEVIN</cp:lastModifiedBy>
  <cp:revision>23</cp:revision>
  <dcterms:created xsi:type="dcterms:W3CDTF">2021-11-12T15:41:14Z</dcterms:created>
  <dcterms:modified xsi:type="dcterms:W3CDTF">2023-05-05T07:44:31Z</dcterms:modified>
</cp:coreProperties>
</file>