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0"/>
  </p:notesMasterIdLst>
  <p:sldIdLst>
    <p:sldId id="257" r:id="rId2"/>
    <p:sldId id="261" r:id="rId3"/>
    <p:sldId id="279" r:id="rId4"/>
    <p:sldId id="280" r:id="rId5"/>
    <p:sldId id="262" r:id="rId6"/>
    <p:sldId id="264" r:id="rId7"/>
    <p:sldId id="263" r:id="rId8"/>
    <p:sldId id="286" r:id="rId9"/>
    <p:sldId id="265" r:id="rId10"/>
    <p:sldId id="281" r:id="rId11"/>
    <p:sldId id="282" r:id="rId12"/>
    <p:sldId id="283" r:id="rId13"/>
    <p:sldId id="284" r:id="rId14"/>
    <p:sldId id="285" r:id="rId15"/>
    <p:sldId id="272" r:id="rId16"/>
    <p:sldId id="270" r:id="rId17"/>
    <p:sldId id="271" r:id="rId18"/>
    <p:sldId id="274" r:id="rId1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30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1027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D03B66-E42B-40DD-9A62-B011170C3CF8}" type="datetimeFigureOut">
              <a:rPr lang="en-GB" smtClean="0"/>
              <a:t>27/07/2023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FF0877-1168-4F2D-9E27-997D5FDF225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130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8C9FB-7FA1-4DCC-8035-36B8BC0E5F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6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09600" y="3600450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806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939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2485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757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963085" y="4406900"/>
            <a:ext cx="11228916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558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824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247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585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21373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234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4752218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632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pic>
        <p:nvPicPr>
          <p:cNvPr id="8" name="Picture 7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803" y="6021288"/>
            <a:ext cx="1533291" cy="899495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9023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ndroid_Pie" TargetMode="External"/><Relationship Id="rId2" Type="http://schemas.openxmlformats.org/officeDocument/2006/relationships/hyperlink" Target="https://en.wikipedia.org/wiki/Android_Oreo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en.wikipedia.org/wiki/Android_12" TargetMode="External"/><Relationship Id="rId5" Type="http://schemas.openxmlformats.org/officeDocument/2006/relationships/hyperlink" Target="https://en.wikipedia.org/wiki/Android_11" TargetMode="External"/><Relationship Id="rId4" Type="http://schemas.openxmlformats.org/officeDocument/2006/relationships/hyperlink" Target="https://en.wikipedia.org/wiki/Android_10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sage_share_of_operating_system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.android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Introduction</a:t>
            </a:r>
          </a:p>
        </p:txBody>
      </p:sp>
      <p:sp>
        <p:nvSpPr>
          <p:cNvPr id="5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Università</a:t>
            </a:r>
            <a:r>
              <a:rPr lang="en-US" sz="1800" dirty="0"/>
              <a:t> di Modena e Reggio Emilia</a:t>
            </a:r>
          </a:p>
          <a:p>
            <a:pPr algn="r"/>
            <a:endParaRPr lang="en-US" sz="1800" dirty="0"/>
          </a:p>
          <a:p>
            <a:pPr algn="r"/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3439994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5F3C22-452C-B813-B406-58294D144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Architecture</a:t>
            </a:r>
            <a:endParaRPr lang="en-GB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0ACA2C7-64DB-0BDF-3EFD-3822DEF3FA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Android Framework</a:t>
            </a:r>
            <a:r>
              <a:rPr lang="en-US" sz="2800" b="1" dirty="0">
                <a:latin typeface="+mj-lt"/>
              </a:rPr>
              <a:t>: </a:t>
            </a:r>
            <a:r>
              <a:rPr lang="en-US" sz="2800" b="0" i="0" dirty="0">
                <a:effectLst/>
                <a:latin typeface="+mj-lt"/>
              </a:rPr>
              <a:t>Application Framework provides classes and services which are used to create an Android application. </a:t>
            </a:r>
            <a:endParaRPr lang="en-GB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4E8E417-614B-37F4-40C0-641DFA873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10</a:t>
            </a:fld>
            <a:endParaRPr lang="it-IT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BC79E306-AD47-61EB-BBC5-55C47D4170BF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888" y="1600200"/>
            <a:ext cx="3874224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9686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5F3C22-452C-B813-B406-58294D144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Architecture</a:t>
            </a:r>
            <a:endParaRPr lang="en-GB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0ACA2C7-64DB-0BDF-3EFD-3822DEF3FA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Native libraries</a:t>
            </a:r>
            <a:r>
              <a:rPr lang="en-US" sz="2800" dirty="0">
                <a:latin typeface="+mj-lt"/>
              </a:rPr>
              <a:t>: it concerns libraries C/C++ used by system’s components like: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Surface Manager</a:t>
            </a:r>
            <a:r>
              <a:rPr lang="en-US" dirty="0">
                <a:latin typeface="+mj-lt"/>
              </a:rPr>
              <a:t>: module that handle View (graphic component)</a:t>
            </a:r>
            <a:endParaRPr lang="en-US" sz="2800" dirty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Media Framework</a:t>
            </a:r>
            <a:r>
              <a:rPr lang="en-US" dirty="0">
                <a:latin typeface="+mj-lt"/>
              </a:rPr>
              <a:t>: handle Codec, useful for acquisition and playing multimedia contents.</a:t>
            </a:r>
            <a:endParaRPr lang="en-US" sz="2800" dirty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SQLite</a:t>
            </a:r>
            <a:r>
              <a:rPr lang="en-US" dirty="0">
                <a:latin typeface="+mj-lt"/>
              </a:rPr>
              <a:t>: Database Management System (DBMS) used by Android, is a small and efficient relational DBMS  given developer to memorize App’s data.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4E8E417-614B-37F4-40C0-641DFA873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11</a:t>
            </a:fld>
            <a:endParaRPr lang="it-IT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BC79E306-AD47-61EB-BBC5-55C47D4170BF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888" y="1600200"/>
            <a:ext cx="3874224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195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5F3C22-452C-B813-B406-58294D144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Architecture</a:t>
            </a:r>
            <a:endParaRPr lang="en-GB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0ACA2C7-64DB-0BDF-3EFD-3822DEF3FA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algn="l" fontAlgn="base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Android Runtime: </a:t>
            </a:r>
            <a:r>
              <a:rPr lang="en-US" sz="2800" b="0" i="0" dirty="0">
                <a:effectLst/>
                <a:latin typeface="+mj-lt"/>
              </a:rPr>
              <a:t>contains components like core libraries and the Dalvik virtual machine(DVM).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Core libraries</a:t>
            </a:r>
            <a:r>
              <a:rPr lang="en-US" dirty="0">
                <a:latin typeface="+mj-lt"/>
              </a:rPr>
              <a:t>: includes most of the features provided by the standard java libraries with the addition of specific libraries for android</a:t>
            </a:r>
            <a:endParaRPr lang="en-US" sz="2800" dirty="0">
              <a:latin typeface="+mj-lt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+mj-lt"/>
              </a:rPr>
              <a:t>Dalvik virtual </a:t>
            </a:r>
            <a:r>
              <a:rPr lang="en-US" b="1" dirty="0">
                <a:latin typeface="+mj-lt"/>
              </a:rPr>
              <a:t>machine</a:t>
            </a:r>
            <a:r>
              <a:rPr lang="en-US" dirty="0">
                <a:latin typeface="+mj-lt"/>
              </a:rPr>
              <a:t>: an evolution of Java virtual Machine developed by Google in order to work on device less efficient as phone and to ensure that a device can rum multiple instances efficiently.</a:t>
            </a:r>
          </a:p>
          <a:p>
            <a:pPr marL="0" indent="0" algn="l" fontAlgn="base">
              <a:buNone/>
            </a:pPr>
            <a:endParaRPr lang="en-US" sz="2800" b="0" i="0" dirty="0">
              <a:effectLst/>
              <a:latin typeface="+mj-lt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4E8E417-614B-37F4-40C0-641DFA873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12</a:t>
            </a:fld>
            <a:endParaRPr lang="it-IT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BC79E306-AD47-61EB-BBC5-55C47D4170BF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888" y="1600200"/>
            <a:ext cx="3874224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9870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5F3C22-452C-B813-B406-58294D144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Architecture</a:t>
            </a:r>
            <a:endParaRPr lang="en-GB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0ACA2C7-64DB-0BDF-3EFD-3822DEF3FA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HAL/HIDL: </a:t>
            </a:r>
            <a:r>
              <a:rPr lang="en-US" sz="2800" dirty="0">
                <a:latin typeface="+mj-lt"/>
              </a:rPr>
              <a:t>defines a standard interface to be implemented for hardware vendors, allowing Android to be independent of lower-level driver implementations.</a:t>
            </a:r>
          </a:p>
          <a:p>
            <a:pPr marL="0" indent="0" algn="l" fontAlgn="base">
              <a:buNone/>
            </a:pPr>
            <a:r>
              <a:rPr lang="en-US" sz="2800" dirty="0">
                <a:latin typeface="+mj-lt"/>
              </a:rPr>
              <a:t> </a:t>
            </a:r>
          </a:p>
          <a:p>
            <a:pPr marL="0" indent="0" algn="l" fontAlgn="base">
              <a:buNone/>
            </a:pPr>
            <a:endParaRPr lang="en-US" sz="2800" b="0" i="0" dirty="0">
              <a:effectLst/>
              <a:latin typeface="+mj-lt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4E8E417-614B-37F4-40C0-641DFA873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13</a:t>
            </a:fld>
            <a:endParaRPr lang="it-IT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BC79E306-AD47-61EB-BBC5-55C47D4170BF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888" y="1600200"/>
            <a:ext cx="3874224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3277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5F3C22-452C-B813-B406-58294D144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Architecture</a:t>
            </a:r>
            <a:endParaRPr lang="en-GB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0ACA2C7-64DB-0BDF-3EFD-3822DEF3FA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Linux Kernel: </a:t>
            </a:r>
            <a:r>
              <a:rPr lang="en-US" dirty="0">
                <a:solidFill>
                  <a:srgbClr val="202124"/>
                </a:solidFill>
              </a:rPr>
              <a:t>Android uses a version of the Linux kernel with a few special additions </a:t>
            </a:r>
            <a:r>
              <a:rPr lang="it-IT" dirty="0">
                <a:solidFill>
                  <a:srgbClr val="202124"/>
                </a:solidFill>
              </a:rPr>
              <a:t>for a mobile embedded </a:t>
            </a:r>
            <a:r>
              <a:rPr lang="it-IT" dirty="0" err="1">
                <a:solidFill>
                  <a:srgbClr val="202124"/>
                </a:solidFill>
              </a:rPr>
              <a:t>platform</a:t>
            </a:r>
            <a:r>
              <a:rPr lang="it-IT" dirty="0">
                <a:solidFill>
                  <a:srgbClr val="202124"/>
                </a:solidFill>
              </a:rPr>
              <a:t>. </a:t>
            </a:r>
            <a:r>
              <a:rPr lang="it-IT" u="sng" dirty="0">
                <a:solidFill>
                  <a:srgbClr val="202124"/>
                </a:solidFill>
              </a:rPr>
              <a:t>In Linux Kernel </a:t>
            </a:r>
            <a:r>
              <a:rPr lang="it-IT" u="sng" dirty="0" err="1">
                <a:solidFill>
                  <a:srgbClr val="202124"/>
                </a:solidFill>
              </a:rPr>
              <a:t>each</a:t>
            </a:r>
            <a:r>
              <a:rPr lang="it-IT" u="sng" dirty="0">
                <a:solidFill>
                  <a:srgbClr val="202124"/>
                </a:solidFill>
              </a:rPr>
              <a:t> </a:t>
            </a:r>
            <a:r>
              <a:rPr lang="it-IT" u="sng" dirty="0" err="1">
                <a:solidFill>
                  <a:srgbClr val="202124"/>
                </a:solidFill>
              </a:rPr>
              <a:t>application</a:t>
            </a:r>
            <a:r>
              <a:rPr lang="it-IT" u="sng" dirty="0">
                <a:solidFill>
                  <a:srgbClr val="202124"/>
                </a:solidFill>
              </a:rPr>
              <a:t> </a:t>
            </a:r>
            <a:r>
              <a:rPr lang="it-IT" u="sng" dirty="0" err="1">
                <a:solidFill>
                  <a:srgbClr val="202124"/>
                </a:solidFill>
              </a:rPr>
              <a:t>is</a:t>
            </a:r>
            <a:r>
              <a:rPr lang="it-IT" u="sng" dirty="0">
                <a:solidFill>
                  <a:srgbClr val="202124"/>
                </a:solidFill>
              </a:rPr>
              <a:t> </a:t>
            </a:r>
            <a:r>
              <a:rPr lang="it-IT" u="sng" dirty="0" err="1">
                <a:solidFill>
                  <a:srgbClr val="202124"/>
                </a:solidFill>
              </a:rPr>
              <a:t>binded</a:t>
            </a:r>
            <a:r>
              <a:rPr lang="it-IT" u="sng" dirty="0">
                <a:solidFill>
                  <a:srgbClr val="202124"/>
                </a:solidFill>
              </a:rPr>
              <a:t> to a single </a:t>
            </a:r>
            <a:r>
              <a:rPr lang="it-IT" u="sng" dirty="0" err="1">
                <a:solidFill>
                  <a:srgbClr val="202124"/>
                </a:solidFill>
              </a:rPr>
              <a:t>process</a:t>
            </a:r>
            <a:r>
              <a:rPr lang="it-IT" dirty="0">
                <a:solidFill>
                  <a:srgbClr val="202124"/>
                </a:solidFill>
              </a:rPr>
              <a:t>.</a:t>
            </a:r>
          </a:p>
          <a:p>
            <a:endParaRPr lang="en-US" u="sng" dirty="0"/>
          </a:p>
          <a:p>
            <a:pPr marL="0" indent="0" algn="l" fontAlgn="base">
              <a:buNone/>
            </a:pPr>
            <a:endParaRPr lang="en-US" sz="2800" b="0" i="0" dirty="0">
              <a:effectLst/>
              <a:latin typeface="+mj-lt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4E8E417-614B-37F4-40C0-641DFA873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14</a:t>
            </a:fld>
            <a:endParaRPr lang="it-IT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BC79E306-AD47-61EB-BBC5-55C47D4170BF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888" y="1600200"/>
            <a:ext cx="3874224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565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962A39-C5AD-4FD5-867E-856E3327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Android Framework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A5B8ABA-B84A-4959-B86C-6F5E092E50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The Android Framework is a set of services that collectively form the environment in which Android applications run and are managed.</a:t>
            </a:r>
          </a:p>
          <a:p>
            <a:pPr marL="0" indent="0">
              <a:buNone/>
            </a:pPr>
            <a:r>
              <a:rPr lang="en-US" dirty="0"/>
              <a:t>Include key services:</a:t>
            </a:r>
          </a:p>
          <a:p>
            <a:r>
              <a:rPr lang="en-US" dirty="0">
                <a:solidFill>
                  <a:srgbClr val="FF0000"/>
                </a:solidFill>
              </a:rPr>
              <a:t>Activity Manager: </a:t>
            </a:r>
            <a:r>
              <a:rPr lang="en-US" dirty="0"/>
              <a:t>Controls application lifecycle and activity stack.</a:t>
            </a:r>
          </a:p>
          <a:p>
            <a:r>
              <a:rPr lang="en-US" dirty="0">
                <a:solidFill>
                  <a:srgbClr val="FF0000"/>
                </a:solidFill>
              </a:rPr>
              <a:t>Content Providers: </a:t>
            </a:r>
            <a:r>
              <a:rPr lang="en-US" dirty="0"/>
              <a:t>Allows applications to publish and share data with other applications.</a:t>
            </a:r>
          </a:p>
          <a:p>
            <a:r>
              <a:rPr lang="en-US" dirty="0">
                <a:solidFill>
                  <a:srgbClr val="FF0000"/>
                </a:solidFill>
              </a:rPr>
              <a:t>Resource Manager: </a:t>
            </a:r>
            <a:r>
              <a:rPr lang="en-US" dirty="0"/>
              <a:t>Provides access to resources </a:t>
            </a:r>
          </a:p>
          <a:p>
            <a:r>
              <a:rPr lang="en-US" dirty="0">
                <a:solidFill>
                  <a:srgbClr val="FF0000"/>
                </a:solidFill>
              </a:rPr>
              <a:t>Notifications Manager: </a:t>
            </a:r>
            <a:r>
              <a:rPr lang="en-US" dirty="0"/>
              <a:t>Allows applications to display alerts and notifications to the user.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B618714-7057-4883-97BC-4FAC47313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15</a:t>
            </a:fld>
            <a:endParaRPr lang="it-IT" dirty="0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B9996C9-7459-41DA-BF1C-7A91261E21F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View System</a:t>
            </a:r>
            <a:r>
              <a:rPr lang="en-US">
                <a:solidFill>
                  <a:srgbClr val="FF0000"/>
                </a:solidFill>
              </a:rPr>
              <a:t>: </a:t>
            </a:r>
            <a:r>
              <a:rPr lang="en-US"/>
              <a:t>A set </a:t>
            </a:r>
            <a:r>
              <a:rPr lang="en-US" dirty="0"/>
              <a:t>of views used to create application user interfaces.</a:t>
            </a:r>
          </a:p>
          <a:p>
            <a:r>
              <a:rPr lang="en-US" dirty="0">
                <a:solidFill>
                  <a:srgbClr val="FF0000"/>
                </a:solidFill>
              </a:rPr>
              <a:t>Package Manager: </a:t>
            </a:r>
            <a:r>
              <a:rPr lang="en-US" dirty="0"/>
              <a:t>The system by which applications are able to find out information about other applications currently installed on the device.</a:t>
            </a:r>
          </a:p>
          <a:p>
            <a:r>
              <a:rPr lang="en-US" dirty="0">
                <a:solidFill>
                  <a:srgbClr val="FF0000"/>
                </a:solidFill>
              </a:rPr>
              <a:t>Telephony Manager: </a:t>
            </a:r>
            <a:r>
              <a:rPr lang="en-US" dirty="0"/>
              <a:t>Provides information to the application about the telephony services available on the device such as status and subscriber information.</a:t>
            </a:r>
          </a:p>
          <a:p>
            <a:r>
              <a:rPr lang="en-US" dirty="0">
                <a:solidFill>
                  <a:srgbClr val="FF0000"/>
                </a:solidFill>
              </a:rPr>
              <a:t>Location Manager: </a:t>
            </a:r>
            <a:r>
              <a:rPr lang="en-US" dirty="0"/>
              <a:t>Provides access to the location services allowing an application to receive updates about location changes.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15546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79FF03-54A8-4FF6-88F6-78B099B4D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it-IT" dirty="0"/>
              <a:t>JVM vs </a:t>
            </a:r>
            <a:r>
              <a:rPr lang="it-IT" dirty="0" err="1"/>
              <a:t>Dalvik</a:t>
            </a:r>
            <a:endParaRPr lang="it-IT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C05C0F-14DA-40BC-B82E-2197126E01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Android doesn’t use JVM but use a special VM called DALVIK.</a:t>
            </a:r>
          </a:p>
          <a:p>
            <a:r>
              <a:rPr lang="it-IT" dirty="0"/>
              <a:t>Android devices </a:t>
            </a:r>
            <a:r>
              <a:rPr lang="it-IT" dirty="0" err="1"/>
              <a:t>don’t</a:t>
            </a:r>
            <a:r>
              <a:rPr lang="it-IT" dirty="0"/>
              <a:t> </a:t>
            </a:r>
            <a:r>
              <a:rPr lang="it-IT" dirty="0" err="1"/>
              <a:t>run</a:t>
            </a:r>
            <a:r>
              <a:rPr lang="it-IT" dirty="0"/>
              <a:t> </a:t>
            </a:r>
            <a:r>
              <a:rPr lang="it-IT" i="1" dirty="0"/>
              <a:t>.class </a:t>
            </a:r>
            <a:r>
              <a:rPr lang="it-IT" dirty="0"/>
              <a:t>and .</a:t>
            </a:r>
            <a:r>
              <a:rPr lang="it-IT" i="1" dirty="0" err="1"/>
              <a:t>jar</a:t>
            </a:r>
            <a:r>
              <a:rPr lang="it-IT" dirty="0"/>
              <a:t> files. To </a:t>
            </a:r>
            <a:r>
              <a:rPr lang="it-IT" dirty="0" err="1"/>
              <a:t>improve</a:t>
            </a:r>
            <a:r>
              <a:rPr lang="it-IT" dirty="0"/>
              <a:t> performance, </a:t>
            </a:r>
            <a:r>
              <a:rPr lang="it-IT" dirty="0" err="1"/>
              <a:t>they</a:t>
            </a:r>
            <a:r>
              <a:rPr lang="it-IT" dirty="0"/>
              <a:t> use </a:t>
            </a:r>
            <a:r>
              <a:rPr lang="it-IT" dirty="0" err="1"/>
              <a:t>optimized</a:t>
            </a:r>
            <a:r>
              <a:rPr lang="it-IT" dirty="0"/>
              <a:t> formats. </a:t>
            </a:r>
          </a:p>
          <a:p>
            <a:r>
              <a:rPr lang="en-US" dirty="0">
                <a:solidFill>
                  <a:srgbClr val="FF0000"/>
                </a:solidFill>
              </a:rPr>
              <a:t>Android uses DEX Compiler </a:t>
            </a:r>
            <a:r>
              <a:rPr lang="en-US" dirty="0"/>
              <a:t>to transform Java Byte code in Dalvik Byte code (.</a:t>
            </a:r>
            <a:r>
              <a:rPr lang="en-US" i="1" dirty="0" err="1"/>
              <a:t>dex</a:t>
            </a:r>
            <a:r>
              <a:rPr lang="en-US" dirty="0"/>
              <a:t>)</a:t>
            </a:r>
          </a:p>
          <a:p>
            <a:r>
              <a:rPr lang="it-IT" dirty="0" err="1"/>
              <a:t>Since</a:t>
            </a:r>
            <a:r>
              <a:rPr lang="it-IT" dirty="0"/>
              <a:t> </a:t>
            </a:r>
            <a:r>
              <a:rPr lang="it-IT" dirty="0" err="1"/>
              <a:t>Android</a:t>
            </a:r>
            <a:r>
              <a:rPr lang="it-IT" dirty="0"/>
              <a:t> 8.0 </a:t>
            </a:r>
            <a:r>
              <a:rPr lang="it-IT" dirty="0" err="1"/>
              <a:t>Dalvik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replaced</a:t>
            </a:r>
            <a:r>
              <a:rPr lang="it-IT" dirty="0"/>
              <a:t> by ART (</a:t>
            </a:r>
            <a:r>
              <a:rPr lang="it-IT" dirty="0" err="1"/>
              <a:t>Android</a:t>
            </a:r>
            <a:r>
              <a:rPr lang="it-IT" dirty="0"/>
              <a:t> </a:t>
            </a:r>
            <a:r>
              <a:rPr lang="it-IT" dirty="0" err="1"/>
              <a:t>Run</a:t>
            </a:r>
            <a:r>
              <a:rPr lang="it-IT" dirty="0"/>
              <a:t> Time)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2F50FE7-ABEA-0A4C-AA45-DB52129B797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092" y="1600200"/>
            <a:ext cx="3269816" cy="4525963"/>
          </a:xfrm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1BE9B0D-3EA2-4696-ACDE-C6F20F45F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2040F39-7941-49A4-B48D-F201B18B6351}" type="slidenum">
              <a:rPr lang="it-IT" smtClean="0"/>
              <a:pPr>
                <a:lnSpc>
                  <a:spcPct val="90000"/>
                </a:lnSpc>
                <a:spcAft>
                  <a:spcPts val="600"/>
                </a:spcAft>
              </a:pPr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6813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26182-019B-E345-9D73-41B0DF525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Android</a:t>
            </a:r>
            <a:r>
              <a:rPr lang="it-IT" dirty="0"/>
              <a:t> SDK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44A4A-622E-7A44-9907-9D18956034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Android Software Development Kit </a:t>
            </a:r>
            <a:r>
              <a:rPr lang="en-US" dirty="0"/>
              <a:t>contains the libraries and tools you need to develop Android apps</a:t>
            </a:r>
          </a:p>
          <a:p>
            <a:r>
              <a:rPr lang="en-US" dirty="0">
                <a:solidFill>
                  <a:srgbClr val="FF0000"/>
                </a:solidFill>
              </a:rPr>
              <a:t>API libraries: </a:t>
            </a:r>
            <a:r>
              <a:rPr lang="it-IT" dirty="0"/>
              <a:t>one for </a:t>
            </a:r>
            <a:r>
              <a:rPr lang="it-IT" dirty="0" err="1"/>
              <a:t>each</a:t>
            </a:r>
            <a:r>
              <a:rPr lang="it-IT" dirty="0"/>
              <a:t> Android </a:t>
            </a:r>
            <a:r>
              <a:rPr lang="it-IT" dirty="0" err="1"/>
              <a:t>version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Development tools: </a:t>
            </a:r>
            <a:r>
              <a:rPr lang="en-US" dirty="0"/>
              <a:t>Android Studio IDE and other tools (</a:t>
            </a:r>
            <a:r>
              <a:rPr lang="it-IT" dirty="0"/>
              <a:t>debugger, design tools…)</a:t>
            </a:r>
          </a:p>
          <a:p>
            <a:r>
              <a:rPr lang="it-IT" dirty="0">
                <a:solidFill>
                  <a:srgbClr val="FF0000"/>
                </a:solidFill>
              </a:rPr>
              <a:t>Android Virtual Device Manager</a:t>
            </a:r>
          </a:p>
          <a:p>
            <a:endParaRPr lang="en-US" dirty="0"/>
          </a:p>
          <a:p>
            <a:endParaRPr lang="it-IT" dirty="0"/>
          </a:p>
          <a:p>
            <a:endParaRPr lang="en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C0CD46-CC3E-4D4D-9529-58E3D8993B4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it-IT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it-IT" dirty="0">
                <a:solidFill>
                  <a:srgbClr val="FF0000"/>
                </a:solidFill>
              </a:rPr>
              <a:t>Emulator: </a:t>
            </a:r>
            <a:r>
              <a:rPr lang="it-IT" dirty="0" err="1"/>
              <a:t>run</a:t>
            </a:r>
            <a:r>
              <a:rPr lang="it-IT" dirty="0"/>
              <a:t> in AVD</a:t>
            </a:r>
            <a:endParaRPr lang="it-IT" dirty="0">
              <a:solidFill>
                <a:srgbClr val="FF0000"/>
              </a:solidFill>
            </a:endParaRPr>
          </a:p>
          <a:p>
            <a:r>
              <a:rPr lang="it-IT" dirty="0">
                <a:solidFill>
                  <a:srgbClr val="FF0000"/>
                </a:solidFill>
              </a:rPr>
              <a:t>Android support: </a:t>
            </a:r>
            <a:r>
              <a:rPr lang="it-IT" dirty="0"/>
              <a:t>extra </a:t>
            </a:r>
            <a:r>
              <a:rPr lang="it-IT" dirty="0" err="1"/>
              <a:t>APIs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aren’t</a:t>
            </a:r>
            <a:r>
              <a:rPr lang="it-IT" dirty="0"/>
              <a:t> </a:t>
            </a:r>
            <a:r>
              <a:rPr lang="it-IT" dirty="0" err="1"/>
              <a:t>available</a:t>
            </a:r>
            <a:r>
              <a:rPr lang="it-IT" dirty="0"/>
              <a:t> in standard </a:t>
            </a:r>
            <a:r>
              <a:rPr lang="it-IT" dirty="0" err="1"/>
              <a:t>platform</a:t>
            </a:r>
            <a:endParaRPr lang="it-IT" dirty="0"/>
          </a:p>
          <a:p>
            <a:r>
              <a:rPr lang="it-IT" dirty="0">
                <a:solidFill>
                  <a:srgbClr val="FF0000"/>
                </a:solidFill>
              </a:rPr>
              <a:t>Sample apps:  </a:t>
            </a:r>
            <a:r>
              <a:rPr lang="it-IT" dirty="0" err="1"/>
              <a:t>you</a:t>
            </a:r>
            <a:r>
              <a:rPr lang="it-IT" dirty="0"/>
              <a:t> can </a:t>
            </a:r>
            <a:r>
              <a:rPr lang="it-IT" dirty="0" err="1"/>
              <a:t>find</a:t>
            </a:r>
            <a:r>
              <a:rPr lang="it-IT" dirty="0"/>
              <a:t> </a:t>
            </a:r>
            <a:r>
              <a:rPr lang="it-IT" dirty="0" err="1"/>
              <a:t>pratical</a:t>
            </a:r>
            <a:r>
              <a:rPr lang="it-IT" dirty="0"/>
              <a:t> code to help </a:t>
            </a:r>
            <a:r>
              <a:rPr lang="it-IT" dirty="0" err="1"/>
              <a:t>you</a:t>
            </a:r>
            <a:r>
              <a:rPr lang="it-IT" dirty="0"/>
              <a:t> to use </a:t>
            </a:r>
            <a:r>
              <a:rPr lang="it-IT" dirty="0" err="1"/>
              <a:t>APIs</a:t>
            </a:r>
            <a:endParaRPr lang="it-IT" b="1" dirty="0"/>
          </a:p>
          <a:p>
            <a:endParaRPr lang="it-IT" dirty="0"/>
          </a:p>
          <a:p>
            <a:endParaRPr lang="it-IT" b="1" dirty="0"/>
          </a:p>
          <a:p>
            <a:endParaRPr lang="it-IT" dirty="0"/>
          </a:p>
          <a:p>
            <a:endParaRPr lang="it-IT" b="1" dirty="0"/>
          </a:p>
          <a:p>
            <a:endParaRPr lang="it-IT" b="1" dirty="0"/>
          </a:p>
          <a:p>
            <a:endParaRPr lang="en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A7AE0-1F44-CD41-AF4F-9F9B761BD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85951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D17C10-5160-4D24-9C1C-8B84D953B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Android libraries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EF6A8C-658C-42D9-BA88-A461BB9BA1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7200" dirty="0" err="1">
                <a:solidFill>
                  <a:srgbClr val="FF0000"/>
                </a:solidFill>
              </a:rPr>
              <a:t>android.app</a:t>
            </a:r>
            <a:r>
              <a:rPr lang="en-US" sz="7200" dirty="0">
                <a:solidFill>
                  <a:srgbClr val="FF0000"/>
                </a:solidFill>
              </a:rPr>
              <a:t>: </a:t>
            </a:r>
            <a:r>
              <a:rPr lang="en-US" sz="7200" dirty="0"/>
              <a:t>Provides access to the application model and is the cornerstone of all Android applications. Contains Activity and Service two of the application core components</a:t>
            </a:r>
          </a:p>
          <a:p>
            <a:r>
              <a:rPr lang="en-US" sz="7200" dirty="0" err="1">
                <a:solidFill>
                  <a:srgbClr val="FF0000"/>
                </a:solidFill>
              </a:rPr>
              <a:t>android.content</a:t>
            </a:r>
            <a:r>
              <a:rPr lang="en-US" sz="7200" dirty="0">
                <a:solidFill>
                  <a:srgbClr val="FF0000"/>
                </a:solidFill>
              </a:rPr>
              <a:t>: </a:t>
            </a:r>
            <a:r>
              <a:rPr lang="en-US" sz="7200" dirty="0"/>
              <a:t>Facilitates content access, publishing and messaging between applications and application components</a:t>
            </a:r>
          </a:p>
          <a:p>
            <a:r>
              <a:rPr lang="en-US" sz="7200" dirty="0" err="1">
                <a:solidFill>
                  <a:srgbClr val="FF0000"/>
                </a:solidFill>
              </a:rPr>
              <a:t>android.database</a:t>
            </a:r>
            <a:r>
              <a:rPr lang="en-US" sz="7200" dirty="0">
                <a:solidFill>
                  <a:srgbClr val="FF0000"/>
                </a:solidFill>
              </a:rPr>
              <a:t>: </a:t>
            </a:r>
            <a:r>
              <a:rPr lang="en-US" sz="7200" dirty="0"/>
              <a:t>Used to access data published by content providers and includes SQLite database management classes.</a:t>
            </a:r>
          </a:p>
          <a:p>
            <a:r>
              <a:rPr lang="en-US" sz="7200" dirty="0" err="1">
                <a:solidFill>
                  <a:srgbClr val="FF0000"/>
                </a:solidFill>
              </a:rPr>
              <a:t>android.hardware</a:t>
            </a:r>
            <a:r>
              <a:rPr lang="en-US" sz="7200" dirty="0">
                <a:solidFill>
                  <a:srgbClr val="FF0000"/>
                </a:solidFill>
              </a:rPr>
              <a:t>: </a:t>
            </a:r>
            <a:r>
              <a:rPr lang="en-US" sz="7200" dirty="0"/>
              <a:t>Presents an API providing access to hardware such as the accelerometer and light sensor. </a:t>
            </a:r>
          </a:p>
          <a:p>
            <a:r>
              <a:rPr lang="en-US" sz="7200" dirty="0" err="1">
                <a:solidFill>
                  <a:srgbClr val="FF0000"/>
                </a:solidFill>
              </a:rPr>
              <a:t>android.os</a:t>
            </a:r>
            <a:r>
              <a:rPr lang="en-US" sz="7200" dirty="0">
                <a:solidFill>
                  <a:srgbClr val="FF0000"/>
                </a:solidFill>
              </a:rPr>
              <a:t>: </a:t>
            </a:r>
            <a:r>
              <a:rPr lang="en-US" sz="7200" dirty="0"/>
              <a:t>Provides applications with access to standard operating system services including messages, system services and inter-process communication.</a:t>
            </a:r>
          </a:p>
          <a:p>
            <a:endParaRPr lang="en-US" sz="2900" b="1" dirty="0"/>
          </a:p>
          <a:p>
            <a:endParaRPr lang="en-US" sz="160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3D9853D-E8E0-4CB4-A310-B5029BC8939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7200" dirty="0" err="1">
                <a:solidFill>
                  <a:srgbClr val="FF0000"/>
                </a:solidFill>
              </a:rPr>
              <a:t>android.media</a:t>
            </a:r>
            <a:r>
              <a:rPr lang="en-US" sz="7200" dirty="0">
                <a:solidFill>
                  <a:srgbClr val="FF0000"/>
                </a:solidFill>
              </a:rPr>
              <a:t>: </a:t>
            </a:r>
            <a:r>
              <a:rPr lang="en-US" sz="7200" dirty="0"/>
              <a:t>Provides classes to enable playback of audio and video.</a:t>
            </a:r>
          </a:p>
          <a:p>
            <a:r>
              <a:rPr lang="en-US" sz="7200" dirty="0" err="1">
                <a:solidFill>
                  <a:srgbClr val="FF0000"/>
                </a:solidFill>
              </a:rPr>
              <a:t>android.provider</a:t>
            </a:r>
            <a:r>
              <a:rPr lang="en-US" sz="7200" dirty="0">
                <a:solidFill>
                  <a:srgbClr val="FF0000"/>
                </a:solidFill>
              </a:rPr>
              <a:t>: </a:t>
            </a:r>
            <a:r>
              <a:rPr lang="en-US" sz="7200" dirty="0"/>
              <a:t>A set of convenience classes that provide access to standard Android content provider databases such as those maintained by the calendar and contact applications.</a:t>
            </a:r>
          </a:p>
          <a:p>
            <a:r>
              <a:rPr lang="en-US" sz="7200" dirty="0" err="1">
                <a:solidFill>
                  <a:srgbClr val="FF0000"/>
                </a:solidFill>
              </a:rPr>
              <a:t>android.text</a:t>
            </a:r>
            <a:r>
              <a:rPr lang="en-US" sz="7200" dirty="0">
                <a:solidFill>
                  <a:srgbClr val="FF0000"/>
                </a:solidFill>
              </a:rPr>
              <a:t>: </a:t>
            </a:r>
            <a:r>
              <a:rPr lang="en-US" sz="7200" dirty="0"/>
              <a:t>Used to render and manipulate text on a device display.</a:t>
            </a:r>
          </a:p>
          <a:p>
            <a:r>
              <a:rPr lang="en-US" sz="7200" dirty="0" err="1">
                <a:solidFill>
                  <a:srgbClr val="FF0000"/>
                </a:solidFill>
              </a:rPr>
              <a:t>android.widget</a:t>
            </a:r>
            <a:r>
              <a:rPr lang="en-US" sz="7200" dirty="0">
                <a:solidFill>
                  <a:srgbClr val="FF0000"/>
                </a:solidFill>
              </a:rPr>
              <a:t>: </a:t>
            </a:r>
            <a:r>
              <a:rPr lang="en-US" sz="7200" dirty="0"/>
              <a:t>A rich collection of pre-built user interface components such as buttons, labels, list views, layout managers, radio buttons etc.</a:t>
            </a:r>
          </a:p>
          <a:p>
            <a:r>
              <a:rPr lang="en-US" sz="7200" dirty="0" err="1">
                <a:solidFill>
                  <a:srgbClr val="FF0000"/>
                </a:solidFill>
              </a:rPr>
              <a:t>android.view</a:t>
            </a:r>
            <a:r>
              <a:rPr lang="en-US" sz="7200" dirty="0">
                <a:solidFill>
                  <a:srgbClr val="FF0000"/>
                </a:solidFill>
              </a:rPr>
              <a:t>: </a:t>
            </a:r>
            <a:r>
              <a:rPr lang="en-US" sz="7200" dirty="0"/>
              <a:t>The fundamental building blocks of application user interfaces.</a:t>
            </a:r>
          </a:p>
          <a:p>
            <a:r>
              <a:rPr lang="en-US" sz="7200" dirty="0" err="1">
                <a:solidFill>
                  <a:srgbClr val="FF0000"/>
                </a:solidFill>
              </a:rPr>
              <a:t>android.util</a:t>
            </a:r>
            <a:r>
              <a:rPr lang="en-US" sz="7200" dirty="0">
                <a:solidFill>
                  <a:srgbClr val="FF0000"/>
                </a:solidFill>
              </a:rPr>
              <a:t>: </a:t>
            </a:r>
            <a:r>
              <a:rPr lang="en-US" sz="7200" dirty="0"/>
              <a:t>A set of utility classes for performing tasks such as string and number conversion, XML handling and date and time manipulation.</a:t>
            </a:r>
          </a:p>
          <a:p>
            <a:endParaRPr lang="en-US" sz="6400" dirty="0"/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5FE1756-1E23-49D1-8227-2D989E6A2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4112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Android timeline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9745AC3-D05C-47F3-8F59-E9C6F57915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2003: Android Inc. was founded</a:t>
            </a:r>
          </a:p>
          <a:p>
            <a:r>
              <a:rPr lang="en-US" sz="2400" dirty="0"/>
              <a:t>2005: Google bought Android Inc.</a:t>
            </a:r>
          </a:p>
          <a:p>
            <a:r>
              <a:rPr lang="en-US" sz="2400" dirty="0"/>
              <a:t>2008: first device with Android OS</a:t>
            </a:r>
          </a:p>
          <a:p>
            <a:r>
              <a:rPr lang="en-US" sz="2400" dirty="0"/>
              <a:t>2017: Google announced that Google Play would begin to require apps to target Android 8</a:t>
            </a:r>
          </a:p>
          <a:p>
            <a:r>
              <a:rPr lang="en-US" sz="2400" dirty="0"/>
              <a:t>2021: Google announced new apps will need to target Android 10</a:t>
            </a:r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4788C23B-5725-4418-AAAA-625102455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2040F39-7941-49A4-B48D-F201B18B6351}" type="slidenum">
              <a:rPr lang="it-IT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it-IT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16EF7B2-A62B-4BAA-8EC9-66A59B96A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4725" y="1600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9" name="Content Placeholder 18">
            <a:extLst>
              <a:ext uri="{FF2B5EF4-FFF2-40B4-BE49-F238E27FC236}">
                <a16:creationId xmlns:a16="http://schemas.microsoft.com/office/drawing/2014/main" id="{191DE2DA-CAAE-EB44-985E-FA135BB6399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20899883"/>
              </p:ext>
            </p:extLst>
          </p:nvPr>
        </p:nvGraphicFramePr>
        <p:xfrm>
          <a:off x="6197602" y="1600200"/>
          <a:ext cx="5151864" cy="4983160"/>
        </p:xfrm>
        <a:graphic>
          <a:graphicData uri="http://schemas.openxmlformats.org/drawingml/2006/table">
            <a:tbl>
              <a:tblPr/>
              <a:tblGrid>
                <a:gridCol w="858644">
                  <a:extLst>
                    <a:ext uri="{9D8B030D-6E8A-4147-A177-3AD203B41FA5}">
                      <a16:colId xmlns:a16="http://schemas.microsoft.com/office/drawing/2014/main" val="1112145444"/>
                    </a:ext>
                  </a:extLst>
                </a:gridCol>
                <a:gridCol w="858644">
                  <a:extLst>
                    <a:ext uri="{9D8B030D-6E8A-4147-A177-3AD203B41FA5}">
                      <a16:colId xmlns:a16="http://schemas.microsoft.com/office/drawing/2014/main" val="4029414125"/>
                    </a:ext>
                  </a:extLst>
                </a:gridCol>
                <a:gridCol w="858644">
                  <a:extLst>
                    <a:ext uri="{9D8B030D-6E8A-4147-A177-3AD203B41FA5}">
                      <a16:colId xmlns:a16="http://schemas.microsoft.com/office/drawing/2014/main" val="4188087921"/>
                    </a:ext>
                  </a:extLst>
                </a:gridCol>
                <a:gridCol w="858644">
                  <a:extLst>
                    <a:ext uri="{9D8B030D-6E8A-4147-A177-3AD203B41FA5}">
                      <a16:colId xmlns:a16="http://schemas.microsoft.com/office/drawing/2014/main" val="301201834"/>
                    </a:ext>
                  </a:extLst>
                </a:gridCol>
                <a:gridCol w="858644">
                  <a:extLst>
                    <a:ext uri="{9D8B030D-6E8A-4147-A177-3AD203B41FA5}">
                      <a16:colId xmlns:a16="http://schemas.microsoft.com/office/drawing/2014/main" val="1424220389"/>
                    </a:ext>
                  </a:extLst>
                </a:gridCol>
                <a:gridCol w="858644">
                  <a:extLst>
                    <a:ext uri="{9D8B030D-6E8A-4147-A177-3AD203B41FA5}">
                      <a16:colId xmlns:a16="http://schemas.microsoft.com/office/drawing/2014/main" val="691802088"/>
                    </a:ext>
                  </a:extLst>
                </a:gridCol>
              </a:tblGrid>
              <a:tr h="657578"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effectLst/>
                        </a:rPr>
                        <a:t>Name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effectLst/>
                        </a:rPr>
                        <a:t>Internal codename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effectLst/>
                        </a:rPr>
                        <a:t>Version number(s)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effectLst/>
                        </a:rPr>
                        <a:t>Initial stable</a:t>
                      </a:r>
                      <a:br>
                        <a:rPr lang="en-GB" sz="1100">
                          <a:effectLst/>
                        </a:rPr>
                      </a:br>
                      <a:r>
                        <a:rPr lang="en-GB" sz="1100">
                          <a:effectLst/>
                        </a:rPr>
                        <a:t>release date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effectLst/>
                        </a:rPr>
                        <a:t>Supported</a:t>
                      </a:r>
                      <a:br>
                        <a:rPr lang="en-GB" sz="1100">
                          <a:effectLst/>
                        </a:rPr>
                      </a:br>
                      <a:r>
                        <a:rPr lang="en-GB" sz="1100">
                          <a:effectLst/>
                        </a:rPr>
                        <a:t>(security fixes)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effectLst/>
                        </a:rPr>
                        <a:t>API level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315929"/>
                  </a:ext>
                </a:extLst>
              </a:tr>
              <a:tr h="657578">
                <a:tc rowSpan="2">
                  <a:txBody>
                    <a:bodyPr/>
                    <a:lstStyle/>
                    <a:p>
                      <a:r>
                        <a:rPr lang="en-GB" sz="1100" u="none" strike="noStrike">
                          <a:solidFill>
                            <a:srgbClr val="0645AD"/>
                          </a:solidFill>
                          <a:effectLst/>
                          <a:hlinkClick r:id="rId2" tooltip="Android Oreo"/>
                        </a:rPr>
                        <a:t>Android Oreo</a:t>
                      </a:r>
                      <a:endParaRPr lang="en-GB" sz="1100">
                        <a:effectLst/>
                      </a:endParaRP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Oatmeal Cookie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T" sz="1100">
                          <a:effectLst/>
                        </a:rPr>
                        <a:t>8.0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August 21, 2017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>
                          <a:effectLst/>
                        </a:rPr>
                        <a:t>No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T" sz="1100">
                          <a:effectLst/>
                        </a:rPr>
                        <a:t>26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060586"/>
                  </a:ext>
                </a:extLst>
              </a:tr>
              <a:tr h="657578">
                <a:tc v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sz="1100" dirty="0">
                          <a:effectLst/>
                        </a:rPr>
                        <a:t>8.1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December 5, 2017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>
                          <a:effectLst/>
                        </a:rPr>
                        <a:t>No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T" sz="1100">
                          <a:effectLst/>
                        </a:rPr>
                        <a:t>27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409105"/>
                  </a:ext>
                </a:extLst>
              </a:tr>
              <a:tr h="657578">
                <a:tc>
                  <a:txBody>
                    <a:bodyPr/>
                    <a:lstStyle/>
                    <a:p>
                      <a:r>
                        <a:rPr lang="en-GB" sz="1100" u="none" strike="noStrike">
                          <a:solidFill>
                            <a:srgbClr val="0645AD"/>
                          </a:solidFill>
                          <a:effectLst/>
                          <a:hlinkClick r:id="rId3" tooltip="Android Pie"/>
                        </a:rPr>
                        <a:t>Android Pie</a:t>
                      </a:r>
                      <a:endParaRPr lang="en-GB" sz="1100">
                        <a:effectLst/>
                      </a:endParaRP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sz="1100">
                        <a:effectLst/>
                      </a:endParaRP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T" sz="1100">
                          <a:effectLst/>
                        </a:rPr>
                        <a:t>9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August 6, 2018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>
                          <a:effectLst/>
                        </a:rPr>
                        <a:t>Yes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T" sz="1100">
                          <a:effectLst/>
                        </a:rPr>
                        <a:t>28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219335"/>
                  </a:ext>
                </a:extLst>
              </a:tr>
              <a:tr h="657578">
                <a:tc>
                  <a:txBody>
                    <a:bodyPr/>
                    <a:lstStyle/>
                    <a:p>
                      <a:r>
                        <a:rPr lang="en-GB" sz="1100" u="none" strike="noStrike">
                          <a:solidFill>
                            <a:srgbClr val="0645AD"/>
                          </a:solidFill>
                          <a:effectLst/>
                          <a:hlinkClick r:id="rId4" tooltip="Android 10"/>
                        </a:rPr>
                        <a:t>Android 10</a:t>
                      </a:r>
                      <a:endParaRPr lang="en-GB" sz="1100">
                        <a:effectLst/>
                      </a:endParaRP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Quince Tart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T" sz="1100" dirty="0">
                          <a:effectLst/>
                        </a:rPr>
                        <a:t>10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September 3, 2019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>
                          <a:effectLst/>
                        </a:rPr>
                        <a:t>Yes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T" sz="1100">
                          <a:effectLst/>
                        </a:rPr>
                        <a:t>29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986513"/>
                  </a:ext>
                </a:extLst>
              </a:tr>
              <a:tr h="657578">
                <a:tc>
                  <a:txBody>
                    <a:bodyPr/>
                    <a:lstStyle/>
                    <a:p>
                      <a:r>
                        <a:rPr lang="en-GB" sz="1100" u="none" strike="noStrike">
                          <a:solidFill>
                            <a:srgbClr val="0645AD"/>
                          </a:solidFill>
                          <a:effectLst/>
                          <a:hlinkClick r:id="rId5" tooltip="Android 11"/>
                        </a:rPr>
                        <a:t>Android 11</a:t>
                      </a:r>
                      <a:endParaRPr lang="en-GB" sz="1100">
                        <a:effectLst/>
                      </a:endParaRP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Red Velvet Cake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T" sz="1100">
                          <a:effectLst/>
                        </a:rPr>
                        <a:t>11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September 8, 2020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>
                          <a:effectLst/>
                        </a:rPr>
                        <a:t>Yes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T" sz="1100">
                          <a:effectLst/>
                        </a:rPr>
                        <a:t>30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530750"/>
                  </a:ext>
                </a:extLst>
              </a:tr>
              <a:tr h="657578">
                <a:tc>
                  <a:txBody>
                    <a:bodyPr/>
                    <a:lstStyle/>
                    <a:p>
                      <a:r>
                        <a:rPr lang="en-GB" sz="1100" u="none" strike="noStrike">
                          <a:solidFill>
                            <a:srgbClr val="0645AD"/>
                          </a:solidFill>
                          <a:effectLst/>
                          <a:hlinkClick r:id="rId6" tooltip="Android 12"/>
                        </a:rPr>
                        <a:t>Android 12</a:t>
                      </a:r>
                      <a:endParaRPr lang="en-GB" sz="1100">
                        <a:effectLst/>
                      </a:endParaRP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Snow Cone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T" sz="1100">
                          <a:effectLst/>
                        </a:rPr>
                        <a:t>12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October 4, 2021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>
                          <a:effectLst/>
                        </a:rPr>
                        <a:t>Yes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T" sz="1100">
                          <a:effectLst/>
                        </a:rPr>
                        <a:t>31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28891"/>
                  </a:ext>
                </a:extLst>
              </a:tr>
              <a:tr h="380114"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Android 12L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>
                          <a:solidFill>
                            <a:srgbClr val="2C2C2C"/>
                          </a:solidFill>
                          <a:effectLst/>
                        </a:rPr>
                        <a:t>Un­known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>
                          <a:solidFill>
                            <a:srgbClr val="2C2C2C"/>
                          </a:solidFill>
                          <a:effectLst/>
                        </a:rPr>
                        <a:t>Un­known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Q1 2022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>
                          <a:effectLst/>
                        </a:rPr>
                        <a:t>Presupported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T" sz="1100" dirty="0">
                          <a:effectLst/>
                        </a:rPr>
                        <a:t>32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523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4841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B82B71-8381-4FFF-986E-09461ECA6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History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8D92A42-CD34-423C-AB74-EFAD192834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11088914" cy="4525963"/>
          </a:xfrm>
        </p:spPr>
        <p:txBody>
          <a:bodyPr>
            <a:normAutofit/>
          </a:bodyPr>
          <a:lstStyle/>
          <a:p>
            <a:r>
              <a:rPr lang="en-US" sz="1800" dirty="0"/>
              <a:t>Android began in 2003 as a project of the American technology company Android Inc., to develop an operating system for digital cameras. </a:t>
            </a:r>
          </a:p>
          <a:p>
            <a:r>
              <a:rPr lang="en-US" sz="1800" dirty="0"/>
              <a:t>In 2004 the project changed to become a smartphone operating system. Andy Rubin, Rich Miner, and Chris White </a:t>
            </a:r>
          </a:p>
          <a:p>
            <a:pPr marL="0" indent="0">
              <a:buNone/>
            </a:pPr>
            <a:r>
              <a:rPr lang="en-US" sz="1800" dirty="0"/>
              <a:t>      founded Android Inc. for the development of what Rubin called «... mobile devices more aware of the location                                  </a:t>
            </a:r>
            <a:r>
              <a:rPr lang="en-US" sz="1800" dirty="0">
                <a:solidFill>
                  <a:schemeClr val="bg1"/>
                </a:solidFill>
              </a:rPr>
              <a:t> ……</a:t>
            </a:r>
            <a:r>
              <a:rPr lang="en-US" sz="1800" dirty="0"/>
              <a:t>and preferences of their owner» . It was purchased by the American search engine company Google Inc., </a:t>
            </a:r>
          </a:p>
          <a:p>
            <a:r>
              <a:rPr lang="en-US" sz="1800" dirty="0"/>
              <a:t>In 2005 at Google, the Android team decided to base their project on Linux, an open-source operating system for personal computers</a:t>
            </a:r>
            <a:endParaRPr lang="en-US" dirty="0"/>
          </a:p>
          <a:p>
            <a:endParaRPr lang="en-US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BB70946C-7852-4AFA-8674-AB8EB5615F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53"/>
          <a:stretch/>
        </p:blipFill>
        <p:spPr>
          <a:xfrm>
            <a:off x="2452586" y="3846057"/>
            <a:ext cx="7286827" cy="282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236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9C6F7B-DBBE-49A3-BC23-638648213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C77C2AD-EAF7-4BF6-873D-5F62DE359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In</a:t>
            </a:r>
            <a:r>
              <a:rPr lang="en-US" b="0" i="0" dirty="0">
                <a:effectLst/>
              </a:rPr>
              <a:t> September 23,2008  Android 1.0 </a:t>
            </a:r>
            <a:r>
              <a:rPr lang="en-US" dirty="0"/>
              <a:t>was released</a:t>
            </a:r>
            <a:r>
              <a:rPr lang="en-US" b="0" i="0" dirty="0">
                <a:effectLst/>
              </a:rPr>
              <a:t>, the first commercial version of the software. The first commercially available Android device was the </a:t>
            </a:r>
            <a:r>
              <a:rPr lang="en-US" b="0" i="0" u="none" strike="noStrike" dirty="0">
                <a:effectLst/>
              </a:rPr>
              <a:t>HTC Dream</a:t>
            </a:r>
            <a:r>
              <a:rPr lang="en-US" b="0" i="0" dirty="0">
                <a:effectLst/>
              </a:rPr>
              <a:t>. Android 1.0 incorporated the following features: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r>
              <a:rPr lang="en-US" b="1" dirty="0"/>
              <a:t>Android Market</a:t>
            </a:r>
            <a:r>
              <a:rPr lang="en-US" dirty="0"/>
              <a:t>, enabling app downloads and updates via the Market app.</a:t>
            </a:r>
          </a:p>
          <a:p>
            <a:r>
              <a:rPr lang="en-US" b="1" dirty="0"/>
              <a:t>Web browser </a:t>
            </a:r>
            <a:r>
              <a:rPr lang="en-US" dirty="0"/>
              <a:t>to show, enlarge and browse complete HTML and XHTML web pages - multiple pages displayed as windows ("tabs"). Camera support - however, this version did not have the ability to change the camera resolution, white balance, quality, etc. </a:t>
            </a:r>
          </a:p>
          <a:p>
            <a:r>
              <a:rPr lang="en-US" b="1" dirty="0"/>
              <a:t>Folders</a:t>
            </a:r>
            <a:r>
              <a:rPr lang="en-US" dirty="0"/>
              <a:t> that allow grouping several application icons into a single folder icon on the home screen. </a:t>
            </a:r>
          </a:p>
          <a:p>
            <a:r>
              <a:rPr lang="en-US" b="1" dirty="0"/>
              <a:t>Access web email servers</a:t>
            </a:r>
            <a:r>
              <a:rPr lang="en-US" dirty="0"/>
              <a:t>, which support POP3, IMAP4, and SMTP. Sync Gmail with Gmail app.</a:t>
            </a:r>
          </a:p>
          <a:p>
            <a:r>
              <a:rPr lang="en-US" b="1" dirty="0"/>
              <a:t>Sync Google contacts </a:t>
            </a:r>
            <a:r>
              <a:rPr lang="en-US" dirty="0"/>
              <a:t>with the People app.</a:t>
            </a:r>
          </a:p>
          <a:p>
            <a:r>
              <a:rPr lang="en-US" b="1" dirty="0"/>
              <a:t>Synchronization of Google Calendar </a:t>
            </a:r>
            <a:r>
              <a:rPr lang="en-US" dirty="0"/>
              <a:t>with the Calendar application.</a:t>
            </a:r>
          </a:p>
          <a:p>
            <a:r>
              <a:rPr lang="en-US" b="1" dirty="0"/>
              <a:t>Google Maps</a:t>
            </a:r>
            <a:r>
              <a:rPr lang="en-US" dirty="0"/>
              <a:t> with Street View to view maps and satellite images, as well as find local businesses and get directions using GPS.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225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</a:t>
            </a:r>
            <a:r>
              <a:rPr lang="en-US" dirty="0" err="1"/>
              <a:t>stas</a:t>
            </a:r>
            <a:endParaRPr lang="en-US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3991A130-743A-4D12-B2E9-9CFDA4C823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5"/>
          <a:stretch/>
        </p:blipFill>
        <p:spPr bwMode="auto">
          <a:xfrm>
            <a:off x="609600" y="1553407"/>
            <a:ext cx="6433071" cy="4439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78AE31ED-65DE-4F60-BD1B-C1BDE31C50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417405"/>
              </p:ext>
            </p:extLst>
          </p:nvPr>
        </p:nvGraphicFramePr>
        <p:xfrm>
          <a:off x="7327542" y="1653103"/>
          <a:ext cx="4501292" cy="3949730"/>
        </p:xfrm>
        <a:graphic>
          <a:graphicData uri="http://schemas.openxmlformats.org/drawingml/2006/table">
            <a:tbl>
              <a:tblPr/>
              <a:tblGrid>
                <a:gridCol w="2250646">
                  <a:extLst>
                    <a:ext uri="{9D8B030D-6E8A-4147-A177-3AD203B41FA5}">
                      <a16:colId xmlns:a16="http://schemas.microsoft.com/office/drawing/2014/main" val="2716621217"/>
                    </a:ext>
                  </a:extLst>
                </a:gridCol>
                <a:gridCol w="2250646">
                  <a:extLst>
                    <a:ext uri="{9D8B030D-6E8A-4147-A177-3AD203B41FA5}">
                      <a16:colId xmlns:a16="http://schemas.microsoft.com/office/drawing/2014/main" val="705278644"/>
                    </a:ext>
                  </a:extLst>
                </a:gridCol>
              </a:tblGrid>
              <a:tr h="394973">
                <a:tc>
                  <a:txBody>
                    <a:bodyPr/>
                    <a:lstStyle/>
                    <a:p>
                      <a:pPr fontAlgn="t"/>
                      <a:r>
                        <a:rPr lang="it-IT" sz="1200" b="1">
                          <a:effectLst/>
                        </a:rPr>
                        <a:t>Year</a:t>
                      </a:r>
                      <a:endParaRPr lang="it-IT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 b="1">
                          <a:effectLst/>
                        </a:rPr>
                        <a:t>Active users </a:t>
                      </a:r>
                      <a:endParaRPr lang="it-IT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801396"/>
                  </a:ext>
                </a:extLst>
              </a:tr>
              <a:tr h="394973"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2012</a:t>
                      </a:r>
                      <a:endParaRPr lang="it-IT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0.5 billion</a:t>
                      </a:r>
                      <a:endParaRPr lang="it-IT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886057"/>
                  </a:ext>
                </a:extLst>
              </a:tr>
              <a:tr h="394973"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2013</a:t>
                      </a:r>
                      <a:endParaRPr lang="it-IT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0.7 billion</a:t>
                      </a:r>
                      <a:endParaRPr lang="it-IT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960009"/>
                  </a:ext>
                </a:extLst>
              </a:tr>
              <a:tr h="394973"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2014</a:t>
                      </a:r>
                      <a:endParaRPr lang="it-IT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1 billion</a:t>
                      </a:r>
                      <a:endParaRPr lang="it-IT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232750"/>
                  </a:ext>
                </a:extLst>
              </a:tr>
              <a:tr h="394973"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2015</a:t>
                      </a:r>
                      <a:endParaRPr lang="it-IT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1.4 billion</a:t>
                      </a:r>
                      <a:endParaRPr lang="it-IT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042050"/>
                  </a:ext>
                </a:extLst>
              </a:tr>
              <a:tr h="394973"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2016</a:t>
                      </a:r>
                      <a:endParaRPr lang="it-IT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1.7 billion</a:t>
                      </a:r>
                      <a:endParaRPr lang="it-IT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429975"/>
                  </a:ext>
                </a:extLst>
              </a:tr>
              <a:tr h="394973"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2017</a:t>
                      </a:r>
                      <a:endParaRPr lang="it-IT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2 billion</a:t>
                      </a:r>
                      <a:endParaRPr lang="it-IT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854959"/>
                  </a:ext>
                </a:extLst>
              </a:tr>
              <a:tr h="394973"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2018</a:t>
                      </a:r>
                      <a:endParaRPr lang="it-IT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2.3 billion</a:t>
                      </a:r>
                      <a:endParaRPr lang="it-IT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129926"/>
                  </a:ext>
                </a:extLst>
              </a:tr>
              <a:tr h="394973">
                <a:tc>
                  <a:txBody>
                    <a:bodyPr/>
                    <a:lstStyle/>
                    <a:p>
                      <a:pPr fontAlgn="t"/>
                      <a:r>
                        <a:rPr lang="it-IT" sz="1200" dirty="0">
                          <a:effectLst/>
                        </a:rPr>
                        <a:t>2019</a:t>
                      </a:r>
                      <a:endParaRPr lang="it-IT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2.5 billion</a:t>
                      </a:r>
                      <a:endParaRPr lang="it-IT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454329"/>
                  </a:ext>
                </a:extLst>
              </a:tr>
              <a:tr h="394973">
                <a:tc>
                  <a:txBody>
                    <a:bodyPr/>
                    <a:lstStyle/>
                    <a:p>
                      <a:pPr fontAlgn="t"/>
                      <a:r>
                        <a:rPr lang="it-IT" sz="1200" dirty="0">
                          <a:effectLst/>
                        </a:rPr>
                        <a:t>2020</a:t>
                      </a:r>
                      <a:endParaRPr lang="it-IT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 dirty="0">
                          <a:effectLst/>
                        </a:rPr>
                        <a:t>2.8 </a:t>
                      </a:r>
                      <a:r>
                        <a:rPr lang="it-IT" sz="1200" dirty="0" err="1">
                          <a:effectLst/>
                        </a:rPr>
                        <a:t>billion</a:t>
                      </a:r>
                      <a:endParaRPr lang="it-IT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46661"/>
                  </a:ext>
                </a:extLst>
              </a:tr>
            </a:tbl>
          </a:graphicData>
        </a:graphic>
      </p:graphicFrame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9A22906-EC72-411A-BA57-C0D47A66EBCF}"/>
              </a:ext>
            </a:extLst>
          </p:cNvPr>
          <p:cNvSpPr txBox="1"/>
          <p:nvPr/>
        </p:nvSpPr>
        <p:spPr>
          <a:xfrm>
            <a:off x="7327542" y="5602833"/>
            <a:ext cx="39936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dirty="0"/>
              <a:t>https://www.businessofapps.com/data/android-statistics/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723A91C-6581-4F88-8669-CA3E205883FA}"/>
              </a:ext>
            </a:extLst>
          </p:cNvPr>
          <p:cNvSpPr txBox="1"/>
          <p:nvPr/>
        </p:nvSpPr>
        <p:spPr>
          <a:xfrm>
            <a:off x="861141" y="5981273"/>
            <a:ext cx="61815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dirty="0">
                <a:hlinkClick r:id="rId3"/>
              </a:rPr>
              <a:t>https://en.wikipedia.org/wiki/Usage_share_of_operating_systems</a:t>
            </a:r>
            <a:endParaRPr lang="it-IT" sz="1200" dirty="0"/>
          </a:p>
          <a:p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2599475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develop Android app?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202B6D-CF33-644E-986C-9C4A3D3E3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Market share</a:t>
            </a:r>
          </a:p>
          <a:p>
            <a:pPr lvl="1"/>
            <a:r>
              <a:rPr lang="en-US" dirty="0"/>
              <a:t>Best-selling OS worldwide on smartphones and tablets</a:t>
            </a:r>
          </a:p>
          <a:p>
            <a:r>
              <a:rPr lang="en-US" dirty="0"/>
              <a:t>Device compatibility</a:t>
            </a:r>
          </a:p>
          <a:p>
            <a:r>
              <a:rPr lang="en-US" dirty="0"/>
              <a:t>Low training time</a:t>
            </a:r>
          </a:p>
          <a:p>
            <a:r>
              <a:rPr lang="en-US" dirty="0"/>
              <a:t>Free and open-source software</a:t>
            </a:r>
          </a:p>
          <a:p>
            <a:pPr lvl="1"/>
            <a:r>
              <a:rPr lang="en-US" dirty="0">
                <a:hlinkClick r:id="rId2"/>
              </a:rPr>
              <a:t>Https://source.Android.Com/</a:t>
            </a:r>
            <a:endParaRPr lang="en-US" dirty="0"/>
          </a:p>
          <a:p>
            <a:r>
              <a:rPr lang="en-US" dirty="0"/>
              <a:t>Programming languages</a:t>
            </a:r>
          </a:p>
          <a:p>
            <a:pPr lvl="1"/>
            <a:r>
              <a:rPr lang="en-US" dirty="0"/>
              <a:t>You can use Java, Kotlin</a:t>
            </a:r>
          </a:p>
          <a:p>
            <a:r>
              <a:rPr lang="en-US" dirty="0"/>
              <a:t>Support</a:t>
            </a:r>
          </a:p>
          <a:p>
            <a:pPr lvl="1"/>
            <a:r>
              <a:rPr lang="en-US" dirty="0"/>
              <a:t>Large </a:t>
            </a:r>
            <a:r>
              <a:rPr lang="en-US" dirty="0" err="1"/>
              <a:t>api</a:t>
            </a:r>
            <a:endParaRPr lang="en-US" dirty="0"/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904320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F60F57-1350-6740-998E-764411E9A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Key features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7F7591-9E8A-A542-9FCF-473984599B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Linux O.S. Kernel:</a:t>
            </a:r>
            <a:r>
              <a:rPr lang="en-GB" dirty="0"/>
              <a:t> provide interface with hardware and process control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Run time </a:t>
            </a:r>
            <a:r>
              <a:rPr lang="en-GB" dirty="0"/>
              <a:t>environment (ART): used to execute applications</a:t>
            </a:r>
          </a:p>
          <a:p>
            <a:pPr marL="0" indent="0" algn="just">
              <a:buNone/>
            </a:pPr>
            <a:r>
              <a:rPr lang="en-GB" dirty="0"/>
              <a:t>(Each app runs in a separate process and ART has control on memory and process management, it could stop or kill processes)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Open source libraries</a:t>
            </a:r>
            <a:r>
              <a:rPr lang="en-GB" dirty="0"/>
              <a:t> for application development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Pre-installed application</a:t>
            </a:r>
            <a:r>
              <a:rPr lang="en-GB" dirty="0"/>
              <a:t>: phone, SMS, email, browser, calendar, camera, contacts, alarm clock</a:t>
            </a:r>
          </a:p>
          <a:p>
            <a:endParaRPr lang="en-IT" dirty="0"/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1FE7D174-7AE5-4B83-9EDE-55F644650B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GB" dirty="0">
                <a:solidFill>
                  <a:srgbClr val="FF0000"/>
                </a:solidFill>
              </a:rPr>
              <a:t>Software development kit (SDK): </a:t>
            </a:r>
            <a:r>
              <a:rPr lang="en-GB" dirty="0"/>
              <a:t>used to create app (including IDE and Documentation)</a:t>
            </a:r>
          </a:p>
          <a:p>
            <a:pPr algn="just"/>
            <a:r>
              <a:rPr lang="en-GB" dirty="0">
                <a:solidFill>
                  <a:srgbClr val="FF0000"/>
                </a:solidFill>
              </a:rPr>
              <a:t>Application framework to manage system services</a:t>
            </a:r>
          </a:p>
          <a:p>
            <a:pPr algn="just"/>
            <a:r>
              <a:rPr lang="en-GB" dirty="0">
                <a:solidFill>
                  <a:srgbClr val="FF0000"/>
                </a:solidFill>
              </a:rPr>
              <a:t>User interface framework</a:t>
            </a:r>
          </a:p>
          <a:p>
            <a:pPr algn="just"/>
            <a:r>
              <a:rPr lang="en-GB" dirty="0">
                <a:solidFill>
                  <a:srgbClr val="FF0000"/>
                </a:solidFill>
              </a:rPr>
              <a:t>Compatibility Definition Document </a:t>
            </a:r>
            <a:r>
              <a:rPr lang="en-GB" dirty="0"/>
              <a:t>(CDD) and </a:t>
            </a:r>
            <a:r>
              <a:rPr lang="en-GB" dirty="0">
                <a:solidFill>
                  <a:srgbClr val="FF0000"/>
                </a:solidFill>
              </a:rPr>
              <a:t>Compatibility Test Suite </a:t>
            </a:r>
            <a:r>
              <a:rPr lang="en-GB" dirty="0"/>
              <a:t>(CTS): describe the resources required for a devis to support android software</a:t>
            </a:r>
          </a:p>
        </p:txBody>
      </p:sp>
    </p:spTree>
    <p:extLst>
      <p:ext uri="{BB962C8B-B14F-4D97-AF65-F5344CB8AC3E}">
        <p14:creationId xmlns:p14="http://schemas.microsoft.com/office/powerpoint/2010/main" val="333887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1444EA-73A9-4F9A-175D-0CAF018BB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Android Architecture</a:t>
            </a:r>
            <a:endParaRPr lang="en-GB" dirty="0"/>
          </a:p>
        </p:txBody>
      </p:sp>
      <p:pic>
        <p:nvPicPr>
          <p:cNvPr id="2050" name="Picture 2" descr="Dettagli del framework Android">
            <a:extLst>
              <a:ext uri="{FF2B5EF4-FFF2-40B4-BE49-F238E27FC236}">
                <a16:creationId xmlns:a16="http://schemas.microsoft.com/office/drawing/2014/main" id="{3DF0AB99-290D-D896-96D0-9D1BCFE26AD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43740" y="1600201"/>
            <a:ext cx="8304520" cy="4525963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D86619B-0FEF-A5F9-C9DF-E0898F85F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2040F39-7941-49A4-B48D-F201B18B6351}" type="slidenum">
              <a:rPr lang="it-IT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3528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3081276C-A61E-4601-BBB5-57FC399E9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E66E4-AC64-D845-BAF2-8F3BA87C57C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Android is structured in the form of a software stack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There are 6 principal layer: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Apps</a:t>
            </a:r>
            <a:r>
              <a:rPr lang="en-US" dirty="0">
                <a:latin typeface="+mj-lt"/>
              </a:rPr>
              <a:t>: is the top layer, the pre-installed applications</a:t>
            </a:r>
            <a:r>
              <a:rPr lang="en-US" b="0" i="0" dirty="0">
                <a:effectLst/>
                <a:latin typeface="+mj-lt"/>
              </a:rPr>
              <a:t> like home, contacts, camera, gallery etc. and third parts applications downloaded from the play store like chat applications, games etc. will be installed on this layer only.</a:t>
            </a:r>
            <a:br>
              <a:rPr lang="en-US" dirty="0">
                <a:latin typeface="+mj-lt"/>
              </a:rPr>
            </a:br>
            <a:r>
              <a:rPr lang="en-US" b="0" i="0" dirty="0">
                <a:effectLst/>
                <a:latin typeface="+mj-lt"/>
              </a:rPr>
              <a:t>It runs within the Android run time with the help of the classes and services provided by the application framework.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endParaRPr lang="en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62C0DD1-C1B6-4C6D-B4FA-33FB9F82C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2040F39-7941-49A4-B48D-F201B18B6351}" type="slidenum">
              <a:rPr lang="it-IT" smtClean="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it-IT" dirty="0"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5207C27C-FAC7-624C-9CF8-55F9F949FEFF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478" y="1600200"/>
            <a:ext cx="3871043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0668431"/>
      </p:ext>
    </p:extLst>
  </p:cSld>
  <p:clrMapOvr>
    <a:masterClrMapping/>
  </p:clrMapOvr>
</p:sld>
</file>

<file path=ppt/theme/theme1.xml><?xml version="1.0" encoding="utf-8"?>
<a:theme xmlns:a="http://schemas.openxmlformats.org/drawingml/2006/main" name="Nico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0 - Java Introduction" id="{2D0C21C8-6F94-AC4C-8309-F1E5902B85F9}" vid="{1BB67297-C6B5-5C49-B905-92E04B265F5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1517</Words>
  <Application>Microsoft Office PowerPoint</Application>
  <PresentationFormat>Widescreen</PresentationFormat>
  <Paragraphs>197</Paragraphs>
  <Slides>18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1" baseType="lpstr">
      <vt:lpstr>Arial</vt:lpstr>
      <vt:lpstr>Calibri</vt:lpstr>
      <vt:lpstr>Nicola</vt:lpstr>
      <vt:lpstr>Introduction</vt:lpstr>
      <vt:lpstr>Android timeline</vt:lpstr>
      <vt:lpstr>History</vt:lpstr>
      <vt:lpstr>History</vt:lpstr>
      <vt:lpstr>Android stas</vt:lpstr>
      <vt:lpstr>Why develop Android app?</vt:lpstr>
      <vt:lpstr>Key features</vt:lpstr>
      <vt:lpstr>Android Architecture</vt:lpstr>
      <vt:lpstr>Android Architecture</vt:lpstr>
      <vt:lpstr>Android Architecture</vt:lpstr>
      <vt:lpstr>Android Architecture</vt:lpstr>
      <vt:lpstr>Android Architecture</vt:lpstr>
      <vt:lpstr>Android Architecture</vt:lpstr>
      <vt:lpstr>Android Architecture</vt:lpstr>
      <vt:lpstr>Android Framework</vt:lpstr>
      <vt:lpstr>JVM vs Dalvik</vt:lpstr>
      <vt:lpstr>Android SDK</vt:lpstr>
      <vt:lpstr>Android libraries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title</dc:title>
  <dc:creator>KEVIN MALAGOLI</dc:creator>
  <cp:lastModifiedBy>KEVIN</cp:lastModifiedBy>
  <cp:revision>10</cp:revision>
  <dcterms:created xsi:type="dcterms:W3CDTF">2021-11-12T15:41:14Z</dcterms:created>
  <dcterms:modified xsi:type="dcterms:W3CDTF">2023-07-27T12:10:27Z</dcterms:modified>
</cp:coreProperties>
</file>