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94" r:id="rId2"/>
    <p:sldId id="261" r:id="rId3"/>
    <p:sldId id="325" r:id="rId4"/>
    <p:sldId id="264" r:id="rId5"/>
    <p:sldId id="327" r:id="rId6"/>
    <p:sldId id="334" r:id="rId7"/>
    <p:sldId id="280" r:id="rId8"/>
    <p:sldId id="266" r:id="rId9"/>
    <p:sldId id="277" r:id="rId10"/>
    <p:sldId id="278" r:id="rId11"/>
    <p:sldId id="279" r:id="rId12"/>
    <p:sldId id="281" r:id="rId13"/>
    <p:sldId id="268" r:id="rId14"/>
    <p:sldId id="336" r:id="rId15"/>
    <p:sldId id="335" r:id="rId16"/>
    <p:sldId id="270" r:id="rId17"/>
    <p:sldId id="275" r:id="rId18"/>
    <p:sldId id="269" r:id="rId19"/>
    <p:sldId id="271" r:id="rId20"/>
    <p:sldId id="274" r:id="rId21"/>
    <p:sldId id="272" r:id="rId22"/>
    <p:sldId id="273" r:id="rId23"/>
    <p:sldId id="283" r:id="rId24"/>
    <p:sldId id="328" r:id="rId25"/>
    <p:sldId id="329" r:id="rId26"/>
    <p:sldId id="262" r:id="rId27"/>
    <p:sldId id="330" r:id="rId28"/>
    <p:sldId id="331" r:id="rId29"/>
    <p:sldId id="337" r:id="rId30"/>
    <p:sldId id="267" r:id="rId31"/>
    <p:sldId id="282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22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24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5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debug/dev-op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android.com/studio/profile/android-profiler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buil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write/layout-edi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command-line/sqlite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googlesamples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Android Studio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B8000-0918-4653-B2B9-944C3160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AVD Initialization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7F845C-7D6A-411F-8FA6-42CD50D1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API Level </a:t>
            </a:r>
            <a:r>
              <a:rPr lang="it-IT" dirty="0"/>
              <a:t>(with </a:t>
            </a:r>
            <a:r>
              <a:rPr lang="it-IT" dirty="0" err="1"/>
              <a:t>related</a:t>
            </a:r>
            <a:r>
              <a:rPr lang="it-IT" dirty="0"/>
              <a:t> Android OS </a:t>
            </a:r>
            <a:r>
              <a:rPr lang="it-IT" dirty="0" err="1"/>
              <a:t>version</a:t>
            </a:r>
            <a:r>
              <a:rPr lang="it-IT" dirty="0"/>
              <a:t>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AFE46B0-744C-46EB-95FB-2E5B7D4D7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29456"/>
            <a:ext cx="5384800" cy="4267453"/>
          </a:xfrm>
          <a:prstGeom prst="rect">
            <a:avLst/>
          </a:prstGeo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B514FA-0475-483D-AEC7-C8FC586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64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EB84F-D9F4-41D7-80F0-507288F0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AVD Initialization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1437C4-8014-4941-BA0E-AC0A3D420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Name of AVD</a:t>
            </a:r>
          </a:p>
          <a:p>
            <a:r>
              <a:rPr lang="it-IT" dirty="0" err="1">
                <a:solidFill>
                  <a:srgbClr val="FF0000"/>
                </a:solidFill>
              </a:rPr>
              <a:t>Other</a:t>
            </a:r>
            <a:r>
              <a:rPr lang="it-IT" dirty="0">
                <a:solidFill>
                  <a:srgbClr val="FF0000"/>
                </a:solidFill>
              </a:rPr>
              <a:t>  technical </a:t>
            </a:r>
            <a:r>
              <a:rPr lang="it-IT" dirty="0" err="1">
                <a:solidFill>
                  <a:srgbClr val="FF0000"/>
                </a:solidFill>
              </a:rPr>
              <a:t>specifications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(display </a:t>
            </a:r>
            <a:r>
              <a:rPr lang="it-IT" dirty="0" err="1"/>
              <a:t>resolution</a:t>
            </a:r>
            <a:r>
              <a:rPr lang="it-IT" dirty="0"/>
              <a:t>…)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64D34A7-3957-4795-857C-A11F2BD8D9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36187"/>
            <a:ext cx="5384800" cy="4253991"/>
          </a:xfrm>
          <a:prstGeom prst="rect">
            <a:avLst/>
          </a:prstGeo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F1F0DF-3A57-462E-8C2A-2AB0FD0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9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938E7-044B-4AF2-B9BC-8189B5BF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 and Debug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FC5FC-F0B8-4FA0-AA57-B68E2956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Run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:</a:t>
            </a:r>
          </a:p>
          <a:p>
            <a:r>
              <a:rPr lang="it-IT" dirty="0" err="1"/>
              <a:t>Compiles</a:t>
            </a:r>
            <a:r>
              <a:rPr lang="it-IT" dirty="0"/>
              <a:t> source code to </a:t>
            </a:r>
            <a:r>
              <a:rPr lang="it-IT" dirty="0" err="1"/>
              <a:t>bytecode</a:t>
            </a:r>
            <a:endParaRPr lang="it-IT" dirty="0"/>
          </a:p>
          <a:p>
            <a:r>
              <a:rPr lang="it-IT" dirty="0" err="1"/>
              <a:t>Coverts</a:t>
            </a:r>
            <a:r>
              <a:rPr lang="it-IT" dirty="0"/>
              <a:t> </a:t>
            </a:r>
            <a:r>
              <a:rPr lang="it-IT" dirty="0" err="1"/>
              <a:t>bytecode</a:t>
            </a:r>
            <a:r>
              <a:rPr lang="it-IT" dirty="0"/>
              <a:t> to Android </a:t>
            </a:r>
            <a:r>
              <a:rPr lang="it-IT" dirty="0" err="1"/>
              <a:t>executable</a:t>
            </a:r>
            <a:r>
              <a:rPr lang="it-IT" dirty="0"/>
              <a:t> (</a:t>
            </a:r>
            <a:r>
              <a:rPr lang="it-IT" i="1" dirty="0"/>
              <a:t>.</a:t>
            </a:r>
            <a:r>
              <a:rPr lang="it-IT" i="1" dirty="0" err="1"/>
              <a:t>dex</a:t>
            </a:r>
            <a:r>
              <a:rPr lang="it-IT" dirty="0"/>
              <a:t>)</a:t>
            </a:r>
          </a:p>
          <a:p>
            <a:r>
              <a:rPr lang="it-IT" dirty="0"/>
              <a:t>Packages the </a:t>
            </a:r>
            <a:r>
              <a:rPr lang="it-IT" dirty="0" err="1"/>
              <a:t>executable</a:t>
            </a:r>
            <a:r>
              <a:rPr lang="it-IT" dirty="0"/>
              <a:t> and </a:t>
            </a:r>
            <a:r>
              <a:rPr lang="it-IT" dirty="0" err="1"/>
              <a:t>project’s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and </a:t>
            </a:r>
            <a:r>
              <a:rPr lang="it-IT" dirty="0" err="1"/>
              <a:t>manifest</a:t>
            </a:r>
            <a:r>
              <a:rPr lang="it-IT" dirty="0"/>
              <a:t> in Android package (.</a:t>
            </a:r>
            <a:r>
              <a:rPr lang="it-IT" i="1" dirty="0" err="1"/>
              <a:t>apk</a:t>
            </a:r>
            <a:r>
              <a:rPr lang="it-IT" dirty="0"/>
              <a:t>)</a:t>
            </a:r>
          </a:p>
          <a:p>
            <a:r>
              <a:rPr lang="it-IT" dirty="0" err="1"/>
              <a:t>Deploys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APK in target device and </a:t>
            </a:r>
            <a:r>
              <a:rPr lang="it-IT" dirty="0" err="1"/>
              <a:t>installs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</a:p>
          <a:p>
            <a:r>
              <a:rPr lang="it-IT" dirty="0"/>
              <a:t>Starts </a:t>
            </a:r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75AE46-D416-4A87-BCB5-925D12DF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5" name="Segnaposto contenuto 52">
            <a:extLst>
              <a:ext uri="{FF2B5EF4-FFF2-40B4-BE49-F238E27FC236}">
                <a16:creationId xmlns:a16="http://schemas.microsoft.com/office/drawing/2014/main" id="{DC7C021B-617E-4E7C-ADB4-70793A55B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3" r="54864" b="1759"/>
          <a:stretch/>
        </p:blipFill>
        <p:spPr>
          <a:xfrm>
            <a:off x="2529840" y="613529"/>
            <a:ext cx="589280" cy="539652"/>
          </a:xfrm>
          <a:prstGeom prst="rect">
            <a:avLst/>
          </a:prstGeom>
        </p:spPr>
      </p:pic>
      <p:pic>
        <p:nvPicPr>
          <p:cNvPr id="6" name="Segnaposto contenuto 52">
            <a:extLst>
              <a:ext uri="{FF2B5EF4-FFF2-40B4-BE49-F238E27FC236}">
                <a16:creationId xmlns:a16="http://schemas.microsoft.com/office/drawing/2014/main" id="{66AB5C17-B285-4624-95C0-3DE5948FC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16" t="1" r="43231" b="3904"/>
          <a:stretch/>
        </p:blipFill>
        <p:spPr>
          <a:xfrm>
            <a:off x="9011919" y="613529"/>
            <a:ext cx="602437" cy="5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0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D1A6E-48A6-4A64-9701-0CA9448B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/Debug in </a:t>
            </a:r>
            <a:r>
              <a:rPr lang="it-IT" dirty="0" err="1"/>
              <a:t>real</a:t>
            </a:r>
            <a:r>
              <a:rPr lang="it-IT" dirty="0"/>
              <a:t> device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E613F0-FD57-4722-90F9-11098F32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800" dirty="0"/>
              <a:t>Android Studio </a:t>
            </a:r>
            <a:r>
              <a:rPr lang="it-IT" sz="2800" dirty="0" err="1"/>
              <a:t>offers</a:t>
            </a:r>
            <a:r>
              <a:rPr lang="it-IT" sz="2800" dirty="0"/>
              <a:t> the </a:t>
            </a:r>
            <a:r>
              <a:rPr lang="it-IT" sz="2800" dirty="0" err="1"/>
              <a:t>possibility</a:t>
            </a:r>
            <a:r>
              <a:rPr lang="it-IT" sz="2800" dirty="0"/>
              <a:t> to </a:t>
            </a:r>
            <a:r>
              <a:rPr lang="it-IT" sz="2800" dirty="0" err="1"/>
              <a:t>install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and </a:t>
            </a:r>
            <a:r>
              <a:rPr lang="it-IT" sz="2800" dirty="0" err="1"/>
              <a:t>run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in a </a:t>
            </a:r>
            <a:r>
              <a:rPr lang="it-IT" sz="2800" dirty="0" err="1"/>
              <a:t>real</a:t>
            </a:r>
            <a:r>
              <a:rPr lang="it-IT" sz="2800" dirty="0"/>
              <a:t> Android device</a:t>
            </a:r>
          </a:p>
          <a:p>
            <a:r>
              <a:rPr lang="it-IT" sz="2800" dirty="0" err="1"/>
              <a:t>Activate</a:t>
            </a:r>
            <a:r>
              <a:rPr lang="it-IT" sz="2800" dirty="0"/>
              <a:t> ADB (Android Debug Bridge) on target device (</a:t>
            </a:r>
            <a:r>
              <a:rPr lang="it-IT" sz="2800" dirty="0" err="1"/>
              <a:t>only</a:t>
            </a:r>
            <a:r>
              <a:rPr lang="it-IT" sz="2800" dirty="0"/>
              <a:t> on Android 6.0 or </a:t>
            </a:r>
            <a:r>
              <a:rPr lang="it-IT" sz="2800" dirty="0" err="1"/>
              <a:t>higher</a:t>
            </a:r>
            <a:r>
              <a:rPr lang="it-IT" sz="2800" dirty="0"/>
              <a:t>)</a:t>
            </a:r>
          </a:p>
          <a:p>
            <a:pPr lvl="1"/>
            <a:r>
              <a:rPr lang="en-US" sz="2400" i="1" dirty="0"/>
              <a:t>Settings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About Phone/Tablet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Software Information</a:t>
            </a:r>
          </a:p>
          <a:p>
            <a:pPr lvl="1"/>
            <a:r>
              <a:rPr lang="en-US" sz="2400" dirty="0"/>
              <a:t>Tap on </a:t>
            </a:r>
            <a:r>
              <a:rPr lang="en-US" sz="2400" i="1" dirty="0"/>
              <a:t>Build number </a:t>
            </a:r>
            <a:r>
              <a:rPr lang="en-US" sz="2400" dirty="0"/>
              <a:t>field seven times (a message appears indicating that developer mode has been enabled)</a:t>
            </a:r>
          </a:p>
          <a:p>
            <a:pPr lvl="1"/>
            <a:r>
              <a:rPr lang="en-US" sz="2400" dirty="0"/>
              <a:t>Go to </a:t>
            </a:r>
            <a:r>
              <a:rPr lang="en-US" sz="2400" i="1" dirty="0"/>
              <a:t>Settings</a:t>
            </a:r>
            <a:r>
              <a:rPr lang="en-US" sz="2400" dirty="0"/>
              <a:t> page and now appears </a:t>
            </a:r>
            <a:r>
              <a:rPr lang="en-US" sz="2400" i="1" dirty="0"/>
              <a:t>Developer options</a:t>
            </a:r>
          </a:p>
          <a:p>
            <a:pPr lvl="1"/>
            <a:r>
              <a:rPr lang="en-US" sz="2400" dirty="0"/>
              <a:t>Switch on </a:t>
            </a:r>
            <a:r>
              <a:rPr lang="en-US" sz="2400" i="1" dirty="0"/>
              <a:t>USB debugging </a:t>
            </a:r>
            <a:r>
              <a:rPr lang="en-US" sz="2400" dirty="0"/>
              <a:t>option</a:t>
            </a:r>
            <a:endParaRPr lang="it-IT" sz="2400" dirty="0"/>
          </a:p>
          <a:p>
            <a:r>
              <a:rPr lang="it-IT" sz="2800" dirty="0"/>
              <a:t>Connect to PC with USB, device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appear</a:t>
            </a:r>
            <a:r>
              <a:rPr lang="it-IT" sz="2800" dirty="0"/>
              <a:t> in Android Studio devices list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https://developer.android.com/studio/debug/dev-options</a:t>
            </a:r>
            <a:endParaRPr lang="en-US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6CDC0E-8C87-4D48-93CC-B2186DF0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07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8290C-4F91-4381-82D8-3E2043B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Profiler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B76A697-6A39-4029-9989-26B5664AF4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You</a:t>
            </a:r>
            <a:r>
              <a:rPr lang="it-IT" dirty="0"/>
              <a:t> can control system status and hardware work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:</a:t>
            </a:r>
          </a:p>
          <a:p>
            <a:r>
              <a:rPr lang="it-IT" dirty="0"/>
              <a:t>CPU</a:t>
            </a:r>
          </a:p>
          <a:p>
            <a:r>
              <a:rPr lang="it-IT" dirty="0"/>
              <a:t>Memory</a:t>
            </a:r>
          </a:p>
          <a:p>
            <a:r>
              <a:rPr lang="it-IT" dirty="0"/>
              <a:t>Network </a:t>
            </a:r>
          </a:p>
          <a:p>
            <a:r>
              <a:rPr lang="it-IT" dirty="0"/>
              <a:t>Energy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https://developer.android.com/studio/profile/android-profiler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0E772480-AC61-4C7E-B876-C5503DBCE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5522" y="2133600"/>
            <a:ext cx="6386878" cy="2867089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383697-682F-461B-8B5C-622D001C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838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A52E2-C5FF-42F1-BC84-3DD683AA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 Window Bar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D8C18A-785A-433D-8EC7-681D270A49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Tool window bar </a:t>
            </a:r>
            <a:r>
              <a:rPr lang="en-US" dirty="0"/>
              <a:t>contains the buttons that allow you to expand or collapse individual tool windows.</a:t>
            </a:r>
          </a:p>
          <a:p>
            <a:pPr marL="0" indent="0">
              <a:buNone/>
            </a:pPr>
            <a:r>
              <a:rPr lang="en-US" dirty="0"/>
              <a:t>On right edge:</a:t>
            </a:r>
          </a:p>
          <a:p>
            <a:r>
              <a:rPr lang="it-IT" dirty="0">
                <a:solidFill>
                  <a:srgbClr val="FF0000"/>
                </a:solidFill>
              </a:rPr>
              <a:t>Project: </a:t>
            </a:r>
            <a:r>
              <a:rPr lang="it-IT" dirty="0"/>
              <a:t>show </a:t>
            </a:r>
            <a:r>
              <a:rPr lang="it-IT" dirty="0" err="1"/>
              <a:t>project’s</a:t>
            </a:r>
            <a:r>
              <a:rPr lang="it-IT" dirty="0"/>
              <a:t> directories</a:t>
            </a:r>
          </a:p>
          <a:p>
            <a:r>
              <a:rPr lang="it-IT" dirty="0" err="1">
                <a:solidFill>
                  <a:srgbClr val="FF0000"/>
                </a:solidFill>
              </a:rPr>
              <a:t>Git</a:t>
            </a:r>
            <a:r>
              <a:rPr lang="it-IT" dirty="0">
                <a:solidFill>
                  <a:srgbClr val="FF0000"/>
                </a:solidFill>
              </a:rPr>
              <a:t> tools</a:t>
            </a:r>
          </a:p>
          <a:p>
            <a:r>
              <a:rPr lang="it-IT" dirty="0">
                <a:solidFill>
                  <a:srgbClr val="FF0000"/>
                </a:solidFill>
              </a:rPr>
              <a:t>Resource manager: </a:t>
            </a:r>
            <a:r>
              <a:rPr lang="it-IT" dirty="0"/>
              <a:t>show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with preview</a:t>
            </a:r>
          </a:p>
          <a:p>
            <a:r>
              <a:rPr lang="it-IT" dirty="0" err="1">
                <a:solidFill>
                  <a:srgbClr val="FF0000"/>
                </a:solidFill>
              </a:rPr>
              <a:t>Structure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open project </a:t>
            </a:r>
            <a:r>
              <a:rPr lang="it-IT" dirty="0" err="1"/>
              <a:t>structure’s</a:t>
            </a:r>
            <a:r>
              <a:rPr lang="it-IT" dirty="0"/>
              <a:t> window</a:t>
            </a:r>
          </a:p>
          <a:p>
            <a:r>
              <a:rPr lang="it-IT" dirty="0">
                <a:solidFill>
                  <a:srgbClr val="FF0000"/>
                </a:solidFill>
              </a:rPr>
              <a:t>Build </a:t>
            </a:r>
            <a:r>
              <a:rPr lang="it-IT" dirty="0" err="1">
                <a:solidFill>
                  <a:srgbClr val="FF0000"/>
                </a:solidFill>
              </a:rPr>
              <a:t>variants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/>
              <a:t>On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:</a:t>
            </a:r>
          </a:p>
          <a:p>
            <a:r>
              <a:rPr lang="it-IT" dirty="0">
                <a:solidFill>
                  <a:srgbClr val="FF0000"/>
                </a:solidFill>
              </a:rPr>
              <a:t>Device file </a:t>
            </a:r>
            <a:r>
              <a:rPr lang="it-IT" dirty="0" err="1">
                <a:solidFill>
                  <a:srgbClr val="FF0000"/>
                </a:solidFill>
              </a:rPr>
              <a:t>explorer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show device storage</a:t>
            </a:r>
          </a:p>
          <a:p>
            <a:r>
              <a:rPr lang="it-IT" dirty="0" err="1">
                <a:solidFill>
                  <a:srgbClr val="FF0000"/>
                </a:solidFill>
              </a:rPr>
              <a:t>Gradle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show </a:t>
            </a:r>
            <a:r>
              <a:rPr lang="it-IT" dirty="0" err="1"/>
              <a:t>project’s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endParaRPr lang="it-IT" dirty="0"/>
          </a:p>
          <a:p>
            <a:endParaRPr lang="it-IT" dirty="0">
              <a:solidFill>
                <a:srgbClr val="FF0000"/>
              </a:solidFill>
            </a:endParaRPr>
          </a:p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0EE3C818-273E-4521-85F8-107FB9DC3D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On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en-US" dirty="0"/>
              <a:t>find TODO elements in your code </a:t>
            </a:r>
          </a:p>
          <a:p>
            <a:r>
              <a:rPr lang="en-US" dirty="0">
                <a:solidFill>
                  <a:srgbClr val="FF0000"/>
                </a:solidFill>
              </a:rPr>
              <a:t>Problems: </a:t>
            </a:r>
            <a:r>
              <a:rPr lang="en-US" dirty="0"/>
              <a:t>show problem, warning and errors</a:t>
            </a:r>
          </a:p>
          <a:p>
            <a:r>
              <a:rPr lang="en-US" dirty="0">
                <a:solidFill>
                  <a:srgbClr val="FF0000"/>
                </a:solidFill>
              </a:rPr>
              <a:t>Terminal: </a:t>
            </a:r>
            <a:r>
              <a:rPr lang="en-US" dirty="0"/>
              <a:t>open a terminal of your pc</a:t>
            </a:r>
          </a:p>
          <a:p>
            <a:r>
              <a:rPr lang="en-US" dirty="0">
                <a:solidFill>
                  <a:srgbClr val="FF0000"/>
                </a:solidFill>
              </a:rPr>
              <a:t>Build: </a:t>
            </a:r>
            <a:r>
              <a:rPr lang="en-US" dirty="0"/>
              <a:t>open build’s window (where you can see build’s log)</a:t>
            </a:r>
          </a:p>
          <a:p>
            <a:r>
              <a:rPr lang="it-IT" dirty="0" err="1">
                <a:solidFill>
                  <a:srgbClr val="FF0000"/>
                </a:solidFill>
              </a:rPr>
              <a:t>Logcat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en-US" dirty="0"/>
              <a:t>displays system messages, such as when a garbage collection occurs, and messages that you added to your app with the Log class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Profiler</a:t>
            </a:r>
          </a:p>
          <a:p>
            <a:r>
              <a:rPr lang="it-IT" dirty="0" err="1">
                <a:solidFill>
                  <a:srgbClr val="FF0000"/>
                </a:solidFill>
              </a:rPr>
              <a:t>Run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App </a:t>
            </a:r>
            <a:r>
              <a:rPr lang="it-IT" dirty="0" err="1">
                <a:solidFill>
                  <a:srgbClr val="FF0000"/>
                </a:solidFill>
              </a:rPr>
              <a:t>inspector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/>
              <a:t>inspect</a:t>
            </a:r>
            <a:r>
              <a:rPr lang="it-IT" dirty="0"/>
              <a:t> database and background task of running </a:t>
            </a:r>
            <a:r>
              <a:rPr lang="it-IT" dirty="0" err="1"/>
              <a:t>process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823EE8-A836-4537-A483-3F0F2590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51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6FFE2-A2EC-42E3-BF7F-16D855D7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dirty="0"/>
              <a:t>Device file </a:t>
            </a:r>
            <a:r>
              <a:rPr lang="it-IT" dirty="0" err="1"/>
              <a:t>explorer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A981F-7833-469D-AA38-1E965AB1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storage device </a:t>
            </a:r>
          </a:p>
          <a:p>
            <a:pPr lvl="1"/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use AVD, storage </a:t>
            </a:r>
            <a:r>
              <a:rPr lang="it-IT" sz="3200" dirty="0" err="1"/>
              <a:t>is</a:t>
            </a:r>
            <a:r>
              <a:rPr lang="it-IT" sz="3200" dirty="0"/>
              <a:t> a directory in </a:t>
            </a:r>
            <a:r>
              <a:rPr lang="it-IT" sz="3200" dirty="0" err="1"/>
              <a:t>your</a:t>
            </a:r>
            <a:r>
              <a:rPr lang="it-IT" sz="3200" dirty="0"/>
              <a:t> PC</a:t>
            </a:r>
          </a:p>
          <a:p>
            <a:pPr lvl="1"/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use Real device </a:t>
            </a:r>
            <a:r>
              <a:rPr lang="it-IT" sz="3200" dirty="0" err="1"/>
              <a:t>is</a:t>
            </a:r>
            <a:r>
              <a:rPr lang="it-IT" sz="3200" dirty="0"/>
              <a:t> the </a:t>
            </a:r>
            <a:r>
              <a:rPr lang="it-IT" sz="3200" dirty="0" err="1"/>
              <a:t>real</a:t>
            </a:r>
            <a:r>
              <a:rPr lang="it-IT" sz="3200" dirty="0"/>
              <a:t> file system</a:t>
            </a:r>
          </a:p>
          <a:p>
            <a:r>
              <a:rPr lang="it-IT" dirty="0"/>
              <a:t>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app directory in storage</a:t>
            </a:r>
          </a:p>
          <a:p>
            <a:pPr lvl="1"/>
            <a:r>
              <a:rPr lang="it-IT" sz="3200" i="1" dirty="0"/>
              <a:t>File </a:t>
            </a:r>
            <a:r>
              <a:rPr lang="it-IT" sz="3200" i="1" dirty="0" err="1"/>
              <a:t>explorer</a:t>
            </a:r>
            <a:r>
              <a:rPr lang="it-IT" sz="3200" i="1" dirty="0"/>
              <a:t> -&gt; Data -&gt; Data </a:t>
            </a:r>
            <a:r>
              <a:rPr lang="it-IT" sz="3200" dirty="0"/>
              <a:t>-&gt; </a:t>
            </a:r>
            <a:r>
              <a:rPr lang="it-IT" sz="3200" dirty="0" err="1"/>
              <a:t>your_app_package_name</a:t>
            </a:r>
            <a:r>
              <a:rPr lang="it-IT" sz="3200" dirty="0"/>
              <a:t> (e.g. </a:t>
            </a:r>
            <a:r>
              <a:rPr lang="it-IT" sz="3200" dirty="0" err="1"/>
              <a:t>com.example.MyApplication</a:t>
            </a:r>
            <a:r>
              <a:rPr lang="it-IT" sz="3200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C0766B-D598-41BE-8FAF-8FA15D24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64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6B46B-75A9-46D6-90F9-25C66A9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Gradle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53291F-A597-472D-BFC2-593BBB1E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Gradle is an open-source and general-purpose build automation tool that is designed to be flexible enough to build almost any type of software.</a:t>
            </a:r>
          </a:p>
          <a:p>
            <a:r>
              <a:rPr lang="en-US" dirty="0"/>
              <a:t>Is based on Groovy or Kotlin scripts</a:t>
            </a:r>
          </a:p>
          <a:p>
            <a:r>
              <a:rPr lang="en-US" dirty="0"/>
              <a:t>Run on JVM (to use it you must install JDK)</a:t>
            </a:r>
          </a:p>
          <a:p>
            <a:r>
              <a:rPr lang="en-US" dirty="0"/>
              <a:t>Gradle manage your android project build, dependencies, versions, resources…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https://developer.android.com/studio/build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8FFE9A-039C-417D-8904-521AA37A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16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F1979-42A0-45A5-B3FF-E873E2E2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Git</a:t>
            </a:r>
            <a:r>
              <a:rPr lang="it-IT" dirty="0"/>
              <a:t>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EB25EF-CB47-4915-89D1-A5845A3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7BF5494A-8A0E-43C0-9996-5CDEAFAE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tools in:</a:t>
            </a:r>
          </a:p>
          <a:p>
            <a:r>
              <a:rPr lang="it-IT" dirty="0"/>
              <a:t>Toolbar: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to make pull, </a:t>
            </a:r>
            <a:r>
              <a:rPr lang="it-IT" dirty="0" err="1"/>
              <a:t>commit</a:t>
            </a:r>
            <a:r>
              <a:rPr lang="it-IT" dirty="0"/>
              <a:t> and </a:t>
            </a:r>
            <a:r>
              <a:rPr lang="it-IT" dirty="0" err="1"/>
              <a:t>push</a:t>
            </a:r>
            <a:r>
              <a:rPr lang="it-IT" dirty="0"/>
              <a:t> </a:t>
            </a:r>
            <a:r>
              <a:rPr lang="it-IT" dirty="0" err="1"/>
              <a:t>quickly</a:t>
            </a:r>
            <a:r>
              <a:rPr lang="it-IT" dirty="0"/>
              <a:t> </a:t>
            </a:r>
          </a:p>
          <a:p>
            <a:r>
              <a:rPr lang="it-IT" dirty="0" err="1"/>
              <a:t>Menubar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a list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commands</a:t>
            </a:r>
            <a:endParaRPr lang="it-IT" dirty="0"/>
          </a:p>
          <a:p>
            <a:r>
              <a:rPr lang="it-IT" dirty="0"/>
              <a:t>Tool Window Bar: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actions in </a:t>
            </a:r>
            <a:r>
              <a:rPr lang="it-IT" dirty="0" err="1"/>
              <a:t>git</a:t>
            </a:r>
            <a:r>
              <a:rPr lang="it-IT" dirty="0"/>
              <a:t> repository</a:t>
            </a:r>
          </a:p>
          <a:p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ADED878-196E-482B-8C75-EE4CF7AF9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00" t="4408" r="16083" b="92796"/>
          <a:stretch/>
        </p:blipFill>
        <p:spPr>
          <a:xfrm>
            <a:off x="10583333" y="2357120"/>
            <a:ext cx="1507067" cy="3048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9C70E777-9914-4092-8C48-28814427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24" y="4545620"/>
            <a:ext cx="10505876" cy="17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2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E2770-9318-4303-8FE3-A9A7AF9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 layout editor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E6EA8C-7277-41B2-B77B-C309CBD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44596D0-68FC-4242-81F9-2B69BCB9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Android Studio </a:t>
            </a:r>
            <a:r>
              <a:rPr lang="it-IT" dirty="0" err="1"/>
              <a:t>offers</a:t>
            </a:r>
            <a:r>
              <a:rPr lang="it-IT" dirty="0"/>
              <a:t> 3 mode to </a:t>
            </a:r>
            <a:r>
              <a:rPr lang="it-IT" dirty="0" err="1"/>
              <a:t>manipulate</a:t>
            </a:r>
            <a:r>
              <a:rPr lang="it-IT" dirty="0"/>
              <a:t> graphic </a:t>
            </a:r>
            <a:r>
              <a:rPr lang="it-IT" dirty="0" err="1"/>
              <a:t>element</a:t>
            </a:r>
            <a:r>
              <a:rPr lang="it-IT" dirty="0"/>
              <a:t> (Layout, </a:t>
            </a:r>
            <a:r>
              <a:rPr lang="it-IT" dirty="0" err="1"/>
              <a:t>Drawable</a:t>
            </a:r>
            <a:r>
              <a:rPr lang="it-IT" dirty="0"/>
              <a:t>, ecc.),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open an xml file</a:t>
            </a:r>
          </a:p>
          <a:p>
            <a:r>
              <a:rPr lang="it-IT" dirty="0">
                <a:solidFill>
                  <a:srgbClr val="FF0000"/>
                </a:solidFill>
              </a:rPr>
              <a:t>Code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xml</a:t>
            </a:r>
          </a:p>
          <a:p>
            <a:r>
              <a:rPr lang="it-IT" dirty="0">
                <a:solidFill>
                  <a:srgbClr val="FF0000"/>
                </a:solidFill>
              </a:rPr>
              <a:t>Split mode: </a:t>
            </a:r>
            <a:r>
              <a:rPr lang="it-IT" dirty="0"/>
              <a:t>use xml and graphic tool</a:t>
            </a:r>
          </a:p>
          <a:p>
            <a:r>
              <a:rPr lang="it-IT" dirty="0">
                <a:solidFill>
                  <a:srgbClr val="FF0000"/>
                </a:solidFill>
              </a:rPr>
              <a:t>Design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drag and drop graphic tool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https://developer.android.com/studio/write/layout-editor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069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Android Studio is the official Android IDE. </a:t>
            </a:r>
          </a:p>
          <a:p>
            <a:pPr marL="0" indent="0">
              <a:buNone/>
            </a:pPr>
            <a:r>
              <a:rPr lang="en-US" dirty="0"/>
              <a:t>Is based on IntelliJ IDEA.</a:t>
            </a:r>
          </a:p>
          <a:p>
            <a:pPr marL="0" indent="0">
              <a:buNone/>
            </a:pPr>
            <a:r>
              <a:rPr lang="en-US" dirty="0"/>
              <a:t>Includes: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SDK and JDK (Java Development Kit)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Gradle plugins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emulator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profiler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23E6CB-DDC6-429C-BCC1-E6CAC76207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VCS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Layout design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Debug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Testing tools and framework (JUnit)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device’s filesystem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logging and output 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Project Wizard: simplifies creating new project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F5280-7690-45DA-B68F-F5D01416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Mode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4C115-6581-47A8-A6E5-7AB7FF0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649F5E30-606B-4521-8080-539B1F7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3" y="1600200"/>
            <a:ext cx="96228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8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084B2-7AF1-4D51-BE34-884C0B3A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4232BFD-CEB8-4111-B9D4-2DFC08F1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99" y="1600200"/>
            <a:ext cx="9787001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8A6574-AA9E-43C0-AF88-902D2C3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14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B2E1A-3022-4B3E-887F-5C2404A3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F2B7F70-A1CC-426D-B349-1BE79A42D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05" y="1600200"/>
            <a:ext cx="9694789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7B6A2A-AAA0-4F0A-B3B6-2C225CB4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63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1DDCC-92EA-4832-AF18-70EF0317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39098-7C55-4E77-9C88-FFC98721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SQLite3: </a:t>
            </a:r>
            <a:r>
              <a:rPr lang="en-US" dirty="0"/>
              <a:t>From a remote shell to your device or from your host machine, you can use the sqlite3 command-line program to manage SQLite databases created by Android applications. </a:t>
            </a:r>
            <a:r>
              <a:rPr lang="en-US" dirty="0">
                <a:hlinkClick r:id="rId2"/>
              </a:rPr>
              <a:t>https://developer.android.com/studio/command-line/sqlite3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5AB588-AB13-402E-8191-52528AA4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52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8651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866708-9C30-41F0-97DC-FF89418D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7E8-13BA-4B1A-83CE-277389AA9A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Android Studio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way to start projects:</a:t>
            </a:r>
          </a:p>
          <a:p>
            <a:r>
              <a:rPr lang="it-IT" dirty="0">
                <a:solidFill>
                  <a:srgbClr val="FF0000"/>
                </a:solidFill>
              </a:rPr>
              <a:t>New project: </a:t>
            </a:r>
            <a:r>
              <a:rPr lang="it-IT" dirty="0" err="1"/>
              <a:t>you</a:t>
            </a:r>
            <a:r>
              <a:rPr lang="it-IT" dirty="0"/>
              <a:t> can start an </a:t>
            </a:r>
            <a:r>
              <a:rPr lang="it-IT" dirty="0" err="1"/>
              <a:t>empty</a:t>
            </a:r>
            <a:r>
              <a:rPr lang="it-IT" dirty="0"/>
              <a:t> project </a:t>
            </a:r>
          </a:p>
          <a:p>
            <a:r>
              <a:rPr lang="it-IT" dirty="0">
                <a:solidFill>
                  <a:srgbClr val="FF0000"/>
                </a:solidFill>
              </a:rPr>
              <a:t>Open project: </a:t>
            </a:r>
            <a:r>
              <a:rPr lang="it-IT" dirty="0" err="1"/>
              <a:t>you</a:t>
            </a:r>
            <a:r>
              <a:rPr lang="it-IT" dirty="0"/>
              <a:t> can open </a:t>
            </a:r>
            <a:r>
              <a:rPr lang="it-IT" dirty="0" err="1"/>
              <a:t>existing</a:t>
            </a:r>
            <a:r>
              <a:rPr lang="it-IT" dirty="0"/>
              <a:t> project</a:t>
            </a:r>
          </a:p>
          <a:p>
            <a:r>
              <a:rPr lang="it-IT" dirty="0">
                <a:solidFill>
                  <a:srgbClr val="FF0000"/>
                </a:solidFill>
              </a:rPr>
              <a:t>Import from VCS: </a:t>
            </a:r>
            <a:r>
              <a:rPr lang="it-IT" dirty="0" err="1"/>
              <a:t>you</a:t>
            </a:r>
            <a:r>
              <a:rPr lang="it-IT" dirty="0"/>
              <a:t> can import project from VCS (Version Control System) thank to GitHub plugins</a:t>
            </a:r>
          </a:p>
          <a:p>
            <a:r>
              <a:rPr lang="it-IT" dirty="0">
                <a:solidFill>
                  <a:srgbClr val="FF0000"/>
                </a:solidFill>
              </a:rPr>
              <a:t>Open sample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AA3A03-3815-4355-AD7F-4BEA7FB8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AC119-859A-4E6B-976B-2B437E9C29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47341"/>
            <a:ext cx="5384800" cy="4231680"/>
          </a:xfrm>
        </p:spPr>
      </p:pic>
    </p:spTree>
    <p:extLst>
      <p:ext uri="{BB962C8B-B14F-4D97-AF65-F5344CB8AC3E}">
        <p14:creationId xmlns:p14="http://schemas.microsoft.com/office/powerpoint/2010/main" val="3679146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1889F-369B-4214-AE99-796AD27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New project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94ABB54-72F9-4191-91BE-BCD618484F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Android Project Wizard helps you to create empty project</a:t>
            </a:r>
          </a:p>
          <a:p>
            <a:r>
              <a:rPr lang="en-US" dirty="0"/>
              <a:t>You must choose first Activity type, the usual choice is "empty", because you can customize it after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will see later what is an Activity, f</a:t>
            </a:r>
            <a:r>
              <a:rPr lang="en-GB" dirty="0"/>
              <a:t>or now, it is enough for you to know that it is the class that manages what appears on the screen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F5D292-C8FF-4E71-996E-017EAB1A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14:cNvPr>
              <p14:cNvContentPartPr/>
              <p14:nvPr/>
            </p14:nvContentPartPr>
            <p14:xfrm>
              <a:off x="6951108" y="6380783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108" y="637178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Segnaposto contenuto 4">
            <a:extLst>
              <a:ext uri="{FF2B5EF4-FFF2-40B4-BE49-F238E27FC236}">
                <a16:creationId xmlns:a16="http://schemas.microsoft.com/office/drawing/2014/main" id="{56840852-4947-4E44-AB4B-C163EC00AF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97600" y="1904419"/>
            <a:ext cx="5384800" cy="39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6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19101-74D9-4DE3-A5F0-59E99043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project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8F972D-EA3D-4081-B2C5-66C7B1614B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Configure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: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800" dirty="0"/>
              <a:t>: name of the application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Package name</a:t>
            </a:r>
            <a:r>
              <a:rPr lang="en-US" sz="2800" dirty="0"/>
              <a:t>: name of package where it will be saved other classes and file in the future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Save location</a:t>
            </a:r>
            <a:r>
              <a:rPr lang="en-US" sz="2800" dirty="0"/>
              <a:t>: choose a path in your PC to save the project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en-US" sz="2800" dirty="0"/>
              <a:t>: language of the project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Minimum SDK</a:t>
            </a:r>
            <a:r>
              <a:rPr lang="en-US" sz="2800" dirty="0"/>
              <a:t>:  version of operating system (API) for develop you application (will affect on download’s capacity on Play store)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1C4746-35B5-44AC-812C-44367F72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  <p:pic>
        <p:nvPicPr>
          <p:cNvPr id="6" name="Segnaposto contenuto 8">
            <a:extLst>
              <a:ext uri="{FF2B5EF4-FFF2-40B4-BE49-F238E27FC236}">
                <a16:creationId xmlns:a16="http://schemas.microsoft.com/office/drawing/2014/main" id="{0A15EA4D-120C-470A-94C8-A5BDCFA50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15590"/>
            <a:ext cx="5384800" cy="38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0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56586-A468-4CA6-9003-7972E3DE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project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9F9CA9-4330-41BE-A21E-713D3BFBC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Android studio helps </a:t>
            </a:r>
            <a:r>
              <a:rPr lang="it-IT" dirty="0" err="1"/>
              <a:t>you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target Android API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shows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distibution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03CF9A-284A-4EA5-BA66-B03E8F3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4956092-B87D-4B25-877D-8E0963DAA4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29170"/>
            <a:ext cx="5384800" cy="36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56586-A468-4CA6-9003-7972E3DE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project (4)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9F9CA9-4330-41BE-A21E-713D3BFBC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03CF9A-284A-4EA5-BA66-B03E8F3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F8A69B5-B838-5A0C-91A2-AD7C2BAF9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8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25240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908A6-95BF-4881-AB3C-D754E8E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 from VCS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AED0-3C26-4E11-A37C-C299F9B4A5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3200" dirty="0"/>
              <a:t>Android Studio supports a </a:t>
            </a:r>
            <a:r>
              <a:rPr lang="it-IT" sz="3200" dirty="0" err="1"/>
              <a:t>variety</a:t>
            </a:r>
            <a:r>
              <a:rPr lang="it-IT" sz="3200" dirty="0"/>
              <a:t> of </a:t>
            </a:r>
            <a:r>
              <a:rPr lang="it-IT" sz="3200" dirty="0" err="1"/>
              <a:t>version</a:t>
            </a:r>
            <a:r>
              <a:rPr lang="it-IT" sz="3200" dirty="0"/>
              <a:t> control systems (</a:t>
            </a:r>
            <a:r>
              <a:rPr lang="it-IT" sz="3200" dirty="0" err="1"/>
              <a:t>VCS’s</a:t>
            </a:r>
            <a:r>
              <a:rPr lang="it-IT" sz="3200" dirty="0"/>
              <a:t>), </a:t>
            </a:r>
            <a:r>
              <a:rPr lang="it-IT" sz="3200" dirty="0" err="1"/>
              <a:t>including</a:t>
            </a:r>
            <a:r>
              <a:rPr lang="it-IT" sz="3200" dirty="0"/>
              <a:t> </a:t>
            </a:r>
            <a:r>
              <a:rPr lang="it-IT" sz="3200" dirty="0" err="1"/>
              <a:t>Git</a:t>
            </a:r>
            <a:r>
              <a:rPr lang="it-IT" sz="3200" dirty="0"/>
              <a:t>, GitHub, CVS, </a:t>
            </a:r>
            <a:r>
              <a:rPr lang="it-IT" sz="3200" dirty="0" err="1"/>
              <a:t>Mercurial</a:t>
            </a:r>
            <a:r>
              <a:rPr lang="it-IT" sz="3200" dirty="0"/>
              <a:t>, </a:t>
            </a:r>
            <a:r>
              <a:rPr lang="it-IT" sz="3200" dirty="0" err="1"/>
              <a:t>Subversion</a:t>
            </a:r>
            <a:r>
              <a:rPr lang="it-IT" sz="3200" dirty="0"/>
              <a:t>, and Google Cloud Source Repositories.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08BF56B-0BA4-4736-BA85-0822DAE28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844555"/>
            <a:ext cx="5384800" cy="4037252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697B47-D532-4C3A-837A-D2652252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9590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D92A4-841A-4471-873E-A47EB50F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sample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8C581D-5A24-4914-B57A-E393A41491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File </a:t>
            </a:r>
            <a:r>
              <a:rPr lang="it-IT" dirty="0">
                <a:sym typeface="Wingdings" panose="05000000000000000000" pitchFamily="2" charset="2"/>
              </a:rPr>
              <a:t> new  import sample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Android studio </a:t>
            </a:r>
            <a:r>
              <a:rPr lang="it-IT" dirty="0" err="1">
                <a:sym typeface="Wingdings" panose="05000000000000000000" pitchFamily="2" charset="2"/>
              </a:rPr>
              <a:t>offers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opportunity</a:t>
            </a:r>
            <a:r>
              <a:rPr lang="it-IT" dirty="0">
                <a:sym typeface="Wingdings" panose="05000000000000000000" pitchFamily="2" charset="2"/>
              </a:rPr>
              <a:t> to import sample project </a:t>
            </a:r>
          </a:p>
          <a:p>
            <a:pPr marL="0" indent="0">
              <a:buNone/>
            </a:pPr>
            <a:r>
              <a:rPr lang="it-IT" dirty="0" err="1">
                <a:sym typeface="Wingdings" panose="05000000000000000000" pitchFamily="2" charset="2"/>
              </a:rPr>
              <a:t>All</a:t>
            </a:r>
            <a:r>
              <a:rPr lang="it-IT" dirty="0">
                <a:sym typeface="Wingdings" panose="05000000000000000000" pitchFamily="2" charset="2"/>
              </a:rPr>
              <a:t> sample code in Android Studio are </a:t>
            </a:r>
            <a:r>
              <a:rPr lang="it-IT" dirty="0" err="1">
                <a:sym typeface="Wingdings" panose="05000000000000000000" pitchFamily="2" charset="2"/>
              </a:rPr>
              <a:t>available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  <a:hlinkClick r:id="rId2"/>
              </a:rPr>
              <a:t>https://github.com/googlesamples/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0BE642A-FDBB-42E8-B3BD-D9245BB32E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918804"/>
            <a:ext cx="5384800" cy="388875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F90ED1-D02F-4EE5-A35A-6A193904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057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227E6-1ABA-4BB4-9868-47B5C537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Studio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6CDF90-2CA2-4C59-B7A4-9C0CC39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61A076-3CEF-4B10-B75E-059417168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46" y="1537802"/>
            <a:ext cx="9073267" cy="4824899"/>
          </a:xfr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53698E7F-DB6B-441B-85D8-867D77EE1C53}"/>
              </a:ext>
            </a:extLst>
          </p:cNvPr>
          <p:cNvSpPr/>
          <p:nvPr/>
        </p:nvSpPr>
        <p:spPr>
          <a:xfrm>
            <a:off x="437734" y="1326357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1269F7B-D132-41E3-B3BD-5957815285E1}"/>
              </a:ext>
            </a:extLst>
          </p:cNvPr>
          <p:cNvSpPr/>
          <p:nvPr/>
        </p:nvSpPr>
        <p:spPr>
          <a:xfrm>
            <a:off x="6916289" y="147772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C5D8D2A-143D-4CAB-B832-8F9CB99C3764}"/>
              </a:ext>
            </a:extLst>
          </p:cNvPr>
          <p:cNvSpPr/>
          <p:nvPr/>
        </p:nvSpPr>
        <p:spPr>
          <a:xfrm>
            <a:off x="3902057" y="1721708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3B5DF5B-B8EB-40FA-8368-3D4B6BC8E0A5}"/>
              </a:ext>
            </a:extLst>
          </p:cNvPr>
          <p:cNvSpPr/>
          <p:nvPr/>
        </p:nvSpPr>
        <p:spPr>
          <a:xfrm>
            <a:off x="6515642" y="342900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F278443-B624-430A-BADC-590FFF8A1550}"/>
              </a:ext>
            </a:extLst>
          </p:cNvPr>
          <p:cNvSpPr/>
          <p:nvPr/>
        </p:nvSpPr>
        <p:spPr>
          <a:xfrm>
            <a:off x="3643328" y="6242537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5A8B282-96CF-41AC-8E32-B3F12D7E642E}"/>
              </a:ext>
            </a:extLst>
          </p:cNvPr>
          <p:cNvSpPr txBox="1"/>
          <p:nvPr/>
        </p:nvSpPr>
        <p:spPr>
          <a:xfrm>
            <a:off x="9826025" y="1568262"/>
            <a:ext cx="2270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Menu Bar (</a:t>
            </a:r>
            <a:r>
              <a:rPr lang="it-IT" dirty="0" err="1"/>
              <a:t>yellow</a:t>
            </a:r>
            <a:r>
              <a:rPr lang="it-IT" dirty="0"/>
              <a:t>)</a:t>
            </a:r>
          </a:p>
          <a:p>
            <a:pPr marL="342900" indent="-342900">
              <a:buAutoNum type="arabicParenR"/>
            </a:pPr>
            <a:r>
              <a:rPr lang="it-IT" dirty="0"/>
              <a:t>Toolbar (red)</a:t>
            </a:r>
          </a:p>
          <a:p>
            <a:pPr marL="342900" indent="-342900">
              <a:buAutoNum type="arabicParenR"/>
            </a:pPr>
            <a:r>
              <a:rPr lang="it-IT" dirty="0" err="1"/>
              <a:t>Navigation</a:t>
            </a:r>
            <a:r>
              <a:rPr lang="it-IT" dirty="0"/>
              <a:t> Bar (blue)</a:t>
            </a:r>
          </a:p>
          <a:p>
            <a:pPr marL="342900" indent="-342900">
              <a:buAutoNum type="arabicParenR"/>
            </a:pPr>
            <a:r>
              <a:rPr lang="it-IT" dirty="0"/>
              <a:t>Editor Window</a:t>
            </a:r>
          </a:p>
          <a:p>
            <a:pPr marL="342900" indent="-342900">
              <a:buAutoNum type="arabicParenR"/>
            </a:pPr>
            <a:r>
              <a:rPr lang="it-IT" dirty="0"/>
              <a:t>Status Bar (green)</a:t>
            </a:r>
          </a:p>
          <a:p>
            <a:pPr marL="342900" indent="-342900">
              <a:buAutoNum type="arabicParenR"/>
            </a:pPr>
            <a:r>
              <a:rPr lang="it-IT" dirty="0"/>
              <a:t>Tool Window Bar (on the </a:t>
            </a:r>
            <a:r>
              <a:rPr lang="it-IT" dirty="0" err="1"/>
              <a:t>edges</a:t>
            </a:r>
            <a:r>
              <a:rPr lang="it-IT" dirty="0"/>
              <a:t> of IDE </a:t>
            </a:r>
            <a:r>
              <a:rPr lang="it-IT" dirty="0" err="1"/>
              <a:t>bordered</a:t>
            </a:r>
            <a:r>
              <a:rPr lang="it-IT" dirty="0"/>
              <a:t> in red)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FEB3B60-AE51-4F5B-A73A-6AA46CC630F8}"/>
              </a:ext>
            </a:extLst>
          </p:cNvPr>
          <p:cNvCxnSpPr>
            <a:cxnSpLocks/>
          </p:cNvCxnSpPr>
          <p:nvPr/>
        </p:nvCxnSpPr>
        <p:spPr>
          <a:xfrm>
            <a:off x="719957" y="1858194"/>
            <a:ext cx="0" cy="4199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4257FC1-ACF5-441B-BB82-A2AE3234EAF1}"/>
              </a:ext>
            </a:extLst>
          </p:cNvPr>
          <p:cNvCxnSpPr>
            <a:cxnSpLocks/>
          </p:cNvCxnSpPr>
          <p:nvPr/>
        </p:nvCxnSpPr>
        <p:spPr>
          <a:xfrm>
            <a:off x="719957" y="6047879"/>
            <a:ext cx="8820283" cy="10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ACFE1502-4A38-49CC-A382-3B7CA44178FD}"/>
              </a:ext>
            </a:extLst>
          </p:cNvPr>
          <p:cNvCxnSpPr>
            <a:cxnSpLocks/>
          </p:cNvCxnSpPr>
          <p:nvPr/>
        </p:nvCxnSpPr>
        <p:spPr>
          <a:xfrm>
            <a:off x="9540240" y="1891468"/>
            <a:ext cx="0" cy="4199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0CF5159-1834-44CC-85E4-90B4A4F051DB}"/>
              </a:ext>
            </a:extLst>
          </p:cNvPr>
          <p:cNvCxnSpPr>
            <a:cxnSpLocks/>
          </p:cNvCxnSpPr>
          <p:nvPr/>
        </p:nvCxnSpPr>
        <p:spPr>
          <a:xfrm>
            <a:off x="9652113" y="1891468"/>
            <a:ext cx="0" cy="42959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43548F7E-02B1-4631-84DF-3CC428AFB6FB}"/>
              </a:ext>
            </a:extLst>
          </p:cNvPr>
          <p:cNvCxnSpPr>
            <a:cxnSpLocks/>
          </p:cNvCxnSpPr>
          <p:nvPr/>
        </p:nvCxnSpPr>
        <p:spPr>
          <a:xfrm>
            <a:off x="578845" y="6199066"/>
            <a:ext cx="9073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FD6C919-54F0-4AFC-9B6E-789F965E2BB3}"/>
              </a:ext>
            </a:extLst>
          </p:cNvPr>
          <p:cNvCxnSpPr>
            <a:cxnSpLocks/>
          </p:cNvCxnSpPr>
          <p:nvPr/>
        </p:nvCxnSpPr>
        <p:spPr>
          <a:xfrm>
            <a:off x="9540240" y="1891468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C746EB73-2372-463A-AA85-B9598DC9E725}"/>
              </a:ext>
            </a:extLst>
          </p:cNvPr>
          <p:cNvCxnSpPr>
            <a:cxnSpLocks/>
          </p:cNvCxnSpPr>
          <p:nvPr/>
        </p:nvCxnSpPr>
        <p:spPr>
          <a:xfrm>
            <a:off x="567557" y="1870316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5C5ADFC-0EF4-4AEE-9C2F-F6CEEE6134B1}"/>
              </a:ext>
            </a:extLst>
          </p:cNvPr>
          <p:cNvCxnSpPr>
            <a:cxnSpLocks/>
          </p:cNvCxnSpPr>
          <p:nvPr/>
        </p:nvCxnSpPr>
        <p:spPr>
          <a:xfrm>
            <a:off x="578845" y="1903270"/>
            <a:ext cx="0" cy="4339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8F6190B8-32B2-455C-9826-A3DEE32BE9AE}"/>
              </a:ext>
            </a:extLst>
          </p:cNvPr>
          <p:cNvSpPr/>
          <p:nvPr/>
        </p:nvSpPr>
        <p:spPr>
          <a:xfrm>
            <a:off x="502645" y="4135974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6DB7B55-F673-9C8A-325C-3066BA3FF463}"/>
              </a:ext>
            </a:extLst>
          </p:cNvPr>
          <p:cNvSpPr/>
          <p:nvPr/>
        </p:nvSpPr>
        <p:spPr>
          <a:xfrm>
            <a:off x="567557" y="1537802"/>
            <a:ext cx="3501523" cy="16247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9BAE495-E8B5-A423-56DF-1B79ECD83125}"/>
              </a:ext>
            </a:extLst>
          </p:cNvPr>
          <p:cNvSpPr/>
          <p:nvPr/>
        </p:nvSpPr>
        <p:spPr>
          <a:xfrm>
            <a:off x="5596585" y="1721708"/>
            <a:ext cx="4015001" cy="20896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C2147A4-3FBE-DFFE-9CFC-E71AF89A4C45}"/>
              </a:ext>
            </a:extLst>
          </p:cNvPr>
          <p:cNvSpPr/>
          <p:nvPr/>
        </p:nvSpPr>
        <p:spPr>
          <a:xfrm>
            <a:off x="609598" y="1673982"/>
            <a:ext cx="3571353" cy="256689"/>
          </a:xfrm>
          <a:prstGeom prst="rect">
            <a:avLst/>
          </a:prstGeom>
          <a:solidFill>
            <a:schemeClr val="tx2">
              <a:lumMod val="75000"/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76B1211-CCEF-A641-2A74-2D6B1558E5B0}"/>
              </a:ext>
            </a:extLst>
          </p:cNvPr>
          <p:cNvSpPr/>
          <p:nvPr/>
        </p:nvSpPr>
        <p:spPr>
          <a:xfrm>
            <a:off x="609599" y="6251260"/>
            <a:ext cx="9216426" cy="231606"/>
          </a:xfrm>
          <a:prstGeom prst="rect">
            <a:avLst/>
          </a:prstGeom>
          <a:solidFill>
            <a:srgbClr val="4F6228">
              <a:alpha val="3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814AD-C96F-4BA2-8818-DF27D5AD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Toolbar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945947-B4EF-4AF5-BF56-24B66F7079B1}"/>
              </a:ext>
            </a:extLst>
          </p:cNvPr>
          <p:cNvSpPr txBox="1"/>
          <p:nvPr/>
        </p:nvSpPr>
        <p:spPr>
          <a:xfrm>
            <a:off x="609600" y="2026920"/>
            <a:ext cx="5384800" cy="40992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defTabSz="457200">
              <a:spcBef>
                <a:spcPct val="20000"/>
              </a:spcBef>
            </a:pPr>
            <a:r>
              <a:rPr lang="it-IT" sz="2800" dirty="0"/>
              <a:t>In </a:t>
            </a:r>
            <a:r>
              <a:rPr lang="it-IT" sz="2800" dirty="0" err="1"/>
              <a:t>order</a:t>
            </a:r>
            <a:r>
              <a:rPr lang="it-IT" sz="2800" dirty="0"/>
              <a:t>, from </a:t>
            </a:r>
            <a:r>
              <a:rPr lang="it-IT" sz="2800" dirty="0" err="1"/>
              <a:t>left</a:t>
            </a:r>
            <a:r>
              <a:rPr lang="it-IT" sz="2800" dirty="0"/>
              <a:t> to </a:t>
            </a:r>
            <a:r>
              <a:rPr lang="it-IT" sz="2800" dirty="0" err="1"/>
              <a:t>right</a:t>
            </a:r>
            <a:r>
              <a:rPr lang="it-IT" sz="2800" dirty="0"/>
              <a:t>: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Build project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 err="1">
                <a:solidFill>
                  <a:srgbClr val="FF0000"/>
                </a:solidFill>
              </a:rPr>
              <a:t>Run</a:t>
            </a:r>
            <a:r>
              <a:rPr lang="it-IT" sz="2800" dirty="0">
                <a:solidFill>
                  <a:srgbClr val="FF0000"/>
                </a:solidFill>
              </a:rPr>
              <a:t>/Debug </a:t>
            </a:r>
            <a:r>
              <a:rPr lang="it-IT" sz="2800" dirty="0" err="1">
                <a:solidFill>
                  <a:srgbClr val="FF0000"/>
                </a:solidFill>
              </a:rPr>
              <a:t>configurations</a:t>
            </a:r>
            <a:r>
              <a:rPr lang="it-IT" sz="2800" dirty="0">
                <a:solidFill>
                  <a:srgbClr val="FF0000"/>
                </a:solidFill>
              </a:rPr>
              <a:t>: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Target devices: </a:t>
            </a:r>
            <a:r>
              <a:rPr lang="it-IT" sz="2800" dirty="0"/>
              <a:t>list of </a:t>
            </a:r>
            <a:r>
              <a:rPr lang="it-IT" sz="2800" dirty="0" err="1"/>
              <a:t>available</a:t>
            </a:r>
            <a:r>
              <a:rPr lang="it-IT" sz="2800" dirty="0"/>
              <a:t> device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can </a:t>
            </a:r>
            <a:r>
              <a:rPr lang="it-IT" sz="2800" dirty="0" err="1"/>
              <a:t>run</a:t>
            </a:r>
            <a:r>
              <a:rPr lang="it-IT" sz="2800" dirty="0"/>
              <a:t> app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 err="1">
                <a:solidFill>
                  <a:srgbClr val="FF0000"/>
                </a:solidFill>
              </a:rPr>
              <a:t>Run</a:t>
            </a:r>
            <a:r>
              <a:rPr lang="it-IT" sz="2800" dirty="0">
                <a:solidFill>
                  <a:srgbClr val="FF0000"/>
                </a:solidFill>
              </a:rPr>
              <a:t>/</a:t>
            </a:r>
            <a:r>
              <a:rPr lang="it-IT" sz="2800" dirty="0" err="1">
                <a:solidFill>
                  <a:srgbClr val="FF0000"/>
                </a:solidFill>
              </a:rPr>
              <a:t>Install</a:t>
            </a:r>
            <a:r>
              <a:rPr lang="it-IT" sz="2800" dirty="0">
                <a:solidFill>
                  <a:srgbClr val="FF0000"/>
                </a:solidFill>
              </a:rPr>
              <a:t> app on </a:t>
            </a:r>
            <a:r>
              <a:rPr lang="it-IT" sz="2800" dirty="0" err="1">
                <a:solidFill>
                  <a:srgbClr val="FF0000"/>
                </a:solidFill>
              </a:rPr>
              <a:t>selected</a:t>
            </a:r>
            <a:r>
              <a:rPr lang="it-IT" sz="2800" dirty="0">
                <a:solidFill>
                  <a:srgbClr val="FF0000"/>
                </a:solidFill>
              </a:rPr>
              <a:t> device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 err="1">
                <a:solidFill>
                  <a:srgbClr val="FF0000"/>
                </a:solidFill>
              </a:rPr>
              <a:t>Aply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changes</a:t>
            </a:r>
            <a:r>
              <a:rPr lang="it-IT" sz="2800" dirty="0">
                <a:solidFill>
                  <a:srgbClr val="FF0000"/>
                </a:solidFill>
              </a:rPr>
              <a:t>: </a:t>
            </a:r>
            <a:r>
              <a:rPr lang="it-IT" sz="2800" dirty="0" err="1"/>
              <a:t>apply</a:t>
            </a:r>
            <a:r>
              <a:rPr lang="it-IT" sz="2800" dirty="0"/>
              <a:t> code </a:t>
            </a:r>
            <a:r>
              <a:rPr lang="it-IT" sz="2800" dirty="0" err="1"/>
              <a:t>changes</a:t>
            </a:r>
            <a:r>
              <a:rPr lang="it-IT" sz="2800" dirty="0"/>
              <a:t> on </a:t>
            </a:r>
            <a:r>
              <a:rPr lang="it-IT" sz="2800" dirty="0" err="1"/>
              <a:t>app’s</a:t>
            </a:r>
            <a:r>
              <a:rPr lang="it-IT" sz="2800" dirty="0"/>
              <a:t> </a:t>
            </a:r>
            <a:r>
              <a:rPr lang="it-IT" sz="2800" dirty="0" err="1"/>
              <a:t>version</a:t>
            </a:r>
            <a:r>
              <a:rPr lang="it-IT" sz="2800" dirty="0"/>
              <a:t> </a:t>
            </a:r>
            <a:r>
              <a:rPr lang="it-IT" sz="2800" dirty="0" err="1"/>
              <a:t>installed</a:t>
            </a:r>
            <a:r>
              <a:rPr lang="it-IT" sz="2800" dirty="0"/>
              <a:t> on target device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App debug 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Profiler: </a:t>
            </a:r>
            <a:r>
              <a:rPr lang="en-US" sz="2800" dirty="0"/>
              <a:t>show the behavior and performance of your app in real time (CPU, memory </a:t>
            </a:r>
            <a:r>
              <a:rPr lang="en-US" sz="2800" dirty="0" err="1"/>
              <a:t>managment</a:t>
            </a:r>
            <a:r>
              <a:rPr lang="en-US" sz="2800" dirty="0"/>
              <a:t>, network traffic)</a:t>
            </a:r>
            <a:endParaRPr lang="it-IT" sz="2800" dirty="0"/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endParaRPr lang="it-IT" sz="280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1867E9-CAA4-45CA-82D7-52858C6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026920"/>
            <a:ext cx="5384800" cy="4099244"/>
          </a:xfrm>
        </p:spPr>
        <p:txBody>
          <a:bodyPr>
            <a:normAutofit fontScale="85000" lnSpcReduction="10000"/>
          </a:bodyPr>
          <a:lstStyle/>
          <a:p>
            <a:pPr marL="285750" indent="-285750"/>
            <a:r>
              <a:rPr lang="it-IT" sz="2800" dirty="0">
                <a:solidFill>
                  <a:srgbClr val="FF0000"/>
                </a:solidFill>
              </a:rPr>
              <a:t>Stop app: </a:t>
            </a:r>
            <a:r>
              <a:rPr lang="it-IT" sz="2800" dirty="0"/>
              <a:t>force stop of app</a:t>
            </a:r>
          </a:p>
          <a:p>
            <a:pPr marL="285750" indent="-285750"/>
            <a:r>
              <a:rPr lang="it-IT" sz="2800" dirty="0">
                <a:solidFill>
                  <a:srgbClr val="FF0000"/>
                </a:solidFill>
              </a:rPr>
              <a:t>Project </a:t>
            </a:r>
            <a:r>
              <a:rPr lang="it-IT" sz="2800" dirty="0" err="1">
                <a:solidFill>
                  <a:srgbClr val="FF0000"/>
                </a:solidFill>
              </a:rPr>
              <a:t>structure</a:t>
            </a:r>
            <a:r>
              <a:rPr lang="it-IT" sz="2800" dirty="0">
                <a:solidFill>
                  <a:srgbClr val="FF0000"/>
                </a:solidFill>
              </a:rPr>
              <a:t>: </a:t>
            </a:r>
            <a:r>
              <a:rPr lang="it-IT" sz="2800" dirty="0"/>
              <a:t>show project settings</a:t>
            </a:r>
            <a:endParaRPr lang="it-IT" dirty="0"/>
          </a:p>
          <a:p>
            <a:pPr marL="285750" indent="-285750"/>
            <a:r>
              <a:rPr lang="it-IT" dirty="0" err="1">
                <a:solidFill>
                  <a:srgbClr val="FF0000"/>
                </a:solidFill>
              </a:rPr>
              <a:t>Sync</a:t>
            </a:r>
            <a:r>
              <a:rPr lang="it-IT" dirty="0">
                <a:solidFill>
                  <a:srgbClr val="FF0000"/>
                </a:solidFill>
              </a:rPr>
              <a:t> project: </a:t>
            </a:r>
            <a:r>
              <a:rPr lang="it-IT" dirty="0" err="1"/>
              <a:t>sync</a:t>
            </a:r>
            <a:r>
              <a:rPr lang="it-IT" dirty="0"/>
              <a:t> </a:t>
            </a:r>
            <a:r>
              <a:rPr lang="it-IT" dirty="0" err="1"/>
              <a:t>gradle’s</a:t>
            </a:r>
            <a:r>
              <a:rPr lang="it-IT" dirty="0"/>
              <a:t> files (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…)</a:t>
            </a:r>
            <a:endParaRPr lang="it-IT" sz="2800" dirty="0"/>
          </a:p>
          <a:p>
            <a:pPr marL="285750" indent="-285750"/>
            <a:r>
              <a:rPr lang="it-IT" sz="2800" dirty="0">
                <a:solidFill>
                  <a:srgbClr val="FF0000"/>
                </a:solidFill>
              </a:rPr>
              <a:t>AVD Manager: </a:t>
            </a:r>
            <a:r>
              <a:rPr lang="it-IT" sz="2800" dirty="0" err="1"/>
              <a:t>manage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virtual</a:t>
            </a:r>
            <a:r>
              <a:rPr lang="it-IT" sz="2800" dirty="0"/>
              <a:t> device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SDK Manager: </a:t>
            </a:r>
            <a:r>
              <a:rPr lang="it-IT" sz="2800" dirty="0" err="1"/>
              <a:t>manage</a:t>
            </a:r>
            <a:r>
              <a:rPr lang="it-IT" sz="2800" dirty="0"/>
              <a:t> </a:t>
            </a:r>
            <a:r>
              <a:rPr lang="it-IT" sz="2800" dirty="0" err="1"/>
              <a:t>Additional</a:t>
            </a:r>
            <a:r>
              <a:rPr lang="it-IT" sz="2800" dirty="0"/>
              <a:t> SDK Components and SDK upgrade.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endParaRPr lang="it-IT" sz="2800" dirty="0"/>
          </a:p>
          <a:p>
            <a:pPr marL="0" indent="0" defTabSz="457200">
              <a:spcBef>
                <a:spcPct val="20000"/>
              </a:spcBef>
              <a:buNone/>
            </a:pPr>
            <a:r>
              <a:rPr lang="it-IT" sz="2800" dirty="0" err="1"/>
              <a:t>Now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discuss</a:t>
            </a:r>
            <a:r>
              <a:rPr lang="it-IT" sz="2800" dirty="0"/>
              <a:t> </a:t>
            </a:r>
            <a:r>
              <a:rPr lang="it-IT" sz="2800" dirty="0" err="1"/>
              <a:t>them</a:t>
            </a:r>
            <a:r>
              <a:rPr lang="it-IT" sz="2800" dirty="0"/>
              <a:t> in more </a:t>
            </a:r>
            <a:r>
              <a:rPr lang="it-IT" sz="2800" dirty="0" err="1"/>
              <a:t>detail</a:t>
            </a:r>
            <a:r>
              <a:rPr lang="it-IT" sz="2800" dirty="0"/>
              <a:t>.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9759A-BDA4-4442-9455-48B86B4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29" name="Segnaposto contenuto 52">
            <a:extLst>
              <a:ext uri="{FF2B5EF4-FFF2-40B4-BE49-F238E27FC236}">
                <a16:creationId xmlns:a16="http://schemas.microsoft.com/office/drawing/2014/main" id="{FCF473CE-F658-4481-9E88-181E781E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85503"/>
            <a:ext cx="10917270" cy="473551"/>
          </a:xfrm>
        </p:spPr>
      </p:pic>
    </p:spTree>
    <p:extLst>
      <p:ext uri="{BB962C8B-B14F-4D97-AF65-F5344CB8AC3E}">
        <p14:creationId xmlns:p14="http://schemas.microsoft.com/office/powerpoint/2010/main" val="287057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1E4EC-A303-4C50-BB7C-73B1CE7F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51F66-96CD-49F7-9897-DA4F3A0FD3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File </a:t>
            </a:r>
            <a:r>
              <a:rPr lang="it-IT" dirty="0">
                <a:sym typeface="Wingdings" panose="05000000000000000000" pitchFamily="2" charset="2"/>
              </a:rPr>
              <a:t>-&gt; project </a:t>
            </a:r>
            <a:r>
              <a:rPr lang="it-IT" dirty="0" err="1">
                <a:sym typeface="Wingdings" panose="05000000000000000000" pitchFamily="2" charset="2"/>
              </a:rPr>
              <a:t>structure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 err="1">
                <a:sym typeface="Wingdings" panose="05000000000000000000" pitchFamily="2" charset="2"/>
              </a:rPr>
              <a:t>You</a:t>
            </a:r>
            <a:r>
              <a:rPr lang="it-IT" dirty="0">
                <a:sym typeface="Wingdings" panose="05000000000000000000" pitchFamily="2" charset="2"/>
              </a:rPr>
              <a:t> can </a:t>
            </a:r>
            <a:r>
              <a:rPr lang="it-IT" dirty="0" err="1">
                <a:sym typeface="Wingdings" panose="05000000000000000000" pitchFamily="2" charset="2"/>
              </a:rPr>
              <a:t>find</a:t>
            </a:r>
            <a:r>
              <a:rPr lang="it-IT" dirty="0">
                <a:sym typeface="Wingdings" panose="05000000000000000000" pitchFamily="2" charset="2"/>
              </a:rPr>
              <a:t> project settings:  </a:t>
            </a:r>
          </a:p>
          <a:p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Name</a:t>
            </a:r>
          </a:p>
          <a:p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Modules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your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application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modules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Libraries: </a:t>
            </a:r>
            <a:r>
              <a:rPr lang="it-IT" dirty="0" err="1">
                <a:sym typeface="Wingdings" panose="05000000000000000000" pitchFamily="2" charset="2"/>
              </a:rPr>
              <a:t>where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you</a:t>
            </a:r>
            <a:r>
              <a:rPr lang="it-IT" dirty="0">
                <a:sym typeface="Wingdings" panose="05000000000000000000" pitchFamily="2" charset="2"/>
              </a:rPr>
              <a:t> can </a:t>
            </a:r>
            <a:r>
              <a:rPr lang="it-IT" dirty="0" err="1">
                <a:sym typeface="Wingdings" panose="05000000000000000000" pitchFamily="2" charset="2"/>
              </a:rPr>
              <a:t>manage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jar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dependencies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Platform settings:</a:t>
            </a:r>
          </a:p>
          <a:p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SDKs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manage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installed</a:t>
            </a:r>
            <a:r>
              <a:rPr lang="it-IT" dirty="0">
                <a:sym typeface="Wingdings" panose="05000000000000000000" pitchFamily="2" charset="2"/>
              </a:rPr>
              <a:t> JDK and SDK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05D468D-F93E-4640-960F-B826EBCFA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06495"/>
            <a:ext cx="5384800" cy="3913372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E10868-FC81-471F-AA1E-34097349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8" name="Segnaposto contenuto 52">
            <a:extLst>
              <a:ext uri="{FF2B5EF4-FFF2-40B4-BE49-F238E27FC236}">
                <a16:creationId xmlns:a16="http://schemas.microsoft.com/office/drawing/2014/main" id="{CC194886-73FD-4D87-A188-8E0E19A47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31" t="1" r="23502" b="11099"/>
          <a:stretch/>
        </p:blipFill>
        <p:spPr>
          <a:xfrm>
            <a:off x="8971280" y="606980"/>
            <a:ext cx="603274" cy="5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19D87-27CF-4970-A68F-7242C0C7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it-IT" dirty="0"/>
              <a:t>SDK Manager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21979C-1273-4156-95AD-9628C6149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Tools </a:t>
            </a:r>
            <a:r>
              <a:rPr lang="it-IT" dirty="0">
                <a:sym typeface="Wingdings" panose="05000000000000000000" pitchFamily="2" charset="2"/>
              </a:rPr>
              <a:t></a:t>
            </a:r>
            <a:r>
              <a:rPr lang="it-IT" dirty="0"/>
              <a:t> SDK manager</a:t>
            </a:r>
          </a:p>
          <a:p>
            <a:pPr marL="0" indent="0">
              <a:buNone/>
            </a:pP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SDK Components. </a:t>
            </a:r>
          </a:p>
          <a:p>
            <a:r>
              <a:rPr lang="it-IT" dirty="0">
                <a:solidFill>
                  <a:srgbClr val="FF0000"/>
                </a:solidFill>
              </a:rPr>
              <a:t>SDK Platform: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install</a:t>
            </a:r>
            <a:r>
              <a:rPr lang="it-IT" dirty="0"/>
              <a:t> SDK </a:t>
            </a:r>
            <a:r>
              <a:rPr lang="it-IT" dirty="0" err="1"/>
              <a:t>version</a:t>
            </a:r>
            <a:r>
              <a:rPr lang="it-IT" dirty="0"/>
              <a:t> and </a:t>
            </a:r>
            <a:r>
              <a:rPr lang="it-IT" dirty="0" err="1"/>
              <a:t>related</a:t>
            </a:r>
            <a:r>
              <a:rPr lang="it-IT" dirty="0"/>
              <a:t> API</a:t>
            </a:r>
          </a:p>
          <a:p>
            <a:r>
              <a:rPr lang="it-IT" dirty="0">
                <a:solidFill>
                  <a:srgbClr val="FF0000"/>
                </a:solidFill>
              </a:rPr>
              <a:t>SDK tools: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update and new tools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236115C9-BFCE-4E32-9B57-0D31786CC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04462"/>
            <a:ext cx="5384800" cy="3917441"/>
          </a:xfr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54CC3-3F60-4360-80FA-82CB30AF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6" name="Segnaposto contenuto 52">
            <a:extLst>
              <a:ext uri="{FF2B5EF4-FFF2-40B4-BE49-F238E27FC236}">
                <a16:creationId xmlns:a16="http://schemas.microsoft.com/office/drawing/2014/main" id="{D986F6D9-398F-46DF-944E-3412163DF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73" t="-14331" r="7402" b="11528"/>
          <a:stretch/>
        </p:blipFill>
        <p:spPr>
          <a:xfrm>
            <a:off x="8991600" y="548635"/>
            <a:ext cx="670560" cy="5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08693-5A5D-44AE-B724-F05FB240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C40BF6-F828-4C5C-B013-D1A207518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defTabSz="457200">
              <a:spcBef>
                <a:spcPct val="20000"/>
              </a:spcBef>
              <a:buFont typeface="Arial"/>
            </a:pPr>
            <a:r>
              <a:rPr lang="it-IT" sz="2800" dirty="0"/>
              <a:t>In Android Studio </a:t>
            </a:r>
            <a:r>
              <a:rPr lang="it-IT" sz="2800" dirty="0" err="1"/>
              <a:t>you</a:t>
            </a:r>
            <a:r>
              <a:rPr lang="it-IT" sz="2800" dirty="0"/>
              <a:t> can create a AVD (Android Virtual Device)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can </a:t>
            </a:r>
            <a:r>
              <a:rPr lang="it-IT" sz="2800" dirty="0" err="1"/>
              <a:t>install</a:t>
            </a:r>
            <a:r>
              <a:rPr lang="it-IT" sz="2800" dirty="0"/>
              <a:t> and  </a:t>
            </a:r>
            <a:r>
              <a:rPr lang="it-IT" sz="2800" dirty="0" err="1"/>
              <a:t>run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.</a:t>
            </a:r>
          </a:p>
          <a:p>
            <a:pPr defTabSz="457200">
              <a:spcBef>
                <a:spcPct val="20000"/>
              </a:spcBef>
              <a:buFont typeface="Arial"/>
            </a:pPr>
            <a:r>
              <a:rPr lang="it-IT" dirty="0"/>
              <a:t>AVD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virtual</a:t>
            </a:r>
            <a:r>
              <a:rPr lang="it-IT" dirty="0"/>
              <a:t> smartphone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deploy</a:t>
            </a:r>
            <a:r>
              <a:rPr lang="it-IT" dirty="0"/>
              <a:t>, </a:t>
            </a:r>
            <a:r>
              <a:rPr lang="it-IT" dirty="0" err="1"/>
              <a:t>run</a:t>
            </a:r>
            <a:r>
              <a:rPr lang="it-IT" dirty="0"/>
              <a:t> and debug </a:t>
            </a:r>
            <a:r>
              <a:rPr lang="it-IT" dirty="0" err="1"/>
              <a:t>your</a:t>
            </a:r>
            <a:r>
              <a:rPr lang="it-IT" dirty="0"/>
              <a:t> app</a:t>
            </a:r>
            <a:endParaRPr lang="it-IT" sz="2800" dirty="0"/>
          </a:p>
          <a:p>
            <a:pPr defTabSz="457200">
              <a:spcBef>
                <a:spcPct val="20000"/>
              </a:spcBef>
              <a:buFont typeface="Arial"/>
            </a:pPr>
            <a:r>
              <a:rPr lang="it-IT" sz="2800" dirty="0"/>
              <a:t>AVD Manager </a:t>
            </a:r>
            <a:r>
              <a:rPr lang="it-IT" sz="2800" dirty="0" err="1"/>
              <a:t>is</a:t>
            </a:r>
            <a:r>
              <a:rPr lang="it-IT" sz="2800" dirty="0"/>
              <a:t> the tool </a:t>
            </a:r>
            <a:r>
              <a:rPr lang="it-IT" sz="2800" dirty="0" err="1"/>
              <a:t>that</a:t>
            </a:r>
            <a:r>
              <a:rPr lang="it-IT" sz="2800" dirty="0"/>
              <a:t> help </a:t>
            </a:r>
            <a:r>
              <a:rPr lang="it-IT" sz="2800" dirty="0" err="1"/>
              <a:t>you</a:t>
            </a:r>
            <a:r>
              <a:rPr lang="it-IT" sz="2800" dirty="0"/>
              <a:t> to create and </a:t>
            </a:r>
            <a:r>
              <a:rPr lang="it-IT" sz="2800" dirty="0" err="1"/>
              <a:t>manage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AVD.</a:t>
            </a:r>
          </a:p>
          <a:p>
            <a:pPr defTabSz="457200">
              <a:spcBef>
                <a:spcPct val="20000"/>
              </a:spcBef>
              <a:buFont typeface="Arial"/>
            </a:pPr>
            <a:endParaRPr lang="it-IT" sz="2800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ADE28F-C35D-4E6F-9A6D-3A952C3F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B6F786-0700-4461-A84D-E93945C5397F}"/>
              </a:ext>
            </a:extLst>
          </p:cNvPr>
          <p:cNvSpPr txBox="1"/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</a:pPr>
            <a:endParaRPr lang="it-IT" sz="32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B12B03-67C1-4EFC-A5AD-88CE17398C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588089"/>
            <a:ext cx="5384800" cy="2550184"/>
          </a:xfrm>
          <a:prstGeom prst="rect">
            <a:avLst/>
          </a:prstGeom>
          <a:noFill/>
        </p:spPr>
      </p:pic>
      <p:pic>
        <p:nvPicPr>
          <p:cNvPr id="8" name="Segnaposto contenuto 52">
            <a:extLst>
              <a:ext uri="{FF2B5EF4-FFF2-40B4-BE49-F238E27FC236}">
                <a16:creationId xmlns:a16="http://schemas.microsoft.com/office/drawing/2014/main" id="{A2722568-7E5C-499E-9CB7-CCCB3E4F8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57" r="11311" b="-2531"/>
          <a:stretch/>
        </p:blipFill>
        <p:spPr>
          <a:xfrm>
            <a:off x="9052560" y="612310"/>
            <a:ext cx="589280" cy="5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2F39D5-63AA-47E8-882D-D9C86BB1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AVD Initialization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4B4DB28-9573-449E-977F-BE9445BB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choose </a:t>
            </a:r>
          </a:p>
          <a:p>
            <a:r>
              <a:rPr lang="en-US" dirty="0">
                <a:solidFill>
                  <a:srgbClr val="FF0000"/>
                </a:solidFill>
              </a:rPr>
              <a:t>Type of AVD </a:t>
            </a:r>
            <a:r>
              <a:rPr lang="en-US" dirty="0"/>
              <a:t>(Wear, </a:t>
            </a:r>
            <a:r>
              <a:rPr lang="en-US" dirty="0" err="1"/>
              <a:t>Smarthphone</a:t>
            </a:r>
            <a:r>
              <a:rPr lang="en-US" dirty="0"/>
              <a:t>, Tablet, Tv and Automotive)</a:t>
            </a:r>
          </a:p>
          <a:p>
            <a:r>
              <a:rPr lang="en-US" dirty="0">
                <a:solidFill>
                  <a:srgbClr val="FF0000"/>
                </a:solidFill>
              </a:rPr>
              <a:t>Specific AVD </a:t>
            </a:r>
            <a:r>
              <a:rPr lang="en-US" dirty="0"/>
              <a:t>(e.g. from Google devices list) (is better choose  Play Store integrated AVD)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magine 4" descr="Immagine che contiene testo, monitor, nero, screenshot&#10;&#10;Descrizione generata automaticamente">
            <a:extLst>
              <a:ext uri="{FF2B5EF4-FFF2-40B4-BE49-F238E27FC236}">
                <a16:creationId xmlns:a16="http://schemas.microsoft.com/office/drawing/2014/main" id="{65BC8B0A-53ED-4890-85D2-7851A4AA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729456"/>
            <a:ext cx="5384800" cy="4267453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C8F005-BD9B-4079-8221-32324779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829831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15136</TotalTime>
  <Words>1361</Words>
  <Application>Microsoft Office PowerPoint</Application>
  <PresentationFormat>Widescreen</PresentationFormat>
  <Paragraphs>207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4" baseType="lpstr">
      <vt:lpstr>Arial</vt:lpstr>
      <vt:lpstr>Calibri</vt:lpstr>
      <vt:lpstr>Nicola</vt:lpstr>
      <vt:lpstr>Android Studio</vt:lpstr>
      <vt:lpstr>Intro</vt:lpstr>
      <vt:lpstr>Tools</vt:lpstr>
      <vt:lpstr>Android Studio Tools</vt:lpstr>
      <vt:lpstr>Toolbar</vt:lpstr>
      <vt:lpstr>Project structure</vt:lpstr>
      <vt:lpstr>SDK Manager</vt:lpstr>
      <vt:lpstr>AVD Manager</vt:lpstr>
      <vt:lpstr>AVD Initialization</vt:lpstr>
      <vt:lpstr>AVD Initialization</vt:lpstr>
      <vt:lpstr>AVD Initialization</vt:lpstr>
      <vt:lpstr>Run and Debug</vt:lpstr>
      <vt:lpstr>Run/Debug in real device</vt:lpstr>
      <vt:lpstr>Profiler</vt:lpstr>
      <vt:lpstr>Tool Window Bar</vt:lpstr>
      <vt:lpstr>Device file explorer</vt:lpstr>
      <vt:lpstr>Gradle</vt:lpstr>
      <vt:lpstr>Git tools</vt:lpstr>
      <vt:lpstr>Visual layout editor</vt:lpstr>
      <vt:lpstr>Code Mode</vt:lpstr>
      <vt:lpstr>Split Mode</vt:lpstr>
      <vt:lpstr>Design Mode</vt:lpstr>
      <vt:lpstr>Other tools</vt:lpstr>
      <vt:lpstr>Project creation</vt:lpstr>
      <vt:lpstr>Project creation</vt:lpstr>
      <vt:lpstr>New project</vt:lpstr>
      <vt:lpstr>New project (2)</vt:lpstr>
      <vt:lpstr>New project (3)</vt:lpstr>
      <vt:lpstr>New project (4)</vt:lpstr>
      <vt:lpstr>Import from VCS</vt:lpstr>
      <vt:lpstr>Open sample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</cp:lastModifiedBy>
  <cp:revision>13</cp:revision>
  <dcterms:created xsi:type="dcterms:W3CDTF">2021-11-12T15:41:14Z</dcterms:created>
  <dcterms:modified xsi:type="dcterms:W3CDTF">2023-05-05T06:48:42Z</dcterms:modified>
</cp:coreProperties>
</file>