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4" r:id="rId2"/>
    <p:sldId id="288" r:id="rId3"/>
    <p:sldId id="256" r:id="rId4"/>
    <p:sldId id="285" r:id="rId5"/>
    <p:sldId id="286" r:id="rId6"/>
    <p:sldId id="287" r:id="rId7"/>
    <p:sldId id="289" r:id="rId8"/>
    <p:sldId id="290" r:id="rId9"/>
    <p:sldId id="291" r:id="rId10"/>
    <p:sldId id="292" r:id="rId11"/>
    <p:sldId id="293" r:id="rId12"/>
    <p:sldId id="294" r:id="rId13"/>
    <p:sldId id="295" r:id="rId14"/>
    <p:sldId id="29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4F15E1-B7F1-BB85-1F28-940A0AB632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025" name="image1.png">
            <a:extLst>
              <a:ext uri="{FF2B5EF4-FFF2-40B4-BE49-F238E27FC236}">
                <a16:creationId xmlns:a16="http://schemas.microsoft.com/office/drawing/2014/main" id="{CFA823FE-F9DC-9C60-D146-EFFF1FD63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702" y="348946"/>
            <a:ext cx="3315046" cy="12993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D501FB8-857F-0B35-2745-F4A184FC74AB}"/>
              </a:ext>
            </a:extLst>
          </p:cNvPr>
          <p:cNvSpPr>
            <a:spLocks noChangeArrowheads="1"/>
          </p:cNvSpPr>
          <p:nvPr/>
        </p:nvSpPr>
        <p:spPr bwMode="auto">
          <a:xfrm>
            <a:off x="1073426" y="1858758"/>
            <a:ext cx="10045147" cy="450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69733" tIns="60306" rIns="569733"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s-ES" sz="11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s-ES" sz="3200" b="1" dirty="0">
                <a:ea typeface="Arial" panose="020B0604020202020204" pitchFamily="34" charset="0"/>
              </a:rPr>
              <a:t>“SQL Server Management Studio”</a:t>
            </a:r>
            <a:endParaRPr kumimoji="0" lang="en-US" altLang="es-ES" sz="11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s-ES" sz="11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s-ES" sz="1100" b="1" dirty="0">
              <a:ea typeface="Arial" panose="020B0604020202020204" pitchFamily="34" charset="0"/>
            </a:endParaRPr>
          </a:p>
          <a:p>
            <a:pPr algn="l"/>
            <a:r>
              <a:rPr lang="es-ES" dirty="0"/>
              <a:t>Tarea procesual hito 3</a:t>
            </a:r>
          </a:p>
          <a:p>
            <a:pPr algn="l"/>
            <a:r>
              <a:rPr lang="es-ES" dirty="0"/>
              <a:t>Estudiante: Kevin </a:t>
            </a:r>
            <a:r>
              <a:rPr lang="es-ES" dirty="0" err="1"/>
              <a:t>mamani</a:t>
            </a:r>
            <a:r>
              <a:rPr lang="es-ES" dirty="0"/>
              <a:t> </a:t>
            </a:r>
            <a:r>
              <a:rPr lang="es-ES" dirty="0" err="1"/>
              <a:t>mamani</a:t>
            </a:r>
            <a:endParaRPr lang="es-ES" dirty="0"/>
          </a:p>
          <a:p>
            <a:pPr algn="l"/>
            <a:r>
              <a:rPr lang="es-ES" dirty="0"/>
              <a:t>Asignatura: BASE DE DATOS I </a:t>
            </a:r>
          </a:p>
          <a:p>
            <a:pPr algn="l"/>
            <a:r>
              <a:rPr lang="es-ES" dirty="0"/>
              <a:t>Carrera: Ingeniería de sistemas </a:t>
            </a:r>
          </a:p>
          <a:p>
            <a:pPr algn="l"/>
            <a:r>
              <a:rPr lang="es-ES" dirty="0"/>
              <a:t>Paralelo: (4) </a:t>
            </a:r>
          </a:p>
          <a:p>
            <a:pPr algn="l"/>
            <a:r>
              <a:rPr lang="es-ES" dirty="0"/>
              <a:t>Docente: Lic. William Barra Paredes</a:t>
            </a:r>
          </a:p>
          <a:p>
            <a:pPr algn="ctr"/>
            <a:endParaRPr lang="es-ES" dirty="0"/>
          </a:p>
          <a:p>
            <a:pPr algn="ctr"/>
            <a:r>
              <a:rPr lang="es-ES" dirty="0"/>
              <a:t> Fecha: 14/9/2023</a:t>
            </a:r>
            <a:endParaRPr lang="en-US" b="0" i="0" dirty="0">
              <a:solidFill>
                <a:srgbClr val="434343"/>
              </a:solidFill>
              <a:effectLst/>
              <a:latin typeface="Poppins" panose="00000500000000000000" pitchFamily="2" charset="0"/>
            </a:endParaRPr>
          </a:p>
        </p:txBody>
      </p:sp>
    </p:spTree>
    <p:extLst>
      <p:ext uri="{BB962C8B-B14F-4D97-AF65-F5344CB8AC3E}">
        <p14:creationId xmlns:p14="http://schemas.microsoft.com/office/powerpoint/2010/main" val="376240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AA8967-8D22-44C1-9164-80AABB0C0571}"/>
              </a:ext>
            </a:extLst>
          </p:cNvPr>
          <p:cNvSpPr>
            <a:spLocks noGrp="1"/>
          </p:cNvSpPr>
          <p:nvPr>
            <p:ph idx="1"/>
          </p:nvPr>
        </p:nvSpPr>
        <p:spPr>
          <a:xfrm>
            <a:off x="404812" y="738186"/>
            <a:ext cx="6211888" cy="5141913"/>
          </a:xfrm>
        </p:spPr>
        <p:txBody>
          <a:bodyPr>
            <a:normAutofit/>
          </a:bodyPr>
          <a:lstStyle/>
          <a:p>
            <a:r>
              <a:rPr lang="es-MX" sz="2000" dirty="0">
                <a:solidFill>
                  <a:schemeClr val="bg1"/>
                </a:solidFill>
              </a:rPr>
              <a:t>La cláusula WHERE en SQL se utiliza para filtrar los resultados de una consulta basándose en una condición específica. Esta cláusula permite seleccionar solo las filas que cumplen con ciertos criterios, lo que ayuda a refinar y limitar los datos devueltos por una consulta.</a:t>
            </a:r>
          </a:p>
          <a:p>
            <a:pPr marL="0" indent="0">
              <a:buNone/>
            </a:pPr>
            <a:r>
              <a:rPr lang="es-MX" sz="2000" dirty="0">
                <a:solidFill>
                  <a:schemeClr val="bg1"/>
                </a:solidFill>
              </a:rPr>
              <a:t>  La sintaxis básica de la cláusula WHERE es la siguiente:</a:t>
            </a:r>
          </a:p>
          <a:p>
            <a:pPr marL="0" indent="0">
              <a:buNone/>
            </a:pPr>
            <a:r>
              <a:rPr lang="es-MX" sz="2000" dirty="0">
                <a:solidFill>
                  <a:schemeClr val="bg1"/>
                </a:solidFill>
              </a:rPr>
              <a:t>SELECT: Especifica las columnas que deseas recuperar.</a:t>
            </a:r>
          </a:p>
          <a:p>
            <a:pPr marL="0" indent="0">
              <a:buNone/>
            </a:pPr>
            <a:r>
              <a:rPr lang="es-MX" sz="2000" dirty="0">
                <a:solidFill>
                  <a:schemeClr val="bg1"/>
                </a:solidFill>
              </a:rPr>
              <a:t>FROM: Indica la tabla de la cual deseas extraer los datos.</a:t>
            </a:r>
          </a:p>
          <a:p>
            <a:pPr marL="0" indent="0">
              <a:buNone/>
            </a:pPr>
            <a:r>
              <a:rPr lang="es-MX" sz="2000" dirty="0">
                <a:solidFill>
                  <a:schemeClr val="bg1"/>
                </a:solidFill>
              </a:rPr>
              <a:t>WHERE: Define la condición que debe cumplir una fila para ser incluida en los resultados.</a:t>
            </a:r>
            <a:endParaRPr lang="es-ES" sz="2000" dirty="0">
              <a:solidFill>
                <a:schemeClr val="bg1"/>
              </a:solidFill>
            </a:endParaRPr>
          </a:p>
        </p:txBody>
      </p:sp>
      <p:pic>
        <p:nvPicPr>
          <p:cNvPr id="5" name="Imagen 4">
            <a:extLst>
              <a:ext uri="{FF2B5EF4-FFF2-40B4-BE49-F238E27FC236}">
                <a16:creationId xmlns:a16="http://schemas.microsoft.com/office/drawing/2014/main" id="{4E7D9F19-1354-4075-B816-7A24756E6313}"/>
              </a:ext>
            </a:extLst>
          </p:cNvPr>
          <p:cNvPicPr>
            <a:picLocks noChangeAspect="1"/>
          </p:cNvPicPr>
          <p:nvPr/>
        </p:nvPicPr>
        <p:blipFill>
          <a:blip r:embed="rId2"/>
          <a:stretch>
            <a:fillRect/>
          </a:stretch>
        </p:blipFill>
        <p:spPr>
          <a:xfrm>
            <a:off x="6616699" y="1997026"/>
            <a:ext cx="5453107" cy="16986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9112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F5CBB8F-F0B6-47AA-AB98-FDA9F5C40224}"/>
              </a:ext>
            </a:extLst>
          </p:cNvPr>
          <p:cNvSpPr>
            <a:spLocks noGrp="1"/>
          </p:cNvSpPr>
          <p:nvPr>
            <p:ph type="title"/>
          </p:nvPr>
        </p:nvSpPr>
        <p:spPr>
          <a:xfrm>
            <a:off x="1143001" y="2294918"/>
            <a:ext cx="9905998" cy="1478570"/>
          </a:xfrm>
        </p:spPr>
        <p:txBody>
          <a:bodyPr/>
          <a:lstStyle/>
          <a:p>
            <a:pPr algn="ctr"/>
            <a:r>
              <a:rPr lang="es-MX" dirty="0">
                <a:solidFill>
                  <a:schemeClr val="bg1"/>
                </a:solidFill>
              </a:rPr>
              <a:t>Para que se utiliza la instrucción INNER JOIN. </a:t>
            </a:r>
            <a:endParaRPr lang="es-ES" dirty="0">
              <a:solidFill>
                <a:schemeClr val="bg1"/>
              </a:solidFill>
            </a:endParaRPr>
          </a:p>
        </p:txBody>
      </p:sp>
    </p:spTree>
    <p:extLst>
      <p:ext uri="{BB962C8B-B14F-4D97-AF65-F5344CB8AC3E}">
        <p14:creationId xmlns:p14="http://schemas.microsoft.com/office/powerpoint/2010/main" val="1222690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650913-FB7B-4EC9-BA1A-992831FF9D6F}"/>
              </a:ext>
            </a:extLst>
          </p:cNvPr>
          <p:cNvSpPr>
            <a:spLocks noGrp="1"/>
          </p:cNvSpPr>
          <p:nvPr>
            <p:ph idx="1"/>
          </p:nvPr>
        </p:nvSpPr>
        <p:spPr>
          <a:xfrm>
            <a:off x="214313" y="382587"/>
            <a:ext cx="7837488" cy="3541714"/>
          </a:xfrm>
        </p:spPr>
        <p:txBody>
          <a:bodyPr/>
          <a:lstStyle/>
          <a:p>
            <a:r>
              <a:rPr lang="es-MX" dirty="0"/>
              <a:t>La instrucción INNER JOIN en SQL se utiliza para combinar filas de dos o más tablas basándose en una condición de unión específica. Este tipo de unión retorna solo las filas que tienen coincidencias en ambas tablas en función de la condición establecida. En otras palabras, solo se incluyen en el resultado aquellas filas que cumplen con la condición de unión en ambas tablas.</a:t>
            </a:r>
            <a:endParaRPr lang="es-ES" dirty="0"/>
          </a:p>
        </p:txBody>
      </p:sp>
      <p:pic>
        <p:nvPicPr>
          <p:cNvPr id="7" name="Imagen 6">
            <a:extLst>
              <a:ext uri="{FF2B5EF4-FFF2-40B4-BE49-F238E27FC236}">
                <a16:creationId xmlns:a16="http://schemas.microsoft.com/office/drawing/2014/main" id="{A20BBB02-87E0-4AF5-9D41-6AE2992F961B}"/>
              </a:ext>
            </a:extLst>
          </p:cNvPr>
          <p:cNvPicPr>
            <a:picLocks noChangeAspect="1"/>
          </p:cNvPicPr>
          <p:nvPr/>
        </p:nvPicPr>
        <p:blipFill>
          <a:blip r:embed="rId2"/>
          <a:stretch>
            <a:fillRect/>
          </a:stretch>
        </p:blipFill>
        <p:spPr>
          <a:xfrm>
            <a:off x="977532" y="3717862"/>
            <a:ext cx="7253151" cy="1235138"/>
          </a:xfrm>
          <a:prstGeom prst="rect">
            <a:avLst/>
          </a:prstGeom>
        </p:spPr>
      </p:pic>
      <p:pic>
        <p:nvPicPr>
          <p:cNvPr id="9" name="Imagen 8">
            <a:extLst>
              <a:ext uri="{FF2B5EF4-FFF2-40B4-BE49-F238E27FC236}">
                <a16:creationId xmlns:a16="http://schemas.microsoft.com/office/drawing/2014/main" id="{BEA8E94B-1513-472F-A3A3-48ABBD2EF6D6}"/>
              </a:ext>
            </a:extLst>
          </p:cNvPr>
          <p:cNvPicPr>
            <a:picLocks noChangeAspect="1"/>
          </p:cNvPicPr>
          <p:nvPr/>
        </p:nvPicPr>
        <p:blipFill>
          <a:blip r:embed="rId3"/>
          <a:stretch>
            <a:fillRect/>
          </a:stretch>
        </p:blipFill>
        <p:spPr>
          <a:xfrm>
            <a:off x="764361" y="5162510"/>
            <a:ext cx="9796656" cy="958890"/>
          </a:xfrm>
          <a:prstGeom prst="rect">
            <a:avLst/>
          </a:prstGeom>
        </p:spPr>
      </p:pic>
    </p:spTree>
    <p:extLst>
      <p:ext uri="{BB962C8B-B14F-4D97-AF65-F5344CB8AC3E}">
        <p14:creationId xmlns:p14="http://schemas.microsoft.com/office/powerpoint/2010/main" val="424538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F63A3-72E9-44B7-800E-4B28B8CBDA49}"/>
              </a:ext>
            </a:extLst>
          </p:cNvPr>
          <p:cNvSpPr>
            <a:spLocks noGrp="1"/>
          </p:cNvSpPr>
          <p:nvPr>
            <p:ph type="title"/>
          </p:nvPr>
        </p:nvSpPr>
        <p:spPr>
          <a:xfrm>
            <a:off x="1143001" y="2231418"/>
            <a:ext cx="9905998" cy="2188182"/>
          </a:xfrm>
        </p:spPr>
        <p:txBody>
          <a:bodyPr>
            <a:normAutofit fontScale="90000"/>
          </a:bodyPr>
          <a:lstStyle/>
          <a:p>
            <a:r>
              <a:rPr lang="es-MX" dirty="0">
                <a:solidFill>
                  <a:schemeClr val="bg1"/>
                </a:solidFill>
              </a:rPr>
              <a:t>Apoyándonos en el concepto de conjuntos muestre los siguiente: </a:t>
            </a:r>
            <a:br>
              <a:rPr lang="es-MX" dirty="0">
                <a:solidFill>
                  <a:schemeClr val="bg1"/>
                </a:solidFill>
              </a:rPr>
            </a:br>
            <a:r>
              <a:rPr lang="es-MX" dirty="0">
                <a:solidFill>
                  <a:schemeClr val="bg1"/>
                </a:solidFill>
              </a:rPr>
              <a:t>2.7.1. Ejemplo de INNER JOIN </a:t>
            </a:r>
            <a:br>
              <a:rPr lang="es-MX" dirty="0">
                <a:solidFill>
                  <a:schemeClr val="bg1"/>
                </a:solidFill>
              </a:rPr>
            </a:br>
            <a:r>
              <a:rPr lang="es-MX" dirty="0">
                <a:solidFill>
                  <a:schemeClr val="bg1"/>
                </a:solidFill>
              </a:rPr>
              <a:t>2.7.2. Adjuntar una imagen de conjuntos y la consulta SQL que refleje el INNER JOIN</a:t>
            </a:r>
            <a:endParaRPr lang="es-ES" dirty="0">
              <a:solidFill>
                <a:schemeClr val="bg1"/>
              </a:solidFill>
            </a:endParaRPr>
          </a:p>
        </p:txBody>
      </p:sp>
    </p:spTree>
    <p:extLst>
      <p:ext uri="{BB962C8B-B14F-4D97-AF65-F5344CB8AC3E}">
        <p14:creationId xmlns:p14="http://schemas.microsoft.com/office/powerpoint/2010/main" val="390135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1F9B-F775-4EFC-AE99-A768A026A72B}"/>
              </a:ext>
            </a:extLst>
          </p:cNvPr>
          <p:cNvSpPr>
            <a:spLocks noGrp="1"/>
          </p:cNvSpPr>
          <p:nvPr>
            <p:ph type="title"/>
          </p:nvPr>
        </p:nvSpPr>
        <p:spPr/>
        <p:txBody>
          <a:bodyPr/>
          <a:lstStyle/>
          <a:p>
            <a:r>
              <a:rPr lang="es-ES" dirty="0">
                <a:solidFill>
                  <a:schemeClr val="bg1"/>
                </a:solidFill>
              </a:rPr>
              <a:t>ejemplo</a:t>
            </a:r>
          </a:p>
        </p:txBody>
      </p:sp>
      <p:sp>
        <p:nvSpPr>
          <p:cNvPr id="5" name="Freeform 2">
            <a:extLst>
              <a:ext uri="{FF2B5EF4-FFF2-40B4-BE49-F238E27FC236}">
                <a16:creationId xmlns:a16="http://schemas.microsoft.com/office/drawing/2014/main" id="{9A710CD6-39EE-4F07-B41C-958A1DA8DD84}"/>
              </a:ext>
            </a:extLst>
          </p:cNvPr>
          <p:cNvSpPr/>
          <p:nvPr/>
        </p:nvSpPr>
        <p:spPr>
          <a:xfrm>
            <a:off x="640001" y="2350472"/>
            <a:ext cx="10908822" cy="3458658"/>
          </a:xfrm>
          <a:custGeom>
            <a:avLst/>
            <a:gdLst/>
            <a:ahLst/>
            <a:cxnLst/>
            <a:rect l="l" t="t" r="r" b="b"/>
            <a:pathLst>
              <a:path w="18149411" h="5920426">
                <a:moveTo>
                  <a:pt x="0" y="0"/>
                </a:moveTo>
                <a:lnTo>
                  <a:pt x="18149411" y="0"/>
                </a:lnTo>
                <a:lnTo>
                  <a:pt x="18149411" y="5920426"/>
                </a:lnTo>
                <a:lnTo>
                  <a:pt x="0" y="5920426"/>
                </a:lnTo>
                <a:lnTo>
                  <a:pt x="0" y="0"/>
                </a:lnTo>
                <a:close/>
              </a:path>
            </a:pathLst>
          </a:custGeom>
          <a:blipFill>
            <a:blip r:embed="rId2"/>
            <a:stretch>
              <a:fillRect l="-28360" t="-114759" r="-29872" b="-57959"/>
            </a:stretch>
          </a:blipFill>
        </p:spPr>
      </p:sp>
    </p:spTree>
    <p:extLst>
      <p:ext uri="{BB962C8B-B14F-4D97-AF65-F5344CB8AC3E}">
        <p14:creationId xmlns:p14="http://schemas.microsoft.com/office/powerpoint/2010/main" val="100430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28179-4165-407C-8DA5-7A184115E7F9}"/>
              </a:ext>
            </a:extLst>
          </p:cNvPr>
          <p:cNvSpPr>
            <a:spLocks noGrp="1"/>
          </p:cNvSpPr>
          <p:nvPr>
            <p:ph type="title"/>
          </p:nvPr>
        </p:nvSpPr>
        <p:spPr>
          <a:xfrm>
            <a:off x="1243013" y="1950430"/>
            <a:ext cx="9905998" cy="1478570"/>
          </a:xfrm>
        </p:spPr>
        <p:txBody>
          <a:bodyPr/>
          <a:lstStyle/>
          <a:p>
            <a:pPr algn="ctr"/>
            <a:r>
              <a:rPr lang="es-MX" dirty="0">
                <a:solidFill>
                  <a:schemeClr val="bg1"/>
                </a:solidFill>
              </a:rPr>
              <a:t>Que es DDL y DML, adicionalmente muestra un ejemplo en la base de datos UNIFRANZITOS.</a:t>
            </a:r>
            <a:endParaRPr lang="es-ES" dirty="0">
              <a:solidFill>
                <a:schemeClr val="bg1"/>
              </a:solidFill>
            </a:endParaRPr>
          </a:p>
        </p:txBody>
      </p:sp>
    </p:spTree>
    <p:extLst>
      <p:ext uri="{BB962C8B-B14F-4D97-AF65-F5344CB8AC3E}">
        <p14:creationId xmlns:p14="http://schemas.microsoft.com/office/powerpoint/2010/main" val="251584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8D5B711D-B871-45B5-9740-4A1B5CF5C46C}"/>
              </a:ext>
            </a:extLst>
          </p:cNvPr>
          <p:cNvSpPr>
            <a:spLocks noGrp="1"/>
          </p:cNvSpPr>
          <p:nvPr>
            <p:ph type="subTitle" idx="1"/>
          </p:nvPr>
        </p:nvSpPr>
        <p:spPr>
          <a:xfrm>
            <a:off x="847166" y="215153"/>
            <a:ext cx="6562163" cy="6145306"/>
          </a:xfrm>
        </p:spPr>
        <p:txBody>
          <a:bodyPr>
            <a:normAutofit fontScale="85000" lnSpcReduction="10000"/>
          </a:bodyPr>
          <a:lstStyle/>
          <a:p>
            <a:pPr algn="l"/>
            <a:br>
              <a:rPr lang="es-MX" b="0" i="0" dirty="0">
                <a:solidFill>
                  <a:schemeClr val="bg1"/>
                </a:solidFill>
                <a:effectLst/>
                <a:latin typeface="Söhne"/>
              </a:rPr>
            </a:br>
            <a:r>
              <a:rPr lang="es-MX" b="0" i="0" dirty="0">
                <a:solidFill>
                  <a:schemeClr val="bg1"/>
                </a:solidFill>
                <a:effectLst/>
                <a:latin typeface="Söhne"/>
              </a:rPr>
              <a:t>DDL y DML son dos subconjuntos de SQL (</a:t>
            </a:r>
            <a:r>
              <a:rPr lang="es-MX" b="0" i="0" dirty="0" err="1">
                <a:solidFill>
                  <a:schemeClr val="bg1"/>
                </a:solidFill>
                <a:effectLst/>
                <a:latin typeface="Söhne"/>
              </a:rPr>
              <a:t>Structured</a:t>
            </a:r>
            <a:r>
              <a:rPr lang="es-MX" b="0" i="0" dirty="0">
                <a:solidFill>
                  <a:schemeClr val="bg1"/>
                </a:solidFill>
                <a:effectLst/>
                <a:latin typeface="Söhne"/>
              </a:rPr>
              <a:t> </a:t>
            </a:r>
            <a:r>
              <a:rPr lang="es-MX" b="0" i="0" dirty="0" err="1">
                <a:solidFill>
                  <a:schemeClr val="bg1"/>
                </a:solidFill>
                <a:effectLst/>
                <a:latin typeface="Söhne"/>
              </a:rPr>
              <a:t>Query</a:t>
            </a:r>
            <a:r>
              <a:rPr lang="es-MX" b="0" i="0" dirty="0">
                <a:solidFill>
                  <a:schemeClr val="bg1"/>
                </a:solidFill>
                <a:effectLst/>
                <a:latin typeface="Söhne"/>
              </a:rPr>
              <a:t> </a:t>
            </a:r>
            <a:r>
              <a:rPr lang="es-MX" b="0" i="0" dirty="0" err="1">
                <a:solidFill>
                  <a:schemeClr val="bg1"/>
                </a:solidFill>
                <a:effectLst/>
                <a:latin typeface="Söhne"/>
              </a:rPr>
              <a:t>Language</a:t>
            </a:r>
            <a:r>
              <a:rPr lang="es-MX" b="0" i="0" dirty="0">
                <a:solidFill>
                  <a:schemeClr val="bg1"/>
                </a:solidFill>
                <a:effectLst/>
                <a:latin typeface="Söhne"/>
              </a:rPr>
              <a:t>) que se utilizan para realizar operaciones específicas en bases de datos.</a:t>
            </a:r>
          </a:p>
          <a:p>
            <a:pPr algn="l">
              <a:buFont typeface="+mj-lt"/>
              <a:buAutoNum type="arabicPeriod"/>
            </a:pPr>
            <a:r>
              <a:rPr lang="es-MX" b="1" i="0" dirty="0">
                <a:solidFill>
                  <a:schemeClr val="bg1"/>
                </a:solidFill>
                <a:effectLst/>
                <a:latin typeface="Söhne"/>
              </a:rPr>
              <a:t>DDL (Data </a:t>
            </a:r>
            <a:r>
              <a:rPr lang="es-MX" b="1" i="0" dirty="0" err="1">
                <a:solidFill>
                  <a:schemeClr val="bg1"/>
                </a:solidFill>
                <a:effectLst/>
                <a:latin typeface="Söhne"/>
              </a:rPr>
              <a:t>Definition</a:t>
            </a:r>
            <a:r>
              <a:rPr lang="es-MX" b="1" i="0" dirty="0">
                <a:solidFill>
                  <a:schemeClr val="bg1"/>
                </a:solidFill>
                <a:effectLst/>
                <a:latin typeface="Söhne"/>
              </a:rPr>
              <a:t> </a:t>
            </a:r>
            <a:r>
              <a:rPr lang="es-MX" b="1" i="0" dirty="0" err="1">
                <a:solidFill>
                  <a:schemeClr val="bg1"/>
                </a:solidFill>
                <a:effectLst/>
                <a:latin typeface="Söhne"/>
              </a:rPr>
              <a:t>Language</a:t>
            </a:r>
            <a:r>
              <a:rPr lang="es-MX" b="1" i="0" dirty="0">
                <a:solidFill>
                  <a:schemeClr val="bg1"/>
                </a:solidFill>
                <a:effectLst/>
                <a:latin typeface="Söhne"/>
              </a:rPr>
              <a:t> - Lenguaje de Definición de Datos):</a:t>
            </a:r>
            <a:endParaRPr lang="es-MX" b="0" i="0" dirty="0">
              <a:solidFill>
                <a:schemeClr val="bg1"/>
              </a:solidFill>
              <a:effectLst/>
              <a:latin typeface="Söhne"/>
            </a:endParaRPr>
          </a:p>
          <a:p>
            <a:pPr marL="742950" lvl="1" indent="-285750" algn="l">
              <a:buFont typeface="+mj-lt"/>
              <a:buAutoNum type="arabicPeriod"/>
            </a:pPr>
            <a:r>
              <a:rPr lang="es-MX" b="0" i="0" dirty="0">
                <a:solidFill>
                  <a:schemeClr val="bg1"/>
                </a:solidFill>
                <a:effectLst/>
                <a:latin typeface="Söhne"/>
              </a:rPr>
              <a:t>Se utiliza para definir y gestionar la estructura de la base de datos.</a:t>
            </a:r>
          </a:p>
          <a:p>
            <a:pPr marL="742950" lvl="1" indent="-285750" algn="l">
              <a:buFont typeface="+mj-lt"/>
              <a:buAutoNum type="arabicPeriod"/>
            </a:pPr>
            <a:r>
              <a:rPr lang="es-MX" b="0" i="0" dirty="0">
                <a:solidFill>
                  <a:schemeClr val="bg1"/>
                </a:solidFill>
                <a:effectLst/>
                <a:latin typeface="Söhne"/>
              </a:rPr>
              <a:t>Incluye comandos como CREATE, ALTER, DROP, etc.</a:t>
            </a:r>
          </a:p>
          <a:p>
            <a:pPr marL="742950" lvl="1" indent="-285750" algn="l">
              <a:buFont typeface="+mj-lt"/>
              <a:buAutoNum type="arabicPeriod"/>
            </a:pPr>
            <a:r>
              <a:rPr lang="es-MX" b="0" i="0" dirty="0">
                <a:solidFill>
                  <a:schemeClr val="bg1"/>
                </a:solidFill>
                <a:effectLst/>
                <a:latin typeface="Söhne"/>
              </a:rPr>
              <a:t>Los cambios realizados con DDL afectan la estructura de la base de datos.</a:t>
            </a:r>
          </a:p>
          <a:p>
            <a:pPr algn="l">
              <a:buFont typeface="+mj-lt"/>
              <a:buAutoNum type="arabicPeriod"/>
            </a:pPr>
            <a:r>
              <a:rPr lang="es-MX" b="1" i="0" dirty="0">
                <a:solidFill>
                  <a:schemeClr val="bg1"/>
                </a:solidFill>
                <a:effectLst/>
                <a:latin typeface="Söhne"/>
              </a:rPr>
              <a:t>DML (Data </a:t>
            </a:r>
            <a:r>
              <a:rPr lang="es-MX" b="1" i="0" dirty="0" err="1">
                <a:solidFill>
                  <a:schemeClr val="bg1"/>
                </a:solidFill>
                <a:effectLst/>
                <a:latin typeface="Söhne"/>
              </a:rPr>
              <a:t>Manipulation</a:t>
            </a:r>
            <a:r>
              <a:rPr lang="es-MX" b="1" i="0" dirty="0">
                <a:solidFill>
                  <a:schemeClr val="bg1"/>
                </a:solidFill>
                <a:effectLst/>
                <a:latin typeface="Söhne"/>
              </a:rPr>
              <a:t> </a:t>
            </a:r>
            <a:r>
              <a:rPr lang="es-MX" b="1" i="0" dirty="0" err="1">
                <a:solidFill>
                  <a:schemeClr val="bg1"/>
                </a:solidFill>
                <a:effectLst/>
                <a:latin typeface="Söhne"/>
              </a:rPr>
              <a:t>Language</a:t>
            </a:r>
            <a:r>
              <a:rPr lang="es-MX" b="1" i="0" dirty="0">
                <a:solidFill>
                  <a:schemeClr val="bg1"/>
                </a:solidFill>
                <a:effectLst/>
                <a:latin typeface="Söhne"/>
              </a:rPr>
              <a:t> - Lenguaje de Manipulación de Datos):</a:t>
            </a:r>
            <a:endParaRPr lang="es-MX" b="0" i="0" dirty="0">
              <a:solidFill>
                <a:schemeClr val="bg1"/>
              </a:solidFill>
              <a:effectLst/>
              <a:latin typeface="Söhne"/>
            </a:endParaRPr>
          </a:p>
          <a:p>
            <a:pPr marL="742950" lvl="1" indent="-285750" algn="l">
              <a:buFont typeface="+mj-lt"/>
              <a:buAutoNum type="arabicPeriod"/>
            </a:pPr>
            <a:r>
              <a:rPr lang="es-MX" b="0" i="0" dirty="0">
                <a:solidFill>
                  <a:schemeClr val="bg1"/>
                </a:solidFill>
                <a:effectLst/>
                <a:latin typeface="Söhne"/>
              </a:rPr>
              <a:t>Se utiliza para gestionar los datos almacenados en la base de datos.</a:t>
            </a:r>
          </a:p>
          <a:p>
            <a:pPr marL="742950" lvl="1" indent="-285750" algn="l">
              <a:buFont typeface="+mj-lt"/>
              <a:buAutoNum type="arabicPeriod"/>
            </a:pPr>
            <a:r>
              <a:rPr lang="es-MX" b="0" i="0" dirty="0">
                <a:solidFill>
                  <a:schemeClr val="bg1"/>
                </a:solidFill>
                <a:effectLst/>
                <a:latin typeface="Söhne"/>
              </a:rPr>
              <a:t>Incluye comandos como SELECT, INSERT, UPDATE, DELETE, etc.</a:t>
            </a:r>
          </a:p>
          <a:p>
            <a:pPr marL="742950" lvl="1" indent="-285750" algn="l">
              <a:buFont typeface="+mj-lt"/>
              <a:buAutoNum type="arabicPeriod"/>
            </a:pPr>
            <a:r>
              <a:rPr lang="es-MX" b="0" i="0" dirty="0">
                <a:solidFill>
                  <a:schemeClr val="bg1"/>
                </a:solidFill>
                <a:effectLst/>
                <a:latin typeface="Söhne"/>
              </a:rPr>
              <a:t>Los cambios realizados con DML afectan los datos almacenados en la base de datos.</a:t>
            </a:r>
          </a:p>
          <a:p>
            <a:endParaRPr lang="es-ES" dirty="0"/>
          </a:p>
        </p:txBody>
      </p:sp>
      <p:sp>
        <p:nvSpPr>
          <p:cNvPr id="4" name="AutoShape 2" descr="SQL Commands: DDL, DML, DCL, &amp; TCL | K21Academy">
            <a:extLst>
              <a:ext uri="{FF2B5EF4-FFF2-40B4-BE49-F238E27FC236}">
                <a16:creationId xmlns:a16="http://schemas.microsoft.com/office/drawing/2014/main" id="{690D728E-57CD-4BBA-940E-358535ED41D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a:extLst>
              <a:ext uri="{FF2B5EF4-FFF2-40B4-BE49-F238E27FC236}">
                <a16:creationId xmlns:a16="http://schemas.microsoft.com/office/drawing/2014/main" id="{E4C2A89F-9AEB-408D-AB20-6939863E0F1C}"/>
              </a:ext>
            </a:extLst>
          </p:cNvPr>
          <p:cNvPicPr>
            <a:picLocks noChangeAspect="1"/>
          </p:cNvPicPr>
          <p:nvPr/>
        </p:nvPicPr>
        <p:blipFill>
          <a:blip r:embed="rId2"/>
          <a:stretch>
            <a:fillRect/>
          </a:stretch>
        </p:blipFill>
        <p:spPr>
          <a:xfrm>
            <a:off x="7409329" y="363070"/>
            <a:ext cx="4552425" cy="43254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156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7C7BC18-716D-44A2-99ED-F5AC1BB5383A}"/>
              </a:ext>
            </a:extLst>
          </p:cNvPr>
          <p:cNvPicPr>
            <a:picLocks noChangeAspect="1"/>
          </p:cNvPicPr>
          <p:nvPr/>
        </p:nvPicPr>
        <p:blipFill>
          <a:blip r:embed="rId2"/>
          <a:stretch>
            <a:fillRect/>
          </a:stretch>
        </p:blipFill>
        <p:spPr>
          <a:xfrm>
            <a:off x="666173" y="1785974"/>
            <a:ext cx="3744697" cy="2043839"/>
          </a:xfrm>
          <a:prstGeom prst="rect">
            <a:avLst/>
          </a:prstGeom>
        </p:spPr>
      </p:pic>
      <p:pic>
        <p:nvPicPr>
          <p:cNvPr id="7" name="Imagen 6">
            <a:extLst>
              <a:ext uri="{FF2B5EF4-FFF2-40B4-BE49-F238E27FC236}">
                <a16:creationId xmlns:a16="http://schemas.microsoft.com/office/drawing/2014/main" id="{34EE2145-71DC-4D46-993A-14113B24D02E}"/>
              </a:ext>
            </a:extLst>
          </p:cNvPr>
          <p:cNvPicPr>
            <a:picLocks noChangeAspect="1"/>
          </p:cNvPicPr>
          <p:nvPr/>
        </p:nvPicPr>
        <p:blipFill>
          <a:blip r:embed="rId3"/>
          <a:stretch>
            <a:fillRect/>
          </a:stretch>
        </p:blipFill>
        <p:spPr>
          <a:xfrm>
            <a:off x="308254" y="4243155"/>
            <a:ext cx="5711585" cy="1789345"/>
          </a:xfrm>
          <a:prstGeom prst="rect">
            <a:avLst/>
          </a:prstGeom>
        </p:spPr>
      </p:pic>
      <p:sp>
        <p:nvSpPr>
          <p:cNvPr id="8" name="Freeform 5">
            <a:extLst>
              <a:ext uri="{FF2B5EF4-FFF2-40B4-BE49-F238E27FC236}">
                <a16:creationId xmlns:a16="http://schemas.microsoft.com/office/drawing/2014/main" id="{827927E5-6BE8-43A8-BAB5-FF2A1549BFE5}"/>
              </a:ext>
            </a:extLst>
          </p:cNvPr>
          <p:cNvSpPr/>
          <p:nvPr/>
        </p:nvSpPr>
        <p:spPr>
          <a:xfrm>
            <a:off x="6476962" y="1949865"/>
            <a:ext cx="5168938" cy="3759896"/>
          </a:xfrm>
          <a:custGeom>
            <a:avLst/>
            <a:gdLst/>
            <a:ahLst/>
            <a:cxnLst/>
            <a:rect l="l" t="t" r="r" b="b"/>
            <a:pathLst>
              <a:path w="11882547" h="7946291">
                <a:moveTo>
                  <a:pt x="0" y="0"/>
                </a:moveTo>
                <a:lnTo>
                  <a:pt x="11882547" y="0"/>
                </a:lnTo>
                <a:lnTo>
                  <a:pt x="11882547" y="7946291"/>
                </a:lnTo>
                <a:lnTo>
                  <a:pt x="0" y="7946291"/>
                </a:lnTo>
                <a:lnTo>
                  <a:pt x="0" y="0"/>
                </a:lnTo>
                <a:close/>
              </a:path>
            </a:pathLst>
          </a:custGeom>
          <a:blipFill>
            <a:blip r:embed="rId4"/>
            <a:stretch>
              <a:fillRect l="-56100" t="-36425" r="-152788" b="-123265"/>
            </a:stretch>
          </a:blipFill>
        </p:spPr>
      </p:sp>
      <p:sp>
        <p:nvSpPr>
          <p:cNvPr id="9" name="CuadroTexto 8">
            <a:extLst>
              <a:ext uri="{FF2B5EF4-FFF2-40B4-BE49-F238E27FC236}">
                <a16:creationId xmlns:a16="http://schemas.microsoft.com/office/drawing/2014/main" id="{B0CCB88C-B2EE-41DE-B77D-BFDE0E3ABC4F}"/>
              </a:ext>
            </a:extLst>
          </p:cNvPr>
          <p:cNvSpPr txBox="1"/>
          <p:nvPr/>
        </p:nvSpPr>
        <p:spPr>
          <a:xfrm>
            <a:off x="1057602" y="1003300"/>
            <a:ext cx="1384300" cy="369332"/>
          </a:xfrm>
          <a:prstGeom prst="rect">
            <a:avLst/>
          </a:prstGeom>
          <a:noFill/>
        </p:spPr>
        <p:txBody>
          <a:bodyPr wrap="square" rtlCol="0">
            <a:spAutoFit/>
          </a:bodyPr>
          <a:lstStyle/>
          <a:p>
            <a:r>
              <a:rPr lang="es-ES" dirty="0">
                <a:solidFill>
                  <a:schemeClr val="bg1"/>
                </a:solidFill>
              </a:rPr>
              <a:t>Ejemplo DDL</a:t>
            </a:r>
          </a:p>
        </p:txBody>
      </p:sp>
      <p:sp>
        <p:nvSpPr>
          <p:cNvPr id="10" name="CuadroTexto 9">
            <a:extLst>
              <a:ext uri="{FF2B5EF4-FFF2-40B4-BE49-F238E27FC236}">
                <a16:creationId xmlns:a16="http://schemas.microsoft.com/office/drawing/2014/main" id="{2565D30C-7CFE-470F-A9D5-9A183CC0F43C}"/>
              </a:ext>
            </a:extLst>
          </p:cNvPr>
          <p:cNvSpPr txBox="1"/>
          <p:nvPr/>
        </p:nvSpPr>
        <p:spPr>
          <a:xfrm>
            <a:off x="6137602" y="1003300"/>
            <a:ext cx="1384300" cy="369332"/>
          </a:xfrm>
          <a:prstGeom prst="rect">
            <a:avLst/>
          </a:prstGeom>
          <a:noFill/>
        </p:spPr>
        <p:txBody>
          <a:bodyPr wrap="square" rtlCol="0">
            <a:spAutoFit/>
          </a:bodyPr>
          <a:lstStyle/>
          <a:p>
            <a:r>
              <a:rPr lang="es-ES" dirty="0">
                <a:solidFill>
                  <a:schemeClr val="bg1"/>
                </a:solidFill>
              </a:rPr>
              <a:t>Ejemplo DML</a:t>
            </a:r>
          </a:p>
        </p:txBody>
      </p:sp>
    </p:spTree>
    <p:extLst>
      <p:ext uri="{BB962C8B-B14F-4D97-AF65-F5344CB8AC3E}">
        <p14:creationId xmlns:p14="http://schemas.microsoft.com/office/powerpoint/2010/main" val="376790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97A72-173C-43C3-9DC9-CC5DA8185A23}"/>
              </a:ext>
            </a:extLst>
          </p:cNvPr>
          <p:cNvSpPr>
            <a:spLocks noGrp="1"/>
          </p:cNvSpPr>
          <p:nvPr>
            <p:ph type="title"/>
          </p:nvPr>
        </p:nvSpPr>
        <p:spPr>
          <a:xfrm>
            <a:off x="1143001" y="2333018"/>
            <a:ext cx="9905998" cy="1478570"/>
          </a:xfrm>
        </p:spPr>
        <p:txBody>
          <a:bodyPr/>
          <a:lstStyle/>
          <a:p>
            <a:pPr algn="ctr"/>
            <a:r>
              <a:rPr lang="en-US" dirty="0">
                <a:solidFill>
                  <a:schemeClr val="bg1"/>
                </a:solidFill>
              </a:rPr>
              <a:t>Que </a:t>
            </a:r>
            <a:r>
              <a:rPr lang="en-US" dirty="0" err="1">
                <a:solidFill>
                  <a:schemeClr val="bg1"/>
                </a:solidFill>
              </a:rPr>
              <a:t>significa</a:t>
            </a:r>
            <a:r>
              <a:rPr lang="en-US" dirty="0">
                <a:solidFill>
                  <a:schemeClr val="bg1"/>
                </a:solidFill>
              </a:rPr>
              <a:t> PRIMARY KEY y FOREIGN KEY. </a:t>
            </a:r>
            <a:endParaRPr lang="es-ES" dirty="0">
              <a:solidFill>
                <a:schemeClr val="bg1"/>
              </a:solidFill>
            </a:endParaRPr>
          </a:p>
        </p:txBody>
      </p:sp>
    </p:spTree>
    <p:extLst>
      <p:ext uri="{BB962C8B-B14F-4D97-AF65-F5344CB8AC3E}">
        <p14:creationId xmlns:p14="http://schemas.microsoft.com/office/powerpoint/2010/main" val="272175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A7ADB7E1-EF52-4D42-B02E-974A723CE56A}"/>
              </a:ext>
            </a:extLst>
          </p:cNvPr>
          <p:cNvSpPr>
            <a:spLocks noGrp="1" noChangeArrowheads="1"/>
          </p:cNvSpPr>
          <p:nvPr>
            <p:ph idx="1"/>
          </p:nvPr>
        </p:nvSpPr>
        <p:spPr bwMode="auto">
          <a:xfrm>
            <a:off x="152400" y="155258"/>
            <a:ext cx="10440987" cy="726352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800" b="1" dirty="0">
                <a:solidFill>
                  <a:schemeClr val="bg1"/>
                </a:solidFill>
              </a:rPr>
              <a:t>PRIMARY KEY (Clave Primaria):</a:t>
            </a:r>
          </a:p>
          <a:p>
            <a:pPr marL="0" marR="0" lvl="0" indent="0" algn="l" defTabSz="914400" rtl="0" eaLnBrk="0" fontAlgn="base" latinLnBrk="0" hangingPunct="0">
              <a:lnSpc>
                <a:spcPct val="100000"/>
              </a:lnSpc>
              <a:spcBef>
                <a:spcPct val="0"/>
              </a:spcBef>
              <a:spcAft>
                <a:spcPct val="0"/>
              </a:spcAft>
              <a:buClrTx/>
              <a:buSzTx/>
              <a:buFontTx/>
              <a:buChar char="•"/>
              <a:tabLst/>
            </a:pPr>
            <a:r>
              <a:rPr lang="es-ES" altLang="es-ES" sz="1600" dirty="0">
                <a:solidFill>
                  <a:schemeClr val="bg1"/>
                </a:solidFill>
              </a:rPr>
              <a:t>La PRIMARY KEY es un campo o conjunto de campos en una tabla cuyos valores identifican de manera única cada fila en esa tabla.</a:t>
            </a:r>
          </a:p>
          <a:p>
            <a:pPr marL="0" marR="0" lvl="0" indent="0" algn="l" defTabSz="914400" rtl="0" eaLnBrk="0" fontAlgn="base" latinLnBrk="0" hangingPunct="0">
              <a:lnSpc>
                <a:spcPct val="100000"/>
              </a:lnSpc>
              <a:spcBef>
                <a:spcPct val="0"/>
              </a:spcBef>
              <a:spcAft>
                <a:spcPct val="0"/>
              </a:spcAft>
              <a:buClrTx/>
              <a:buSzTx/>
              <a:buFontTx/>
              <a:buChar char="•"/>
              <a:tabLst/>
            </a:pPr>
            <a:r>
              <a:rPr lang="es-ES" altLang="es-ES" sz="1600" dirty="0">
                <a:solidFill>
                  <a:schemeClr val="bg1"/>
                </a:solidFill>
              </a:rPr>
              <a:t>Cada tabla puede tener solo una clave primaria.</a:t>
            </a:r>
          </a:p>
          <a:p>
            <a:pPr marL="0" marR="0" lvl="0" indent="0" algn="l" defTabSz="914400" rtl="0" eaLnBrk="0" fontAlgn="base" latinLnBrk="0" hangingPunct="0">
              <a:lnSpc>
                <a:spcPct val="100000"/>
              </a:lnSpc>
              <a:spcBef>
                <a:spcPct val="0"/>
              </a:spcBef>
              <a:spcAft>
                <a:spcPct val="0"/>
              </a:spcAft>
              <a:buClrTx/>
              <a:buSzTx/>
              <a:buFontTx/>
              <a:buChar char="•"/>
              <a:tabLst/>
            </a:pPr>
            <a:r>
              <a:rPr lang="es-ES" altLang="es-ES" sz="1600" dirty="0">
                <a:solidFill>
                  <a:schemeClr val="bg1"/>
                </a:solidFill>
              </a:rPr>
              <a:t>La clave primaria garantiza que no puede haber duplicados en la columna (o conjunto de columnas) y que no puede haber valores nulos en esa columna (o conjunto de columnas)</a:t>
            </a: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None/>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s-MX" altLang="es-ES" sz="1600" dirty="0">
                <a:solidFill>
                  <a:schemeClr val="bg1"/>
                </a:solidFill>
              </a:rPr>
              <a:t>FOREIGN KEY (Clave Extranjera):</a:t>
            </a:r>
          </a:p>
          <a:p>
            <a:pPr marL="0" marR="0" lvl="0" indent="0" algn="l" defTabSz="914400" rtl="0" eaLnBrk="0" fontAlgn="base" latinLnBrk="0" hangingPunct="0">
              <a:lnSpc>
                <a:spcPct val="100000"/>
              </a:lnSpc>
              <a:spcBef>
                <a:spcPct val="0"/>
              </a:spcBef>
              <a:spcAft>
                <a:spcPct val="0"/>
              </a:spcAft>
              <a:buClrTx/>
              <a:buSzTx/>
              <a:buFontTx/>
              <a:buChar char="•"/>
              <a:tabLst/>
            </a:pPr>
            <a:endParaRPr lang="es-MX"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s-MX" altLang="es-ES" sz="1600" dirty="0">
                <a:solidFill>
                  <a:schemeClr val="bg1"/>
                </a:solidFill>
              </a:rPr>
              <a:t>La FOREIGN KEY es un campo o conjunto de campos en una tabla que hace referencia a la PRIMARY KEY de otra tabla.</a:t>
            </a:r>
          </a:p>
          <a:p>
            <a:pPr marL="0" marR="0" lvl="0" indent="0" algn="l" defTabSz="914400" rtl="0" eaLnBrk="0" fontAlgn="base" latinLnBrk="0" hangingPunct="0">
              <a:lnSpc>
                <a:spcPct val="100000"/>
              </a:lnSpc>
              <a:spcBef>
                <a:spcPct val="0"/>
              </a:spcBef>
              <a:spcAft>
                <a:spcPct val="0"/>
              </a:spcAft>
              <a:buClrTx/>
              <a:buSzTx/>
              <a:buFontTx/>
              <a:buChar char="•"/>
              <a:tabLst/>
            </a:pPr>
            <a:r>
              <a:rPr lang="es-MX" altLang="es-ES" sz="1600" dirty="0">
                <a:solidFill>
                  <a:schemeClr val="bg1"/>
                </a:solidFill>
              </a:rPr>
              <a:t>Establece una relación entre dos tablas: la tabla que contiene la clave extranjera y la tabla referenciada por esa clave.</a:t>
            </a:r>
          </a:p>
          <a:p>
            <a:pPr marL="0" marR="0" lvl="0" indent="0" algn="l" defTabSz="914400" rtl="0" eaLnBrk="0" fontAlgn="base" latinLnBrk="0" hangingPunct="0">
              <a:lnSpc>
                <a:spcPct val="100000"/>
              </a:lnSpc>
              <a:spcBef>
                <a:spcPct val="0"/>
              </a:spcBef>
              <a:spcAft>
                <a:spcPct val="0"/>
              </a:spcAft>
              <a:buClrTx/>
              <a:buSzTx/>
              <a:buFontTx/>
              <a:buChar char="•"/>
              <a:tabLst/>
            </a:pPr>
            <a:r>
              <a:rPr lang="es-MX" altLang="es-ES" sz="1600" dirty="0">
                <a:solidFill>
                  <a:schemeClr val="bg1"/>
                </a:solidFill>
              </a:rPr>
              <a:t>La clave extranjera ayuda a mantener la integridad referencial, lo que significa que no puedes tener un valor en la clave extranjera que no exista en la clave primaria a la que se hace referencia.</a:t>
            </a: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solidFill>
            </a:endParaRPr>
          </a:p>
        </p:txBody>
      </p:sp>
      <p:pic>
        <p:nvPicPr>
          <p:cNvPr id="10" name="Imagen 9">
            <a:extLst>
              <a:ext uri="{FF2B5EF4-FFF2-40B4-BE49-F238E27FC236}">
                <a16:creationId xmlns:a16="http://schemas.microsoft.com/office/drawing/2014/main" id="{19B00373-79BB-4BFA-AEA5-4F962BA136DF}"/>
              </a:ext>
            </a:extLst>
          </p:cNvPr>
          <p:cNvPicPr>
            <a:picLocks noChangeAspect="1"/>
          </p:cNvPicPr>
          <p:nvPr/>
        </p:nvPicPr>
        <p:blipFill>
          <a:blip r:embed="rId2"/>
          <a:stretch>
            <a:fillRect/>
          </a:stretch>
        </p:blipFill>
        <p:spPr>
          <a:xfrm>
            <a:off x="2609640" y="1866831"/>
            <a:ext cx="4746592" cy="1562169"/>
          </a:xfrm>
          <a:prstGeom prst="rect">
            <a:avLst/>
          </a:prstGeom>
        </p:spPr>
      </p:pic>
      <p:pic>
        <p:nvPicPr>
          <p:cNvPr id="12" name="Imagen 11">
            <a:extLst>
              <a:ext uri="{FF2B5EF4-FFF2-40B4-BE49-F238E27FC236}">
                <a16:creationId xmlns:a16="http://schemas.microsoft.com/office/drawing/2014/main" id="{C374CA49-3107-4842-BBD2-AC4072973105}"/>
              </a:ext>
            </a:extLst>
          </p:cNvPr>
          <p:cNvPicPr>
            <a:picLocks noChangeAspect="1"/>
          </p:cNvPicPr>
          <p:nvPr/>
        </p:nvPicPr>
        <p:blipFill>
          <a:blip r:embed="rId3"/>
          <a:stretch>
            <a:fillRect/>
          </a:stretch>
        </p:blipFill>
        <p:spPr>
          <a:xfrm>
            <a:off x="2967495" y="5000873"/>
            <a:ext cx="4810796" cy="1324160"/>
          </a:xfrm>
          <a:prstGeom prst="rect">
            <a:avLst/>
          </a:prstGeom>
        </p:spPr>
      </p:pic>
    </p:spTree>
    <p:extLst>
      <p:ext uri="{BB962C8B-B14F-4D97-AF65-F5344CB8AC3E}">
        <p14:creationId xmlns:p14="http://schemas.microsoft.com/office/powerpoint/2010/main" val="142549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0D905-516B-4186-9247-DEB3449711BD}"/>
              </a:ext>
            </a:extLst>
          </p:cNvPr>
          <p:cNvSpPr>
            <a:spLocks noGrp="1"/>
          </p:cNvSpPr>
          <p:nvPr>
            <p:ph type="title"/>
          </p:nvPr>
        </p:nvSpPr>
        <p:spPr>
          <a:xfrm>
            <a:off x="1143001" y="2523518"/>
            <a:ext cx="9905998" cy="1478570"/>
          </a:xfrm>
        </p:spPr>
        <p:txBody>
          <a:bodyPr/>
          <a:lstStyle/>
          <a:p>
            <a:pPr algn="ctr"/>
            <a:r>
              <a:rPr lang="es-MX" dirty="0">
                <a:solidFill>
                  <a:schemeClr val="bg1"/>
                </a:solidFill>
              </a:rPr>
              <a:t>Defina que es una TABLA y el uso de IDENTITY</a:t>
            </a:r>
            <a:endParaRPr lang="es-ES" dirty="0">
              <a:solidFill>
                <a:schemeClr val="bg1"/>
              </a:solidFill>
            </a:endParaRPr>
          </a:p>
        </p:txBody>
      </p:sp>
    </p:spTree>
    <p:extLst>
      <p:ext uri="{BB962C8B-B14F-4D97-AF65-F5344CB8AC3E}">
        <p14:creationId xmlns:p14="http://schemas.microsoft.com/office/powerpoint/2010/main" val="59594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ECBDFE-5CCA-4B20-ABFF-C20168DF6CDD}"/>
              </a:ext>
            </a:extLst>
          </p:cNvPr>
          <p:cNvSpPr>
            <a:spLocks noGrp="1"/>
          </p:cNvSpPr>
          <p:nvPr>
            <p:ph idx="1"/>
          </p:nvPr>
        </p:nvSpPr>
        <p:spPr>
          <a:xfrm>
            <a:off x="188912" y="369886"/>
            <a:ext cx="9905999" cy="5332413"/>
          </a:xfrm>
        </p:spPr>
        <p:txBody>
          <a:bodyPr>
            <a:normAutofit/>
          </a:bodyPr>
          <a:lstStyle/>
          <a:p>
            <a:r>
              <a:rPr lang="es-MX" dirty="0">
                <a:solidFill>
                  <a:schemeClr val="bg1"/>
                </a:solidFill>
              </a:rPr>
              <a:t>Tabla:</a:t>
            </a:r>
          </a:p>
          <a:p>
            <a:r>
              <a:rPr lang="es-MX" dirty="0">
                <a:solidFill>
                  <a:schemeClr val="bg1"/>
                </a:solidFill>
              </a:rPr>
              <a:t>En el contexto de bases de datos relacionales, una tabla es una estructura que organiza los datos en filas y columnas. Cada fila en la tabla representa un registro o una entidad única, y cada columna representa un atributo o campo de esa entidad. Las tablas son la principal forma de almacenar y organizar datos en sistemas de gestión de bases de datos relacionales</a:t>
            </a:r>
          </a:p>
          <a:p>
            <a:r>
              <a:rPr lang="es-MX" dirty="0">
                <a:solidFill>
                  <a:schemeClr val="bg1"/>
                </a:solidFill>
              </a:rPr>
              <a:t>IDENTITY:</a:t>
            </a:r>
          </a:p>
          <a:p>
            <a:r>
              <a:rPr lang="es-MX" dirty="0">
                <a:solidFill>
                  <a:schemeClr val="bg1"/>
                </a:solidFill>
              </a:rPr>
              <a:t>IDENTITY es una propiedad que se utiliza para generar automáticamente valores numéricos secuenciales para una columna. Esta característica es especialmente útil cuando se quiere asignar automáticamente identificadores únicos a los registros de una tabla.</a:t>
            </a:r>
            <a:endParaRPr lang="es-ES" dirty="0">
              <a:solidFill>
                <a:schemeClr val="bg1"/>
              </a:solidFill>
            </a:endParaRPr>
          </a:p>
        </p:txBody>
      </p:sp>
    </p:spTree>
    <p:extLst>
      <p:ext uri="{BB962C8B-B14F-4D97-AF65-F5344CB8AC3E}">
        <p14:creationId xmlns:p14="http://schemas.microsoft.com/office/powerpoint/2010/main" val="18816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83C651E-7FCA-4C53-9452-D14E9ACB4337}"/>
              </a:ext>
            </a:extLst>
          </p:cNvPr>
          <p:cNvSpPr>
            <a:spLocks noGrp="1"/>
          </p:cNvSpPr>
          <p:nvPr>
            <p:ph type="title"/>
          </p:nvPr>
        </p:nvSpPr>
        <p:spPr>
          <a:xfrm>
            <a:off x="1143001" y="2523518"/>
            <a:ext cx="9905998" cy="1478570"/>
          </a:xfrm>
        </p:spPr>
        <p:txBody>
          <a:bodyPr/>
          <a:lstStyle/>
          <a:p>
            <a:pPr algn="ctr"/>
            <a:r>
              <a:rPr lang="es-MX" dirty="0">
                <a:solidFill>
                  <a:schemeClr val="bg1"/>
                </a:solidFill>
              </a:rPr>
              <a:t>Para que se utiliza la cláusula WHERE. </a:t>
            </a:r>
            <a:endParaRPr lang="es-ES" dirty="0">
              <a:solidFill>
                <a:schemeClr val="bg1"/>
              </a:solidFill>
            </a:endParaRPr>
          </a:p>
        </p:txBody>
      </p:sp>
    </p:spTree>
    <p:extLst>
      <p:ext uri="{BB962C8B-B14F-4D97-AF65-F5344CB8AC3E}">
        <p14:creationId xmlns:p14="http://schemas.microsoft.com/office/powerpoint/2010/main" val="3366967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125</TotalTime>
  <Words>700</Words>
  <Application>Microsoft Office PowerPoint</Application>
  <PresentationFormat>Panorámica</PresentationFormat>
  <Paragraphs>71</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Poppins</vt:lpstr>
      <vt:lpstr>Söhne</vt:lpstr>
      <vt:lpstr>Tw Cen MT</vt:lpstr>
      <vt:lpstr>Circuito</vt:lpstr>
      <vt:lpstr>Presentación de PowerPoint</vt:lpstr>
      <vt:lpstr>Que es DDL y DML, adicionalmente muestra un ejemplo en la base de datos UNIFRANZITOS.</vt:lpstr>
      <vt:lpstr>Presentación de PowerPoint</vt:lpstr>
      <vt:lpstr>Presentación de PowerPoint</vt:lpstr>
      <vt:lpstr>Que significa PRIMARY KEY y FOREIGN KEY. </vt:lpstr>
      <vt:lpstr>Presentación de PowerPoint</vt:lpstr>
      <vt:lpstr>Defina que es una TABLA y el uso de IDENTITY</vt:lpstr>
      <vt:lpstr>Presentación de PowerPoint</vt:lpstr>
      <vt:lpstr>Para que se utiliza la cláusula WHERE. </vt:lpstr>
      <vt:lpstr>Presentación de PowerPoint</vt:lpstr>
      <vt:lpstr>Para que se utiliza la instrucción INNER JOIN. </vt:lpstr>
      <vt:lpstr>Presentación de PowerPoint</vt:lpstr>
      <vt:lpstr>Apoyándonos en el concepto de conjuntos muestre los siguiente:  2.7.1. Ejemplo de INNER JOIN  2.7.2. Adjuntar una imagen de conjuntos y la consulta SQL que refleje el INNER JOIN</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kevin lobt</dc:creator>
  <cp:lastModifiedBy>kevin lobt</cp:lastModifiedBy>
  <cp:revision>9</cp:revision>
  <dcterms:created xsi:type="dcterms:W3CDTF">2023-10-17T01:40:16Z</dcterms:created>
  <dcterms:modified xsi:type="dcterms:W3CDTF">2023-10-17T03:46:08Z</dcterms:modified>
</cp:coreProperties>
</file>