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88" r:id="rId3"/>
    <p:sldId id="256" r:id="rId4"/>
    <p:sldId id="285" r:id="rId5"/>
    <p:sldId id="293" r:id="rId6"/>
    <p:sldId id="294" r:id="rId7"/>
    <p:sldId id="295" r:id="rId8"/>
    <p:sldId id="296" r:id="rId9"/>
    <p:sldId id="297" r:id="rId10"/>
    <p:sldId id="298" r:id="rId11"/>
    <p:sldId id="299" r:id="rId12"/>
    <p:sldId id="301" r:id="rId13"/>
    <p:sldId id="302" r:id="rId14"/>
    <p:sldId id="303" r:id="rId15"/>
    <p:sldId id="306" r:id="rId16"/>
    <p:sldId id="305"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onocepython.blogspot.com/p/tratamiento-de-excepcione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4F15E1-B7F1-BB85-1F28-940A0AB632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5" name="image1.png">
            <a:extLst>
              <a:ext uri="{FF2B5EF4-FFF2-40B4-BE49-F238E27FC236}">
                <a16:creationId xmlns:a16="http://schemas.microsoft.com/office/drawing/2014/main" id="{CFA823FE-F9DC-9C60-D146-EFFF1FD63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702" y="348946"/>
            <a:ext cx="3315046" cy="12993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501FB8-857F-0B35-2745-F4A184FC74AB}"/>
              </a:ext>
            </a:extLst>
          </p:cNvPr>
          <p:cNvSpPr>
            <a:spLocks noChangeArrowheads="1"/>
          </p:cNvSpPr>
          <p:nvPr/>
        </p:nvSpPr>
        <p:spPr bwMode="auto">
          <a:xfrm>
            <a:off x="1073426" y="1812592"/>
            <a:ext cx="10045147" cy="46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9733" tIns="60306" rIns="56973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s-ES" sz="3200" b="1" dirty="0">
                <a:ea typeface="Arial" panose="020B0604020202020204" pitchFamily="34" charset="0"/>
              </a:rPr>
              <a:t>“SQL Server Management Studio”</a:t>
            </a: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algn="l"/>
            <a:r>
              <a:rPr lang="es-ES" b="1" dirty="0"/>
              <a:t>Tarea procesual hito 4</a:t>
            </a:r>
          </a:p>
          <a:p>
            <a:pPr algn="l"/>
            <a:r>
              <a:rPr lang="es-ES" b="1" dirty="0"/>
              <a:t>Estudiante: Kevin Mamani </a:t>
            </a:r>
            <a:r>
              <a:rPr lang="es-ES" b="1" dirty="0" err="1"/>
              <a:t>Mamani</a:t>
            </a:r>
            <a:endParaRPr lang="es-ES" b="1" dirty="0"/>
          </a:p>
          <a:p>
            <a:pPr algn="l"/>
            <a:r>
              <a:rPr lang="es-ES" b="1" dirty="0"/>
              <a:t>Asignatura: BASE DE DATOS I </a:t>
            </a:r>
          </a:p>
          <a:p>
            <a:pPr algn="l"/>
            <a:r>
              <a:rPr lang="es-ES" b="1" dirty="0"/>
              <a:t>Carrera: Ingeniería de sistemas </a:t>
            </a:r>
          </a:p>
          <a:p>
            <a:pPr algn="l"/>
            <a:r>
              <a:rPr lang="es-ES" b="1" dirty="0"/>
              <a:t>Paralelo: (4) </a:t>
            </a:r>
          </a:p>
          <a:p>
            <a:pPr algn="l"/>
            <a:r>
              <a:rPr lang="es-ES" b="1" dirty="0"/>
              <a:t>Docente: Lic. William Barra Paredes</a:t>
            </a:r>
          </a:p>
          <a:p>
            <a:pPr algn="ctr"/>
            <a:endParaRPr lang="es-ES" dirty="0"/>
          </a:p>
          <a:p>
            <a:pPr algn="ctr"/>
            <a:r>
              <a:rPr lang="es-ES" dirty="0"/>
              <a:t> </a:t>
            </a:r>
            <a:r>
              <a:rPr lang="es-ES" sz="2400" b="1" dirty="0"/>
              <a:t>Fecha: 20/11/2023</a:t>
            </a:r>
            <a:endParaRPr lang="en-US" b="1" i="0" dirty="0">
              <a:solidFill>
                <a:srgbClr val="434343"/>
              </a:solidFill>
              <a:effectLst/>
              <a:latin typeface="Poppins" panose="00000500000000000000" pitchFamily="2" charset="0"/>
            </a:endParaRPr>
          </a:p>
        </p:txBody>
      </p:sp>
      <p:pic>
        <p:nvPicPr>
          <p:cNvPr id="3" name="Imagen 2">
            <a:extLst>
              <a:ext uri="{FF2B5EF4-FFF2-40B4-BE49-F238E27FC236}">
                <a16:creationId xmlns:a16="http://schemas.microsoft.com/office/drawing/2014/main" id="{61037517-2D69-49EF-86C1-BA2A7C47BC4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999" y="2884394"/>
            <a:ext cx="5022574" cy="29381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6240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143001" y="1384999"/>
            <a:ext cx="9905998" cy="3859353"/>
          </a:xfrm>
        </p:spPr>
        <p:txBody>
          <a:bodyPr>
            <a:normAutofit/>
          </a:bodyPr>
          <a:lstStyle/>
          <a:p>
            <a:r>
              <a:rPr lang="es-MX" sz="3200" b="0" i="0" dirty="0">
                <a:solidFill>
                  <a:schemeClr val="bg1"/>
                </a:solidFill>
                <a:effectLst/>
                <a:latin typeface="Open Sans" panose="020B0606030504020204" pitchFamily="34" charset="0"/>
              </a:rPr>
              <a:t>Las funciones de agregación en SQL nos permiten efectuar operaciones sobre un conjunto de resultados, pero devolviendo un único valor agregado para todos ellos. Es decir, nos permiten obtener medias, máximos, etc... sobre un conjunto de valores.</a:t>
            </a:r>
            <a:endParaRPr lang="es-ES" sz="3200" dirty="0">
              <a:solidFill>
                <a:schemeClr val="bg1"/>
              </a:solidFill>
            </a:endParaRPr>
          </a:p>
        </p:txBody>
      </p:sp>
    </p:spTree>
    <p:extLst>
      <p:ext uri="{BB962C8B-B14F-4D97-AF65-F5344CB8AC3E}">
        <p14:creationId xmlns:p14="http://schemas.microsoft.com/office/powerpoint/2010/main" val="57466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p:txBody>
          <a:bodyPr/>
          <a:lstStyle/>
          <a:p>
            <a:pPr algn="ctr"/>
            <a:r>
              <a:rPr lang="es-MX" dirty="0">
                <a:solidFill>
                  <a:schemeClr val="bg1"/>
                </a:solidFill>
              </a:rPr>
              <a:t>Liste funciones de agregación que conozca</a:t>
            </a:r>
            <a:endParaRPr lang="es-ES" dirty="0">
              <a:solidFill>
                <a:schemeClr val="bg1"/>
              </a:solidFill>
            </a:endParaRPr>
          </a:p>
        </p:txBody>
      </p:sp>
      <p:pic>
        <p:nvPicPr>
          <p:cNvPr id="4" name="Imagen 3">
            <a:extLst>
              <a:ext uri="{FF2B5EF4-FFF2-40B4-BE49-F238E27FC236}">
                <a16:creationId xmlns:a16="http://schemas.microsoft.com/office/drawing/2014/main" id="{40BD6D95-CB70-495F-B2AA-EC83AB313644}"/>
              </a:ext>
            </a:extLst>
          </p:cNvPr>
          <p:cNvPicPr>
            <a:picLocks noChangeAspect="1"/>
          </p:cNvPicPr>
          <p:nvPr/>
        </p:nvPicPr>
        <p:blipFill>
          <a:blip r:embed="rId2"/>
          <a:stretch>
            <a:fillRect/>
          </a:stretch>
        </p:blipFill>
        <p:spPr>
          <a:xfrm>
            <a:off x="1285780" y="2097088"/>
            <a:ext cx="9761631" cy="3308630"/>
          </a:xfrm>
          <a:prstGeom prst="rect">
            <a:avLst/>
          </a:prstGeom>
        </p:spPr>
      </p:pic>
    </p:spTree>
    <p:extLst>
      <p:ext uri="{BB962C8B-B14F-4D97-AF65-F5344CB8AC3E}">
        <p14:creationId xmlns:p14="http://schemas.microsoft.com/office/powerpoint/2010/main" val="4793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047284" y="900953"/>
            <a:ext cx="9905998" cy="4719918"/>
          </a:xfrm>
        </p:spPr>
        <p:txBody>
          <a:bodyPr>
            <a:noAutofit/>
          </a:bodyPr>
          <a:lstStyle/>
          <a:p>
            <a:pPr algn="ctr"/>
            <a:r>
              <a:rPr lang="es-MX" dirty="0">
                <a:solidFill>
                  <a:schemeClr val="bg1"/>
                </a:solidFill>
              </a:rPr>
              <a:t>Para qué sirve la función CONCAT en SQL-Server </a:t>
            </a:r>
            <a:br>
              <a:rPr lang="es-MX" sz="2400" b="0" i="0" dirty="0">
                <a:solidFill>
                  <a:srgbClr val="212121"/>
                </a:solidFill>
                <a:effectLst/>
                <a:latin typeface="georgia" panose="02040502050405020303" pitchFamily="18" charset="0"/>
              </a:rPr>
            </a:br>
            <a:endParaRPr lang="es-ES" sz="2400" dirty="0">
              <a:solidFill>
                <a:schemeClr val="bg1"/>
              </a:solidFill>
            </a:endParaRPr>
          </a:p>
        </p:txBody>
      </p:sp>
    </p:spTree>
    <p:extLst>
      <p:ext uri="{BB962C8B-B14F-4D97-AF65-F5344CB8AC3E}">
        <p14:creationId xmlns:p14="http://schemas.microsoft.com/office/powerpoint/2010/main" val="407188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A2684-62F7-4026-B42C-7AF56EC979C2}"/>
              </a:ext>
            </a:extLst>
          </p:cNvPr>
          <p:cNvSpPr>
            <a:spLocks noGrp="1"/>
          </p:cNvSpPr>
          <p:nvPr>
            <p:ph type="title"/>
          </p:nvPr>
        </p:nvSpPr>
        <p:spPr>
          <a:xfrm>
            <a:off x="1141413" y="618518"/>
            <a:ext cx="9905998" cy="5096482"/>
          </a:xfrm>
        </p:spPr>
        <p:txBody>
          <a:bodyPr>
            <a:noAutofit/>
          </a:bodyPr>
          <a:lstStyle/>
          <a:p>
            <a:r>
              <a:rPr lang="es-MX" sz="2800" b="0" i="0" dirty="0">
                <a:solidFill>
                  <a:srgbClr val="212121"/>
                </a:solidFill>
                <a:effectLst/>
                <a:latin typeface="georgia" panose="02040502050405020303" pitchFamily="18" charset="0"/>
              </a:rPr>
              <a:t>La función </a:t>
            </a:r>
            <a:r>
              <a:rPr lang="es-MX" sz="2800" b="1" i="0" dirty="0">
                <a:solidFill>
                  <a:srgbClr val="212121"/>
                </a:solidFill>
                <a:effectLst/>
                <a:latin typeface="georgia" panose="02040502050405020303" pitchFamily="18" charset="0"/>
              </a:rPr>
              <a:t>SQL CONCAT</a:t>
            </a:r>
            <a:r>
              <a:rPr lang="es-MX" sz="2800" b="0" i="0" dirty="0">
                <a:solidFill>
                  <a:srgbClr val="212121"/>
                </a:solidFill>
                <a:effectLst/>
                <a:latin typeface="georgia" panose="02040502050405020303" pitchFamily="18" charset="0"/>
              </a:rPr>
              <a:t> le ayuda a concatenar el contenido de varias columnas para obtener como resultado una sola cadena de caracteres. Esta función SQL puede ser útil para poner los valores de varias columnas de extremo a extremo para mostrar solo una. Por lo tanto, es útil mostrar un resultado fácil de leer mientras se mantienen los datos en varias columnas para un buen mantenimiento de los datos.</a:t>
            </a:r>
            <a:endParaRPr lang="es-ES" sz="2800" dirty="0"/>
          </a:p>
        </p:txBody>
      </p:sp>
    </p:spTree>
    <p:extLst>
      <p:ext uri="{BB962C8B-B14F-4D97-AF65-F5344CB8AC3E}">
        <p14:creationId xmlns:p14="http://schemas.microsoft.com/office/powerpoint/2010/main" val="25714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D50AF19-7098-447A-8F53-3C2B392EC35C}"/>
              </a:ext>
            </a:extLst>
          </p:cNvPr>
          <p:cNvSpPr>
            <a:spLocks noGrp="1"/>
          </p:cNvSpPr>
          <p:nvPr>
            <p:ph type="title"/>
          </p:nvPr>
        </p:nvSpPr>
        <p:spPr>
          <a:xfrm>
            <a:off x="818683" y="282341"/>
            <a:ext cx="9905998" cy="1478570"/>
          </a:xfrm>
        </p:spPr>
        <p:txBody>
          <a:bodyPr/>
          <a:lstStyle/>
          <a:p>
            <a:r>
              <a:rPr lang="es-ES" dirty="0">
                <a:solidFill>
                  <a:schemeClr val="bg1"/>
                </a:solidFill>
              </a:rPr>
              <a:t>Ejemplo </a:t>
            </a:r>
            <a:r>
              <a:rPr lang="es-ES" dirty="0" err="1">
                <a:solidFill>
                  <a:schemeClr val="bg1"/>
                </a:solidFill>
              </a:rPr>
              <a:t>concat</a:t>
            </a:r>
            <a:r>
              <a:rPr lang="es-ES" dirty="0">
                <a:solidFill>
                  <a:schemeClr val="bg1"/>
                </a:solidFill>
              </a:rPr>
              <a:t>:</a:t>
            </a:r>
          </a:p>
        </p:txBody>
      </p:sp>
      <p:pic>
        <p:nvPicPr>
          <p:cNvPr id="6" name="Imagen 5">
            <a:extLst>
              <a:ext uri="{FF2B5EF4-FFF2-40B4-BE49-F238E27FC236}">
                <a16:creationId xmlns:a16="http://schemas.microsoft.com/office/drawing/2014/main" id="{52642E71-430A-44A1-8A88-FF45CA955DF1}"/>
              </a:ext>
            </a:extLst>
          </p:cNvPr>
          <p:cNvPicPr>
            <a:picLocks noChangeAspect="1"/>
          </p:cNvPicPr>
          <p:nvPr/>
        </p:nvPicPr>
        <p:blipFill>
          <a:blip r:embed="rId2"/>
          <a:stretch>
            <a:fillRect/>
          </a:stretch>
        </p:blipFill>
        <p:spPr>
          <a:xfrm>
            <a:off x="658905" y="1760911"/>
            <a:ext cx="10905565" cy="4753638"/>
          </a:xfrm>
          <a:prstGeom prst="rect">
            <a:avLst/>
          </a:prstGeom>
        </p:spPr>
      </p:pic>
    </p:spTree>
    <p:extLst>
      <p:ext uri="{BB962C8B-B14F-4D97-AF65-F5344CB8AC3E}">
        <p14:creationId xmlns:p14="http://schemas.microsoft.com/office/powerpoint/2010/main" val="316799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86672" y="242000"/>
            <a:ext cx="9905998" cy="3187000"/>
          </a:xfrm>
        </p:spPr>
        <p:txBody>
          <a:bodyPr/>
          <a:lstStyle/>
          <a:p>
            <a:r>
              <a:rPr lang="es-ES" dirty="0">
                <a:solidFill>
                  <a:schemeClr val="bg1"/>
                </a:solidFill>
              </a:rPr>
              <a:t>Ejemplo </a:t>
            </a:r>
            <a:r>
              <a:rPr lang="es-ES" dirty="0" err="1">
                <a:solidFill>
                  <a:schemeClr val="bg1"/>
                </a:solidFill>
              </a:rPr>
              <a:t>count</a:t>
            </a:r>
            <a:r>
              <a:rPr lang="es-ES" dirty="0">
                <a:solidFill>
                  <a:schemeClr val="bg1"/>
                </a:solidFill>
              </a:rPr>
              <a:t>:</a:t>
            </a:r>
          </a:p>
        </p:txBody>
      </p:sp>
      <p:pic>
        <p:nvPicPr>
          <p:cNvPr id="5" name="Imagen 4">
            <a:extLst>
              <a:ext uri="{FF2B5EF4-FFF2-40B4-BE49-F238E27FC236}">
                <a16:creationId xmlns:a16="http://schemas.microsoft.com/office/drawing/2014/main" id="{6F38D0D9-DD7E-49EA-81C6-6C156EA6A7F4}"/>
              </a:ext>
            </a:extLst>
          </p:cNvPr>
          <p:cNvPicPr>
            <a:picLocks noChangeAspect="1"/>
          </p:cNvPicPr>
          <p:nvPr/>
        </p:nvPicPr>
        <p:blipFill>
          <a:blip r:embed="rId2"/>
          <a:stretch>
            <a:fillRect/>
          </a:stretch>
        </p:blipFill>
        <p:spPr>
          <a:xfrm>
            <a:off x="5012301" y="370461"/>
            <a:ext cx="6776954" cy="3187000"/>
          </a:xfrm>
          <a:prstGeom prst="rect">
            <a:avLst/>
          </a:prstGeom>
        </p:spPr>
      </p:pic>
      <p:pic>
        <p:nvPicPr>
          <p:cNvPr id="7" name="Imagen 6">
            <a:extLst>
              <a:ext uri="{FF2B5EF4-FFF2-40B4-BE49-F238E27FC236}">
                <a16:creationId xmlns:a16="http://schemas.microsoft.com/office/drawing/2014/main" id="{8DAC6C01-767F-4EE9-9C65-ACA01277D522}"/>
              </a:ext>
            </a:extLst>
          </p:cNvPr>
          <p:cNvPicPr>
            <a:picLocks noChangeAspect="1"/>
          </p:cNvPicPr>
          <p:nvPr/>
        </p:nvPicPr>
        <p:blipFill>
          <a:blip r:embed="rId3"/>
          <a:stretch>
            <a:fillRect/>
          </a:stretch>
        </p:blipFill>
        <p:spPr>
          <a:xfrm>
            <a:off x="5139671" y="3685922"/>
            <a:ext cx="5946372" cy="2542983"/>
          </a:xfrm>
          <a:prstGeom prst="rect">
            <a:avLst/>
          </a:prstGeom>
        </p:spPr>
      </p:pic>
    </p:spTree>
    <p:extLst>
      <p:ext uri="{BB962C8B-B14F-4D97-AF65-F5344CB8AC3E}">
        <p14:creationId xmlns:p14="http://schemas.microsoft.com/office/powerpoint/2010/main" val="268734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86672" y="242000"/>
            <a:ext cx="9905998" cy="3187000"/>
          </a:xfrm>
        </p:spPr>
        <p:txBody>
          <a:bodyPr/>
          <a:lstStyle/>
          <a:p>
            <a:r>
              <a:rPr lang="es-ES" dirty="0">
                <a:solidFill>
                  <a:schemeClr val="bg1"/>
                </a:solidFill>
              </a:rPr>
              <a:t>Ejemplo </a:t>
            </a:r>
            <a:r>
              <a:rPr lang="es-ES" dirty="0" err="1">
                <a:solidFill>
                  <a:schemeClr val="bg1"/>
                </a:solidFill>
              </a:rPr>
              <a:t>avg</a:t>
            </a:r>
            <a:r>
              <a:rPr lang="es-ES" dirty="0">
                <a:solidFill>
                  <a:schemeClr val="bg1"/>
                </a:solidFill>
              </a:rPr>
              <a:t>:</a:t>
            </a:r>
          </a:p>
        </p:txBody>
      </p:sp>
      <p:pic>
        <p:nvPicPr>
          <p:cNvPr id="5" name="Imagen 4">
            <a:extLst>
              <a:ext uri="{FF2B5EF4-FFF2-40B4-BE49-F238E27FC236}">
                <a16:creationId xmlns:a16="http://schemas.microsoft.com/office/drawing/2014/main" id="{146E7A91-8E7F-4F74-9A86-930C9E8217B3}"/>
              </a:ext>
            </a:extLst>
          </p:cNvPr>
          <p:cNvPicPr>
            <a:picLocks noChangeAspect="1"/>
          </p:cNvPicPr>
          <p:nvPr/>
        </p:nvPicPr>
        <p:blipFill>
          <a:blip r:embed="rId2"/>
          <a:stretch>
            <a:fillRect/>
          </a:stretch>
        </p:blipFill>
        <p:spPr>
          <a:xfrm>
            <a:off x="4453083" y="0"/>
            <a:ext cx="7351862" cy="6616000"/>
          </a:xfrm>
          <a:prstGeom prst="rect">
            <a:avLst/>
          </a:prstGeom>
        </p:spPr>
      </p:pic>
    </p:spTree>
    <p:extLst>
      <p:ext uri="{BB962C8B-B14F-4D97-AF65-F5344CB8AC3E}">
        <p14:creationId xmlns:p14="http://schemas.microsoft.com/office/powerpoint/2010/main" val="49491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86672" y="242000"/>
            <a:ext cx="3901234" cy="3187000"/>
          </a:xfrm>
        </p:spPr>
        <p:txBody>
          <a:bodyPr/>
          <a:lstStyle/>
          <a:p>
            <a:r>
              <a:rPr lang="es-ES" dirty="0">
                <a:solidFill>
                  <a:schemeClr val="bg1"/>
                </a:solidFill>
              </a:rPr>
              <a:t>Ejemplo </a:t>
            </a:r>
            <a:r>
              <a:rPr lang="es-MX" dirty="0">
                <a:solidFill>
                  <a:schemeClr val="bg1"/>
                </a:solidFill>
              </a:rPr>
              <a:t>Muestra un ejemplo del uso de MIN-MAX</a:t>
            </a:r>
            <a:r>
              <a:rPr lang="es-ES" dirty="0">
                <a:solidFill>
                  <a:schemeClr val="bg1"/>
                </a:solidFill>
              </a:rPr>
              <a:t>:</a:t>
            </a:r>
          </a:p>
        </p:txBody>
      </p:sp>
      <p:pic>
        <p:nvPicPr>
          <p:cNvPr id="5" name="Imagen 4">
            <a:extLst>
              <a:ext uri="{FF2B5EF4-FFF2-40B4-BE49-F238E27FC236}">
                <a16:creationId xmlns:a16="http://schemas.microsoft.com/office/drawing/2014/main" id="{BDA3A6A9-DFA0-43D0-A069-CC1319684063}"/>
              </a:ext>
            </a:extLst>
          </p:cNvPr>
          <p:cNvPicPr>
            <a:picLocks noChangeAspect="1"/>
          </p:cNvPicPr>
          <p:nvPr/>
        </p:nvPicPr>
        <p:blipFill>
          <a:blip r:embed="rId2"/>
          <a:stretch>
            <a:fillRect/>
          </a:stretch>
        </p:blipFill>
        <p:spPr>
          <a:xfrm>
            <a:off x="3984159" y="242000"/>
            <a:ext cx="8021169" cy="6199141"/>
          </a:xfrm>
          <a:prstGeom prst="rect">
            <a:avLst/>
          </a:prstGeom>
        </p:spPr>
      </p:pic>
    </p:spTree>
    <p:extLst>
      <p:ext uri="{BB962C8B-B14F-4D97-AF65-F5344CB8AC3E}">
        <p14:creationId xmlns:p14="http://schemas.microsoft.com/office/powerpoint/2010/main" val="339577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28179-4165-407C-8DA5-7A184115E7F9}"/>
              </a:ext>
            </a:extLst>
          </p:cNvPr>
          <p:cNvSpPr>
            <a:spLocks noGrp="1"/>
          </p:cNvSpPr>
          <p:nvPr>
            <p:ph type="title"/>
          </p:nvPr>
        </p:nvSpPr>
        <p:spPr>
          <a:xfrm>
            <a:off x="1243013" y="1950430"/>
            <a:ext cx="9905998" cy="1478570"/>
          </a:xfrm>
        </p:spPr>
        <p:txBody>
          <a:bodyPr/>
          <a:lstStyle/>
          <a:p>
            <a:pPr algn="ctr"/>
            <a:r>
              <a:rPr lang="es-MX" dirty="0">
                <a:solidFill>
                  <a:schemeClr val="bg1"/>
                </a:solidFill>
              </a:rPr>
              <a:t>Que es DDL y DML.</a:t>
            </a:r>
            <a:endParaRPr lang="es-ES" dirty="0">
              <a:solidFill>
                <a:schemeClr val="bg1"/>
              </a:solidFill>
            </a:endParaRPr>
          </a:p>
        </p:txBody>
      </p:sp>
    </p:spTree>
    <p:extLst>
      <p:ext uri="{BB962C8B-B14F-4D97-AF65-F5344CB8AC3E}">
        <p14:creationId xmlns:p14="http://schemas.microsoft.com/office/powerpoint/2010/main" val="251584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D5B711D-B871-45B5-9740-4A1B5CF5C46C}"/>
              </a:ext>
            </a:extLst>
          </p:cNvPr>
          <p:cNvSpPr>
            <a:spLocks noGrp="1"/>
          </p:cNvSpPr>
          <p:nvPr>
            <p:ph type="subTitle" idx="1"/>
          </p:nvPr>
        </p:nvSpPr>
        <p:spPr>
          <a:xfrm>
            <a:off x="847166" y="215153"/>
            <a:ext cx="6562163" cy="6145306"/>
          </a:xfrm>
        </p:spPr>
        <p:txBody>
          <a:bodyPr>
            <a:normAutofit fontScale="85000" lnSpcReduction="10000"/>
          </a:bodyPr>
          <a:lstStyle/>
          <a:p>
            <a:pPr algn="l"/>
            <a:br>
              <a:rPr lang="es-MX" b="0" i="0" dirty="0">
                <a:solidFill>
                  <a:schemeClr val="bg1"/>
                </a:solidFill>
                <a:effectLst/>
                <a:latin typeface="Söhne"/>
              </a:rPr>
            </a:br>
            <a:r>
              <a:rPr lang="es-MX" b="0" i="0" dirty="0">
                <a:solidFill>
                  <a:schemeClr val="bg1"/>
                </a:solidFill>
                <a:effectLst/>
                <a:latin typeface="Söhne"/>
              </a:rPr>
              <a:t>DDL y DML son dos subconjuntos de SQL (</a:t>
            </a:r>
            <a:r>
              <a:rPr lang="es-MX" b="0" i="0" dirty="0" err="1">
                <a:solidFill>
                  <a:schemeClr val="bg1"/>
                </a:solidFill>
                <a:effectLst/>
                <a:latin typeface="Söhne"/>
              </a:rPr>
              <a:t>Structured</a:t>
            </a:r>
            <a:r>
              <a:rPr lang="es-MX" b="0" i="0" dirty="0">
                <a:solidFill>
                  <a:schemeClr val="bg1"/>
                </a:solidFill>
                <a:effectLst/>
                <a:latin typeface="Söhne"/>
              </a:rPr>
              <a:t> </a:t>
            </a:r>
            <a:r>
              <a:rPr lang="es-MX" b="0" i="0" dirty="0" err="1">
                <a:solidFill>
                  <a:schemeClr val="bg1"/>
                </a:solidFill>
                <a:effectLst/>
                <a:latin typeface="Söhne"/>
              </a:rPr>
              <a:t>Query</a:t>
            </a:r>
            <a:r>
              <a:rPr lang="es-MX" b="0" i="0" dirty="0">
                <a:solidFill>
                  <a:schemeClr val="bg1"/>
                </a:solidFill>
                <a:effectLst/>
                <a:latin typeface="Söhne"/>
              </a:rPr>
              <a:t> </a:t>
            </a:r>
            <a:r>
              <a:rPr lang="es-MX" b="0" i="0" dirty="0" err="1">
                <a:solidFill>
                  <a:schemeClr val="bg1"/>
                </a:solidFill>
                <a:effectLst/>
                <a:latin typeface="Söhne"/>
              </a:rPr>
              <a:t>Language</a:t>
            </a:r>
            <a:r>
              <a:rPr lang="es-MX" b="0" i="0" dirty="0">
                <a:solidFill>
                  <a:schemeClr val="bg1"/>
                </a:solidFill>
                <a:effectLst/>
                <a:latin typeface="Söhne"/>
              </a:rPr>
              <a:t>) que se utilizan para realizar operaciones específicas en bases de datos.</a:t>
            </a:r>
          </a:p>
          <a:p>
            <a:pPr algn="l">
              <a:buFont typeface="+mj-lt"/>
              <a:buAutoNum type="arabicPeriod"/>
            </a:pPr>
            <a:r>
              <a:rPr lang="es-MX" b="1" i="0" dirty="0">
                <a:solidFill>
                  <a:schemeClr val="bg1"/>
                </a:solidFill>
                <a:effectLst/>
                <a:latin typeface="Söhne"/>
              </a:rPr>
              <a:t>DDL (Data </a:t>
            </a:r>
            <a:r>
              <a:rPr lang="es-MX" b="1" i="0" dirty="0" err="1">
                <a:solidFill>
                  <a:schemeClr val="bg1"/>
                </a:solidFill>
                <a:effectLst/>
                <a:latin typeface="Söhne"/>
              </a:rPr>
              <a:t>Definition</a:t>
            </a:r>
            <a:r>
              <a:rPr lang="es-MX" b="1" i="0" dirty="0">
                <a:solidFill>
                  <a:schemeClr val="bg1"/>
                </a:solidFill>
                <a:effectLst/>
                <a:latin typeface="Söhne"/>
              </a:rPr>
              <a:t> </a:t>
            </a:r>
            <a:r>
              <a:rPr lang="es-MX" b="1" i="0" dirty="0" err="1">
                <a:solidFill>
                  <a:schemeClr val="bg1"/>
                </a:solidFill>
                <a:effectLst/>
                <a:latin typeface="Söhne"/>
              </a:rPr>
              <a:t>Language</a:t>
            </a:r>
            <a:r>
              <a:rPr lang="es-MX" b="1" i="0" dirty="0">
                <a:solidFill>
                  <a:schemeClr val="bg1"/>
                </a:solidFill>
                <a:effectLst/>
                <a:latin typeface="Söhne"/>
              </a:rPr>
              <a:t> - Lenguaje de Definición de Datos):</a:t>
            </a:r>
            <a:endParaRPr lang="es-MX" b="0" i="0" dirty="0">
              <a:solidFill>
                <a:schemeClr val="bg1"/>
              </a:solidFill>
              <a:effectLst/>
              <a:latin typeface="Söhne"/>
            </a:endParaRPr>
          </a:p>
          <a:p>
            <a:pPr marL="742950" lvl="1" indent="-285750" algn="l">
              <a:buFont typeface="+mj-lt"/>
              <a:buAutoNum type="arabicPeriod"/>
            </a:pPr>
            <a:r>
              <a:rPr lang="es-MX" b="0" i="0" dirty="0">
                <a:solidFill>
                  <a:schemeClr val="bg1"/>
                </a:solidFill>
                <a:effectLst/>
                <a:latin typeface="Söhne"/>
              </a:rPr>
              <a:t>Se utiliza para definir y gestionar la estructura de la base de datos.</a:t>
            </a:r>
          </a:p>
          <a:p>
            <a:pPr marL="742950" lvl="1" indent="-285750" algn="l">
              <a:buFont typeface="+mj-lt"/>
              <a:buAutoNum type="arabicPeriod"/>
            </a:pPr>
            <a:r>
              <a:rPr lang="es-MX" b="0" i="0" dirty="0">
                <a:solidFill>
                  <a:schemeClr val="bg1"/>
                </a:solidFill>
                <a:effectLst/>
                <a:latin typeface="Söhne"/>
              </a:rPr>
              <a:t>Incluye comandos como CREATE, ALTER, DROP, etc.</a:t>
            </a:r>
          </a:p>
          <a:p>
            <a:pPr marL="742950" lvl="1" indent="-285750" algn="l">
              <a:buFont typeface="+mj-lt"/>
              <a:buAutoNum type="arabicPeriod"/>
            </a:pPr>
            <a:r>
              <a:rPr lang="es-MX" b="0" i="0" dirty="0">
                <a:solidFill>
                  <a:schemeClr val="bg1"/>
                </a:solidFill>
                <a:effectLst/>
                <a:latin typeface="Söhne"/>
              </a:rPr>
              <a:t>Los cambios realizados con DDL afectan la estructura de la base de datos.</a:t>
            </a:r>
          </a:p>
          <a:p>
            <a:pPr algn="l">
              <a:buFont typeface="+mj-lt"/>
              <a:buAutoNum type="arabicPeriod"/>
            </a:pPr>
            <a:r>
              <a:rPr lang="es-MX" b="1" i="0" dirty="0">
                <a:solidFill>
                  <a:schemeClr val="bg1"/>
                </a:solidFill>
                <a:effectLst/>
                <a:latin typeface="Söhne"/>
              </a:rPr>
              <a:t>DML (Data </a:t>
            </a:r>
            <a:r>
              <a:rPr lang="es-MX" b="1" i="0" dirty="0" err="1">
                <a:solidFill>
                  <a:schemeClr val="bg1"/>
                </a:solidFill>
                <a:effectLst/>
                <a:latin typeface="Söhne"/>
              </a:rPr>
              <a:t>Manipulation</a:t>
            </a:r>
            <a:r>
              <a:rPr lang="es-MX" b="1" i="0" dirty="0">
                <a:solidFill>
                  <a:schemeClr val="bg1"/>
                </a:solidFill>
                <a:effectLst/>
                <a:latin typeface="Söhne"/>
              </a:rPr>
              <a:t> </a:t>
            </a:r>
            <a:r>
              <a:rPr lang="es-MX" b="1" i="0" dirty="0" err="1">
                <a:solidFill>
                  <a:schemeClr val="bg1"/>
                </a:solidFill>
                <a:effectLst/>
                <a:latin typeface="Söhne"/>
              </a:rPr>
              <a:t>Language</a:t>
            </a:r>
            <a:r>
              <a:rPr lang="es-MX" b="1" i="0" dirty="0">
                <a:solidFill>
                  <a:schemeClr val="bg1"/>
                </a:solidFill>
                <a:effectLst/>
                <a:latin typeface="Söhne"/>
              </a:rPr>
              <a:t> - Lenguaje de Manipulación de Datos):</a:t>
            </a:r>
            <a:endParaRPr lang="es-MX" b="0" i="0" dirty="0">
              <a:solidFill>
                <a:schemeClr val="bg1"/>
              </a:solidFill>
              <a:effectLst/>
              <a:latin typeface="Söhne"/>
            </a:endParaRPr>
          </a:p>
          <a:p>
            <a:pPr marL="742950" lvl="1" indent="-285750" algn="l">
              <a:buFont typeface="+mj-lt"/>
              <a:buAutoNum type="arabicPeriod"/>
            </a:pPr>
            <a:r>
              <a:rPr lang="es-MX" b="0" i="0" dirty="0">
                <a:solidFill>
                  <a:schemeClr val="bg1"/>
                </a:solidFill>
                <a:effectLst/>
                <a:latin typeface="Söhne"/>
              </a:rPr>
              <a:t>Se utiliza para gestionar los datos almacenados en la base de datos.</a:t>
            </a:r>
          </a:p>
          <a:p>
            <a:pPr marL="742950" lvl="1" indent="-285750" algn="l">
              <a:buFont typeface="+mj-lt"/>
              <a:buAutoNum type="arabicPeriod"/>
            </a:pPr>
            <a:r>
              <a:rPr lang="es-MX" b="0" i="0" dirty="0">
                <a:solidFill>
                  <a:schemeClr val="bg1"/>
                </a:solidFill>
                <a:effectLst/>
                <a:latin typeface="Söhne"/>
              </a:rPr>
              <a:t>Incluye comandos como SELECT, INSERT, UPDATE, DELETE, etc.</a:t>
            </a:r>
          </a:p>
          <a:p>
            <a:pPr marL="742950" lvl="1" indent="-285750" algn="l">
              <a:buFont typeface="+mj-lt"/>
              <a:buAutoNum type="arabicPeriod"/>
            </a:pPr>
            <a:r>
              <a:rPr lang="es-MX" b="0" i="0" dirty="0">
                <a:solidFill>
                  <a:schemeClr val="bg1"/>
                </a:solidFill>
                <a:effectLst/>
                <a:latin typeface="Söhne"/>
              </a:rPr>
              <a:t>Los cambios realizados con DML afectan los datos almacenados en la base de datos.</a:t>
            </a:r>
          </a:p>
          <a:p>
            <a:endParaRPr lang="es-ES" dirty="0"/>
          </a:p>
        </p:txBody>
      </p:sp>
      <p:sp>
        <p:nvSpPr>
          <p:cNvPr id="4" name="AutoShape 2" descr="SQL Commands: DDL, DML, DCL, &amp; TCL | K21Academy">
            <a:extLst>
              <a:ext uri="{FF2B5EF4-FFF2-40B4-BE49-F238E27FC236}">
                <a16:creationId xmlns:a16="http://schemas.microsoft.com/office/drawing/2014/main" id="{690D728E-57CD-4BBA-940E-358535ED41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E4C2A89F-9AEB-408D-AB20-6939863E0F1C}"/>
              </a:ext>
            </a:extLst>
          </p:cNvPr>
          <p:cNvPicPr>
            <a:picLocks noChangeAspect="1"/>
          </p:cNvPicPr>
          <p:nvPr/>
        </p:nvPicPr>
        <p:blipFill>
          <a:blip r:embed="rId2"/>
          <a:stretch>
            <a:fillRect/>
          </a:stretch>
        </p:blipFill>
        <p:spPr>
          <a:xfrm>
            <a:off x="7409329" y="363070"/>
            <a:ext cx="4552425" cy="43254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156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7C7BC18-716D-44A2-99ED-F5AC1BB5383A}"/>
              </a:ext>
            </a:extLst>
          </p:cNvPr>
          <p:cNvPicPr>
            <a:picLocks noChangeAspect="1"/>
          </p:cNvPicPr>
          <p:nvPr/>
        </p:nvPicPr>
        <p:blipFill>
          <a:blip r:embed="rId2"/>
          <a:stretch>
            <a:fillRect/>
          </a:stretch>
        </p:blipFill>
        <p:spPr>
          <a:xfrm>
            <a:off x="666173" y="1785974"/>
            <a:ext cx="3744697" cy="2043839"/>
          </a:xfrm>
          <a:prstGeom prst="rect">
            <a:avLst/>
          </a:prstGeom>
        </p:spPr>
      </p:pic>
      <p:pic>
        <p:nvPicPr>
          <p:cNvPr id="7" name="Imagen 6">
            <a:extLst>
              <a:ext uri="{FF2B5EF4-FFF2-40B4-BE49-F238E27FC236}">
                <a16:creationId xmlns:a16="http://schemas.microsoft.com/office/drawing/2014/main" id="{34EE2145-71DC-4D46-993A-14113B24D02E}"/>
              </a:ext>
            </a:extLst>
          </p:cNvPr>
          <p:cNvPicPr>
            <a:picLocks noChangeAspect="1"/>
          </p:cNvPicPr>
          <p:nvPr/>
        </p:nvPicPr>
        <p:blipFill>
          <a:blip r:embed="rId3"/>
          <a:stretch>
            <a:fillRect/>
          </a:stretch>
        </p:blipFill>
        <p:spPr>
          <a:xfrm>
            <a:off x="308254" y="4243155"/>
            <a:ext cx="5711585" cy="1789345"/>
          </a:xfrm>
          <a:prstGeom prst="rect">
            <a:avLst/>
          </a:prstGeom>
        </p:spPr>
      </p:pic>
      <p:sp>
        <p:nvSpPr>
          <p:cNvPr id="8" name="Freeform 5">
            <a:extLst>
              <a:ext uri="{FF2B5EF4-FFF2-40B4-BE49-F238E27FC236}">
                <a16:creationId xmlns:a16="http://schemas.microsoft.com/office/drawing/2014/main" id="{827927E5-6BE8-43A8-BAB5-FF2A1549BFE5}"/>
              </a:ext>
            </a:extLst>
          </p:cNvPr>
          <p:cNvSpPr/>
          <p:nvPr/>
        </p:nvSpPr>
        <p:spPr>
          <a:xfrm>
            <a:off x="6476962" y="1949865"/>
            <a:ext cx="5168938" cy="3759896"/>
          </a:xfrm>
          <a:custGeom>
            <a:avLst/>
            <a:gdLst/>
            <a:ahLst/>
            <a:cxnLst/>
            <a:rect l="l" t="t" r="r" b="b"/>
            <a:pathLst>
              <a:path w="11882547" h="7946291">
                <a:moveTo>
                  <a:pt x="0" y="0"/>
                </a:moveTo>
                <a:lnTo>
                  <a:pt x="11882547" y="0"/>
                </a:lnTo>
                <a:lnTo>
                  <a:pt x="11882547" y="7946291"/>
                </a:lnTo>
                <a:lnTo>
                  <a:pt x="0" y="7946291"/>
                </a:lnTo>
                <a:lnTo>
                  <a:pt x="0" y="0"/>
                </a:lnTo>
                <a:close/>
              </a:path>
            </a:pathLst>
          </a:custGeom>
          <a:blipFill>
            <a:blip r:embed="rId4"/>
            <a:stretch>
              <a:fillRect l="-56100" t="-36425" r="-152788" b="-123265"/>
            </a:stretch>
          </a:blipFill>
        </p:spPr>
      </p:sp>
      <p:sp>
        <p:nvSpPr>
          <p:cNvPr id="9" name="CuadroTexto 8">
            <a:extLst>
              <a:ext uri="{FF2B5EF4-FFF2-40B4-BE49-F238E27FC236}">
                <a16:creationId xmlns:a16="http://schemas.microsoft.com/office/drawing/2014/main" id="{B0CCB88C-B2EE-41DE-B77D-BFDE0E3ABC4F}"/>
              </a:ext>
            </a:extLst>
          </p:cNvPr>
          <p:cNvSpPr txBox="1"/>
          <p:nvPr/>
        </p:nvSpPr>
        <p:spPr>
          <a:xfrm>
            <a:off x="1057601" y="1003300"/>
            <a:ext cx="2694127" cy="584775"/>
          </a:xfrm>
          <a:prstGeom prst="rect">
            <a:avLst/>
          </a:prstGeom>
          <a:noFill/>
        </p:spPr>
        <p:txBody>
          <a:bodyPr wrap="square" rtlCol="0">
            <a:spAutoFit/>
          </a:bodyPr>
          <a:lstStyle/>
          <a:p>
            <a:r>
              <a:rPr lang="es-ES" sz="3200" dirty="0">
                <a:solidFill>
                  <a:schemeClr val="bg1"/>
                </a:solidFill>
              </a:rPr>
              <a:t>Ejemplo DDL:</a:t>
            </a:r>
          </a:p>
        </p:txBody>
      </p:sp>
      <p:sp>
        <p:nvSpPr>
          <p:cNvPr id="10" name="CuadroTexto 9">
            <a:extLst>
              <a:ext uri="{FF2B5EF4-FFF2-40B4-BE49-F238E27FC236}">
                <a16:creationId xmlns:a16="http://schemas.microsoft.com/office/drawing/2014/main" id="{2565D30C-7CFE-470F-A9D5-9A183CC0F43C}"/>
              </a:ext>
            </a:extLst>
          </p:cNvPr>
          <p:cNvSpPr txBox="1"/>
          <p:nvPr/>
        </p:nvSpPr>
        <p:spPr>
          <a:xfrm>
            <a:off x="6675485" y="963573"/>
            <a:ext cx="3181210" cy="523220"/>
          </a:xfrm>
          <a:prstGeom prst="rect">
            <a:avLst/>
          </a:prstGeom>
          <a:noFill/>
        </p:spPr>
        <p:txBody>
          <a:bodyPr wrap="square" rtlCol="0">
            <a:spAutoFit/>
          </a:bodyPr>
          <a:lstStyle/>
          <a:p>
            <a:r>
              <a:rPr lang="es-ES" sz="2800" dirty="0">
                <a:solidFill>
                  <a:schemeClr val="bg1"/>
                </a:solidFill>
              </a:rPr>
              <a:t>Ejemplo DML:</a:t>
            </a:r>
          </a:p>
        </p:txBody>
      </p:sp>
    </p:spTree>
    <p:extLst>
      <p:ext uri="{BB962C8B-B14F-4D97-AF65-F5344CB8AC3E}">
        <p14:creationId xmlns:p14="http://schemas.microsoft.com/office/powerpoint/2010/main" val="376790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F5CBB8F-F0B6-47AA-AB98-FDA9F5C40224}"/>
              </a:ext>
            </a:extLst>
          </p:cNvPr>
          <p:cNvSpPr>
            <a:spLocks noGrp="1"/>
          </p:cNvSpPr>
          <p:nvPr>
            <p:ph type="title"/>
          </p:nvPr>
        </p:nvSpPr>
        <p:spPr>
          <a:xfrm>
            <a:off x="1143001" y="2294918"/>
            <a:ext cx="9905998" cy="1478570"/>
          </a:xfrm>
        </p:spPr>
        <p:txBody>
          <a:bodyPr/>
          <a:lstStyle/>
          <a:p>
            <a:pPr algn="ctr"/>
            <a:r>
              <a:rPr lang="pt-BR" dirty="0">
                <a:solidFill>
                  <a:schemeClr val="bg1"/>
                </a:solidFill>
              </a:rPr>
              <a:t>Para que drive INNER JOIN.</a:t>
            </a:r>
            <a:endParaRPr lang="es-ES" dirty="0">
              <a:solidFill>
                <a:schemeClr val="bg1"/>
              </a:solidFill>
            </a:endParaRPr>
          </a:p>
        </p:txBody>
      </p:sp>
    </p:spTree>
    <p:extLst>
      <p:ext uri="{BB962C8B-B14F-4D97-AF65-F5344CB8AC3E}">
        <p14:creationId xmlns:p14="http://schemas.microsoft.com/office/powerpoint/2010/main" val="122269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650913-FB7B-4EC9-BA1A-992831FF9D6F}"/>
              </a:ext>
            </a:extLst>
          </p:cNvPr>
          <p:cNvSpPr>
            <a:spLocks noGrp="1"/>
          </p:cNvSpPr>
          <p:nvPr>
            <p:ph idx="1"/>
          </p:nvPr>
        </p:nvSpPr>
        <p:spPr>
          <a:xfrm>
            <a:off x="214313" y="382587"/>
            <a:ext cx="7837488" cy="3541714"/>
          </a:xfrm>
        </p:spPr>
        <p:txBody>
          <a:bodyPr/>
          <a:lstStyle/>
          <a:p>
            <a:r>
              <a:rPr lang="es-MX" dirty="0">
                <a:solidFill>
                  <a:schemeClr val="bg1"/>
                </a:solidFill>
              </a:rPr>
              <a:t>La instrucción INNER JOIN en SQL se utiliza para combinar filas de dos o más tablas basándose en una condición de unión específica. Este tipo de unión retorna solo las filas que tienen coincidencias en ambas tablas en función de la condición establecida. En otras palabras, solo se incluyen en el resultado aquellas filas que cumplen con la condición de unión en ambas tablas.</a:t>
            </a:r>
            <a:endParaRPr lang="es-ES" dirty="0">
              <a:solidFill>
                <a:schemeClr val="bg1"/>
              </a:solidFill>
            </a:endParaRPr>
          </a:p>
        </p:txBody>
      </p:sp>
      <p:pic>
        <p:nvPicPr>
          <p:cNvPr id="7" name="Imagen 6">
            <a:extLst>
              <a:ext uri="{FF2B5EF4-FFF2-40B4-BE49-F238E27FC236}">
                <a16:creationId xmlns:a16="http://schemas.microsoft.com/office/drawing/2014/main" id="{A20BBB02-87E0-4AF5-9D41-6AE2992F961B}"/>
              </a:ext>
            </a:extLst>
          </p:cNvPr>
          <p:cNvPicPr>
            <a:picLocks noChangeAspect="1"/>
          </p:cNvPicPr>
          <p:nvPr/>
        </p:nvPicPr>
        <p:blipFill>
          <a:blip r:embed="rId2"/>
          <a:stretch>
            <a:fillRect/>
          </a:stretch>
        </p:blipFill>
        <p:spPr>
          <a:xfrm>
            <a:off x="977532" y="3717862"/>
            <a:ext cx="7253151" cy="1235138"/>
          </a:xfrm>
          <a:prstGeom prst="rect">
            <a:avLst/>
          </a:prstGeom>
        </p:spPr>
      </p:pic>
      <p:pic>
        <p:nvPicPr>
          <p:cNvPr id="9" name="Imagen 8">
            <a:extLst>
              <a:ext uri="{FF2B5EF4-FFF2-40B4-BE49-F238E27FC236}">
                <a16:creationId xmlns:a16="http://schemas.microsoft.com/office/drawing/2014/main" id="{BEA8E94B-1513-472F-A3A3-48ABBD2EF6D6}"/>
              </a:ext>
            </a:extLst>
          </p:cNvPr>
          <p:cNvPicPr>
            <a:picLocks noChangeAspect="1"/>
          </p:cNvPicPr>
          <p:nvPr/>
        </p:nvPicPr>
        <p:blipFill>
          <a:blip r:embed="rId3"/>
          <a:stretch>
            <a:fillRect/>
          </a:stretch>
        </p:blipFill>
        <p:spPr>
          <a:xfrm>
            <a:off x="764361" y="5162510"/>
            <a:ext cx="9796656" cy="958890"/>
          </a:xfrm>
          <a:prstGeom prst="rect">
            <a:avLst/>
          </a:prstGeom>
        </p:spPr>
      </p:pic>
    </p:spTree>
    <p:extLst>
      <p:ext uri="{BB962C8B-B14F-4D97-AF65-F5344CB8AC3E}">
        <p14:creationId xmlns:p14="http://schemas.microsoft.com/office/powerpoint/2010/main" val="42453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F63A3-72E9-44B7-800E-4B28B8CBDA49}"/>
              </a:ext>
            </a:extLst>
          </p:cNvPr>
          <p:cNvSpPr>
            <a:spLocks noGrp="1"/>
          </p:cNvSpPr>
          <p:nvPr>
            <p:ph type="title"/>
          </p:nvPr>
        </p:nvSpPr>
        <p:spPr>
          <a:xfrm>
            <a:off x="1143001" y="2231418"/>
            <a:ext cx="9905998" cy="2188182"/>
          </a:xfrm>
        </p:spPr>
        <p:txBody>
          <a:bodyPr>
            <a:normAutofit fontScale="90000"/>
          </a:bodyPr>
          <a:lstStyle/>
          <a:p>
            <a:r>
              <a:rPr lang="es-MX" dirty="0">
                <a:solidFill>
                  <a:schemeClr val="bg1"/>
                </a:solidFill>
              </a:rPr>
              <a:t>Apoyándonos en el concepto de conjuntos muestre los siguiente: </a:t>
            </a:r>
            <a:br>
              <a:rPr lang="es-MX" dirty="0">
                <a:solidFill>
                  <a:schemeClr val="bg1"/>
                </a:solidFill>
              </a:rPr>
            </a:br>
            <a:r>
              <a:rPr lang="es-MX" dirty="0">
                <a:solidFill>
                  <a:schemeClr val="bg1"/>
                </a:solidFill>
              </a:rPr>
              <a:t>2.7.1. Ejemplo de INNER JOIN </a:t>
            </a:r>
            <a:br>
              <a:rPr lang="es-MX" dirty="0">
                <a:solidFill>
                  <a:schemeClr val="bg1"/>
                </a:solidFill>
              </a:rPr>
            </a:br>
            <a:r>
              <a:rPr lang="es-MX" dirty="0">
                <a:solidFill>
                  <a:schemeClr val="bg1"/>
                </a:solidFill>
              </a:rPr>
              <a:t>2.7.2. Adjuntar una imagen de conjuntos y la consulta SQL que refleje el INNER JOIN</a:t>
            </a:r>
            <a:endParaRPr lang="es-ES" dirty="0">
              <a:solidFill>
                <a:schemeClr val="bg1"/>
              </a:solidFill>
            </a:endParaRPr>
          </a:p>
        </p:txBody>
      </p:sp>
    </p:spTree>
    <p:extLst>
      <p:ext uri="{BB962C8B-B14F-4D97-AF65-F5344CB8AC3E}">
        <p14:creationId xmlns:p14="http://schemas.microsoft.com/office/powerpoint/2010/main" val="390135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p:txBody>
          <a:bodyPr/>
          <a:lstStyle/>
          <a:p>
            <a:r>
              <a:rPr lang="es-ES" dirty="0">
                <a:solidFill>
                  <a:schemeClr val="bg1"/>
                </a:solidFill>
              </a:rPr>
              <a:t>En este ejemplo podemos ver la combinación que realiza </a:t>
            </a:r>
            <a:r>
              <a:rPr lang="es-ES" dirty="0" err="1">
                <a:solidFill>
                  <a:schemeClr val="bg1"/>
                </a:solidFill>
              </a:rPr>
              <a:t>inner</a:t>
            </a:r>
            <a:r>
              <a:rPr lang="es-ES" dirty="0">
                <a:solidFill>
                  <a:schemeClr val="bg1"/>
                </a:solidFill>
              </a:rPr>
              <a:t> </a:t>
            </a:r>
            <a:r>
              <a:rPr lang="es-ES" dirty="0" err="1">
                <a:solidFill>
                  <a:schemeClr val="bg1"/>
                </a:solidFill>
              </a:rPr>
              <a:t>join</a:t>
            </a:r>
            <a:endParaRPr lang="es-ES" dirty="0">
              <a:solidFill>
                <a:schemeClr val="bg1"/>
              </a:solidFill>
            </a:endParaRPr>
          </a:p>
        </p:txBody>
      </p:sp>
      <p:pic>
        <p:nvPicPr>
          <p:cNvPr id="4" name="Imagen 3">
            <a:extLst>
              <a:ext uri="{FF2B5EF4-FFF2-40B4-BE49-F238E27FC236}">
                <a16:creationId xmlns:a16="http://schemas.microsoft.com/office/drawing/2014/main" id="{E65A00CA-A3CD-4476-BF34-559FE2886742}"/>
              </a:ext>
            </a:extLst>
          </p:cNvPr>
          <p:cNvPicPr>
            <a:picLocks noChangeAspect="1"/>
          </p:cNvPicPr>
          <p:nvPr/>
        </p:nvPicPr>
        <p:blipFill>
          <a:blip r:embed="rId2"/>
          <a:stretch>
            <a:fillRect/>
          </a:stretch>
        </p:blipFill>
        <p:spPr>
          <a:xfrm>
            <a:off x="332917" y="2178885"/>
            <a:ext cx="11526166" cy="4088098"/>
          </a:xfrm>
          <a:prstGeom prst="rect">
            <a:avLst/>
          </a:prstGeom>
        </p:spPr>
      </p:pic>
    </p:spTree>
    <p:extLst>
      <p:ext uri="{BB962C8B-B14F-4D97-AF65-F5344CB8AC3E}">
        <p14:creationId xmlns:p14="http://schemas.microsoft.com/office/powerpoint/2010/main" val="100430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a:xfrm>
            <a:off x="1423801" y="2689715"/>
            <a:ext cx="9905998" cy="1478570"/>
          </a:xfrm>
        </p:spPr>
        <p:txBody>
          <a:bodyPr/>
          <a:lstStyle/>
          <a:p>
            <a:r>
              <a:rPr lang="es-MX" dirty="0">
                <a:solidFill>
                  <a:schemeClr val="bg1"/>
                </a:solidFill>
              </a:rPr>
              <a:t>Defina que es una función de agregación. </a:t>
            </a:r>
            <a:endParaRPr lang="es-ES" dirty="0">
              <a:solidFill>
                <a:schemeClr val="bg1"/>
              </a:solidFill>
            </a:endParaRPr>
          </a:p>
        </p:txBody>
      </p:sp>
    </p:spTree>
    <p:extLst>
      <p:ext uri="{BB962C8B-B14F-4D97-AF65-F5344CB8AC3E}">
        <p14:creationId xmlns:p14="http://schemas.microsoft.com/office/powerpoint/2010/main" val="1722467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308</TotalTime>
  <Words>461</Words>
  <Application>Microsoft Office PowerPoint</Application>
  <PresentationFormat>Panorámica</PresentationFormat>
  <Paragraphs>44</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georgia</vt:lpstr>
      <vt:lpstr>Open Sans</vt:lpstr>
      <vt:lpstr>Poppins</vt:lpstr>
      <vt:lpstr>Söhne</vt:lpstr>
      <vt:lpstr>Tw Cen MT</vt:lpstr>
      <vt:lpstr>Circuito</vt:lpstr>
      <vt:lpstr>Presentación de PowerPoint</vt:lpstr>
      <vt:lpstr>Que es DDL y DML.</vt:lpstr>
      <vt:lpstr>Presentación de PowerPoint</vt:lpstr>
      <vt:lpstr>Presentación de PowerPoint</vt:lpstr>
      <vt:lpstr>Para que drive INNER JOIN.</vt:lpstr>
      <vt:lpstr>Presentación de PowerPoint</vt:lpstr>
      <vt:lpstr>Apoyándonos en el concepto de conjuntos muestre los siguiente:  2.7.1. Ejemplo de INNER JOIN  2.7.2. Adjuntar una imagen de conjuntos y la consulta SQL que refleje el INNER JOIN</vt:lpstr>
      <vt:lpstr>En este ejemplo podemos ver la combinación que realiza inner join</vt:lpstr>
      <vt:lpstr>Defina que es una función de agregación. </vt:lpstr>
      <vt:lpstr>Las funciones de agregación en SQL nos permiten efectuar operaciones sobre un conjunto de resultados, pero devolviendo un único valor agregado para todos ellos. Es decir, nos permiten obtener medias, máximos, etc... sobre un conjunto de valores.</vt:lpstr>
      <vt:lpstr>Liste funciones de agregación que conozca</vt:lpstr>
      <vt:lpstr>Para qué sirve la función CONCAT en SQL-Server  </vt:lpstr>
      <vt:lpstr>La función SQL CONCAT le ayuda a concatenar el contenido de varias columnas para obtener como resultado una sola cadena de caracteres. Esta función SQL puede ser útil para poner los valores de varias columnas de extremo a extremo para mostrar solo una. Por lo tanto, es útil mostrar un resultado fácil de leer mientras se mantienen los datos en varias columnas para un buen mantenimiento de los datos.</vt:lpstr>
      <vt:lpstr>Ejemplo concat:</vt:lpstr>
      <vt:lpstr>Ejemplo count:</vt:lpstr>
      <vt:lpstr>Ejemplo avg:</vt:lpstr>
      <vt:lpstr>Ejemplo Muestra un ejemplo del uso de MIN-MAX: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kevin lobt</dc:creator>
  <cp:lastModifiedBy>kevin lobt</cp:lastModifiedBy>
  <cp:revision>18</cp:revision>
  <dcterms:created xsi:type="dcterms:W3CDTF">2023-10-17T01:40:16Z</dcterms:created>
  <dcterms:modified xsi:type="dcterms:W3CDTF">2023-11-21T03:07:29Z</dcterms:modified>
</cp:coreProperties>
</file>