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5"/>
  </p:notesMasterIdLst>
  <p:sldIdLst>
    <p:sldId id="256" r:id="rId2"/>
    <p:sldId id="257" r:id="rId3"/>
    <p:sldId id="296" r:id="rId4"/>
    <p:sldId id="261" r:id="rId5"/>
    <p:sldId id="297" r:id="rId6"/>
    <p:sldId id="298" r:id="rId7"/>
    <p:sldId id="299" r:id="rId8"/>
    <p:sldId id="300" r:id="rId9"/>
    <p:sldId id="301" r:id="rId10"/>
    <p:sldId id="302" r:id="rId11"/>
    <p:sldId id="303" r:id="rId12"/>
    <p:sldId id="304" r:id="rId13"/>
    <p:sldId id="306" r:id="rId14"/>
    <p:sldId id="307" r:id="rId15"/>
    <p:sldId id="308" r:id="rId16"/>
    <p:sldId id="309" r:id="rId17"/>
    <p:sldId id="305" r:id="rId18"/>
    <p:sldId id="310" r:id="rId19"/>
    <p:sldId id="311" r:id="rId20"/>
    <p:sldId id="321" r:id="rId21"/>
    <p:sldId id="322" r:id="rId22"/>
    <p:sldId id="323" r:id="rId23"/>
    <p:sldId id="326" r:id="rId24"/>
    <p:sldId id="324" r:id="rId25"/>
    <p:sldId id="325" r:id="rId26"/>
    <p:sldId id="312" r:id="rId27"/>
    <p:sldId id="313" r:id="rId28"/>
    <p:sldId id="314" r:id="rId29"/>
    <p:sldId id="315" r:id="rId30"/>
    <p:sldId id="316" r:id="rId31"/>
    <p:sldId id="317" r:id="rId32"/>
    <p:sldId id="318" r:id="rId33"/>
    <p:sldId id="320" r:id="rId34"/>
    <p:sldId id="319" r:id="rId35"/>
    <p:sldId id="327" r:id="rId36"/>
    <p:sldId id="328" r:id="rId37"/>
    <p:sldId id="329" r:id="rId38"/>
    <p:sldId id="330" r:id="rId39"/>
    <p:sldId id="331" r:id="rId40"/>
    <p:sldId id="332" r:id="rId41"/>
    <p:sldId id="333" r:id="rId42"/>
    <p:sldId id="334" r:id="rId43"/>
    <p:sldId id="286" r:id="rId44"/>
  </p:sldIdLst>
  <p:sldSz cx="9144000" cy="5143500" type="screen16x9"/>
  <p:notesSz cx="6858000" cy="9144000"/>
  <p:embeddedFontLst>
    <p:embeddedFont>
      <p:font typeface="Cambria Math" panose="02040503050406030204" pitchFamily="18" charset="0"/>
      <p:regular r:id="rId46"/>
    </p:embeddedFont>
    <p:embeddedFont>
      <p:font typeface="Candara" panose="020E0502030303020204" pitchFamily="34" charset="0"/>
      <p:regular r:id="rId47"/>
      <p:bold r:id="rId48"/>
      <p:italic r:id="rId49"/>
      <p:boldItalic r:id="rId50"/>
    </p:embeddedFont>
    <p:embeddedFont>
      <p:font typeface="Josefin Slab SemiBold" pitchFamily="2" charset="0"/>
      <p:regular r:id="rId51"/>
      <p:bold r:id="rId52"/>
      <p:italic r:id="rId53"/>
      <p:boldItalic r:id="rId54"/>
    </p:embeddedFont>
    <p:embeddedFont>
      <p:font typeface="Lato" panose="020B0604020202020204" pitchFamily="34" charset="0"/>
      <p:regular r:id="rId55"/>
      <p:bold r:id="rId56"/>
      <p:italic r:id="rId57"/>
      <p:boldItalic r:id="rId58"/>
    </p:embeddedFont>
    <p:embeddedFont>
      <p:font typeface="Montserrat" panose="020B0604020202020204" pitchFamily="2" charset="0"/>
      <p:regular r:id="rId59"/>
      <p:bold r:id="rId60"/>
      <p:italic r:id="rId61"/>
      <p:boldItalic r:id="rId62"/>
    </p:embeddedFont>
    <p:embeddedFont>
      <p:font typeface="Open Sans SemiBold" panose="020B0706030804020204" pitchFamily="34" charset="0"/>
      <p:bold r:id="rId63"/>
      <p:boldItalic r:id="rId64"/>
    </p:embeddedFont>
    <p:embeddedFont>
      <p:font typeface="Raleway" pitchFamily="2" charset="0"/>
      <p:regular r:id="rId65"/>
      <p:bold r:id="rId66"/>
      <p:italic r:id="rId67"/>
      <p:boldItalic r:id="rId68"/>
    </p:embeddedFont>
    <p:embeddedFont>
      <p:font typeface="Source Sans Pro" panose="020B0503030403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AB54F3-9113-4A79-86C0-28C9BF45D684}">
  <a:tblStyle styleId="{DEAB54F3-9113-4A79-86C0-28C9BF45D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font" Target="fonts/font25.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6.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E975-9C09-492F-986B-6D8D93FBF440}" type="doc">
      <dgm:prSet loTypeId="urn:microsoft.com/office/officeart/2005/8/layout/chevron1" loCatId="process" qsTypeId="urn:microsoft.com/office/officeart/2005/8/quickstyle/simple2" qsCatId="simple" csTypeId="urn:microsoft.com/office/officeart/2005/8/colors/colorful2" csCatId="colorful" phldr="1"/>
      <dgm:spPr/>
    </dgm:pt>
    <dgm:pt modelId="{E2465BBD-94FB-4F09-8ED3-9BB2861B84EC}">
      <dgm:prSet phldrT="[Texto]"/>
      <dgm:spPr/>
      <dgm:t>
        <a:bodyPr/>
        <a:lstStyle/>
        <a:p>
          <a:r>
            <a:rPr lang="es-EC" dirty="0"/>
            <a:t>1880</a:t>
          </a:r>
          <a:endParaRPr lang="es-MX" dirty="0"/>
        </a:p>
      </dgm:t>
    </dgm:pt>
    <dgm:pt modelId="{59099EC8-782A-459F-B4FA-AD6D433F8629}" type="parTrans" cxnId="{87F47BE5-6EB6-4996-9795-91A8CBA9A6C4}">
      <dgm:prSet/>
      <dgm:spPr/>
      <dgm:t>
        <a:bodyPr/>
        <a:lstStyle/>
        <a:p>
          <a:endParaRPr lang="es-MX"/>
        </a:p>
      </dgm:t>
    </dgm:pt>
    <dgm:pt modelId="{FC5FEA97-B1BC-455C-B134-E66E39489169}" type="sibTrans" cxnId="{87F47BE5-6EB6-4996-9795-91A8CBA9A6C4}">
      <dgm:prSet/>
      <dgm:spPr/>
      <dgm:t>
        <a:bodyPr/>
        <a:lstStyle/>
        <a:p>
          <a:endParaRPr lang="es-MX"/>
        </a:p>
      </dgm:t>
    </dgm:pt>
    <dgm:pt modelId="{F6344B5A-728C-4873-89A4-396EF59C33EB}">
      <dgm:prSet phldrT="[Texto]"/>
      <dgm:spPr/>
      <dgm:t>
        <a:bodyPr/>
        <a:lstStyle/>
        <a:p>
          <a:r>
            <a:rPr lang="es-EC" dirty="0"/>
            <a:t>1930</a:t>
          </a:r>
          <a:endParaRPr lang="es-MX" dirty="0"/>
        </a:p>
      </dgm:t>
    </dgm:pt>
    <dgm:pt modelId="{DDD10B47-4EB7-4021-A337-401961297669}" type="parTrans" cxnId="{23C1A182-D263-44B5-AE20-F013692A66FE}">
      <dgm:prSet/>
      <dgm:spPr/>
      <dgm:t>
        <a:bodyPr/>
        <a:lstStyle/>
        <a:p>
          <a:endParaRPr lang="es-MX"/>
        </a:p>
      </dgm:t>
    </dgm:pt>
    <dgm:pt modelId="{92CB8C66-21BD-45A6-855C-CC021F795738}" type="sibTrans" cxnId="{23C1A182-D263-44B5-AE20-F013692A66FE}">
      <dgm:prSet/>
      <dgm:spPr/>
      <dgm:t>
        <a:bodyPr/>
        <a:lstStyle/>
        <a:p>
          <a:endParaRPr lang="es-MX"/>
        </a:p>
      </dgm:t>
    </dgm:pt>
    <dgm:pt modelId="{D815824E-89B7-4E03-8448-85F67ED1B1BD}">
      <dgm:prSet phldrT="[Texto]"/>
      <dgm:spPr/>
      <dgm:t>
        <a:bodyPr/>
        <a:lstStyle/>
        <a:p>
          <a:r>
            <a:rPr lang="es-EC" dirty="0"/>
            <a:t>1951</a:t>
          </a:r>
          <a:endParaRPr lang="es-MX" dirty="0"/>
        </a:p>
      </dgm:t>
    </dgm:pt>
    <dgm:pt modelId="{0F685B93-9D7C-4870-9A7A-9EE50A10718D}" type="parTrans" cxnId="{5E746D8E-0018-4A26-AD4B-E370E3B64B48}">
      <dgm:prSet/>
      <dgm:spPr/>
      <dgm:t>
        <a:bodyPr/>
        <a:lstStyle/>
        <a:p>
          <a:endParaRPr lang="es-MX"/>
        </a:p>
      </dgm:t>
    </dgm:pt>
    <dgm:pt modelId="{7E60529B-4071-44BE-A5F8-B5F3D5D96AF7}" type="sibTrans" cxnId="{5E746D8E-0018-4A26-AD4B-E370E3B64B48}">
      <dgm:prSet/>
      <dgm:spPr/>
      <dgm:t>
        <a:bodyPr/>
        <a:lstStyle/>
        <a:p>
          <a:endParaRPr lang="es-MX"/>
        </a:p>
      </dgm:t>
    </dgm:pt>
    <dgm:pt modelId="{BE863ABB-0FA6-49CE-A457-A798B155CB38}">
      <dgm:prSet/>
      <dgm:spPr/>
      <dgm:t>
        <a:bodyPr/>
        <a:lstStyle/>
        <a:p>
          <a:r>
            <a:rPr lang="es-EC"/>
            <a:t>1958</a:t>
          </a:r>
          <a:endParaRPr lang="es-MX"/>
        </a:p>
      </dgm:t>
    </dgm:pt>
    <dgm:pt modelId="{DC019E5E-1FDC-4675-AC39-5EDC3353657B}" type="parTrans" cxnId="{25C16345-8783-4A00-B556-AF33C49981B8}">
      <dgm:prSet/>
      <dgm:spPr/>
      <dgm:t>
        <a:bodyPr/>
        <a:lstStyle/>
        <a:p>
          <a:endParaRPr lang="es-MX"/>
        </a:p>
      </dgm:t>
    </dgm:pt>
    <dgm:pt modelId="{C1B736FD-9EA0-414C-B7BD-00DFBED952E6}" type="sibTrans" cxnId="{25C16345-8783-4A00-B556-AF33C49981B8}">
      <dgm:prSet/>
      <dgm:spPr/>
      <dgm:t>
        <a:bodyPr/>
        <a:lstStyle/>
        <a:p>
          <a:endParaRPr lang="es-MX"/>
        </a:p>
      </dgm:t>
    </dgm:pt>
    <dgm:pt modelId="{ECB942B5-D5E9-4689-BADE-858FD766AC76}">
      <dgm:prSet/>
      <dgm:spPr/>
      <dgm:t>
        <a:bodyPr/>
        <a:lstStyle/>
        <a:p>
          <a:r>
            <a:rPr lang="es-EC"/>
            <a:t>1960</a:t>
          </a:r>
          <a:endParaRPr lang="es-MX"/>
        </a:p>
      </dgm:t>
    </dgm:pt>
    <dgm:pt modelId="{66256FAA-FBB8-49DE-A049-B5385E376DE3}" type="parTrans" cxnId="{1F1CFD54-9C68-45F3-8423-99CB62244AF8}">
      <dgm:prSet/>
      <dgm:spPr/>
      <dgm:t>
        <a:bodyPr/>
        <a:lstStyle/>
        <a:p>
          <a:endParaRPr lang="es-MX"/>
        </a:p>
      </dgm:t>
    </dgm:pt>
    <dgm:pt modelId="{2FAB6507-72BA-4EE6-9527-3BDF2DB91AFC}" type="sibTrans" cxnId="{1F1CFD54-9C68-45F3-8423-99CB62244AF8}">
      <dgm:prSet/>
      <dgm:spPr/>
      <dgm:t>
        <a:bodyPr/>
        <a:lstStyle/>
        <a:p>
          <a:endParaRPr lang="es-MX"/>
        </a:p>
      </dgm:t>
    </dgm:pt>
    <dgm:pt modelId="{13B86F97-F60F-4D89-A743-403FBEEBCA7E}">
      <dgm:prSet/>
      <dgm:spPr/>
      <dgm:t>
        <a:bodyPr/>
        <a:lstStyle/>
        <a:p>
          <a:r>
            <a:rPr lang="es-EC"/>
            <a:t>1967</a:t>
          </a:r>
          <a:endParaRPr lang="es-MX"/>
        </a:p>
      </dgm:t>
    </dgm:pt>
    <dgm:pt modelId="{096F5A8C-3976-48E5-B1AC-4928B81A423B}" type="parTrans" cxnId="{01182A5D-9E13-4BA9-8FC9-2AE78715298C}">
      <dgm:prSet/>
      <dgm:spPr/>
      <dgm:t>
        <a:bodyPr/>
        <a:lstStyle/>
        <a:p>
          <a:endParaRPr lang="es-MX"/>
        </a:p>
      </dgm:t>
    </dgm:pt>
    <dgm:pt modelId="{63EEB374-F539-4D37-A7C2-872E3D02470A}" type="sibTrans" cxnId="{01182A5D-9E13-4BA9-8FC9-2AE78715298C}">
      <dgm:prSet/>
      <dgm:spPr/>
      <dgm:t>
        <a:bodyPr/>
        <a:lstStyle/>
        <a:p>
          <a:endParaRPr lang="es-MX"/>
        </a:p>
      </dgm:t>
    </dgm:pt>
    <dgm:pt modelId="{2517697A-D357-4742-B536-6BE43A56790E}">
      <dgm:prSet/>
      <dgm:spPr/>
      <dgm:t>
        <a:bodyPr/>
        <a:lstStyle/>
        <a:p>
          <a:r>
            <a:rPr lang="es-EC"/>
            <a:t>1970</a:t>
          </a:r>
          <a:endParaRPr lang="es-MX"/>
        </a:p>
      </dgm:t>
    </dgm:pt>
    <dgm:pt modelId="{4415E228-8EC1-4E2A-85AF-478FE5E88E7A}" type="parTrans" cxnId="{98F6D0C3-C9C1-41C1-ACBB-871B0A69BD6E}">
      <dgm:prSet/>
      <dgm:spPr/>
      <dgm:t>
        <a:bodyPr/>
        <a:lstStyle/>
        <a:p>
          <a:endParaRPr lang="es-MX"/>
        </a:p>
      </dgm:t>
    </dgm:pt>
    <dgm:pt modelId="{CC287678-E3C2-4AAF-8943-E152D4EFE923}" type="sibTrans" cxnId="{98F6D0C3-C9C1-41C1-ACBB-871B0A69BD6E}">
      <dgm:prSet/>
      <dgm:spPr/>
      <dgm:t>
        <a:bodyPr/>
        <a:lstStyle/>
        <a:p>
          <a:endParaRPr lang="es-MX"/>
        </a:p>
      </dgm:t>
    </dgm:pt>
    <dgm:pt modelId="{24EEAF33-CF52-438B-B2EF-20DD9EBF9BA8}">
      <dgm:prSet/>
      <dgm:spPr/>
      <dgm:t>
        <a:bodyPr/>
        <a:lstStyle/>
        <a:p>
          <a:r>
            <a:rPr lang="es-EC"/>
            <a:t>1988</a:t>
          </a:r>
          <a:endParaRPr lang="es-MX"/>
        </a:p>
      </dgm:t>
    </dgm:pt>
    <dgm:pt modelId="{86F3E291-0ADD-406A-91C1-76EC79E5F9F8}" type="parTrans" cxnId="{7BA6F4EC-A9D4-47AB-A2E6-AAF8DF723A7D}">
      <dgm:prSet/>
      <dgm:spPr/>
      <dgm:t>
        <a:bodyPr/>
        <a:lstStyle/>
        <a:p>
          <a:endParaRPr lang="es-MX"/>
        </a:p>
      </dgm:t>
    </dgm:pt>
    <dgm:pt modelId="{36104737-13C2-4107-905D-9B6288B1F7C6}" type="sibTrans" cxnId="{7BA6F4EC-A9D4-47AB-A2E6-AAF8DF723A7D}">
      <dgm:prSet/>
      <dgm:spPr/>
      <dgm:t>
        <a:bodyPr/>
        <a:lstStyle/>
        <a:p>
          <a:endParaRPr lang="es-MX"/>
        </a:p>
      </dgm:t>
    </dgm:pt>
    <dgm:pt modelId="{ACDF2784-6014-4D52-ABA2-C6EB1F6A0FD5}">
      <dgm:prSet/>
      <dgm:spPr/>
      <dgm:t>
        <a:bodyPr/>
        <a:lstStyle/>
        <a:p>
          <a:r>
            <a:rPr lang="es-EC"/>
            <a:t>1990</a:t>
          </a:r>
          <a:endParaRPr lang="es-MX"/>
        </a:p>
      </dgm:t>
    </dgm:pt>
    <dgm:pt modelId="{AE5EC9A1-2E71-4E2F-96EB-B17345CA1067}" type="parTrans" cxnId="{BB3BC7A4-56D6-4DD1-ABD8-D99FC983DEFE}">
      <dgm:prSet/>
      <dgm:spPr/>
      <dgm:t>
        <a:bodyPr/>
        <a:lstStyle/>
        <a:p>
          <a:endParaRPr lang="es-MX"/>
        </a:p>
      </dgm:t>
    </dgm:pt>
    <dgm:pt modelId="{1F90A388-C547-4FF1-8D11-E1368CFAD6C0}" type="sibTrans" cxnId="{BB3BC7A4-56D6-4DD1-ABD8-D99FC983DEFE}">
      <dgm:prSet/>
      <dgm:spPr/>
      <dgm:t>
        <a:bodyPr/>
        <a:lstStyle/>
        <a:p>
          <a:endParaRPr lang="es-MX"/>
        </a:p>
      </dgm:t>
    </dgm:pt>
    <dgm:pt modelId="{55CDF48D-0DED-447A-A4BD-995FE1F63FBE}">
      <dgm:prSet/>
      <dgm:spPr/>
      <dgm:t>
        <a:bodyPr/>
        <a:lstStyle/>
        <a:p>
          <a:r>
            <a:rPr lang="es-EC"/>
            <a:t>1999</a:t>
          </a:r>
          <a:endParaRPr lang="es-MX"/>
        </a:p>
      </dgm:t>
    </dgm:pt>
    <dgm:pt modelId="{3FAE37C8-55B3-4CC5-854D-98297476584D}" type="parTrans" cxnId="{730BBF91-D5D6-47AF-AC75-09AE4CF11D55}">
      <dgm:prSet/>
      <dgm:spPr/>
      <dgm:t>
        <a:bodyPr/>
        <a:lstStyle/>
        <a:p>
          <a:endParaRPr lang="es-MX"/>
        </a:p>
      </dgm:t>
    </dgm:pt>
    <dgm:pt modelId="{BB90B2F3-CD20-4198-A2FA-501583E85168}" type="sibTrans" cxnId="{730BBF91-D5D6-47AF-AC75-09AE4CF11D55}">
      <dgm:prSet/>
      <dgm:spPr/>
      <dgm:t>
        <a:bodyPr/>
        <a:lstStyle/>
        <a:p>
          <a:endParaRPr lang="es-MX"/>
        </a:p>
      </dgm:t>
    </dgm:pt>
    <dgm:pt modelId="{E706FCDE-2DC8-4D3D-81CB-376D5D04A175}">
      <dgm:prSet/>
      <dgm:spPr/>
      <dgm:t>
        <a:bodyPr/>
        <a:lstStyle/>
        <a:p>
          <a:r>
            <a:rPr lang="es-EC"/>
            <a:t>2000</a:t>
          </a:r>
          <a:endParaRPr lang="es-MX"/>
        </a:p>
      </dgm:t>
    </dgm:pt>
    <dgm:pt modelId="{9EF96D66-3596-466B-BC42-96327F361F07}" type="parTrans" cxnId="{CA0B62EF-6D6B-412C-AE67-95F17B00DC3E}">
      <dgm:prSet/>
      <dgm:spPr/>
      <dgm:t>
        <a:bodyPr/>
        <a:lstStyle/>
        <a:p>
          <a:endParaRPr lang="es-MX"/>
        </a:p>
      </dgm:t>
    </dgm:pt>
    <dgm:pt modelId="{7B128CB3-2AEE-4DAF-A329-F5116BBAD21F}" type="sibTrans" cxnId="{CA0B62EF-6D6B-412C-AE67-95F17B00DC3E}">
      <dgm:prSet/>
      <dgm:spPr/>
      <dgm:t>
        <a:bodyPr/>
        <a:lstStyle/>
        <a:p>
          <a:endParaRPr lang="es-MX"/>
        </a:p>
      </dgm:t>
    </dgm:pt>
    <dgm:pt modelId="{5A6F20BA-5D9F-429A-A532-90E44536288D}" type="pres">
      <dgm:prSet presAssocID="{013DE975-9C09-492F-986B-6D8D93FBF440}" presName="Name0" presStyleCnt="0">
        <dgm:presLayoutVars>
          <dgm:dir/>
          <dgm:animLvl val="lvl"/>
          <dgm:resizeHandles val="exact"/>
        </dgm:presLayoutVars>
      </dgm:prSet>
      <dgm:spPr/>
    </dgm:pt>
    <dgm:pt modelId="{07BAEB3D-85E9-4344-A961-2A1F8A25F9A1}" type="pres">
      <dgm:prSet presAssocID="{E2465BBD-94FB-4F09-8ED3-9BB2861B84EC}" presName="parTxOnly" presStyleLbl="node1" presStyleIdx="0" presStyleCnt="11">
        <dgm:presLayoutVars>
          <dgm:chMax val="0"/>
          <dgm:chPref val="0"/>
          <dgm:bulletEnabled val="1"/>
        </dgm:presLayoutVars>
      </dgm:prSet>
      <dgm:spPr/>
    </dgm:pt>
    <dgm:pt modelId="{5EC5D3B4-9C8A-4433-82F5-05D0A52CEF8A}" type="pres">
      <dgm:prSet presAssocID="{FC5FEA97-B1BC-455C-B134-E66E39489169}" presName="parTxOnlySpace" presStyleCnt="0"/>
      <dgm:spPr/>
    </dgm:pt>
    <dgm:pt modelId="{0C2D69CC-4A82-4BE0-822C-963FABE9BAD3}" type="pres">
      <dgm:prSet presAssocID="{F6344B5A-728C-4873-89A4-396EF59C33EB}" presName="parTxOnly" presStyleLbl="node1" presStyleIdx="1" presStyleCnt="11">
        <dgm:presLayoutVars>
          <dgm:chMax val="0"/>
          <dgm:chPref val="0"/>
          <dgm:bulletEnabled val="1"/>
        </dgm:presLayoutVars>
      </dgm:prSet>
      <dgm:spPr/>
    </dgm:pt>
    <dgm:pt modelId="{A86CD927-7ED3-4DA7-8632-594087082E09}" type="pres">
      <dgm:prSet presAssocID="{92CB8C66-21BD-45A6-855C-CC021F795738}" presName="parTxOnlySpace" presStyleCnt="0"/>
      <dgm:spPr/>
    </dgm:pt>
    <dgm:pt modelId="{99B047E8-E348-4507-9F42-5DAD2576F4A9}" type="pres">
      <dgm:prSet presAssocID="{D815824E-89B7-4E03-8448-85F67ED1B1BD}" presName="parTxOnly" presStyleLbl="node1" presStyleIdx="2" presStyleCnt="11">
        <dgm:presLayoutVars>
          <dgm:chMax val="0"/>
          <dgm:chPref val="0"/>
          <dgm:bulletEnabled val="1"/>
        </dgm:presLayoutVars>
      </dgm:prSet>
      <dgm:spPr/>
    </dgm:pt>
    <dgm:pt modelId="{032CDFB8-B349-4162-A9F1-8234FFC87CE0}" type="pres">
      <dgm:prSet presAssocID="{7E60529B-4071-44BE-A5F8-B5F3D5D96AF7}" presName="parTxOnlySpace" presStyleCnt="0"/>
      <dgm:spPr/>
    </dgm:pt>
    <dgm:pt modelId="{667795F6-0055-422A-9862-6B6060A6A190}" type="pres">
      <dgm:prSet presAssocID="{BE863ABB-0FA6-49CE-A457-A798B155CB38}" presName="parTxOnly" presStyleLbl="node1" presStyleIdx="3" presStyleCnt="11">
        <dgm:presLayoutVars>
          <dgm:chMax val="0"/>
          <dgm:chPref val="0"/>
          <dgm:bulletEnabled val="1"/>
        </dgm:presLayoutVars>
      </dgm:prSet>
      <dgm:spPr/>
    </dgm:pt>
    <dgm:pt modelId="{14FB8C34-55C8-4AEC-99F6-0C46A4C1D0E0}" type="pres">
      <dgm:prSet presAssocID="{C1B736FD-9EA0-414C-B7BD-00DFBED952E6}" presName="parTxOnlySpace" presStyleCnt="0"/>
      <dgm:spPr/>
    </dgm:pt>
    <dgm:pt modelId="{01E649BF-A57E-4E50-94FC-26658F3E6DD3}" type="pres">
      <dgm:prSet presAssocID="{ECB942B5-D5E9-4689-BADE-858FD766AC76}" presName="parTxOnly" presStyleLbl="node1" presStyleIdx="4" presStyleCnt="11">
        <dgm:presLayoutVars>
          <dgm:chMax val="0"/>
          <dgm:chPref val="0"/>
          <dgm:bulletEnabled val="1"/>
        </dgm:presLayoutVars>
      </dgm:prSet>
      <dgm:spPr/>
    </dgm:pt>
    <dgm:pt modelId="{E7949B4D-F445-4838-B5D2-CA6A1E4B7DFB}" type="pres">
      <dgm:prSet presAssocID="{2FAB6507-72BA-4EE6-9527-3BDF2DB91AFC}" presName="parTxOnlySpace" presStyleCnt="0"/>
      <dgm:spPr/>
    </dgm:pt>
    <dgm:pt modelId="{7BB1CDB5-83A2-4E47-A242-7A26EEBDB595}" type="pres">
      <dgm:prSet presAssocID="{13B86F97-F60F-4D89-A743-403FBEEBCA7E}" presName="parTxOnly" presStyleLbl="node1" presStyleIdx="5" presStyleCnt="11">
        <dgm:presLayoutVars>
          <dgm:chMax val="0"/>
          <dgm:chPref val="0"/>
          <dgm:bulletEnabled val="1"/>
        </dgm:presLayoutVars>
      </dgm:prSet>
      <dgm:spPr/>
    </dgm:pt>
    <dgm:pt modelId="{4FF5B2F7-DB7C-4B02-B7FA-57F45FF2D39A}" type="pres">
      <dgm:prSet presAssocID="{63EEB374-F539-4D37-A7C2-872E3D02470A}" presName="parTxOnlySpace" presStyleCnt="0"/>
      <dgm:spPr/>
    </dgm:pt>
    <dgm:pt modelId="{96B36D89-F79D-4DBB-BB01-F2D375469BD9}" type="pres">
      <dgm:prSet presAssocID="{2517697A-D357-4742-B536-6BE43A56790E}" presName="parTxOnly" presStyleLbl="node1" presStyleIdx="6" presStyleCnt="11">
        <dgm:presLayoutVars>
          <dgm:chMax val="0"/>
          <dgm:chPref val="0"/>
          <dgm:bulletEnabled val="1"/>
        </dgm:presLayoutVars>
      </dgm:prSet>
      <dgm:spPr/>
    </dgm:pt>
    <dgm:pt modelId="{B39C9A26-52FB-4E24-B140-F7D265A78E56}" type="pres">
      <dgm:prSet presAssocID="{CC287678-E3C2-4AAF-8943-E152D4EFE923}" presName="parTxOnlySpace" presStyleCnt="0"/>
      <dgm:spPr/>
    </dgm:pt>
    <dgm:pt modelId="{57615853-86B4-4F1F-BD43-27ACF27ED7E3}" type="pres">
      <dgm:prSet presAssocID="{24EEAF33-CF52-438B-B2EF-20DD9EBF9BA8}" presName="parTxOnly" presStyleLbl="node1" presStyleIdx="7" presStyleCnt="11">
        <dgm:presLayoutVars>
          <dgm:chMax val="0"/>
          <dgm:chPref val="0"/>
          <dgm:bulletEnabled val="1"/>
        </dgm:presLayoutVars>
      </dgm:prSet>
      <dgm:spPr/>
    </dgm:pt>
    <dgm:pt modelId="{5E21CDFD-4346-4221-B0FF-E4D1D89DFF53}" type="pres">
      <dgm:prSet presAssocID="{36104737-13C2-4107-905D-9B6288B1F7C6}" presName="parTxOnlySpace" presStyleCnt="0"/>
      <dgm:spPr/>
    </dgm:pt>
    <dgm:pt modelId="{4ED90DFC-4CB9-453D-A021-233CAD5E1FF4}" type="pres">
      <dgm:prSet presAssocID="{ACDF2784-6014-4D52-ABA2-C6EB1F6A0FD5}" presName="parTxOnly" presStyleLbl="node1" presStyleIdx="8" presStyleCnt="11">
        <dgm:presLayoutVars>
          <dgm:chMax val="0"/>
          <dgm:chPref val="0"/>
          <dgm:bulletEnabled val="1"/>
        </dgm:presLayoutVars>
      </dgm:prSet>
      <dgm:spPr/>
    </dgm:pt>
    <dgm:pt modelId="{589F3EDA-C4AC-4E7C-97F9-0DE4BF71241B}" type="pres">
      <dgm:prSet presAssocID="{1F90A388-C547-4FF1-8D11-E1368CFAD6C0}" presName="parTxOnlySpace" presStyleCnt="0"/>
      <dgm:spPr/>
    </dgm:pt>
    <dgm:pt modelId="{62F138F6-6042-476A-B6DF-1D9B9168B90E}" type="pres">
      <dgm:prSet presAssocID="{55CDF48D-0DED-447A-A4BD-995FE1F63FBE}" presName="parTxOnly" presStyleLbl="node1" presStyleIdx="9" presStyleCnt="11">
        <dgm:presLayoutVars>
          <dgm:chMax val="0"/>
          <dgm:chPref val="0"/>
          <dgm:bulletEnabled val="1"/>
        </dgm:presLayoutVars>
      </dgm:prSet>
      <dgm:spPr/>
    </dgm:pt>
    <dgm:pt modelId="{E33412AC-56BE-4827-AD79-1B5AE8DC74E4}" type="pres">
      <dgm:prSet presAssocID="{BB90B2F3-CD20-4198-A2FA-501583E85168}" presName="parTxOnlySpace" presStyleCnt="0"/>
      <dgm:spPr/>
    </dgm:pt>
    <dgm:pt modelId="{7171E3F5-0720-4FE3-A3FB-C562898A5DC2}" type="pres">
      <dgm:prSet presAssocID="{E706FCDE-2DC8-4D3D-81CB-376D5D04A175}" presName="parTxOnly" presStyleLbl="node1" presStyleIdx="10" presStyleCnt="11">
        <dgm:presLayoutVars>
          <dgm:chMax val="0"/>
          <dgm:chPref val="0"/>
          <dgm:bulletEnabled val="1"/>
        </dgm:presLayoutVars>
      </dgm:prSet>
      <dgm:spPr/>
    </dgm:pt>
  </dgm:ptLst>
  <dgm:cxnLst>
    <dgm:cxn modelId="{A82DFC01-E57A-4032-BE88-9EEFECD37168}" type="presOf" srcId="{ECB942B5-D5E9-4689-BADE-858FD766AC76}" destId="{01E649BF-A57E-4E50-94FC-26658F3E6DD3}" srcOrd="0" destOrd="0" presId="urn:microsoft.com/office/officeart/2005/8/layout/chevron1"/>
    <dgm:cxn modelId="{3C089E04-10B3-4DD2-8FB3-00B757BEC01C}" type="presOf" srcId="{ACDF2784-6014-4D52-ABA2-C6EB1F6A0FD5}" destId="{4ED90DFC-4CB9-453D-A021-233CAD5E1FF4}" srcOrd="0" destOrd="0" presId="urn:microsoft.com/office/officeart/2005/8/layout/chevron1"/>
    <dgm:cxn modelId="{EA7D1D0B-110A-4BE4-930A-A49F59EE896F}" type="presOf" srcId="{F6344B5A-728C-4873-89A4-396EF59C33EB}" destId="{0C2D69CC-4A82-4BE0-822C-963FABE9BAD3}" srcOrd="0" destOrd="0" presId="urn:microsoft.com/office/officeart/2005/8/layout/chevron1"/>
    <dgm:cxn modelId="{7D70FB0C-8ED4-4A5B-B4AF-7910DCED2A60}" type="presOf" srcId="{013DE975-9C09-492F-986B-6D8D93FBF440}" destId="{5A6F20BA-5D9F-429A-A532-90E44536288D}" srcOrd="0" destOrd="0" presId="urn:microsoft.com/office/officeart/2005/8/layout/chevron1"/>
    <dgm:cxn modelId="{FE2BB83A-830F-4BC7-BFA9-13D3A7CBD9F7}" type="presOf" srcId="{13B86F97-F60F-4D89-A743-403FBEEBCA7E}" destId="{7BB1CDB5-83A2-4E47-A242-7A26EEBDB595}" srcOrd="0" destOrd="0" presId="urn:microsoft.com/office/officeart/2005/8/layout/chevron1"/>
    <dgm:cxn modelId="{F1D8D93C-30CC-4C6C-A929-AD51DF681218}" type="presOf" srcId="{D815824E-89B7-4E03-8448-85F67ED1B1BD}" destId="{99B047E8-E348-4507-9F42-5DAD2576F4A9}" srcOrd="0" destOrd="0" presId="urn:microsoft.com/office/officeart/2005/8/layout/chevron1"/>
    <dgm:cxn modelId="{01182A5D-9E13-4BA9-8FC9-2AE78715298C}" srcId="{013DE975-9C09-492F-986B-6D8D93FBF440}" destId="{13B86F97-F60F-4D89-A743-403FBEEBCA7E}" srcOrd="5" destOrd="0" parTransId="{096F5A8C-3976-48E5-B1AC-4928B81A423B}" sibTransId="{63EEB374-F539-4D37-A7C2-872E3D02470A}"/>
    <dgm:cxn modelId="{25C16345-8783-4A00-B556-AF33C49981B8}" srcId="{013DE975-9C09-492F-986B-6D8D93FBF440}" destId="{BE863ABB-0FA6-49CE-A457-A798B155CB38}" srcOrd="3" destOrd="0" parTransId="{DC019E5E-1FDC-4675-AC39-5EDC3353657B}" sibTransId="{C1B736FD-9EA0-414C-B7BD-00DFBED952E6}"/>
    <dgm:cxn modelId="{8B0BEF47-4B8E-4723-A901-A5798C4E17B6}" type="presOf" srcId="{E2465BBD-94FB-4F09-8ED3-9BB2861B84EC}" destId="{07BAEB3D-85E9-4344-A961-2A1F8A25F9A1}" srcOrd="0" destOrd="0" presId="urn:microsoft.com/office/officeart/2005/8/layout/chevron1"/>
    <dgm:cxn modelId="{B831F367-3F1D-4B39-99A2-4F26BB19B2C8}" type="presOf" srcId="{2517697A-D357-4742-B536-6BE43A56790E}" destId="{96B36D89-F79D-4DBB-BB01-F2D375469BD9}" srcOrd="0" destOrd="0" presId="urn:microsoft.com/office/officeart/2005/8/layout/chevron1"/>
    <dgm:cxn modelId="{1F1CFD54-9C68-45F3-8423-99CB62244AF8}" srcId="{013DE975-9C09-492F-986B-6D8D93FBF440}" destId="{ECB942B5-D5E9-4689-BADE-858FD766AC76}" srcOrd="4" destOrd="0" parTransId="{66256FAA-FBB8-49DE-A049-B5385E376DE3}" sibTransId="{2FAB6507-72BA-4EE6-9527-3BDF2DB91AFC}"/>
    <dgm:cxn modelId="{23C1A182-D263-44B5-AE20-F013692A66FE}" srcId="{013DE975-9C09-492F-986B-6D8D93FBF440}" destId="{F6344B5A-728C-4873-89A4-396EF59C33EB}" srcOrd="1" destOrd="0" parTransId="{DDD10B47-4EB7-4021-A337-401961297669}" sibTransId="{92CB8C66-21BD-45A6-855C-CC021F795738}"/>
    <dgm:cxn modelId="{4515BD84-D5B5-4419-8413-5EDE49A6E660}" type="presOf" srcId="{E706FCDE-2DC8-4D3D-81CB-376D5D04A175}" destId="{7171E3F5-0720-4FE3-A3FB-C562898A5DC2}" srcOrd="0" destOrd="0" presId="urn:microsoft.com/office/officeart/2005/8/layout/chevron1"/>
    <dgm:cxn modelId="{5E746D8E-0018-4A26-AD4B-E370E3B64B48}" srcId="{013DE975-9C09-492F-986B-6D8D93FBF440}" destId="{D815824E-89B7-4E03-8448-85F67ED1B1BD}" srcOrd="2" destOrd="0" parTransId="{0F685B93-9D7C-4870-9A7A-9EE50A10718D}" sibTransId="{7E60529B-4071-44BE-A5F8-B5F3D5D96AF7}"/>
    <dgm:cxn modelId="{730BBF91-D5D6-47AF-AC75-09AE4CF11D55}" srcId="{013DE975-9C09-492F-986B-6D8D93FBF440}" destId="{55CDF48D-0DED-447A-A4BD-995FE1F63FBE}" srcOrd="9" destOrd="0" parTransId="{3FAE37C8-55B3-4CC5-854D-98297476584D}" sibTransId="{BB90B2F3-CD20-4198-A2FA-501583E85168}"/>
    <dgm:cxn modelId="{BB3BC7A4-56D6-4DD1-ABD8-D99FC983DEFE}" srcId="{013DE975-9C09-492F-986B-6D8D93FBF440}" destId="{ACDF2784-6014-4D52-ABA2-C6EB1F6A0FD5}" srcOrd="8" destOrd="0" parTransId="{AE5EC9A1-2E71-4E2F-96EB-B17345CA1067}" sibTransId="{1F90A388-C547-4FF1-8D11-E1368CFAD6C0}"/>
    <dgm:cxn modelId="{98F6D0C3-C9C1-41C1-ACBB-871B0A69BD6E}" srcId="{013DE975-9C09-492F-986B-6D8D93FBF440}" destId="{2517697A-D357-4742-B536-6BE43A56790E}" srcOrd="6" destOrd="0" parTransId="{4415E228-8EC1-4E2A-85AF-478FE5E88E7A}" sibTransId="{CC287678-E3C2-4AAF-8943-E152D4EFE923}"/>
    <dgm:cxn modelId="{87F47BE5-6EB6-4996-9795-91A8CBA9A6C4}" srcId="{013DE975-9C09-492F-986B-6D8D93FBF440}" destId="{E2465BBD-94FB-4F09-8ED3-9BB2861B84EC}" srcOrd="0" destOrd="0" parTransId="{59099EC8-782A-459F-B4FA-AD6D433F8629}" sibTransId="{FC5FEA97-B1BC-455C-B134-E66E39489169}"/>
    <dgm:cxn modelId="{C27F3FEA-86F8-438E-9A61-821AD8152294}" type="presOf" srcId="{24EEAF33-CF52-438B-B2EF-20DD9EBF9BA8}" destId="{57615853-86B4-4F1F-BD43-27ACF27ED7E3}" srcOrd="0" destOrd="0" presId="urn:microsoft.com/office/officeart/2005/8/layout/chevron1"/>
    <dgm:cxn modelId="{7BA6F4EC-A9D4-47AB-A2E6-AAF8DF723A7D}" srcId="{013DE975-9C09-492F-986B-6D8D93FBF440}" destId="{24EEAF33-CF52-438B-B2EF-20DD9EBF9BA8}" srcOrd="7" destOrd="0" parTransId="{86F3E291-0ADD-406A-91C1-76EC79E5F9F8}" sibTransId="{36104737-13C2-4107-905D-9B6288B1F7C6}"/>
    <dgm:cxn modelId="{8E025EEF-FFC2-4668-8AB1-E5DA4598EB03}" type="presOf" srcId="{55CDF48D-0DED-447A-A4BD-995FE1F63FBE}" destId="{62F138F6-6042-476A-B6DF-1D9B9168B90E}" srcOrd="0" destOrd="0" presId="urn:microsoft.com/office/officeart/2005/8/layout/chevron1"/>
    <dgm:cxn modelId="{CA0B62EF-6D6B-412C-AE67-95F17B00DC3E}" srcId="{013DE975-9C09-492F-986B-6D8D93FBF440}" destId="{E706FCDE-2DC8-4D3D-81CB-376D5D04A175}" srcOrd="10" destOrd="0" parTransId="{9EF96D66-3596-466B-BC42-96327F361F07}" sibTransId="{7B128CB3-2AEE-4DAF-A329-F5116BBAD21F}"/>
    <dgm:cxn modelId="{5C4788F6-159E-4918-B5F9-E0DF220FF5DF}" type="presOf" srcId="{BE863ABB-0FA6-49CE-A457-A798B155CB38}" destId="{667795F6-0055-422A-9862-6B6060A6A190}" srcOrd="0" destOrd="0" presId="urn:microsoft.com/office/officeart/2005/8/layout/chevron1"/>
    <dgm:cxn modelId="{BD143541-4FB4-4576-BBA1-8CC5E592E717}" type="presParOf" srcId="{5A6F20BA-5D9F-429A-A532-90E44536288D}" destId="{07BAEB3D-85E9-4344-A961-2A1F8A25F9A1}" srcOrd="0" destOrd="0" presId="urn:microsoft.com/office/officeart/2005/8/layout/chevron1"/>
    <dgm:cxn modelId="{B763C03F-1E19-486C-9B8B-211B63685EC7}" type="presParOf" srcId="{5A6F20BA-5D9F-429A-A532-90E44536288D}" destId="{5EC5D3B4-9C8A-4433-82F5-05D0A52CEF8A}" srcOrd="1" destOrd="0" presId="urn:microsoft.com/office/officeart/2005/8/layout/chevron1"/>
    <dgm:cxn modelId="{0C818193-C3D4-411D-8A24-77C8083544A8}" type="presParOf" srcId="{5A6F20BA-5D9F-429A-A532-90E44536288D}" destId="{0C2D69CC-4A82-4BE0-822C-963FABE9BAD3}" srcOrd="2" destOrd="0" presId="urn:microsoft.com/office/officeart/2005/8/layout/chevron1"/>
    <dgm:cxn modelId="{AD3712BF-30A1-4596-8C19-F3310A63E90F}" type="presParOf" srcId="{5A6F20BA-5D9F-429A-A532-90E44536288D}" destId="{A86CD927-7ED3-4DA7-8632-594087082E09}" srcOrd="3" destOrd="0" presId="urn:microsoft.com/office/officeart/2005/8/layout/chevron1"/>
    <dgm:cxn modelId="{4B976AB4-1C06-4FAD-8F34-1110F5C617A1}" type="presParOf" srcId="{5A6F20BA-5D9F-429A-A532-90E44536288D}" destId="{99B047E8-E348-4507-9F42-5DAD2576F4A9}" srcOrd="4" destOrd="0" presId="urn:microsoft.com/office/officeart/2005/8/layout/chevron1"/>
    <dgm:cxn modelId="{B18A50DD-1552-44BA-A349-206C4328F182}" type="presParOf" srcId="{5A6F20BA-5D9F-429A-A532-90E44536288D}" destId="{032CDFB8-B349-4162-A9F1-8234FFC87CE0}" srcOrd="5" destOrd="0" presId="urn:microsoft.com/office/officeart/2005/8/layout/chevron1"/>
    <dgm:cxn modelId="{39028FC8-AEE4-479A-9590-6279672D9758}" type="presParOf" srcId="{5A6F20BA-5D9F-429A-A532-90E44536288D}" destId="{667795F6-0055-422A-9862-6B6060A6A190}" srcOrd="6" destOrd="0" presId="urn:microsoft.com/office/officeart/2005/8/layout/chevron1"/>
    <dgm:cxn modelId="{310883D9-EB05-4186-B134-B45DB2B8CCC1}" type="presParOf" srcId="{5A6F20BA-5D9F-429A-A532-90E44536288D}" destId="{14FB8C34-55C8-4AEC-99F6-0C46A4C1D0E0}" srcOrd="7" destOrd="0" presId="urn:microsoft.com/office/officeart/2005/8/layout/chevron1"/>
    <dgm:cxn modelId="{257FE0C9-36E0-4A89-80F1-1B24AF6DBA43}" type="presParOf" srcId="{5A6F20BA-5D9F-429A-A532-90E44536288D}" destId="{01E649BF-A57E-4E50-94FC-26658F3E6DD3}" srcOrd="8" destOrd="0" presId="urn:microsoft.com/office/officeart/2005/8/layout/chevron1"/>
    <dgm:cxn modelId="{B31A83B8-0C31-4092-8601-A4B4368038FF}" type="presParOf" srcId="{5A6F20BA-5D9F-429A-A532-90E44536288D}" destId="{E7949B4D-F445-4838-B5D2-CA6A1E4B7DFB}" srcOrd="9" destOrd="0" presId="urn:microsoft.com/office/officeart/2005/8/layout/chevron1"/>
    <dgm:cxn modelId="{368E0B09-F0F7-402E-8554-F485AAC1F1C7}" type="presParOf" srcId="{5A6F20BA-5D9F-429A-A532-90E44536288D}" destId="{7BB1CDB5-83A2-4E47-A242-7A26EEBDB595}" srcOrd="10" destOrd="0" presId="urn:microsoft.com/office/officeart/2005/8/layout/chevron1"/>
    <dgm:cxn modelId="{773BC797-9229-4B24-9CCC-38BF1E1E15DB}" type="presParOf" srcId="{5A6F20BA-5D9F-429A-A532-90E44536288D}" destId="{4FF5B2F7-DB7C-4B02-B7FA-57F45FF2D39A}" srcOrd="11" destOrd="0" presId="urn:microsoft.com/office/officeart/2005/8/layout/chevron1"/>
    <dgm:cxn modelId="{39A21632-E67D-44A5-8F1B-38571B4D3CA9}" type="presParOf" srcId="{5A6F20BA-5D9F-429A-A532-90E44536288D}" destId="{96B36D89-F79D-4DBB-BB01-F2D375469BD9}" srcOrd="12" destOrd="0" presId="urn:microsoft.com/office/officeart/2005/8/layout/chevron1"/>
    <dgm:cxn modelId="{FAC7F5A4-BED7-4D5B-A46D-075930EB16DF}" type="presParOf" srcId="{5A6F20BA-5D9F-429A-A532-90E44536288D}" destId="{B39C9A26-52FB-4E24-B140-F7D265A78E56}" srcOrd="13" destOrd="0" presId="urn:microsoft.com/office/officeart/2005/8/layout/chevron1"/>
    <dgm:cxn modelId="{6D1A01A1-75C8-469B-821E-8A159EAE643E}" type="presParOf" srcId="{5A6F20BA-5D9F-429A-A532-90E44536288D}" destId="{57615853-86B4-4F1F-BD43-27ACF27ED7E3}" srcOrd="14" destOrd="0" presId="urn:microsoft.com/office/officeart/2005/8/layout/chevron1"/>
    <dgm:cxn modelId="{4110F0A7-7B49-4236-89A9-A1F486686BF1}" type="presParOf" srcId="{5A6F20BA-5D9F-429A-A532-90E44536288D}" destId="{5E21CDFD-4346-4221-B0FF-E4D1D89DFF53}" srcOrd="15" destOrd="0" presId="urn:microsoft.com/office/officeart/2005/8/layout/chevron1"/>
    <dgm:cxn modelId="{37437760-0DD4-4C1C-AA54-9588A4DA46B9}" type="presParOf" srcId="{5A6F20BA-5D9F-429A-A532-90E44536288D}" destId="{4ED90DFC-4CB9-453D-A021-233CAD5E1FF4}" srcOrd="16" destOrd="0" presId="urn:microsoft.com/office/officeart/2005/8/layout/chevron1"/>
    <dgm:cxn modelId="{A7EFC9A1-6073-4DB5-BC60-52220C031666}" type="presParOf" srcId="{5A6F20BA-5D9F-429A-A532-90E44536288D}" destId="{589F3EDA-C4AC-4E7C-97F9-0DE4BF71241B}" srcOrd="17" destOrd="0" presId="urn:microsoft.com/office/officeart/2005/8/layout/chevron1"/>
    <dgm:cxn modelId="{66F17126-9E43-4D91-8644-2120D971B997}" type="presParOf" srcId="{5A6F20BA-5D9F-429A-A532-90E44536288D}" destId="{62F138F6-6042-476A-B6DF-1D9B9168B90E}" srcOrd="18" destOrd="0" presId="urn:microsoft.com/office/officeart/2005/8/layout/chevron1"/>
    <dgm:cxn modelId="{6497E8DC-024C-4FA2-AD60-BA3E508A7897}" type="presParOf" srcId="{5A6F20BA-5D9F-429A-A532-90E44536288D}" destId="{E33412AC-56BE-4827-AD79-1B5AE8DC74E4}" srcOrd="19" destOrd="0" presId="urn:microsoft.com/office/officeart/2005/8/layout/chevron1"/>
    <dgm:cxn modelId="{08552E1A-F30B-4F99-9490-8A692BFD9750}" type="presParOf" srcId="{5A6F20BA-5D9F-429A-A532-90E44536288D}" destId="{7171E3F5-0720-4FE3-A3FB-C562898A5DC2}" srcOrd="2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63E72C-9C70-4DF3-B43A-2DD9E4727BD3}"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s-EC"/>
        </a:p>
      </dgm:t>
    </dgm:pt>
    <dgm:pt modelId="{43BC2176-8BD4-49DE-995D-96421D53B23B}">
      <dgm:prSet phldrT="[Texto]"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La fibra óptica hace posible navegar por Internet a una velocidad de dos millones de bps.</a:t>
          </a:r>
        </a:p>
      </dgm:t>
    </dgm:pt>
    <dgm:pt modelId="{2AC0F4F9-0752-4171-B18E-6BAB1AF55C22}" type="parTrans" cxnId="{E40B822F-C2D8-41D9-BA8A-7B35B9E27E6D}">
      <dgm:prSet/>
      <dgm:spPr/>
      <dgm:t>
        <a:bodyPr/>
        <a:lstStyle/>
        <a:p>
          <a:endParaRPr lang="es-EC" sz="3200">
            <a:latin typeface="Arial" panose="020B0604020202020204" pitchFamily="34" charset="0"/>
            <a:cs typeface="Arial" panose="020B0604020202020204" pitchFamily="34" charset="0"/>
          </a:endParaRPr>
        </a:p>
      </dgm:t>
    </dgm:pt>
    <dgm:pt modelId="{01F8B572-E998-4304-BAC0-57235FD2CAC6}" type="sibTrans" cxnId="{E40B822F-C2D8-41D9-BA8A-7B35B9E27E6D}">
      <dgm:prSet/>
      <dgm:spPr/>
      <dgm:t>
        <a:bodyPr/>
        <a:lstStyle/>
        <a:p>
          <a:endParaRPr lang="es-EC" sz="3200">
            <a:latin typeface="Arial" panose="020B0604020202020204" pitchFamily="34" charset="0"/>
            <a:cs typeface="Arial" panose="020B0604020202020204" pitchFamily="34" charset="0"/>
          </a:endParaRPr>
        </a:p>
      </dgm:t>
    </dgm:pt>
    <dgm:pt modelId="{36CF0283-6FA6-42F2-9B92-93C0323AB695}">
      <dgm:prSet phldrT="[Texto]" custT="1"/>
      <dgm:spPr>
        <a:solidFill>
          <a:schemeClr val="bg2">
            <a:lumMod val="25000"/>
          </a:schemeClr>
        </a:solidFill>
      </dgm:spPr>
      <dgm:t>
        <a:bodyPr/>
        <a:lstStyle/>
        <a:p>
          <a:r>
            <a:rPr lang="es-EC" sz="1200">
              <a:latin typeface="Arial" panose="020B0604020202020204" pitchFamily="34" charset="0"/>
              <a:cs typeface="Arial" panose="020B0604020202020204" pitchFamily="34" charset="0"/>
            </a:rPr>
            <a:t>DESVENTAJAS</a:t>
          </a:r>
        </a:p>
      </dgm:t>
    </dgm:pt>
    <dgm:pt modelId="{79439A87-6E3D-4CFB-9DB9-6DCF4A215570}" type="parTrans" cxnId="{80EF9D2E-C4E2-4B14-A8DA-44D3D73C1EC0}">
      <dgm:prSet/>
      <dgm:spPr/>
      <dgm:t>
        <a:bodyPr/>
        <a:lstStyle/>
        <a:p>
          <a:endParaRPr lang="es-EC" sz="3200">
            <a:latin typeface="Arial" panose="020B0604020202020204" pitchFamily="34" charset="0"/>
            <a:cs typeface="Arial" panose="020B0604020202020204" pitchFamily="34" charset="0"/>
          </a:endParaRPr>
        </a:p>
      </dgm:t>
    </dgm:pt>
    <dgm:pt modelId="{19635F93-1E96-4B99-8E77-32CB020F1897}" type="sibTrans" cxnId="{80EF9D2E-C4E2-4B14-A8DA-44D3D73C1EC0}">
      <dgm:prSet/>
      <dgm:spPr/>
      <dgm:t>
        <a:bodyPr/>
        <a:lstStyle/>
        <a:p>
          <a:endParaRPr lang="es-EC" sz="3200">
            <a:latin typeface="Arial" panose="020B0604020202020204" pitchFamily="34" charset="0"/>
            <a:cs typeface="Arial" panose="020B0604020202020204" pitchFamily="34" charset="0"/>
          </a:endParaRPr>
        </a:p>
      </dgm:t>
    </dgm:pt>
    <dgm:pt modelId="{0E4059A3-AA3C-431D-8CD7-4CA9C1102F1A}">
      <dgm:prSet phldrT="[Texto]"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Los sistemas de transmisión son más caros.</a:t>
          </a:r>
        </a:p>
      </dgm:t>
    </dgm:pt>
    <dgm:pt modelId="{28611F5E-67AD-4448-A129-1410C90306BE}" type="parTrans" cxnId="{9C2DDBBF-013B-415C-A731-56918397200B}">
      <dgm:prSet/>
      <dgm:spPr/>
      <dgm:t>
        <a:bodyPr/>
        <a:lstStyle/>
        <a:p>
          <a:endParaRPr lang="es-EC" sz="3200">
            <a:latin typeface="Arial" panose="020B0604020202020204" pitchFamily="34" charset="0"/>
            <a:cs typeface="Arial" panose="020B0604020202020204" pitchFamily="34" charset="0"/>
          </a:endParaRPr>
        </a:p>
      </dgm:t>
    </dgm:pt>
    <dgm:pt modelId="{3949F2D8-5760-49B1-8A10-A6CD9BB465A8}" type="sibTrans" cxnId="{9C2DDBBF-013B-415C-A731-56918397200B}">
      <dgm:prSet/>
      <dgm:spPr/>
      <dgm:t>
        <a:bodyPr/>
        <a:lstStyle/>
        <a:p>
          <a:endParaRPr lang="es-EC" sz="3200">
            <a:latin typeface="Arial" panose="020B0604020202020204" pitchFamily="34" charset="0"/>
            <a:cs typeface="Arial" panose="020B0604020202020204" pitchFamily="34" charset="0"/>
          </a:endParaRPr>
        </a:p>
      </dgm:t>
    </dgm:pt>
    <dgm:pt modelId="{8316AEC3-16BC-46D6-A954-E53990A19CB9}">
      <dgm:prSet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Acceso ilimitado y continuo las 24 horas del día, sin congestiones.</a:t>
          </a:r>
        </a:p>
      </dgm:t>
    </dgm:pt>
    <dgm:pt modelId="{0918BEA1-6741-4D17-878A-573F762E256B}" type="parTrans" cxnId="{884E378F-6A65-492E-B36F-456B1C7622B4}">
      <dgm:prSet/>
      <dgm:spPr/>
      <dgm:t>
        <a:bodyPr/>
        <a:lstStyle/>
        <a:p>
          <a:endParaRPr lang="es-EC" sz="3200">
            <a:latin typeface="Arial" panose="020B0604020202020204" pitchFamily="34" charset="0"/>
            <a:cs typeface="Arial" panose="020B0604020202020204" pitchFamily="34" charset="0"/>
          </a:endParaRPr>
        </a:p>
      </dgm:t>
    </dgm:pt>
    <dgm:pt modelId="{A9E7547F-00EB-4E54-AAEF-73FF9F933218}" type="sibTrans" cxnId="{884E378F-6A65-492E-B36F-456B1C7622B4}">
      <dgm:prSet/>
      <dgm:spPr/>
      <dgm:t>
        <a:bodyPr/>
        <a:lstStyle/>
        <a:p>
          <a:endParaRPr lang="es-EC" sz="3200">
            <a:latin typeface="Arial" panose="020B0604020202020204" pitchFamily="34" charset="0"/>
            <a:cs typeface="Arial" panose="020B0604020202020204" pitchFamily="34" charset="0"/>
          </a:endParaRPr>
        </a:p>
      </dgm:t>
    </dgm:pt>
    <dgm:pt modelId="{D0B883A8-7B7B-41D7-8619-206425D2013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Video y sonido en tiempo real.</a:t>
          </a:r>
        </a:p>
      </dgm:t>
    </dgm:pt>
    <dgm:pt modelId="{BCB9D875-469A-4630-84F2-F6CA0D955B36}" type="parTrans" cxnId="{EFAB3346-361F-4215-897D-9379EA52DE74}">
      <dgm:prSet/>
      <dgm:spPr/>
      <dgm:t>
        <a:bodyPr/>
        <a:lstStyle/>
        <a:p>
          <a:endParaRPr lang="es-EC" sz="3200">
            <a:latin typeface="Arial" panose="020B0604020202020204" pitchFamily="34" charset="0"/>
            <a:cs typeface="Arial" panose="020B0604020202020204" pitchFamily="34" charset="0"/>
          </a:endParaRPr>
        </a:p>
      </dgm:t>
    </dgm:pt>
    <dgm:pt modelId="{0D3F1BC0-737A-4487-91E4-A4F55F019BBB}" type="sibTrans" cxnId="{EFAB3346-361F-4215-897D-9379EA52DE74}">
      <dgm:prSet/>
      <dgm:spPr/>
      <dgm:t>
        <a:bodyPr/>
        <a:lstStyle/>
        <a:p>
          <a:endParaRPr lang="es-EC" sz="3200">
            <a:latin typeface="Arial" panose="020B0604020202020204" pitchFamily="34" charset="0"/>
            <a:cs typeface="Arial" panose="020B0604020202020204" pitchFamily="34" charset="0"/>
          </a:endParaRPr>
        </a:p>
      </dgm:t>
    </dgm:pt>
    <dgm:pt modelId="{A71D42A5-6FEF-44D0-B7B0-6A218D3AD536}">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Fácil de instalar.</a:t>
          </a:r>
        </a:p>
      </dgm:t>
    </dgm:pt>
    <dgm:pt modelId="{1342C43E-248E-469E-8D13-79832D015033}" type="parTrans" cxnId="{C13ADF0D-59E4-4CAE-BBA0-B7B1D2A5E89F}">
      <dgm:prSet/>
      <dgm:spPr/>
      <dgm:t>
        <a:bodyPr/>
        <a:lstStyle/>
        <a:p>
          <a:endParaRPr lang="es-EC" sz="3200">
            <a:latin typeface="Arial" panose="020B0604020202020204" pitchFamily="34" charset="0"/>
            <a:cs typeface="Arial" panose="020B0604020202020204" pitchFamily="34" charset="0"/>
          </a:endParaRPr>
        </a:p>
      </dgm:t>
    </dgm:pt>
    <dgm:pt modelId="{F2718137-F174-4268-9326-71ECBC9FBE4F}" type="sibTrans" cxnId="{C13ADF0D-59E4-4CAE-BBA0-B7B1D2A5E89F}">
      <dgm:prSet/>
      <dgm:spPr/>
      <dgm:t>
        <a:bodyPr/>
        <a:lstStyle/>
        <a:p>
          <a:endParaRPr lang="es-EC" sz="3200">
            <a:latin typeface="Arial" panose="020B0604020202020204" pitchFamily="34" charset="0"/>
            <a:cs typeface="Arial" panose="020B0604020202020204" pitchFamily="34" charset="0"/>
          </a:endParaRPr>
        </a:p>
      </dgm:t>
    </dgm:pt>
    <dgm:pt modelId="{72E354B5-0666-4436-9ED5-D21DC99190F0}">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Es inmune al ruido y las interferencias, como ocurre cuando un alambre telefónico pierde parte de su señal a otra.</a:t>
          </a:r>
        </a:p>
      </dgm:t>
    </dgm:pt>
    <dgm:pt modelId="{27189C2D-F127-4425-9301-E686587549C1}" type="parTrans" cxnId="{613965D8-44F2-495A-8514-53FF8903D376}">
      <dgm:prSet/>
      <dgm:spPr/>
      <dgm:t>
        <a:bodyPr/>
        <a:lstStyle/>
        <a:p>
          <a:endParaRPr lang="es-EC" sz="3200">
            <a:latin typeface="Arial" panose="020B0604020202020204" pitchFamily="34" charset="0"/>
            <a:cs typeface="Arial" panose="020B0604020202020204" pitchFamily="34" charset="0"/>
          </a:endParaRPr>
        </a:p>
      </dgm:t>
    </dgm:pt>
    <dgm:pt modelId="{B5741EAD-8DC4-4890-A37D-1EB769C4AF3A}" type="sibTrans" cxnId="{613965D8-44F2-495A-8514-53FF8903D376}">
      <dgm:prSet/>
      <dgm:spPr/>
      <dgm:t>
        <a:bodyPr/>
        <a:lstStyle/>
        <a:p>
          <a:endParaRPr lang="es-EC" sz="3200">
            <a:latin typeface="Arial" panose="020B0604020202020204" pitchFamily="34" charset="0"/>
            <a:cs typeface="Arial" panose="020B0604020202020204" pitchFamily="34" charset="0"/>
          </a:endParaRPr>
        </a:p>
      </dgm:t>
    </dgm:pt>
    <dgm:pt modelId="{647DFAA3-8717-4D6F-9BCC-B20EA0F97D69}">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Las fibras no pierden luz, por lo que la transmisión es también segura y no puede ser perturbada.</a:t>
          </a:r>
        </a:p>
      </dgm:t>
    </dgm:pt>
    <dgm:pt modelId="{61276B42-8B61-4A39-9285-0D919C974CDB}" type="parTrans" cxnId="{3A0C3E1D-973E-4C9C-92AD-D847CF8C52C8}">
      <dgm:prSet/>
      <dgm:spPr/>
      <dgm:t>
        <a:bodyPr/>
        <a:lstStyle/>
        <a:p>
          <a:endParaRPr lang="es-EC" sz="3200">
            <a:latin typeface="Arial" panose="020B0604020202020204" pitchFamily="34" charset="0"/>
            <a:cs typeface="Arial" panose="020B0604020202020204" pitchFamily="34" charset="0"/>
          </a:endParaRPr>
        </a:p>
      </dgm:t>
    </dgm:pt>
    <dgm:pt modelId="{7C3C5553-5909-47B1-BC1A-04A7B1C4F6CF}" type="sibTrans" cxnId="{3A0C3E1D-973E-4C9C-92AD-D847CF8C52C8}">
      <dgm:prSet/>
      <dgm:spPr/>
      <dgm:t>
        <a:bodyPr/>
        <a:lstStyle/>
        <a:p>
          <a:endParaRPr lang="es-EC" sz="3200">
            <a:latin typeface="Arial" panose="020B0604020202020204" pitchFamily="34" charset="0"/>
            <a:cs typeface="Arial" panose="020B0604020202020204" pitchFamily="34" charset="0"/>
          </a:endParaRPr>
        </a:p>
      </dgm:t>
    </dgm:pt>
    <dgm:pt modelId="{EEAC7ECA-C9A6-477D-8EC2-76E5321CF4BE}">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Carencia de señales eléctricas en la fibra, por lo que no pueden dar sacudidas ni otros peligros. Son convenientes para trabajar en ambientes explosivos.</a:t>
          </a:r>
        </a:p>
      </dgm:t>
    </dgm:pt>
    <dgm:pt modelId="{56455FCB-ED54-4845-B2AD-DD0BE15012CB}" type="parTrans" cxnId="{90095B3A-B44F-4DB7-B08B-088AB78727F5}">
      <dgm:prSet/>
      <dgm:spPr/>
      <dgm:t>
        <a:bodyPr/>
        <a:lstStyle/>
        <a:p>
          <a:endParaRPr lang="es-EC" sz="3200">
            <a:latin typeface="Arial" panose="020B0604020202020204" pitchFamily="34" charset="0"/>
            <a:cs typeface="Arial" panose="020B0604020202020204" pitchFamily="34" charset="0"/>
          </a:endParaRPr>
        </a:p>
      </dgm:t>
    </dgm:pt>
    <dgm:pt modelId="{10F3998A-9704-435F-9AC1-45AE58F863A0}" type="sibTrans" cxnId="{90095B3A-B44F-4DB7-B08B-088AB78727F5}">
      <dgm:prSet/>
      <dgm:spPr/>
      <dgm:t>
        <a:bodyPr/>
        <a:lstStyle/>
        <a:p>
          <a:endParaRPr lang="es-EC" sz="3200">
            <a:latin typeface="Arial" panose="020B0604020202020204" pitchFamily="34" charset="0"/>
            <a:cs typeface="Arial" panose="020B0604020202020204" pitchFamily="34" charset="0"/>
          </a:endParaRPr>
        </a:p>
      </dgm:t>
    </dgm:pt>
    <dgm:pt modelId="{FABFBDB1-3925-4CC5-8F4E-E70F791E407F}">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Presenta dimensiones más reducidas que los medios preexistentes.</a:t>
          </a:r>
        </a:p>
      </dgm:t>
    </dgm:pt>
    <dgm:pt modelId="{9FA54CE5-1A7D-44ED-9051-2CE8DD59E494}" type="parTrans" cxnId="{030786EF-D608-44DF-8914-DE914287B9CB}">
      <dgm:prSet/>
      <dgm:spPr/>
      <dgm:t>
        <a:bodyPr/>
        <a:lstStyle/>
        <a:p>
          <a:endParaRPr lang="es-EC" sz="3200">
            <a:latin typeface="Arial" panose="020B0604020202020204" pitchFamily="34" charset="0"/>
            <a:cs typeface="Arial" panose="020B0604020202020204" pitchFamily="34" charset="0"/>
          </a:endParaRPr>
        </a:p>
      </dgm:t>
    </dgm:pt>
    <dgm:pt modelId="{F0FF8BCA-EC0D-4B65-9C03-866B39CF41F8}" type="sibTrans" cxnId="{030786EF-D608-44DF-8914-DE914287B9CB}">
      <dgm:prSet/>
      <dgm:spPr/>
      <dgm:t>
        <a:bodyPr/>
        <a:lstStyle/>
        <a:p>
          <a:endParaRPr lang="es-EC" sz="3200">
            <a:latin typeface="Arial" panose="020B0604020202020204" pitchFamily="34" charset="0"/>
            <a:cs typeface="Arial" panose="020B0604020202020204" pitchFamily="34" charset="0"/>
          </a:endParaRPr>
        </a:p>
      </dgm:t>
    </dgm:pt>
    <dgm:pt modelId="{B2747514-4C39-4E23-BB4A-6181F2013AF1}">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El peso del cable de fibras ópticas es muy inferior al de los cables metálicos, capaz de llevar un gran número de señales.</a:t>
          </a:r>
        </a:p>
      </dgm:t>
    </dgm:pt>
    <dgm:pt modelId="{249A55D2-A606-4AF3-9C02-E670AF31BB6F}" type="parTrans" cxnId="{D6D93512-B4D2-447F-B821-1283902F728E}">
      <dgm:prSet/>
      <dgm:spPr/>
      <dgm:t>
        <a:bodyPr/>
        <a:lstStyle/>
        <a:p>
          <a:endParaRPr lang="es-EC" sz="3200">
            <a:latin typeface="Arial" panose="020B0604020202020204" pitchFamily="34" charset="0"/>
            <a:cs typeface="Arial" panose="020B0604020202020204" pitchFamily="34" charset="0"/>
          </a:endParaRPr>
        </a:p>
      </dgm:t>
    </dgm:pt>
    <dgm:pt modelId="{B301C2FD-511F-4C33-B174-BB264A80CA91}" type="sibTrans" cxnId="{D6D93512-B4D2-447F-B821-1283902F728E}">
      <dgm:prSet/>
      <dgm:spPr/>
      <dgm:t>
        <a:bodyPr/>
        <a:lstStyle/>
        <a:p>
          <a:endParaRPr lang="es-EC" sz="3200">
            <a:latin typeface="Arial" panose="020B0604020202020204" pitchFamily="34" charset="0"/>
            <a:cs typeface="Arial" panose="020B0604020202020204" pitchFamily="34" charset="0"/>
          </a:endParaRPr>
        </a:p>
      </dgm:t>
    </dgm:pt>
    <dgm:pt modelId="{5D651B9A-3895-491F-A3E8-D313D6967BDC}">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 materia prima para fabricarla es abundante en la naturaleza.</a:t>
          </a:r>
        </a:p>
      </dgm:t>
    </dgm:pt>
    <dgm:pt modelId="{1B470BAA-3C9D-4A57-90A0-9020B7678B6E}" type="parTrans" cxnId="{6FC2D81E-8FAA-4C13-8041-796AAE377FF7}">
      <dgm:prSet/>
      <dgm:spPr/>
      <dgm:t>
        <a:bodyPr/>
        <a:lstStyle/>
        <a:p>
          <a:endParaRPr lang="es-EC" sz="3200">
            <a:latin typeface="Arial" panose="020B0604020202020204" pitchFamily="34" charset="0"/>
            <a:cs typeface="Arial" panose="020B0604020202020204" pitchFamily="34" charset="0"/>
          </a:endParaRPr>
        </a:p>
      </dgm:t>
    </dgm:pt>
    <dgm:pt modelId="{F2778F66-CDC9-4B98-9F5C-A097C76FEAC3}" type="sibTrans" cxnId="{6FC2D81E-8FAA-4C13-8041-796AAE377FF7}">
      <dgm:prSet/>
      <dgm:spPr/>
      <dgm:t>
        <a:bodyPr/>
        <a:lstStyle/>
        <a:p>
          <a:endParaRPr lang="es-EC" sz="3200">
            <a:latin typeface="Arial" panose="020B0604020202020204" pitchFamily="34" charset="0"/>
            <a:cs typeface="Arial" panose="020B0604020202020204" pitchFamily="34" charset="0"/>
          </a:endParaRPr>
        </a:p>
      </dgm:t>
    </dgm:pt>
    <dgm:pt modelId="{59A2E90B-4D9B-4B06-BB5A-DFDC7BD20BE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Compatibilidad con la tecnología digital.</a:t>
          </a:r>
        </a:p>
      </dgm:t>
    </dgm:pt>
    <dgm:pt modelId="{E4E9C703-41F3-4487-B058-4D3A9F65C483}" type="parTrans" cxnId="{1243B54C-3F65-4B5B-A19F-99A37F61F17C}">
      <dgm:prSet/>
      <dgm:spPr/>
      <dgm:t>
        <a:bodyPr/>
        <a:lstStyle/>
        <a:p>
          <a:endParaRPr lang="es-EC" sz="3200">
            <a:latin typeface="Arial" panose="020B0604020202020204" pitchFamily="34" charset="0"/>
            <a:cs typeface="Arial" panose="020B0604020202020204" pitchFamily="34" charset="0"/>
          </a:endParaRPr>
        </a:p>
      </dgm:t>
    </dgm:pt>
    <dgm:pt modelId="{F9C8FD21-B9AB-40B2-8B0F-0B178887AFE2}" type="sibTrans" cxnId="{1243B54C-3F65-4B5B-A19F-99A37F61F17C}">
      <dgm:prSet/>
      <dgm:spPr/>
      <dgm:t>
        <a:bodyPr/>
        <a:lstStyle/>
        <a:p>
          <a:endParaRPr lang="es-EC" sz="3200">
            <a:latin typeface="Arial" panose="020B0604020202020204" pitchFamily="34" charset="0"/>
            <a:cs typeface="Arial" panose="020B0604020202020204" pitchFamily="34" charset="0"/>
          </a:endParaRPr>
        </a:p>
      </dgm:t>
    </dgm:pt>
    <dgm:pt modelId="{E792FE72-482E-4F7C-B850-FA0191111BA0}">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Los conectores son más caros que los usados en cables metálicos.</a:t>
          </a:r>
        </a:p>
      </dgm:t>
    </dgm:pt>
    <dgm:pt modelId="{F3532B00-15B2-43D2-A7F9-7C80A2AEC97C}" type="parTrans" cxnId="{C769DD1A-8FDB-426F-A2A8-4C909D2FD1C0}">
      <dgm:prSet/>
      <dgm:spPr/>
      <dgm:t>
        <a:bodyPr/>
        <a:lstStyle/>
        <a:p>
          <a:endParaRPr lang="es-EC" sz="3200">
            <a:latin typeface="Arial" panose="020B0604020202020204" pitchFamily="34" charset="0"/>
            <a:cs typeface="Arial" panose="020B0604020202020204" pitchFamily="34" charset="0"/>
          </a:endParaRPr>
        </a:p>
      </dgm:t>
    </dgm:pt>
    <dgm:pt modelId="{D5CF7264-498D-45E8-8FB3-DC2413B9F45B}" type="sibTrans" cxnId="{C769DD1A-8FDB-426F-A2A8-4C909D2FD1C0}">
      <dgm:prSet/>
      <dgm:spPr/>
      <dgm:t>
        <a:bodyPr/>
        <a:lstStyle/>
        <a:p>
          <a:endParaRPr lang="es-EC" sz="3200">
            <a:latin typeface="Arial" panose="020B0604020202020204" pitchFamily="34" charset="0"/>
            <a:cs typeface="Arial" panose="020B0604020202020204" pitchFamily="34" charset="0"/>
          </a:endParaRPr>
        </a:p>
      </dgm:t>
    </dgm:pt>
    <dgm:pt modelId="{0492B506-EE9B-4CAB-BF3A-D17C28AB83B4}">
      <dgm:prSet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El costo beneficio es bueno dependiendo de la distancia y el ancho de banda.</a:t>
          </a:r>
        </a:p>
      </dgm:t>
    </dgm:pt>
    <dgm:pt modelId="{719F7B4B-C865-482F-B8B6-2DF6C44C6BFF}" type="parTrans" cxnId="{44F857CB-95ED-4B5A-9366-217C2B1AC780}">
      <dgm:prSet/>
      <dgm:spPr/>
      <dgm:t>
        <a:bodyPr/>
        <a:lstStyle/>
        <a:p>
          <a:endParaRPr lang="es-EC" sz="3200">
            <a:latin typeface="Arial" panose="020B0604020202020204" pitchFamily="34" charset="0"/>
            <a:cs typeface="Arial" panose="020B0604020202020204" pitchFamily="34" charset="0"/>
          </a:endParaRPr>
        </a:p>
      </dgm:t>
    </dgm:pt>
    <dgm:pt modelId="{67A8261B-A585-4F68-8184-B137F3C846E5}" type="sibTrans" cxnId="{44F857CB-95ED-4B5A-9366-217C2B1AC780}">
      <dgm:prSet/>
      <dgm:spPr/>
      <dgm:t>
        <a:bodyPr/>
        <a:lstStyle/>
        <a:p>
          <a:endParaRPr lang="es-EC" sz="3200">
            <a:latin typeface="Arial" panose="020B0604020202020204" pitchFamily="34" charset="0"/>
            <a:cs typeface="Arial" panose="020B0604020202020204" pitchFamily="34" charset="0"/>
          </a:endParaRPr>
        </a:p>
      </dgm:t>
    </dgm:pt>
    <dgm:pt modelId="{A9AF817F-E98D-4744-9764-A861CB062FA2}">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 canalización para redes de larga distancia tiene sus complicaciones.</a:t>
          </a:r>
        </a:p>
      </dgm:t>
    </dgm:pt>
    <dgm:pt modelId="{A7B0A8D7-C501-4A80-A5DB-9649530D7F08}" type="parTrans" cxnId="{B889146D-BA59-41E4-A926-3E23EC448B24}">
      <dgm:prSet/>
      <dgm:spPr/>
      <dgm:t>
        <a:bodyPr/>
        <a:lstStyle/>
        <a:p>
          <a:endParaRPr lang="es-EC" sz="3200">
            <a:latin typeface="Arial" panose="020B0604020202020204" pitchFamily="34" charset="0"/>
            <a:cs typeface="Arial" panose="020B0604020202020204" pitchFamily="34" charset="0"/>
          </a:endParaRPr>
        </a:p>
      </dgm:t>
    </dgm:pt>
    <dgm:pt modelId="{848BD1A4-2D60-4865-85CF-A8E377D8F5B7}" type="sibTrans" cxnId="{B889146D-BA59-41E4-A926-3E23EC448B24}">
      <dgm:prSet/>
      <dgm:spPr/>
      <dgm:t>
        <a:bodyPr/>
        <a:lstStyle/>
        <a:p>
          <a:endParaRPr lang="es-EC" sz="3200">
            <a:latin typeface="Arial" panose="020B0604020202020204" pitchFamily="34" charset="0"/>
            <a:cs typeface="Arial" panose="020B0604020202020204" pitchFamily="34" charset="0"/>
          </a:endParaRPr>
        </a:p>
      </dgm:t>
    </dgm:pt>
    <dgm:pt modelId="{B76A1234-3F04-49B4-802A-92CF4ACDD8A7}">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Su manejo exige capacitación para el personal.</a:t>
          </a:r>
        </a:p>
      </dgm:t>
    </dgm:pt>
    <dgm:pt modelId="{DC0EF148-55C9-4B2D-BB0C-F4424F5C9FCE}" type="parTrans" cxnId="{415DAB8D-A9F5-445A-AB79-9E9A55084847}">
      <dgm:prSet/>
      <dgm:spPr/>
      <dgm:t>
        <a:bodyPr/>
        <a:lstStyle/>
        <a:p>
          <a:endParaRPr lang="es-EC" sz="3200">
            <a:latin typeface="Arial" panose="020B0604020202020204" pitchFamily="34" charset="0"/>
            <a:cs typeface="Arial" panose="020B0604020202020204" pitchFamily="34" charset="0"/>
          </a:endParaRPr>
        </a:p>
      </dgm:t>
    </dgm:pt>
    <dgm:pt modelId="{4EBC22A0-9093-4DFF-8428-A7E4F02F344C}" type="sibTrans" cxnId="{415DAB8D-A9F5-445A-AB79-9E9A55084847}">
      <dgm:prSet/>
      <dgm:spPr/>
      <dgm:t>
        <a:bodyPr/>
        <a:lstStyle/>
        <a:p>
          <a:endParaRPr lang="es-EC" sz="3200">
            <a:latin typeface="Arial" panose="020B0604020202020204" pitchFamily="34" charset="0"/>
            <a:cs typeface="Arial" panose="020B0604020202020204" pitchFamily="34" charset="0"/>
          </a:endParaRPr>
        </a:p>
      </dgm:t>
    </dgm:pt>
    <dgm:pt modelId="{EBC198E2-DC32-4083-9DCF-B9634967848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Aún está lejos el día que las fibras sustituyan plenamente al cobre</a:t>
          </a:r>
        </a:p>
      </dgm:t>
    </dgm:pt>
    <dgm:pt modelId="{3F036647-8F7E-4C86-98CA-244B57E6DDB0}" type="parTrans" cxnId="{D7C4325D-3820-468B-A336-2C10A30E51D7}">
      <dgm:prSet/>
      <dgm:spPr/>
      <dgm:t>
        <a:bodyPr/>
        <a:lstStyle/>
        <a:p>
          <a:endParaRPr lang="es-EC" sz="3200">
            <a:latin typeface="Arial" panose="020B0604020202020204" pitchFamily="34" charset="0"/>
            <a:cs typeface="Arial" panose="020B0604020202020204" pitchFamily="34" charset="0"/>
          </a:endParaRPr>
        </a:p>
      </dgm:t>
    </dgm:pt>
    <dgm:pt modelId="{9CB19EB7-C459-4B05-A76E-1F8EFE97C013}" type="sibTrans" cxnId="{D7C4325D-3820-468B-A336-2C10A30E51D7}">
      <dgm:prSet/>
      <dgm:spPr/>
      <dgm:t>
        <a:bodyPr/>
        <a:lstStyle/>
        <a:p>
          <a:endParaRPr lang="es-EC" sz="3200">
            <a:latin typeface="Arial" panose="020B0604020202020204" pitchFamily="34" charset="0"/>
            <a:cs typeface="Arial" panose="020B0604020202020204" pitchFamily="34" charset="0"/>
          </a:endParaRPr>
        </a:p>
      </dgm:t>
    </dgm:pt>
    <dgm:pt modelId="{80DD698F-57C9-4041-976F-1B2756C2D96C}">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Son más sensibles a las curvaturas.</a:t>
          </a:r>
        </a:p>
      </dgm:t>
    </dgm:pt>
    <dgm:pt modelId="{FA2A49CA-6885-4145-91A3-5D5E1804634F}" type="parTrans" cxnId="{8C5130DE-6E7B-4B0D-9482-0F3B6358AB78}">
      <dgm:prSet/>
      <dgm:spPr/>
      <dgm:t>
        <a:bodyPr/>
        <a:lstStyle/>
        <a:p>
          <a:endParaRPr lang="es-EC" sz="3200">
            <a:latin typeface="Arial" panose="020B0604020202020204" pitchFamily="34" charset="0"/>
            <a:cs typeface="Arial" panose="020B0604020202020204" pitchFamily="34" charset="0"/>
          </a:endParaRPr>
        </a:p>
      </dgm:t>
    </dgm:pt>
    <dgm:pt modelId="{1FB3E4CF-0183-4AC1-BCEF-801D728E053C}" type="sibTrans" cxnId="{8C5130DE-6E7B-4B0D-9482-0F3B6358AB78}">
      <dgm:prSet/>
      <dgm:spPr/>
      <dgm:t>
        <a:bodyPr/>
        <a:lstStyle/>
        <a:p>
          <a:endParaRPr lang="es-EC" sz="3200">
            <a:latin typeface="Arial" panose="020B0604020202020204" pitchFamily="34" charset="0"/>
            <a:cs typeface="Arial" panose="020B0604020202020204" pitchFamily="34" charset="0"/>
          </a:endParaRPr>
        </a:p>
      </dgm:t>
    </dgm:pt>
    <dgm:pt modelId="{2B639AE7-6890-44EA-A033-4EF585C66109}">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Dificultad de reparar un cable de fibras roto en el campo.</a:t>
          </a:r>
        </a:p>
      </dgm:t>
    </dgm:pt>
    <dgm:pt modelId="{43BECE55-849B-4C1E-9E09-F19F679B0B1F}" type="parTrans" cxnId="{8313D954-4425-4716-A97D-0E69E3CECB78}">
      <dgm:prSet/>
      <dgm:spPr/>
      <dgm:t>
        <a:bodyPr/>
        <a:lstStyle/>
        <a:p>
          <a:endParaRPr lang="es-EC" sz="3200">
            <a:latin typeface="Arial" panose="020B0604020202020204" pitchFamily="34" charset="0"/>
            <a:cs typeface="Arial" panose="020B0604020202020204" pitchFamily="34" charset="0"/>
          </a:endParaRPr>
        </a:p>
      </dgm:t>
    </dgm:pt>
    <dgm:pt modelId="{11445368-3752-43B3-B532-3E65C4FA85FA}" type="sibTrans" cxnId="{8313D954-4425-4716-A97D-0E69E3CECB78}">
      <dgm:prSet/>
      <dgm:spPr/>
      <dgm:t>
        <a:bodyPr/>
        <a:lstStyle/>
        <a:p>
          <a:endParaRPr lang="es-EC" sz="3200">
            <a:latin typeface="Arial" panose="020B0604020202020204" pitchFamily="34" charset="0"/>
            <a:cs typeface="Arial" panose="020B0604020202020204" pitchFamily="34" charset="0"/>
          </a:endParaRPr>
        </a:p>
      </dgm:t>
    </dgm:pt>
    <dgm:pt modelId="{B95E54E3-34B3-4662-93C4-83A6F01B12DC}">
      <dgm:prSet phldrT="[Texto]" custT="1"/>
      <dgm:spPr>
        <a:solidFill>
          <a:schemeClr val="bg2">
            <a:lumMod val="25000"/>
          </a:schemeClr>
        </a:solidFill>
      </dgm:spPr>
      <dgm:t>
        <a:bodyPr/>
        <a:lstStyle/>
        <a:p>
          <a:r>
            <a:rPr lang="es-EC" sz="1200">
              <a:latin typeface="Arial" panose="020B0604020202020204" pitchFamily="34" charset="0"/>
              <a:cs typeface="Arial" panose="020B0604020202020204" pitchFamily="34" charset="0"/>
            </a:rPr>
            <a:t>VENTAJAS </a:t>
          </a:r>
        </a:p>
      </dgm:t>
    </dgm:pt>
    <dgm:pt modelId="{AB8C9493-799D-4ED4-829B-E1C691D1672D}" type="sibTrans" cxnId="{A318D6A8-2ED4-4727-84D0-65499B241788}">
      <dgm:prSet/>
      <dgm:spPr/>
      <dgm:t>
        <a:bodyPr/>
        <a:lstStyle/>
        <a:p>
          <a:endParaRPr lang="es-EC" sz="3200">
            <a:latin typeface="Arial" panose="020B0604020202020204" pitchFamily="34" charset="0"/>
            <a:cs typeface="Arial" panose="020B0604020202020204" pitchFamily="34" charset="0"/>
          </a:endParaRPr>
        </a:p>
      </dgm:t>
    </dgm:pt>
    <dgm:pt modelId="{5F44F211-A64F-454F-AA1B-A96341A305D5}" type="parTrans" cxnId="{A318D6A8-2ED4-4727-84D0-65499B241788}">
      <dgm:prSet/>
      <dgm:spPr/>
      <dgm:t>
        <a:bodyPr/>
        <a:lstStyle/>
        <a:p>
          <a:endParaRPr lang="es-EC" sz="3200">
            <a:latin typeface="Arial" panose="020B0604020202020204" pitchFamily="34" charset="0"/>
            <a:cs typeface="Arial" panose="020B0604020202020204" pitchFamily="34" charset="0"/>
          </a:endParaRPr>
        </a:p>
      </dgm:t>
    </dgm:pt>
    <dgm:pt modelId="{C20EE66D-BD65-4064-855C-95CF7B2A1969}" type="pres">
      <dgm:prSet presAssocID="{5B63E72C-9C70-4DF3-B43A-2DD9E4727BD3}" presName="Name0" presStyleCnt="0">
        <dgm:presLayoutVars>
          <dgm:dir/>
          <dgm:animLvl val="lvl"/>
          <dgm:resizeHandles val="exact"/>
        </dgm:presLayoutVars>
      </dgm:prSet>
      <dgm:spPr/>
    </dgm:pt>
    <dgm:pt modelId="{20D3B111-E6A9-4445-AE44-3CD75C820017}" type="pres">
      <dgm:prSet presAssocID="{B95E54E3-34B3-4662-93C4-83A6F01B12DC}" presName="composite" presStyleCnt="0"/>
      <dgm:spPr/>
    </dgm:pt>
    <dgm:pt modelId="{2AFD29E2-8701-4D31-AB31-CD89A869312A}" type="pres">
      <dgm:prSet presAssocID="{B95E54E3-34B3-4662-93C4-83A6F01B12DC}" presName="parTx" presStyleLbl="alignNode1" presStyleIdx="0" presStyleCnt="2">
        <dgm:presLayoutVars>
          <dgm:chMax val="0"/>
          <dgm:chPref val="0"/>
          <dgm:bulletEnabled val="1"/>
        </dgm:presLayoutVars>
      </dgm:prSet>
      <dgm:spPr/>
    </dgm:pt>
    <dgm:pt modelId="{871F45C1-C635-4728-929D-CB43EFED77B0}" type="pres">
      <dgm:prSet presAssocID="{B95E54E3-34B3-4662-93C4-83A6F01B12DC}" presName="desTx" presStyleLbl="alignAccFollowNode1" presStyleIdx="0" presStyleCnt="2">
        <dgm:presLayoutVars>
          <dgm:bulletEnabled val="1"/>
        </dgm:presLayoutVars>
      </dgm:prSet>
      <dgm:spPr/>
    </dgm:pt>
    <dgm:pt modelId="{B0764017-6411-427A-AF40-794E38098639}" type="pres">
      <dgm:prSet presAssocID="{AB8C9493-799D-4ED4-829B-E1C691D1672D}" presName="space" presStyleCnt="0"/>
      <dgm:spPr/>
    </dgm:pt>
    <dgm:pt modelId="{31847B3F-C437-461F-9007-8199A875A063}" type="pres">
      <dgm:prSet presAssocID="{36CF0283-6FA6-42F2-9B92-93C0323AB695}" presName="composite" presStyleCnt="0"/>
      <dgm:spPr/>
    </dgm:pt>
    <dgm:pt modelId="{7E499EAC-9E40-4B3D-B657-1ACFEB2F8808}" type="pres">
      <dgm:prSet presAssocID="{36CF0283-6FA6-42F2-9B92-93C0323AB695}" presName="parTx" presStyleLbl="alignNode1" presStyleIdx="1" presStyleCnt="2">
        <dgm:presLayoutVars>
          <dgm:chMax val="0"/>
          <dgm:chPref val="0"/>
          <dgm:bulletEnabled val="1"/>
        </dgm:presLayoutVars>
      </dgm:prSet>
      <dgm:spPr/>
    </dgm:pt>
    <dgm:pt modelId="{F6478E1D-25F5-4A06-85D3-F54BA5F774BB}" type="pres">
      <dgm:prSet presAssocID="{36CF0283-6FA6-42F2-9B92-93C0323AB695}" presName="desTx" presStyleLbl="alignAccFollowNode1" presStyleIdx="1" presStyleCnt="2">
        <dgm:presLayoutVars>
          <dgm:bulletEnabled val="1"/>
        </dgm:presLayoutVars>
      </dgm:prSet>
      <dgm:spPr/>
    </dgm:pt>
  </dgm:ptLst>
  <dgm:cxnLst>
    <dgm:cxn modelId="{8DF5E006-924F-4F61-9ABF-4AA0D379B273}" type="presOf" srcId="{8316AEC3-16BC-46D6-A954-E53990A19CB9}" destId="{871F45C1-C635-4728-929D-CB43EFED77B0}" srcOrd="0" destOrd="1" presId="urn:microsoft.com/office/officeart/2005/8/layout/hList1"/>
    <dgm:cxn modelId="{C13ADF0D-59E4-4CAE-BBA0-B7B1D2A5E89F}" srcId="{B95E54E3-34B3-4662-93C4-83A6F01B12DC}" destId="{A71D42A5-6FEF-44D0-B7B0-6A218D3AD536}" srcOrd="3" destOrd="0" parTransId="{1342C43E-248E-469E-8D13-79832D015033}" sibTransId="{F2718137-F174-4268-9326-71ECBC9FBE4F}"/>
    <dgm:cxn modelId="{D6D93512-B4D2-447F-B821-1283902F728E}" srcId="{B95E54E3-34B3-4662-93C4-83A6F01B12DC}" destId="{B2747514-4C39-4E23-BB4A-6181F2013AF1}" srcOrd="8" destOrd="0" parTransId="{249A55D2-A606-4AF3-9C02-E670AF31BB6F}" sibTransId="{B301C2FD-511F-4C33-B174-BB264A80CA91}"/>
    <dgm:cxn modelId="{C769DD1A-8FDB-426F-A2A8-4C909D2FD1C0}" srcId="{36CF0283-6FA6-42F2-9B92-93C0323AB695}" destId="{E792FE72-482E-4F7C-B850-FA0191111BA0}" srcOrd="1" destOrd="0" parTransId="{F3532B00-15B2-43D2-A7F9-7C80A2AEC97C}" sibTransId="{D5CF7264-498D-45E8-8FB3-DC2413B9F45B}"/>
    <dgm:cxn modelId="{0ACAAF1B-9891-4D64-8AB0-F5D8D51AC26E}" type="presOf" srcId="{0492B506-EE9B-4CAB-BF3A-D17C28AB83B4}" destId="{F6478E1D-25F5-4A06-85D3-F54BA5F774BB}" srcOrd="0" destOrd="2" presId="urn:microsoft.com/office/officeart/2005/8/layout/hList1"/>
    <dgm:cxn modelId="{3A0C3E1D-973E-4C9C-92AD-D847CF8C52C8}" srcId="{B95E54E3-34B3-4662-93C4-83A6F01B12DC}" destId="{647DFAA3-8717-4D6F-9BCC-B20EA0F97D69}" srcOrd="5" destOrd="0" parTransId="{61276B42-8B61-4A39-9285-0D919C974CDB}" sibTransId="{7C3C5553-5909-47B1-BC1A-04A7B1C4F6CF}"/>
    <dgm:cxn modelId="{6FC2D81E-8FAA-4C13-8041-796AAE377FF7}" srcId="{B95E54E3-34B3-4662-93C4-83A6F01B12DC}" destId="{5D651B9A-3895-491F-A3E8-D313D6967BDC}" srcOrd="9" destOrd="0" parTransId="{1B470BAA-3C9D-4A57-90A0-9020B7678B6E}" sibTransId="{F2778F66-CDC9-4B98-9F5C-A097C76FEAC3}"/>
    <dgm:cxn modelId="{9EADE524-508C-4E35-AABA-9B6A51C3820E}" type="presOf" srcId="{B2747514-4C39-4E23-BB4A-6181F2013AF1}" destId="{871F45C1-C635-4728-929D-CB43EFED77B0}" srcOrd="0" destOrd="8" presId="urn:microsoft.com/office/officeart/2005/8/layout/hList1"/>
    <dgm:cxn modelId="{C2391A2B-6B92-42E7-A538-BD9A94ECA4DB}" type="presOf" srcId="{EBC198E2-DC32-4083-9DCF-B96349678485}" destId="{F6478E1D-25F5-4A06-85D3-F54BA5F774BB}" srcOrd="0" destOrd="5" presId="urn:microsoft.com/office/officeart/2005/8/layout/hList1"/>
    <dgm:cxn modelId="{80EF9D2E-C4E2-4B14-A8DA-44D3D73C1EC0}" srcId="{5B63E72C-9C70-4DF3-B43A-2DD9E4727BD3}" destId="{36CF0283-6FA6-42F2-9B92-93C0323AB695}" srcOrd="1" destOrd="0" parTransId="{79439A87-6E3D-4CFB-9DB9-6DCF4A215570}" sibTransId="{19635F93-1E96-4B99-8E77-32CB020F1897}"/>
    <dgm:cxn modelId="{E40B822F-C2D8-41D9-BA8A-7B35B9E27E6D}" srcId="{B95E54E3-34B3-4662-93C4-83A6F01B12DC}" destId="{43BC2176-8BD4-49DE-995D-96421D53B23B}" srcOrd="0" destOrd="0" parTransId="{2AC0F4F9-0752-4171-B18E-6BAB1AF55C22}" sibTransId="{01F8B572-E998-4304-BAC0-57235FD2CAC6}"/>
    <dgm:cxn modelId="{90095B3A-B44F-4DB7-B08B-088AB78727F5}" srcId="{B95E54E3-34B3-4662-93C4-83A6F01B12DC}" destId="{EEAC7ECA-C9A6-477D-8EC2-76E5321CF4BE}" srcOrd="6" destOrd="0" parTransId="{56455FCB-ED54-4845-B2AD-DD0BE15012CB}" sibTransId="{10F3998A-9704-435F-9AC1-45AE58F863A0}"/>
    <dgm:cxn modelId="{5E179E3C-790B-41C7-A019-B670C9B3FA25}" type="presOf" srcId="{72E354B5-0666-4436-9ED5-D21DC99190F0}" destId="{871F45C1-C635-4728-929D-CB43EFED77B0}" srcOrd="0" destOrd="4" presId="urn:microsoft.com/office/officeart/2005/8/layout/hList1"/>
    <dgm:cxn modelId="{6D5EEE3E-C137-4254-AF67-510B20BF130A}" type="presOf" srcId="{5D651B9A-3895-491F-A3E8-D313D6967BDC}" destId="{871F45C1-C635-4728-929D-CB43EFED77B0}" srcOrd="0" destOrd="9" presId="urn:microsoft.com/office/officeart/2005/8/layout/hList1"/>
    <dgm:cxn modelId="{C248985C-7A27-4DAA-8829-63874BCD75CA}" type="presOf" srcId="{43BC2176-8BD4-49DE-995D-96421D53B23B}" destId="{871F45C1-C635-4728-929D-CB43EFED77B0}" srcOrd="0" destOrd="0" presId="urn:microsoft.com/office/officeart/2005/8/layout/hList1"/>
    <dgm:cxn modelId="{D7C4325D-3820-468B-A336-2C10A30E51D7}" srcId="{36CF0283-6FA6-42F2-9B92-93C0323AB695}" destId="{EBC198E2-DC32-4083-9DCF-B96349678485}" srcOrd="5" destOrd="0" parTransId="{3F036647-8F7E-4C86-98CA-244B57E6DDB0}" sibTransId="{9CB19EB7-C459-4B05-A76E-1F8EFE97C013}"/>
    <dgm:cxn modelId="{74AD5D63-762F-4529-BA7E-83125942E685}" type="presOf" srcId="{36CF0283-6FA6-42F2-9B92-93C0323AB695}" destId="{7E499EAC-9E40-4B3D-B657-1ACFEB2F8808}" srcOrd="0" destOrd="0" presId="urn:microsoft.com/office/officeart/2005/8/layout/hList1"/>
    <dgm:cxn modelId="{67FD4A65-20B3-4128-9270-64C82379BDEE}" type="presOf" srcId="{B95E54E3-34B3-4662-93C4-83A6F01B12DC}" destId="{2AFD29E2-8701-4D31-AB31-CD89A869312A}" srcOrd="0" destOrd="0" presId="urn:microsoft.com/office/officeart/2005/8/layout/hList1"/>
    <dgm:cxn modelId="{EFAB3346-361F-4215-897D-9379EA52DE74}" srcId="{B95E54E3-34B3-4662-93C4-83A6F01B12DC}" destId="{D0B883A8-7B7B-41D7-8619-206425D20135}" srcOrd="2" destOrd="0" parTransId="{BCB9D875-469A-4630-84F2-F6CA0D955B36}" sibTransId="{0D3F1BC0-737A-4487-91E4-A4F55F019BBB}"/>
    <dgm:cxn modelId="{CB3BF067-C222-4384-9E19-B9866D57F9D8}" type="presOf" srcId="{59A2E90B-4D9B-4B06-BB5A-DFDC7BD20BE5}" destId="{871F45C1-C635-4728-929D-CB43EFED77B0}" srcOrd="0" destOrd="10" presId="urn:microsoft.com/office/officeart/2005/8/layout/hList1"/>
    <dgm:cxn modelId="{61E4AB68-0B4B-40A3-B5D5-CFAAD3AA5B2B}" type="presOf" srcId="{E792FE72-482E-4F7C-B850-FA0191111BA0}" destId="{F6478E1D-25F5-4A06-85D3-F54BA5F774BB}" srcOrd="0" destOrd="1" presId="urn:microsoft.com/office/officeart/2005/8/layout/hList1"/>
    <dgm:cxn modelId="{1243B54C-3F65-4B5B-A19F-99A37F61F17C}" srcId="{B95E54E3-34B3-4662-93C4-83A6F01B12DC}" destId="{59A2E90B-4D9B-4B06-BB5A-DFDC7BD20BE5}" srcOrd="10" destOrd="0" parTransId="{E4E9C703-41F3-4487-B058-4D3A9F65C483}" sibTransId="{F9C8FD21-B9AB-40B2-8B0F-0B178887AFE2}"/>
    <dgm:cxn modelId="{B889146D-BA59-41E4-A926-3E23EC448B24}" srcId="{36CF0283-6FA6-42F2-9B92-93C0323AB695}" destId="{A9AF817F-E98D-4744-9764-A861CB062FA2}" srcOrd="3" destOrd="0" parTransId="{A7B0A8D7-C501-4A80-A5DB-9649530D7F08}" sibTransId="{848BD1A4-2D60-4865-85CF-A8E377D8F5B7}"/>
    <dgm:cxn modelId="{3D585F6D-65F6-4E29-AFE3-8CDCFEF21E4C}" type="presOf" srcId="{D0B883A8-7B7B-41D7-8619-206425D20135}" destId="{871F45C1-C635-4728-929D-CB43EFED77B0}" srcOrd="0" destOrd="2" presId="urn:microsoft.com/office/officeart/2005/8/layout/hList1"/>
    <dgm:cxn modelId="{8313D954-4425-4716-A97D-0E69E3CECB78}" srcId="{36CF0283-6FA6-42F2-9B92-93C0323AB695}" destId="{2B639AE7-6890-44EA-A033-4EF585C66109}" srcOrd="7" destOrd="0" parTransId="{43BECE55-849B-4C1E-9E09-F19F679B0B1F}" sibTransId="{11445368-3752-43B3-B532-3E65C4FA85FA}"/>
    <dgm:cxn modelId="{415DAB8D-A9F5-445A-AB79-9E9A55084847}" srcId="{36CF0283-6FA6-42F2-9B92-93C0323AB695}" destId="{B76A1234-3F04-49B4-802A-92CF4ACDD8A7}" srcOrd="4" destOrd="0" parTransId="{DC0EF148-55C9-4B2D-BB0C-F4424F5C9FCE}" sibTransId="{4EBC22A0-9093-4DFF-8428-A7E4F02F344C}"/>
    <dgm:cxn modelId="{884E378F-6A65-492E-B36F-456B1C7622B4}" srcId="{B95E54E3-34B3-4662-93C4-83A6F01B12DC}" destId="{8316AEC3-16BC-46D6-A954-E53990A19CB9}" srcOrd="1" destOrd="0" parTransId="{0918BEA1-6741-4D17-878A-573F762E256B}" sibTransId="{A9E7547F-00EB-4E54-AAEF-73FF9F933218}"/>
    <dgm:cxn modelId="{FAC8B096-4578-4690-949F-69AA03FFA6AD}" type="presOf" srcId="{0E4059A3-AA3C-431D-8CD7-4CA9C1102F1A}" destId="{F6478E1D-25F5-4A06-85D3-F54BA5F774BB}" srcOrd="0" destOrd="0" presId="urn:microsoft.com/office/officeart/2005/8/layout/hList1"/>
    <dgm:cxn modelId="{5D0B65A5-A341-42F1-B62F-ED7CCCEC98FC}" type="presOf" srcId="{FABFBDB1-3925-4CC5-8F4E-E70F791E407F}" destId="{871F45C1-C635-4728-929D-CB43EFED77B0}" srcOrd="0" destOrd="7" presId="urn:microsoft.com/office/officeart/2005/8/layout/hList1"/>
    <dgm:cxn modelId="{C6858BA5-29A7-4D4D-9464-075A787E0C75}" type="presOf" srcId="{A9AF817F-E98D-4744-9764-A861CB062FA2}" destId="{F6478E1D-25F5-4A06-85D3-F54BA5F774BB}" srcOrd="0" destOrd="3" presId="urn:microsoft.com/office/officeart/2005/8/layout/hList1"/>
    <dgm:cxn modelId="{A318D6A8-2ED4-4727-84D0-65499B241788}" srcId="{5B63E72C-9C70-4DF3-B43A-2DD9E4727BD3}" destId="{B95E54E3-34B3-4662-93C4-83A6F01B12DC}" srcOrd="0" destOrd="0" parTransId="{5F44F211-A64F-454F-AA1B-A96341A305D5}" sibTransId="{AB8C9493-799D-4ED4-829B-E1C691D1672D}"/>
    <dgm:cxn modelId="{DC29B0B8-B76E-446D-959E-AB4BC2ADCFD3}" type="presOf" srcId="{5B63E72C-9C70-4DF3-B43A-2DD9E4727BD3}" destId="{C20EE66D-BD65-4064-855C-95CF7B2A1969}" srcOrd="0" destOrd="0" presId="urn:microsoft.com/office/officeart/2005/8/layout/hList1"/>
    <dgm:cxn modelId="{9C2DDBBF-013B-415C-A731-56918397200B}" srcId="{36CF0283-6FA6-42F2-9B92-93C0323AB695}" destId="{0E4059A3-AA3C-431D-8CD7-4CA9C1102F1A}" srcOrd="0" destOrd="0" parTransId="{28611F5E-67AD-4448-A129-1410C90306BE}" sibTransId="{3949F2D8-5760-49B1-8A10-A6CD9BB465A8}"/>
    <dgm:cxn modelId="{C0CC8FC0-9DF2-4D14-AB13-AC812E02EEF0}" type="presOf" srcId="{A71D42A5-6FEF-44D0-B7B0-6A218D3AD536}" destId="{871F45C1-C635-4728-929D-CB43EFED77B0}" srcOrd="0" destOrd="3" presId="urn:microsoft.com/office/officeart/2005/8/layout/hList1"/>
    <dgm:cxn modelId="{44F857CB-95ED-4B5A-9366-217C2B1AC780}" srcId="{36CF0283-6FA6-42F2-9B92-93C0323AB695}" destId="{0492B506-EE9B-4CAB-BF3A-D17C28AB83B4}" srcOrd="2" destOrd="0" parTransId="{719F7B4B-C865-482F-B8B6-2DF6C44C6BFF}" sibTransId="{67A8261B-A585-4F68-8184-B137F3C846E5}"/>
    <dgm:cxn modelId="{DD3442CF-E112-4F02-9A96-F07F87FDBBA7}" type="presOf" srcId="{80DD698F-57C9-4041-976F-1B2756C2D96C}" destId="{F6478E1D-25F5-4A06-85D3-F54BA5F774BB}" srcOrd="0" destOrd="6" presId="urn:microsoft.com/office/officeart/2005/8/layout/hList1"/>
    <dgm:cxn modelId="{2263F3D1-504E-48DB-82B9-61DE35072555}" type="presOf" srcId="{2B639AE7-6890-44EA-A033-4EF585C66109}" destId="{F6478E1D-25F5-4A06-85D3-F54BA5F774BB}" srcOrd="0" destOrd="7" presId="urn:microsoft.com/office/officeart/2005/8/layout/hList1"/>
    <dgm:cxn modelId="{613965D8-44F2-495A-8514-53FF8903D376}" srcId="{B95E54E3-34B3-4662-93C4-83A6F01B12DC}" destId="{72E354B5-0666-4436-9ED5-D21DC99190F0}" srcOrd="4" destOrd="0" parTransId="{27189C2D-F127-4425-9301-E686587549C1}" sibTransId="{B5741EAD-8DC4-4890-A37D-1EB769C4AF3A}"/>
    <dgm:cxn modelId="{8C5130DE-6E7B-4B0D-9482-0F3B6358AB78}" srcId="{36CF0283-6FA6-42F2-9B92-93C0323AB695}" destId="{80DD698F-57C9-4041-976F-1B2756C2D96C}" srcOrd="6" destOrd="0" parTransId="{FA2A49CA-6885-4145-91A3-5D5E1804634F}" sibTransId="{1FB3E4CF-0183-4AC1-BCEF-801D728E053C}"/>
    <dgm:cxn modelId="{754575DE-E451-4CCA-BC1E-C3DB1DDD03B5}" type="presOf" srcId="{EEAC7ECA-C9A6-477D-8EC2-76E5321CF4BE}" destId="{871F45C1-C635-4728-929D-CB43EFED77B0}" srcOrd="0" destOrd="6" presId="urn:microsoft.com/office/officeart/2005/8/layout/hList1"/>
    <dgm:cxn modelId="{63024DE3-3F9F-49E6-9B62-4E25FC3B2028}" type="presOf" srcId="{647DFAA3-8717-4D6F-9BCC-B20EA0F97D69}" destId="{871F45C1-C635-4728-929D-CB43EFED77B0}" srcOrd="0" destOrd="5" presId="urn:microsoft.com/office/officeart/2005/8/layout/hList1"/>
    <dgm:cxn modelId="{030786EF-D608-44DF-8914-DE914287B9CB}" srcId="{B95E54E3-34B3-4662-93C4-83A6F01B12DC}" destId="{FABFBDB1-3925-4CC5-8F4E-E70F791E407F}" srcOrd="7" destOrd="0" parTransId="{9FA54CE5-1A7D-44ED-9051-2CE8DD59E494}" sibTransId="{F0FF8BCA-EC0D-4B65-9C03-866B39CF41F8}"/>
    <dgm:cxn modelId="{DF7190FA-C93E-4833-91DE-6E92B36165AE}" type="presOf" srcId="{B76A1234-3F04-49B4-802A-92CF4ACDD8A7}" destId="{F6478E1D-25F5-4A06-85D3-F54BA5F774BB}" srcOrd="0" destOrd="4" presId="urn:microsoft.com/office/officeart/2005/8/layout/hList1"/>
    <dgm:cxn modelId="{51E0B744-F69C-47C5-97B0-B4215894E7E5}" type="presParOf" srcId="{C20EE66D-BD65-4064-855C-95CF7B2A1969}" destId="{20D3B111-E6A9-4445-AE44-3CD75C820017}" srcOrd="0" destOrd="0" presId="urn:microsoft.com/office/officeart/2005/8/layout/hList1"/>
    <dgm:cxn modelId="{C895E8F2-5357-4091-B12D-938B24726662}" type="presParOf" srcId="{20D3B111-E6A9-4445-AE44-3CD75C820017}" destId="{2AFD29E2-8701-4D31-AB31-CD89A869312A}" srcOrd="0" destOrd="0" presId="urn:microsoft.com/office/officeart/2005/8/layout/hList1"/>
    <dgm:cxn modelId="{CF71B3AD-915A-4C84-BEEB-887F41121F14}" type="presParOf" srcId="{20D3B111-E6A9-4445-AE44-3CD75C820017}" destId="{871F45C1-C635-4728-929D-CB43EFED77B0}" srcOrd="1" destOrd="0" presId="urn:microsoft.com/office/officeart/2005/8/layout/hList1"/>
    <dgm:cxn modelId="{AE46F5AF-8468-469B-B676-AEC0AE49BA09}" type="presParOf" srcId="{C20EE66D-BD65-4064-855C-95CF7B2A1969}" destId="{B0764017-6411-427A-AF40-794E38098639}" srcOrd="1" destOrd="0" presId="urn:microsoft.com/office/officeart/2005/8/layout/hList1"/>
    <dgm:cxn modelId="{10A7C21E-5F29-4D37-97E3-0B44CEF4DDFC}" type="presParOf" srcId="{C20EE66D-BD65-4064-855C-95CF7B2A1969}" destId="{31847B3F-C437-461F-9007-8199A875A063}" srcOrd="2" destOrd="0" presId="urn:microsoft.com/office/officeart/2005/8/layout/hList1"/>
    <dgm:cxn modelId="{5C0C236D-0193-4E41-ABCF-515E2A40240D}" type="presParOf" srcId="{31847B3F-C437-461F-9007-8199A875A063}" destId="{7E499EAC-9E40-4B3D-B657-1ACFEB2F8808}" srcOrd="0" destOrd="0" presId="urn:microsoft.com/office/officeart/2005/8/layout/hList1"/>
    <dgm:cxn modelId="{10528430-48E4-46D2-B0C2-0E1E6DCE1B51}" type="presParOf" srcId="{31847B3F-C437-461F-9007-8199A875A063}" destId="{F6478E1D-25F5-4A06-85D3-F54BA5F774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FE468-6B91-4329-8C17-915546D8D9F5}" type="doc">
      <dgm:prSet loTypeId="urn:microsoft.com/office/officeart/2009/3/layout/HorizontalOrganizationChart" loCatId="hierarchy" qsTypeId="urn:microsoft.com/office/officeart/2005/8/quickstyle/simple1" qsCatId="simple" csTypeId="urn:microsoft.com/office/officeart/2005/8/colors/accent1_5" csCatId="accent1" phldr="1"/>
      <dgm:spPr/>
      <dgm:t>
        <a:bodyPr/>
        <a:lstStyle/>
        <a:p>
          <a:endParaRPr lang="es-EC"/>
        </a:p>
      </dgm:t>
    </dgm:pt>
    <dgm:pt modelId="{85E854FA-9600-4AEF-A139-1BF4C5AEB3FB}">
      <dgm:prSet phldrT="[Texto]"/>
      <dgm:spPr/>
      <dgm:t>
        <a:bodyPr/>
        <a:lstStyle/>
        <a:p>
          <a:r>
            <a:rPr lang="es-EC"/>
            <a:t>Aplicaciones</a:t>
          </a:r>
        </a:p>
      </dgm:t>
    </dgm:pt>
    <dgm:pt modelId="{EA897C99-123C-4488-A349-8AE81A65730B}" type="parTrans" cxnId="{9E79AE07-443A-430C-B906-948AE637CA3B}">
      <dgm:prSet/>
      <dgm:spPr/>
      <dgm:t>
        <a:bodyPr/>
        <a:lstStyle/>
        <a:p>
          <a:endParaRPr lang="es-EC"/>
        </a:p>
      </dgm:t>
    </dgm:pt>
    <dgm:pt modelId="{0AF2E5CF-3346-475B-843E-1E5D40F38491}" type="sibTrans" cxnId="{9E79AE07-443A-430C-B906-948AE637CA3B}">
      <dgm:prSet/>
      <dgm:spPr/>
      <dgm:t>
        <a:bodyPr/>
        <a:lstStyle/>
        <a:p>
          <a:endParaRPr lang="es-EC"/>
        </a:p>
      </dgm:t>
    </dgm:pt>
    <dgm:pt modelId="{A019BED6-C433-4173-98EC-80D91C2487FD}">
      <dgm:prSet phldrT="[Texto]"/>
      <dgm:spPr/>
      <dgm:t>
        <a:bodyPr/>
        <a:lstStyle/>
        <a:p>
          <a:r>
            <a:rPr lang="es-EC"/>
            <a:t>Telecomunicaciones</a:t>
          </a:r>
        </a:p>
      </dgm:t>
    </dgm:pt>
    <dgm:pt modelId="{DCE50861-C849-4933-8250-7E49467E04AA}" type="parTrans" cxnId="{D547DB2A-8B24-49AE-A822-DA7C25BD940F}">
      <dgm:prSet/>
      <dgm:spPr/>
      <dgm:t>
        <a:bodyPr/>
        <a:lstStyle/>
        <a:p>
          <a:endParaRPr lang="es-EC"/>
        </a:p>
      </dgm:t>
    </dgm:pt>
    <dgm:pt modelId="{9ECDBE74-75A5-44A1-BD9C-393F6AD9E830}" type="sibTrans" cxnId="{D547DB2A-8B24-49AE-A822-DA7C25BD940F}">
      <dgm:prSet/>
      <dgm:spPr/>
      <dgm:t>
        <a:bodyPr/>
        <a:lstStyle/>
        <a:p>
          <a:endParaRPr lang="es-EC"/>
        </a:p>
      </dgm:t>
    </dgm:pt>
    <dgm:pt modelId="{2F986BE9-B9C6-4F93-9BD1-E763B4F2D9F1}">
      <dgm:prSet phldrT="[Texto]"/>
      <dgm:spPr/>
      <dgm:t>
        <a:bodyPr/>
        <a:lstStyle/>
        <a:p>
          <a:r>
            <a:rPr lang="es-EC"/>
            <a:t>Aplicaciones en redes de CATV</a:t>
          </a:r>
        </a:p>
      </dgm:t>
    </dgm:pt>
    <dgm:pt modelId="{8E2CE8A6-EFDD-4E64-9D7F-BE42574B7BC9}" type="parTrans" cxnId="{E7BC3B2F-1E8B-411C-B4E5-82671BC71581}">
      <dgm:prSet/>
      <dgm:spPr/>
      <dgm:t>
        <a:bodyPr/>
        <a:lstStyle/>
        <a:p>
          <a:endParaRPr lang="es-EC"/>
        </a:p>
      </dgm:t>
    </dgm:pt>
    <dgm:pt modelId="{66F213D3-C220-482B-B892-20C762DBBA35}" type="sibTrans" cxnId="{E7BC3B2F-1E8B-411C-B4E5-82671BC71581}">
      <dgm:prSet/>
      <dgm:spPr/>
      <dgm:t>
        <a:bodyPr/>
        <a:lstStyle/>
        <a:p>
          <a:endParaRPr lang="es-EC"/>
        </a:p>
      </dgm:t>
    </dgm:pt>
    <dgm:pt modelId="{1A4FDD54-548F-4C13-BC27-D864507787DD}">
      <dgm:prSet phldrT="[Texto]"/>
      <dgm:spPr/>
      <dgm:t>
        <a:bodyPr/>
        <a:lstStyle/>
        <a:p>
          <a:r>
            <a:rPr lang="es-EC"/>
            <a:t>Aplicaciones Médicas</a:t>
          </a:r>
        </a:p>
      </dgm:t>
    </dgm:pt>
    <dgm:pt modelId="{D5F14D46-D6F1-4350-BC46-D394BD80DA1B}" type="parTrans" cxnId="{A86BFCE7-1AA2-43EF-AD98-1911338DEED6}">
      <dgm:prSet/>
      <dgm:spPr/>
      <dgm:t>
        <a:bodyPr/>
        <a:lstStyle/>
        <a:p>
          <a:endParaRPr lang="es-EC"/>
        </a:p>
      </dgm:t>
    </dgm:pt>
    <dgm:pt modelId="{8FF7AB58-2EAA-4126-BF44-D18A7D51D4CD}" type="sibTrans" cxnId="{A86BFCE7-1AA2-43EF-AD98-1911338DEED6}">
      <dgm:prSet/>
      <dgm:spPr/>
      <dgm:t>
        <a:bodyPr/>
        <a:lstStyle/>
        <a:p>
          <a:endParaRPr lang="es-EC"/>
        </a:p>
      </dgm:t>
    </dgm:pt>
    <dgm:pt modelId="{4225079B-E6D4-40FF-82EF-8767552A14D4}">
      <dgm:prSet phldrT="[Texto]"/>
      <dgm:spPr/>
      <dgm:t>
        <a:bodyPr/>
        <a:lstStyle/>
        <a:p>
          <a:r>
            <a:rPr lang="es-EC"/>
            <a:t>Redes de Larga distancia. </a:t>
          </a:r>
        </a:p>
      </dgm:t>
    </dgm:pt>
    <dgm:pt modelId="{290417CB-5000-49C5-913B-08942085120C}" type="parTrans" cxnId="{4E4E8274-87E9-46E0-9D62-0693F5775595}">
      <dgm:prSet/>
      <dgm:spPr/>
      <dgm:t>
        <a:bodyPr/>
        <a:lstStyle/>
        <a:p>
          <a:endParaRPr lang="es-EC"/>
        </a:p>
      </dgm:t>
    </dgm:pt>
    <dgm:pt modelId="{A8445C9E-66D3-4268-9E4D-EF39043B8BAB}" type="sibTrans" cxnId="{4E4E8274-87E9-46E0-9D62-0693F5775595}">
      <dgm:prSet/>
      <dgm:spPr/>
      <dgm:t>
        <a:bodyPr/>
        <a:lstStyle/>
        <a:p>
          <a:endParaRPr lang="es-EC"/>
        </a:p>
      </dgm:t>
    </dgm:pt>
    <dgm:pt modelId="{950D6AA1-5723-4F38-884D-C979D1025D6D}">
      <dgm:prSet phldrT="[Texto]"/>
      <dgm:spPr/>
      <dgm:t>
        <a:bodyPr/>
        <a:lstStyle/>
        <a:p>
          <a:r>
            <a:rPr lang="es-EC"/>
            <a:t>Aplicaciones industriales.</a:t>
          </a:r>
        </a:p>
      </dgm:t>
    </dgm:pt>
    <dgm:pt modelId="{0D0DCA1E-AFDC-4FB1-B432-FA52205EEF8F}" type="parTrans" cxnId="{8FF6469C-89C6-4C5C-8676-59A7BF7C8C61}">
      <dgm:prSet/>
      <dgm:spPr/>
      <dgm:t>
        <a:bodyPr/>
        <a:lstStyle/>
        <a:p>
          <a:endParaRPr lang="es-EC"/>
        </a:p>
      </dgm:t>
    </dgm:pt>
    <dgm:pt modelId="{7D8A7F74-8C08-4391-B496-4B651CCD51EF}" type="sibTrans" cxnId="{8FF6469C-89C6-4C5C-8676-59A7BF7C8C61}">
      <dgm:prSet/>
      <dgm:spPr/>
      <dgm:t>
        <a:bodyPr/>
        <a:lstStyle/>
        <a:p>
          <a:endParaRPr lang="es-EC"/>
        </a:p>
      </dgm:t>
    </dgm:pt>
    <dgm:pt modelId="{86E1CB51-E299-4910-9447-089B115F789F}">
      <dgm:prSet phldrT="[Texto]"/>
      <dgm:spPr/>
      <dgm:t>
        <a:bodyPr/>
        <a:lstStyle/>
        <a:p>
          <a:r>
            <a:rPr lang="es-EC"/>
            <a:t>Para sistemas de adquisición de datos en ambientes ruidosos.</a:t>
          </a:r>
        </a:p>
      </dgm:t>
    </dgm:pt>
    <dgm:pt modelId="{258A2AB6-C215-404F-BF17-4C46AFF36F1C}" type="parTrans" cxnId="{20B484FA-D274-4941-A24C-F0D1C1790EDE}">
      <dgm:prSet/>
      <dgm:spPr/>
      <dgm:t>
        <a:bodyPr/>
        <a:lstStyle/>
        <a:p>
          <a:endParaRPr lang="es-EC"/>
        </a:p>
      </dgm:t>
    </dgm:pt>
    <dgm:pt modelId="{5BCB3756-90D1-4E2A-A84B-B814A4A5A7EA}" type="sibTrans" cxnId="{20B484FA-D274-4941-A24C-F0D1C1790EDE}">
      <dgm:prSet/>
      <dgm:spPr/>
      <dgm:t>
        <a:bodyPr/>
        <a:lstStyle/>
        <a:p>
          <a:endParaRPr lang="es-EC"/>
        </a:p>
      </dgm:t>
    </dgm:pt>
    <dgm:pt modelId="{DA435553-10AE-43DE-8B6E-5326C82D929A}">
      <dgm:prSet phldrT="[Texto]"/>
      <dgm:spPr/>
      <dgm:t>
        <a:bodyPr/>
        <a:lstStyle/>
        <a:p>
          <a:r>
            <a:rPr lang="es-EC"/>
            <a:t>Sistema de Endoscopía.</a:t>
          </a:r>
        </a:p>
      </dgm:t>
    </dgm:pt>
    <dgm:pt modelId="{C3903F0B-BA3C-4F96-92BE-867AB70E5DD0}" type="sibTrans" cxnId="{F3387B62-789A-4842-95CA-A3800911C190}">
      <dgm:prSet/>
      <dgm:spPr/>
      <dgm:t>
        <a:bodyPr/>
        <a:lstStyle/>
        <a:p>
          <a:endParaRPr lang="es-EC"/>
        </a:p>
      </dgm:t>
    </dgm:pt>
    <dgm:pt modelId="{7FF0A12D-F133-4D28-BB29-8EF1B4422282}" type="parTrans" cxnId="{F3387B62-789A-4842-95CA-A3800911C190}">
      <dgm:prSet/>
      <dgm:spPr/>
      <dgm:t>
        <a:bodyPr/>
        <a:lstStyle/>
        <a:p>
          <a:endParaRPr lang="es-EC"/>
        </a:p>
      </dgm:t>
    </dgm:pt>
    <dgm:pt modelId="{5843C540-4E37-46D7-9D36-F0F25AA09C67}">
      <dgm:prSet phldrT="[Texto]"/>
      <dgm:spPr/>
      <dgm:t>
        <a:bodyPr/>
        <a:lstStyle/>
        <a:p>
          <a:r>
            <a:rPr lang="es-EC"/>
            <a:t>Redes de computadoras</a:t>
          </a:r>
        </a:p>
      </dgm:t>
    </dgm:pt>
    <dgm:pt modelId="{6B85AE02-28E4-4464-BE1A-5D04A69D2B06}" type="sibTrans" cxnId="{5EFA34BB-9F27-4D89-A93D-128DDC3C151D}">
      <dgm:prSet/>
      <dgm:spPr/>
      <dgm:t>
        <a:bodyPr/>
        <a:lstStyle/>
        <a:p>
          <a:endParaRPr lang="es-EC"/>
        </a:p>
      </dgm:t>
    </dgm:pt>
    <dgm:pt modelId="{084CD073-072F-4FA5-A24A-559485CF5836}" type="parTrans" cxnId="{5EFA34BB-9F27-4D89-A93D-128DDC3C151D}">
      <dgm:prSet/>
      <dgm:spPr/>
      <dgm:t>
        <a:bodyPr/>
        <a:lstStyle/>
        <a:p>
          <a:endParaRPr lang="es-EC"/>
        </a:p>
      </dgm:t>
    </dgm:pt>
    <dgm:pt modelId="{79932073-5D7A-45EE-A2CC-FBF8C20E43F2}">
      <dgm:prSet phldrT="[Texto]"/>
      <dgm:spPr/>
      <dgm:t>
        <a:bodyPr/>
        <a:lstStyle/>
        <a:p>
          <a:r>
            <a:rPr lang="es-EC"/>
            <a:t>Redes de Acceso.</a:t>
          </a:r>
        </a:p>
      </dgm:t>
    </dgm:pt>
    <dgm:pt modelId="{E92BC306-9B13-4881-A5E0-07C7378DEB8C}" type="parTrans" cxnId="{A2883114-E33C-4075-81CD-39F0B3D0B0B5}">
      <dgm:prSet/>
      <dgm:spPr/>
      <dgm:t>
        <a:bodyPr/>
        <a:lstStyle/>
        <a:p>
          <a:endParaRPr lang="es-EC"/>
        </a:p>
      </dgm:t>
    </dgm:pt>
    <dgm:pt modelId="{61B334D7-C088-40D8-8533-E491DA892B32}" type="sibTrans" cxnId="{A2883114-E33C-4075-81CD-39F0B3D0B0B5}">
      <dgm:prSet/>
      <dgm:spPr/>
      <dgm:t>
        <a:bodyPr/>
        <a:lstStyle/>
        <a:p>
          <a:endParaRPr lang="es-EC"/>
        </a:p>
      </dgm:t>
    </dgm:pt>
    <dgm:pt modelId="{5EC4F6C4-2F47-493F-9736-C108F6F1BA41}">
      <dgm:prSet phldrT="[Texto]"/>
      <dgm:spPr/>
      <dgm:t>
        <a:bodyPr/>
        <a:lstStyle/>
        <a:p>
          <a:r>
            <a:rPr lang="es-EC"/>
            <a:t>Redes submarinas.</a:t>
          </a:r>
        </a:p>
      </dgm:t>
    </dgm:pt>
    <dgm:pt modelId="{8167D4BF-7671-4001-B49B-075B9BA7BEDA}" type="parTrans" cxnId="{672EB899-089A-46AA-8BA9-16CCA5918383}">
      <dgm:prSet/>
      <dgm:spPr/>
      <dgm:t>
        <a:bodyPr/>
        <a:lstStyle/>
        <a:p>
          <a:endParaRPr lang="es-EC"/>
        </a:p>
      </dgm:t>
    </dgm:pt>
    <dgm:pt modelId="{BFFC346C-5AEB-4004-9758-BD2EA06DDE07}" type="sibTrans" cxnId="{672EB899-089A-46AA-8BA9-16CCA5918383}">
      <dgm:prSet/>
      <dgm:spPr/>
      <dgm:t>
        <a:bodyPr/>
        <a:lstStyle/>
        <a:p>
          <a:endParaRPr lang="es-EC"/>
        </a:p>
      </dgm:t>
    </dgm:pt>
    <dgm:pt modelId="{5F29D8C0-9C1C-45B1-8771-BDBB9B998E74}">
      <dgm:prSet phldrT="[Texto]"/>
      <dgm:spPr/>
      <dgm:t>
        <a:bodyPr/>
        <a:lstStyle/>
        <a:p>
          <a:r>
            <a:rPr lang="es-EC"/>
            <a:t>Redes de Workstation</a:t>
          </a:r>
        </a:p>
      </dgm:t>
    </dgm:pt>
    <dgm:pt modelId="{BFEC83D5-1568-4BA7-ADE0-56D0EDB38AD8}" type="parTrans" cxnId="{DA2BE146-9EB1-49EB-BB2F-4B3E610E6D16}">
      <dgm:prSet/>
      <dgm:spPr/>
      <dgm:t>
        <a:bodyPr/>
        <a:lstStyle/>
        <a:p>
          <a:endParaRPr lang="es-EC"/>
        </a:p>
      </dgm:t>
    </dgm:pt>
    <dgm:pt modelId="{BA18F955-EF28-4186-BF54-95FA10E1BA17}" type="sibTrans" cxnId="{DA2BE146-9EB1-49EB-BB2F-4B3E610E6D16}">
      <dgm:prSet/>
      <dgm:spPr/>
      <dgm:t>
        <a:bodyPr/>
        <a:lstStyle/>
        <a:p>
          <a:endParaRPr lang="es-EC"/>
        </a:p>
      </dgm:t>
    </dgm:pt>
    <dgm:pt modelId="{370DDB91-FEC1-4CFC-862F-F6AE83C3D5E6}">
      <dgm:prSet phldrT="[Texto]"/>
      <dgm:spPr/>
      <dgm:t>
        <a:bodyPr/>
        <a:lstStyle/>
        <a:p>
          <a:r>
            <a:rPr lang="es-EC"/>
            <a:t>Estructura de Backbone en Redes Corporativas.</a:t>
          </a:r>
        </a:p>
      </dgm:t>
    </dgm:pt>
    <dgm:pt modelId="{B52FAAED-DFB7-42A9-BADD-F730DC690F27}" type="parTrans" cxnId="{0D9844D6-C7CA-4220-924A-37DA5F73CD0F}">
      <dgm:prSet/>
      <dgm:spPr/>
      <dgm:t>
        <a:bodyPr/>
        <a:lstStyle/>
        <a:p>
          <a:endParaRPr lang="es-EC"/>
        </a:p>
      </dgm:t>
    </dgm:pt>
    <dgm:pt modelId="{93AFC3D4-A9DD-4EAC-9A33-9A7B740A40DF}" type="sibTrans" cxnId="{0D9844D6-C7CA-4220-924A-37DA5F73CD0F}">
      <dgm:prSet/>
      <dgm:spPr/>
      <dgm:t>
        <a:bodyPr/>
        <a:lstStyle/>
        <a:p>
          <a:endParaRPr lang="es-EC"/>
        </a:p>
      </dgm:t>
    </dgm:pt>
    <dgm:pt modelId="{978D6D84-9CF1-4E76-BA06-89596005480C}">
      <dgm:prSet phldrT="[Texto]"/>
      <dgm:spPr/>
      <dgm:t>
        <a:bodyPr/>
        <a:lstStyle/>
        <a:p>
          <a:r>
            <a:rPr lang="es-EC"/>
            <a:t>Transporte de imágenes de alta resolución.</a:t>
          </a:r>
        </a:p>
      </dgm:t>
    </dgm:pt>
    <dgm:pt modelId="{CD5D4C8C-2792-4436-84A3-EDF630CA9E99}" type="parTrans" cxnId="{FA752402-ABD7-44DF-999F-B347474A76D8}">
      <dgm:prSet/>
      <dgm:spPr/>
      <dgm:t>
        <a:bodyPr/>
        <a:lstStyle/>
        <a:p>
          <a:endParaRPr lang="es-EC"/>
        </a:p>
      </dgm:t>
    </dgm:pt>
    <dgm:pt modelId="{C4855029-EFBF-40FE-8311-12176779C2E5}" type="sibTrans" cxnId="{FA752402-ABD7-44DF-999F-B347474A76D8}">
      <dgm:prSet/>
      <dgm:spPr/>
      <dgm:t>
        <a:bodyPr/>
        <a:lstStyle/>
        <a:p>
          <a:endParaRPr lang="es-EC"/>
        </a:p>
      </dgm:t>
    </dgm:pt>
    <dgm:pt modelId="{EEB87C70-50BA-4C22-BEDE-74637951E561}" type="pres">
      <dgm:prSet presAssocID="{F55FE468-6B91-4329-8C17-915546D8D9F5}" presName="hierChild1" presStyleCnt="0">
        <dgm:presLayoutVars>
          <dgm:orgChart val="1"/>
          <dgm:chPref val="1"/>
          <dgm:dir/>
          <dgm:animOne val="branch"/>
          <dgm:animLvl val="lvl"/>
          <dgm:resizeHandles/>
        </dgm:presLayoutVars>
      </dgm:prSet>
      <dgm:spPr/>
    </dgm:pt>
    <dgm:pt modelId="{227085C5-4CF3-4BD0-B1ED-F5029FDCEF7A}" type="pres">
      <dgm:prSet presAssocID="{85E854FA-9600-4AEF-A139-1BF4C5AEB3FB}" presName="hierRoot1" presStyleCnt="0">
        <dgm:presLayoutVars>
          <dgm:hierBranch val="init"/>
        </dgm:presLayoutVars>
      </dgm:prSet>
      <dgm:spPr/>
    </dgm:pt>
    <dgm:pt modelId="{F72BDF00-C779-4A60-BBA9-822DA2089C8B}" type="pres">
      <dgm:prSet presAssocID="{85E854FA-9600-4AEF-A139-1BF4C5AEB3FB}" presName="rootComposite1" presStyleCnt="0"/>
      <dgm:spPr/>
    </dgm:pt>
    <dgm:pt modelId="{DDE497FA-4D7D-4B69-94B7-DE1BC4EC0A66}" type="pres">
      <dgm:prSet presAssocID="{85E854FA-9600-4AEF-A139-1BF4C5AEB3FB}" presName="rootText1" presStyleLbl="node0" presStyleIdx="0" presStyleCnt="1">
        <dgm:presLayoutVars>
          <dgm:chPref val="3"/>
        </dgm:presLayoutVars>
      </dgm:prSet>
      <dgm:spPr/>
    </dgm:pt>
    <dgm:pt modelId="{BD94039C-8300-432B-8724-0975CC29A206}" type="pres">
      <dgm:prSet presAssocID="{85E854FA-9600-4AEF-A139-1BF4C5AEB3FB}" presName="rootConnector1" presStyleLbl="node1" presStyleIdx="0" presStyleCnt="0"/>
      <dgm:spPr/>
    </dgm:pt>
    <dgm:pt modelId="{18401B6E-5BF3-4040-AB59-C4123E8A5554}" type="pres">
      <dgm:prSet presAssocID="{85E854FA-9600-4AEF-A139-1BF4C5AEB3FB}" presName="hierChild2" presStyleCnt="0"/>
      <dgm:spPr/>
    </dgm:pt>
    <dgm:pt modelId="{A6F7F1FD-FBE8-448F-86BE-2035A7BD318E}" type="pres">
      <dgm:prSet presAssocID="{DCE50861-C849-4933-8250-7E49467E04AA}" presName="Name64" presStyleLbl="parChTrans1D2" presStyleIdx="0" presStyleCnt="4"/>
      <dgm:spPr/>
    </dgm:pt>
    <dgm:pt modelId="{C6746C1C-1CD7-43FA-B0F4-8C1A33C4AC72}" type="pres">
      <dgm:prSet presAssocID="{A019BED6-C433-4173-98EC-80D91C2487FD}" presName="hierRoot2" presStyleCnt="0">
        <dgm:presLayoutVars>
          <dgm:hierBranch val="init"/>
        </dgm:presLayoutVars>
      </dgm:prSet>
      <dgm:spPr/>
    </dgm:pt>
    <dgm:pt modelId="{14FFBE32-899D-45CE-8CE7-28D83C398794}" type="pres">
      <dgm:prSet presAssocID="{A019BED6-C433-4173-98EC-80D91C2487FD}" presName="rootComposite" presStyleCnt="0"/>
      <dgm:spPr/>
    </dgm:pt>
    <dgm:pt modelId="{21D7E15E-FECE-42D5-8FC4-F147AE868144}" type="pres">
      <dgm:prSet presAssocID="{A019BED6-C433-4173-98EC-80D91C2487FD}" presName="rootText" presStyleLbl="node2" presStyleIdx="0" presStyleCnt="4">
        <dgm:presLayoutVars>
          <dgm:chPref val="3"/>
        </dgm:presLayoutVars>
      </dgm:prSet>
      <dgm:spPr/>
    </dgm:pt>
    <dgm:pt modelId="{DF6B8D4B-8220-40C4-9528-1E9721BAC5E6}" type="pres">
      <dgm:prSet presAssocID="{A019BED6-C433-4173-98EC-80D91C2487FD}" presName="rootConnector" presStyleLbl="node2" presStyleIdx="0" presStyleCnt="4"/>
      <dgm:spPr/>
    </dgm:pt>
    <dgm:pt modelId="{2F388A1A-79F4-4167-B7C7-AA5827A6A7C2}" type="pres">
      <dgm:prSet presAssocID="{A019BED6-C433-4173-98EC-80D91C2487FD}" presName="hierChild4" presStyleCnt="0"/>
      <dgm:spPr/>
    </dgm:pt>
    <dgm:pt modelId="{AAC58766-0BA8-4763-BCEF-A1419B4B17BF}" type="pres">
      <dgm:prSet presAssocID="{290417CB-5000-49C5-913B-08942085120C}" presName="Name64" presStyleLbl="parChTrans1D3" presStyleIdx="0" presStyleCnt="9"/>
      <dgm:spPr/>
    </dgm:pt>
    <dgm:pt modelId="{9075ADEF-614D-4F72-B74B-17C2604798BC}" type="pres">
      <dgm:prSet presAssocID="{4225079B-E6D4-40FF-82EF-8767552A14D4}" presName="hierRoot2" presStyleCnt="0">
        <dgm:presLayoutVars>
          <dgm:hierBranch val="init"/>
        </dgm:presLayoutVars>
      </dgm:prSet>
      <dgm:spPr/>
    </dgm:pt>
    <dgm:pt modelId="{B7CA82AE-36CD-41B1-B423-03243E19FDDB}" type="pres">
      <dgm:prSet presAssocID="{4225079B-E6D4-40FF-82EF-8767552A14D4}" presName="rootComposite" presStyleCnt="0"/>
      <dgm:spPr/>
    </dgm:pt>
    <dgm:pt modelId="{7FE00B62-B033-47BD-BC20-1E5223A57E4D}" type="pres">
      <dgm:prSet presAssocID="{4225079B-E6D4-40FF-82EF-8767552A14D4}" presName="rootText" presStyleLbl="node3" presStyleIdx="0" presStyleCnt="9">
        <dgm:presLayoutVars>
          <dgm:chPref val="3"/>
        </dgm:presLayoutVars>
      </dgm:prSet>
      <dgm:spPr/>
    </dgm:pt>
    <dgm:pt modelId="{776C585D-A7FB-48ED-A36A-CE6953BD03D1}" type="pres">
      <dgm:prSet presAssocID="{4225079B-E6D4-40FF-82EF-8767552A14D4}" presName="rootConnector" presStyleLbl="node3" presStyleIdx="0" presStyleCnt="9"/>
      <dgm:spPr/>
    </dgm:pt>
    <dgm:pt modelId="{D7DE1545-C251-474B-BDB3-A201DCCEB9DB}" type="pres">
      <dgm:prSet presAssocID="{4225079B-E6D4-40FF-82EF-8767552A14D4}" presName="hierChild4" presStyleCnt="0"/>
      <dgm:spPr/>
    </dgm:pt>
    <dgm:pt modelId="{7A3BC69D-3A59-40FE-B0BE-5B0DD047C6F6}" type="pres">
      <dgm:prSet presAssocID="{4225079B-E6D4-40FF-82EF-8767552A14D4}" presName="hierChild5" presStyleCnt="0"/>
      <dgm:spPr/>
    </dgm:pt>
    <dgm:pt modelId="{3FF37F74-F31D-4AC0-9465-8862E09F6795}" type="pres">
      <dgm:prSet presAssocID="{E92BC306-9B13-4881-A5E0-07C7378DEB8C}" presName="Name64" presStyleLbl="parChTrans1D3" presStyleIdx="1" presStyleCnt="9"/>
      <dgm:spPr/>
    </dgm:pt>
    <dgm:pt modelId="{71D5C922-521B-43CF-9167-275F61DC6775}" type="pres">
      <dgm:prSet presAssocID="{79932073-5D7A-45EE-A2CC-FBF8C20E43F2}" presName="hierRoot2" presStyleCnt="0">
        <dgm:presLayoutVars>
          <dgm:hierBranch val="init"/>
        </dgm:presLayoutVars>
      </dgm:prSet>
      <dgm:spPr/>
    </dgm:pt>
    <dgm:pt modelId="{6834233E-F71E-453E-86CB-18A1F50C3A5D}" type="pres">
      <dgm:prSet presAssocID="{79932073-5D7A-45EE-A2CC-FBF8C20E43F2}" presName="rootComposite" presStyleCnt="0"/>
      <dgm:spPr/>
    </dgm:pt>
    <dgm:pt modelId="{5CAD2AFF-2BE3-432B-B2DE-C9946773868A}" type="pres">
      <dgm:prSet presAssocID="{79932073-5D7A-45EE-A2CC-FBF8C20E43F2}" presName="rootText" presStyleLbl="node3" presStyleIdx="1" presStyleCnt="9">
        <dgm:presLayoutVars>
          <dgm:chPref val="3"/>
        </dgm:presLayoutVars>
      </dgm:prSet>
      <dgm:spPr/>
    </dgm:pt>
    <dgm:pt modelId="{51A23C8D-10F0-467C-80DD-08935773CA20}" type="pres">
      <dgm:prSet presAssocID="{79932073-5D7A-45EE-A2CC-FBF8C20E43F2}" presName="rootConnector" presStyleLbl="node3" presStyleIdx="1" presStyleCnt="9"/>
      <dgm:spPr/>
    </dgm:pt>
    <dgm:pt modelId="{1014E242-37BD-4FDE-AB23-4F089411E25C}" type="pres">
      <dgm:prSet presAssocID="{79932073-5D7A-45EE-A2CC-FBF8C20E43F2}" presName="hierChild4" presStyleCnt="0"/>
      <dgm:spPr/>
    </dgm:pt>
    <dgm:pt modelId="{F8AA9CF4-18FE-4698-BC3E-F6527227F78B}" type="pres">
      <dgm:prSet presAssocID="{79932073-5D7A-45EE-A2CC-FBF8C20E43F2}" presName="hierChild5" presStyleCnt="0"/>
      <dgm:spPr/>
    </dgm:pt>
    <dgm:pt modelId="{52E16DD8-B7C9-4D69-9B62-D81EC75A88F6}" type="pres">
      <dgm:prSet presAssocID="{8167D4BF-7671-4001-B49B-075B9BA7BEDA}" presName="Name64" presStyleLbl="parChTrans1D3" presStyleIdx="2" presStyleCnt="9"/>
      <dgm:spPr/>
    </dgm:pt>
    <dgm:pt modelId="{920625D1-DF5E-4B93-8BF0-D1D752CF7717}" type="pres">
      <dgm:prSet presAssocID="{5EC4F6C4-2F47-493F-9736-C108F6F1BA41}" presName="hierRoot2" presStyleCnt="0">
        <dgm:presLayoutVars>
          <dgm:hierBranch val="init"/>
        </dgm:presLayoutVars>
      </dgm:prSet>
      <dgm:spPr/>
    </dgm:pt>
    <dgm:pt modelId="{ED14DB34-1502-4F09-9F57-E59A348B57EE}" type="pres">
      <dgm:prSet presAssocID="{5EC4F6C4-2F47-493F-9736-C108F6F1BA41}" presName="rootComposite" presStyleCnt="0"/>
      <dgm:spPr/>
    </dgm:pt>
    <dgm:pt modelId="{27EB0035-6903-4CD2-B2DD-132B4B97848E}" type="pres">
      <dgm:prSet presAssocID="{5EC4F6C4-2F47-493F-9736-C108F6F1BA41}" presName="rootText" presStyleLbl="node3" presStyleIdx="2" presStyleCnt="9">
        <dgm:presLayoutVars>
          <dgm:chPref val="3"/>
        </dgm:presLayoutVars>
      </dgm:prSet>
      <dgm:spPr/>
    </dgm:pt>
    <dgm:pt modelId="{704C9C13-7D04-4CED-AA84-1FCCB0E797B5}" type="pres">
      <dgm:prSet presAssocID="{5EC4F6C4-2F47-493F-9736-C108F6F1BA41}" presName="rootConnector" presStyleLbl="node3" presStyleIdx="2" presStyleCnt="9"/>
      <dgm:spPr/>
    </dgm:pt>
    <dgm:pt modelId="{1B1FC034-C48E-4B69-9416-130D0F289B4E}" type="pres">
      <dgm:prSet presAssocID="{5EC4F6C4-2F47-493F-9736-C108F6F1BA41}" presName="hierChild4" presStyleCnt="0"/>
      <dgm:spPr/>
    </dgm:pt>
    <dgm:pt modelId="{5682F7BD-9F05-435A-89D3-F1B01F4B22B9}" type="pres">
      <dgm:prSet presAssocID="{5EC4F6C4-2F47-493F-9736-C108F6F1BA41}" presName="hierChild5" presStyleCnt="0"/>
      <dgm:spPr/>
    </dgm:pt>
    <dgm:pt modelId="{0107597C-9F3C-4789-9091-05130B3D0E72}" type="pres">
      <dgm:prSet presAssocID="{A019BED6-C433-4173-98EC-80D91C2487FD}" presName="hierChild5" presStyleCnt="0"/>
      <dgm:spPr/>
    </dgm:pt>
    <dgm:pt modelId="{57BDA32B-A09F-4B0A-BB4F-268558B02AA3}" type="pres">
      <dgm:prSet presAssocID="{8E2CE8A6-EFDD-4E64-9D7F-BE42574B7BC9}" presName="Name64" presStyleLbl="parChTrans1D2" presStyleIdx="1" presStyleCnt="4"/>
      <dgm:spPr/>
    </dgm:pt>
    <dgm:pt modelId="{F49F9B86-23C5-4982-A88D-E0B2956A9293}" type="pres">
      <dgm:prSet presAssocID="{2F986BE9-B9C6-4F93-9BD1-E763B4F2D9F1}" presName="hierRoot2" presStyleCnt="0">
        <dgm:presLayoutVars>
          <dgm:hierBranch val="init"/>
        </dgm:presLayoutVars>
      </dgm:prSet>
      <dgm:spPr/>
    </dgm:pt>
    <dgm:pt modelId="{8117978A-BDED-456E-9F0D-8C8664AA0692}" type="pres">
      <dgm:prSet presAssocID="{2F986BE9-B9C6-4F93-9BD1-E763B4F2D9F1}" presName="rootComposite" presStyleCnt="0"/>
      <dgm:spPr/>
    </dgm:pt>
    <dgm:pt modelId="{307B283C-D43E-4C55-B17C-D1AFD9176EA6}" type="pres">
      <dgm:prSet presAssocID="{2F986BE9-B9C6-4F93-9BD1-E763B4F2D9F1}" presName="rootText" presStyleLbl="node2" presStyleIdx="1" presStyleCnt="4">
        <dgm:presLayoutVars>
          <dgm:chPref val="3"/>
        </dgm:presLayoutVars>
      </dgm:prSet>
      <dgm:spPr/>
    </dgm:pt>
    <dgm:pt modelId="{58B5A268-7172-4DF1-86A9-C86E55BB888C}" type="pres">
      <dgm:prSet presAssocID="{2F986BE9-B9C6-4F93-9BD1-E763B4F2D9F1}" presName="rootConnector" presStyleLbl="node2" presStyleIdx="1" presStyleCnt="4"/>
      <dgm:spPr/>
    </dgm:pt>
    <dgm:pt modelId="{78879656-E0D3-427F-8486-09501FD40DBB}" type="pres">
      <dgm:prSet presAssocID="{2F986BE9-B9C6-4F93-9BD1-E763B4F2D9F1}" presName="hierChild4" presStyleCnt="0"/>
      <dgm:spPr/>
    </dgm:pt>
    <dgm:pt modelId="{F3717605-0AC5-4485-A6EE-8550010B0C7D}" type="pres">
      <dgm:prSet presAssocID="{084CD073-072F-4FA5-A24A-559485CF5836}" presName="Name64" presStyleLbl="parChTrans1D3" presStyleIdx="3" presStyleCnt="9"/>
      <dgm:spPr/>
    </dgm:pt>
    <dgm:pt modelId="{6026B3BF-230E-4E24-8C28-B4A479292AF8}" type="pres">
      <dgm:prSet presAssocID="{5843C540-4E37-46D7-9D36-F0F25AA09C67}" presName="hierRoot2" presStyleCnt="0">
        <dgm:presLayoutVars>
          <dgm:hierBranch val="init"/>
        </dgm:presLayoutVars>
      </dgm:prSet>
      <dgm:spPr/>
    </dgm:pt>
    <dgm:pt modelId="{22E689E4-D18E-4615-8460-8098570EBDB3}" type="pres">
      <dgm:prSet presAssocID="{5843C540-4E37-46D7-9D36-F0F25AA09C67}" presName="rootComposite" presStyleCnt="0"/>
      <dgm:spPr/>
    </dgm:pt>
    <dgm:pt modelId="{E05948B8-FFC4-4B41-B5F0-DF741820305D}" type="pres">
      <dgm:prSet presAssocID="{5843C540-4E37-46D7-9D36-F0F25AA09C67}" presName="rootText" presStyleLbl="node3" presStyleIdx="3" presStyleCnt="9">
        <dgm:presLayoutVars>
          <dgm:chPref val="3"/>
        </dgm:presLayoutVars>
      </dgm:prSet>
      <dgm:spPr/>
    </dgm:pt>
    <dgm:pt modelId="{47C3A7E1-0C91-463A-AB45-98AB32033594}" type="pres">
      <dgm:prSet presAssocID="{5843C540-4E37-46D7-9D36-F0F25AA09C67}" presName="rootConnector" presStyleLbl="node3" presStyleIdx="3" presStyleCnt="9"/>
      <dgm:spPr/>
    </dgm:pt>
    <dgm:pt modelId="{A6194761-7D6E-4CB2-9FF2-4BD3BC1EBF5B}" type="pres">
      <dgm:prSet presAssocID="{5843C540-4E37-46D7-9D36-F0F25AA09C67}" presName="hierChild4" presStyleCnt="0"/>
      <dgm:spPr/>
    </dgm:pt>
    <dgm:pt modelId="{D0A8C878-7E63-4BF2-BE05-628CEF32C5CB}" type="pres">
      <dgm:prSet presAssocID="{5843C540-4E37-46D7-9D36-F0F25AA09C67}" presName="hierChild5" presStyleCnt="0"/>
      <dgm:spPr/>
    </dgm:pt>
    <dgm:pt modelId="{365B5395-88B2-4BAC-8553-903032484009}" type="pres">
      <dgm:prSet presAssocID="{BFEC83D5-1568-4BA7-ADE0-56D0EDB38AD8}" presName="Name64" presStyleLbl="parChTrans1D3" presStyleIdx="4" presStyleCnt="9"/>
      <dgm:spPr/>
    </dgm:pt>
    <dgm:pt modelId="{C1194CA8-17A2-40ED-9343-3F8A0BF1731D}" type="pres">
      <dgm:prSet presAssocID="{5F29D8C0-9C1C-45B1-8771-BDBB9B998E74}" presName="hierRoot2" presStyleCnt="0">
        <dgm:presLayoutVars>
          <dgm:hierBranch val="init"/>
        </dgm:presLayoutVars>
      </dgm:prSet>
      <dgm:spPr/>
    </dgm:pt>
    <dgm:pt modelId="{1B4A4C44-F882-49F9-B9D1-268C47AEA1EF}" type="pres">
      <dgm:prSet presAssocID="{5F29D8C0-9C1C-45B1-8771-BDBB9B998E74}" presName="rootComposite" presStyleCnt="0"/>
      <dgm:spPr/>
    </dgm:pt>
    <dgm:pt modelId="{19190010-A878-49F9-9234-9CF9F774F6E7}" type="pres">
      <dgm:prSet presAssocID="{5F29D8C0-9C1C-45B1-8771-BDBB9B998E74}" presName="rootText" presStyleLbl="node3" presStyleIdx="4" presStyleCnt="9">
        <dgm:presLayoutVars>
          <dgm:chPref val="3"/>
        </dgm:presLayoutVars>
      </dgm:prSet>
      <dgm:spPr/>
    </dgm:pt>
    <dgm:pt modelId="{1070F04A-B4AE-4ED8-9506-698FE8EE2408}" type="pres">
      <dgm:prSet presAssocID="{5F29D8C0-9C1C-45B1-8771-BDBB9B998E74}" presName="rootConnector" presStyleLbl="node3" presStyleIdx="4" presStyleCnt="9"/>
      <dgm:spPr/>
    </dgm:pt>
    <dgm:pt modelId="{1A7BFE24-238B-46D0-AE62-9C5B675BE850}" type="pres">
      <dgm:prSet presAssocID="{5F29D8C0-9C1C-45B1-8771-BDBB9B998E74}" presName="hierChild4" presStyleCnt="0"/>
      <dgm:spPr/>
    </dgm:pt>
    <dgm:pt modelId="{118C5483-D78C-490D-8CE7-CB0D0E56C71C}" type="pres">
      <dgm:prSet presAssocID="{5F29D8C0-9C1C-45B1-8771-BDBB9B998E74}" presName="hierChild5" presStyleCnt="0"/>
      <dgm:spPr/>
    </dgm:pt>
    <dgm:pt modelId="{8602878D-E309-4559-89D9-C56F06746CA7}" type="pres">
      <dgm:prSet presAssocID="{B52FAAED-DFB7-42A9-BADD-F730DC690F27}" presName="Name64" presStyleLbl="parChTrans1D3" presStyleIdx="5" presStyleCnt="9"/>
      <dgm:spPr/>
    </dgm:pt>
    <dgm:pt modelId="{CFD9F3B2-C42D-4A56-84E6-2A01F83B51EF}" type="pres">
      <dgm:prSet presAssocID="{370DDB91-FEC1-4CFC-862F-F6AE83C3D5E6}" presName="hierRoot2" presStyleCnt="0">
        <dgm:presLayoutVars>
          <dgm:hierBranch val="init"/>
        </dgm:presLayoutVars>
      </dgm:prSet>
      <dgm:spPr/>
    </dgm:pt>
    <dgm:pt modelId="{2BB7D376-92D3-47CB-812F-54E458134494}" type="pres">
      <dgm:prSet presAssocID="{370DDB91-FEC1-4CFC-862F-F6AE83C3D5E6}" presName="rootComposite" presStyleCnt="0"/>
      <dgm:spPr/>
    </dgm:pt>
    <dgm:pt modelId="{0C26DF17-5A32-4A5C-A992-96E71A87F374}" type="pres">
      <dgm:prSet presAssocID="{370DDB91-FEC1-4CFC-862F-F6AE83C3D5E6}" presName="rootText" presStyleLbl="node3" presStyleIdx="5" presStyleCnt="9">
        <dgm:presLayoutVars>
          <dgm:chPref val="3"/>
        </dgm:presLayoutVars>
      </dgm:prSet>
      <dgm:spPr/>
    </dgm:pt>
    <dgm:pt modelId="{49EAFB29-C1AD-4342-A56C-A67E3049BB34}" type="pres">
      <dgm:prSet presAssocID="{370DDB91-FEC1-4CFC-862F-F6AE83C3D5E6}" presName="rootConnector" presStyleLbl="node3" presStyleIdx="5" presStyleCnt="9"/>
      <dgm:spPr/>
    </dgm:pt>
    <dgm:pt modelId="{47A3B945-5C97-436D-BD64-6C41358330AD}" type="pres">
      <dgm:prSet presAssocID="{370DDB91-FEC1-4CFC-862F-F6AE83C3D5E6}" presName="hierChild4" presStyleCnt="0"/>
      <dgm:spPr/>
    </dgm:pt>
    <dgm:pt modelId="{1E4F5FB9-2208-4422-A886-4DA75CFD7658}" type="pres">
      <dgm:prSet presAssocID="{370DDB91-FEC1-4CFC-862F-F6AE83C3D5E6}" presName="hierChild5" presStyleCnt="0"/>
      <dgm:spPr/>
    </dgm:pt>
    <dgm:pt modelId="{81D6A727-20C6-4876-AADC-FC46C5DE85B0}" type="pres">
      <dgm:prSet presAssocID="{2F986BE9-B9C6-4F93-9BD1-E763B4F2D9F1}" presName="hierChild5" presStyleCnt="0"/>
      <dgm:spPr/>
    </dgm:pt>
    <dgm:pt modelId="{C95DE6F2-8AD1-4DF8-96E6-A11C4E7FDB42}" type="pres">
      <dgm:prSet presAssocID="{D5F14D46-D6F1-4350-BC46-D394BD80DA1B}" presName="Name64" presStyleLbl="parChTrans1D2" presStyleIdx="2" presStyleCnt="4"/>
      <dgm:spPr/>
    </dgm:pt>
    <dgm:pt modelId="{9D0CC57F-C128-441D-9881-304736DA60E9}" type="pres">
      <dgm:prSet presAssocID="{1A4FDD54-548F-4C13-BC27-D864507787DD}" presName="hierRoot2" presStyleCnt="0">
        <dgm:presLayoutVars>
          <dgm:hierBranch val="init"/>
        </dgm:presLayoutVars>
      </dgm:prSet>
      <dgm:spPr/>
    </dgm:pt>
    <dgm:pt modelId="{666127B4-5D9C-4FCF-8B17-99281D5DAA50}" type="pres">
      <dgm:prSet presAssocID="{1A4FDD54-548F-4C13-BC27-D864507787DD}" presName="rootComposite" presStyleCnt="0"/>
      <dgm:spPr/>
    </dgm:pt>
    <dgm:pt modelId="{0765B302-A788-4F8D-9F60-2860D8233102}" type="pres">
      <dgm:prSet presAssocID="{1A4FDD54-548F-4C13-BC27-D864507787DD}" presName="rootText" presStyleLbl="node2" presStyleIdx="2" presStyleCnt="4">
        <dgm:presLayoutVars>
          <dgm:chPref val="3"/>
        </dgm:presLayoutVars>
      </dgm:prSet>
      <dgm:spPr/>
    </dgm:pt>
    <dgm:pt modelId="{123AD87A-3282-48C5-AC62-00294CC06120}" type="pres">
      <dgm:prSet presAssocID="{1A4FDD54-548F-4C13-BC27-D864507787DD}" presName="rootConnector" presStyleLbl="node2" presStyleIdx="2" presStyleCnt="4"/>
      <dgm:spPr/>
    </dgm:pt>
    <dgm:pt modelId="{F0DD41A1-3F7C-481F-950C-4462B4430DF6}" type="pres">
      <dgm:prSet presAssocID="{1A4FDD54-548F-4C13-BC27-D864507787DD}" presName="hierChild4" presStyleCnt="0"/>
      <dgm:spPr/>
    </dgm:pt>
    <dgm:pt modelId="{1BBAFB56-5B51-4233-AA74-AC2230D9CE11}" type="pres">
      <dgm:prSet presAssocID="{7FF0A12D-F133-4D28-BB29-8EF1B4422282}" presName="Name64" presStyleLbl="parChTrans1D3" presStyleIdx="6" presStyleCnt="9"/>
      <dgm:spPr/>
    </dgm:pt>
    <dgm:pt modelId="{5C9CE6EC-16F6-49C1-A5A9-66BA1CF5DE9C}" type="pres">
      <dgm:prSet presAssocID="{DA435553-10AE-43DE-8B6E-5326C82D929A}" presName="hierRoot2" presStyleCnt="0">
        <dgm:presLayoutVars>
          <dgm:hierBranch val="init"/>
        </dgm:presLayoutVars>
      </dgm:prSet>
      <dgm:spPr/>
    </dgm:pt>
    <dgm:pt modelId="{AE868AE8-AE57-4CAE-BF2D-3A2C0406134D}" type="pres">
      <dgm:prSet presAssocID="{DA435553-10AE-43DE-8B6E-5326C82D929A}" presName="rootComposite" presStyleCnt="0"/>
      <dgm:spPr/>
    </dgm:pt>
    <dgm:pt modelId="{B52C3FDD-8039-4814-B286-472D0C0B779D}" type="pres">
      <dgm:prSet presAssocID="{DA435553-10AE-43DE-8B6E-5326C82D929A}" presName="rootText" presStyleLbl="node3" presStyleIdx="6" presStyleCnt="9">
        <dgm:presLayoutVars>
          <dgm:chPref val="3"/>
        </dgm:presLayoutVars>
      </dgm:prSet>
      <dgm:spPr/>
    </dgm:pt>
    <dgm:pt modelId="{486CE39D-901B-4D96-A23D-2CDB43839293}" type="pres">
      <dgm:prSet presAssocID="{DA435553-10AE-43DE-8B6E-5326C82D929A}" presName="rootConnector" presStyleLbl="node3" presStyleIdx="6" presStyleCnt="9"/>
      <dgm:spPr/>
    </dgm:pt>
    <dgm:pt modelId="{D5F57E77-489A-40F2-A734-D0772FE06D37}" type="pres">
      <dgm:prSet presAssocID="{DA435553-10AE-43DE-8B6E-5326C82D929A}" presName="hierChild4" presStyleCnt="0"/>
      <dgm:spPr/>
    </dgm:pt>
    <dgm:pt modelId="{792CF3EC-888A-44DA-960E-D38898388EBF}" type="pres">
      <dgm:prSet presAssocID="{DA435553-10AE-43DE-8B6E-5326C82D929A}" presName="hierChild5" presStyleCnt="0"/>
      <dgm:spPr/>
    </dgm:pt>
    <dgm:pt modelId="{90227A06-A85E-4493-8678-B739DD437F58}" type="pres">
      <dgm:prSet presAssocID="{CD5D4C8C-2792-4436-84A3-EDF630CA9E99}" presName="Name64" presStyleLbl="parChTrans1D3" presStyleIdx="7" presStyleCnt="9"/>
      <dgm:spPr/>
    </dgm:pt>
    <dgm:pt modelId="{C93D5787-E7AD-4754-8135-D11580EBD03B}" type="pres">
      <dgm:prSet presAssocID="{978D6D84-9CF1-4E76-BA06-89596005480C}" presName="hierRoot2" presStyleCnt="0">
        <dgm:presLayoutVars>
          <dgm:hierBranch val="init"/>
        </dgm:presLayoutVars>
      </dgm:prSet>
      <dgm:spPr/>
    </dgm:pt>
    <dgm:pt modelId="{053458BA-F2AD-44CE-952B-7A729FA6F463}" type="pres">
      <dgm:prSet presAssocID="{978D6D84-9CF1-4E76-BA06-89596005480C}" presName="rootComposite" presStyleCnt="0"/>
      <dgm:spPr/>
    </dgm:pt>
    <dgm:pt modelId="{A8E41203-E329-4718-85C6-9DE40E2FC433}" type="pres">
      <dgm:prSet presAssocID="{978D6D84-9CF1-4E76-BA06-89596005480C}" presName="rootText" presStyleLbl="node3" presStyleIdx="7" presStyleCnt="9">
        <dgm:presLayoutVars>
          <dgm:chPref val="3"/>
        </dgm:presLayoutVars>
      </dgm:prSet>
      <dgm:spPr/>
    </dgm:pt>
    <dgm:pt modelId="{D414AAB2-D769-4108-8E99-DC65A38A0BE6}" type="pres">
      <dgm:prSet presAssocID="{978D6D84-9CF1-4E76-BA06-89596005480C}" presName="rootConnector" presStyleLbl="node3" presStyleIdx="7" presStyleCnt="9"/>
      <dgm:spPr/>
    </dgm:pt>
    <dgm:pt modelId="{851CC957-D499-410E-92D9-154DAAB4DAD2}" type="pres">
      <dgm:prSet presAssocID="{978D6D84-9CF1-4E76-BA06-89596005480C}" presName="hierChild4" presStyleCnt="0"/>
      <dgm:spPr/>
    </dgm:pt>
    <dgm:pt modelId="{AF9B60F4-3523-4264-8929-077C73C89284}" type="pres">
      <dgm:prSet presAssocID="{978D6D84-9CF1-4E76-BA06-89596005480C}" presName="hierChild5" presStyleCnt="0"/>
      <dgm:spPr/>
    </dgm:pt>
    <dgm:pt modelId="{4BE05F0C-307B-4D9C-9C22-EB32E8FF3E24}" type="pres">
      <dgm:prSet presAssocID="{1A4FDD54-548F-4C13-BC27-D864507787DD}" presName="hierChild5" presStyleCnt="0"/>
      <dgm:spPr/>
    </dgm:pt>
    <dgm:pt modelId="{F03CE6E8-59F4-4F0D-AAFB-5204F1B25C26}" type="pres">
      <dgm:prSet presAssocID="{0D0DCA1E-AFDC-4FB1-B432-FA52205EEF8F}" presName="Name64" presStyleLbl="parChTrans1D2" presStyleIdx="3" presStyleCnt="4"/>
      <dgm:spPr/>
    </dgm:pt>
    <dgm:pt modelId="{11F12111-029F-4B9D-BA56-EBFF10FAFBDC}" type="pres">
      <dgm:prSet presAssocID="{950D6AA1-5723-4F38-884D-C979D1025D6D}" presName="hierRoot2" presStyleCnt="0">
        <dgm:presLayoutVars>
          <dgm:hierBranch val="init"/>
        </dgm:presLayoutVars>
      </dgm:prSet>
      <dgm:spPr/>
    </dgm:pt>
    <dgm:pt modelId="{CB52DC3A-5357-467E-BC97-9E26A3C79F7B}" type="pres">
      <dgm:prSet presAssocID="{950D6AA1-5723-4F38-884D-C979D1025D6D}" presName="rootComposite" presStyleCnt="0"/>
      <dgm:spPr/>
    </dgm:pt>
    <dgm:pt modelId="{3CEA798A-EF88-4894-B8F6-12DE57E52369}" type="pres">
      <dgm:prSet presAssocID="{950D6AA1-5723-4F38-884D-C979D1025D6D}" presName="rootText" presStyleLbl="node2" presStyleIdx="3" presStyleCnt="4">
        <dgm:presLayoutVars>
          <dgm:chPref val="3"/>
        </dgm:presLayoutVars>
      </dgm:prSet>
      <dgm:spPr/>
    </dgm:pt>
    <dgm:pt modelId="{DF97CC2D-D9B8-4289-AD79-46BD1C07F5C9}" type="pres">
      <dgm:prSet presAssocID="{950D6AA1-5723-4F38-884D-C979D1025D6D}" presName="rootConnector" presStyleLbl="node2" presStyleIdx="3" presStyleCnt="4"/>
      <dgm:spPr/>
    </dgm:pt>
    <dgm:pt modelId="{B117192E-7290-4791-A56E-062AA4AC5BE0}" type="pres">
      <dgm:prSet presAssocID="{950D6AA1-5723-4F38-884D-C979D1025D6D}" presName="hierChild4" presStyleCnt="0"/>
      <dgm:spPr/>
    </dgm:pt>
    <dgm:pt modelId="{076DFB00-FDEC-4E25-8910-C558E0DDB536}" type="pres">
      <dgm:prSet presAssocID="{258A2AB6-C215-404F-BF17-4C46AFF36F1C}" presName="Name64" presStyleLbl="parChTrans1D3" presStyleIdx="8" presStyleCnt="9"/>
      <dgm:spPr/>
    </dgm:pt>
    <dgm:pt modelId="{705CA992-23DC-4044-A33E-F1F6F93BED7C}" type="pres">
      <dgm:prSet presAssocID="{86E1CB51-E299-4910-9447-089B115F789F}" presName="hierRoot2" presStyleCnt="0">
        <dgm:presLayoutVars>
          <dgm:hierBranch val="init"/>
        </dgm:presLayoutVars>
      </dgm:prSet>
      <dgm:spPr/>
    </dgm:pt>
    <dgm:pt modelId="{0322822C-6A19-4D0F-994B-1ED1D3D3865F}" type="pres">
      <dgm:prSet presAssocID="{86E1CB51-E299-4910-9447-089B115F789F}" presName="rootComposite" presStyleCnt="0"/>
      <dgm:spPr/>
    </dgm:pt>
    <dgm:pt modelId="{ABC7C9A7-0CE4-4BD3-8BE1-E82AFF66659D}" type="pres">
      <dgm:prSet presAssocID="{86E1CB51-E299-4910-9447-089B115F789F}" presName="rootText" presStyleLbl="node3" presStyleIdx="8" presStyleCnt="9">
        <dgm:presLayoutVars>
          <dgm:chPref val="3"/>
        </dgm:presLayoutVars>
      </dgm:prSet>
      <dgm:spPr/>
    </dgm:pt>
    <dgm:pt modelId="{B718D137-054F-4EA9-B1A0-F8AB01FAF9E4}" type="pres">
      <dgm:prSet presAssocID="{86E1CB51-E299-4910-9447-089B115F789F}" presName="rootConnector" presStyleLbl="node3" presStyleIdx="8" presStyleCnt="9"/>
      <dgm:spPr/>
    </dgm:pt>
    <dgm:pt modelId="{2B600B12-DB68-48BB-8E60-03E56BAE9EFB}" type="pres">
      <dgm:prSet presAssocID="{86E1CB51-E299-4910-9447-089B115F789F}" presName="hierChild4" presStyleCnt="0"/>
      <dgm:spPr/>
    </dgm:pt>
    <dgm:pt modelId="{71C8E43F-629B-4EE6-9C74-E6EAA04B65FF}" type="pres">
      <dgm:prSet presAssocID="{86E1CB51-E299-4910-9447-089B115F789F}" presName="hierChild5" presStyleCnt="0"/>
      <dgm:spPr/>
    </dgm:pt>
    <dgm:pt modelId="{4293028F-EB99-46DF-BDF7-CC9E97AFF33F}" type="pres">
      <dgm:prSet presAssocID="{950D6AA1-5723-4F38-884D-C979D1025D6D}" presName="hierChild5" presStyleCnt="0"/>
      <dgm:spPr/>
    </dgm:pt>
    <dgm:pt modelId="{C341C5D2-8588-4FCB-9A7D-6835780773DF}" type="pres">
      <dgm:prSet presAssocID="{85E854FA-9600-4AEF-A139-1BF4C5AEB3FB}" presName="hierChild3" presStyleCnt="0"/>
      <dgm:spPr/>
    </dgm:pt>
  </dgm:ptLst>
  <dgm:cxnLst>
    <dgm:cxn modelId="{FA752402-ABD7-44DF-999F-B347474A76D8}" srcId="{1A4FDD54-548F-4C13-BC27-D864507787DD}" destId="{978D6D84-9CF1-4E76-BA06-89596005480C}" srcOrd="1" destOrd="0" parTransId="{CD5D4C8C-2792-4436-84A3-EDF630CA9E99}" sibTransId="{C4855029-EFBF-40FE-8311-12176779C2E5}"/>
    <dgm:cxn modelId="{410C2C06-E4FE-4E1C-BC29-FFF71610B0FC}" type="presOf" srcId="{950D6AA1-5723-4F38-884D-C979D1025D6D}" destId="{3CEA798A-EF88-4894-B8F6-12DE57E52369}" srcOrd="0" destOrd="0" presId="urn:microsoft.com/office/officeart/2009/3/layout/HorizontalOrganizationChart"/>
    <dgm:cxn modelId="{9E79AE07-443A-430C-B906-948AE637CA3B}" srcId="{F55FE468-6B91-4329-8C17-915546D8D9F5}" destId="{85E854FA-9600-4AEF-A139-1BF4C5AEB3FB}" srcOrd="0" destOrd="0" parTransId="{EA897C99-123C-4488-A349-8AE81A65730B}" sibTransId="{0AF2E5CF-3346-475B-843E-1E5D40F38491}"/>
    <dgm:cxn modelId="{0CA4EA0D-05D9-493E-AF76-3F3747970088}" type="presOf" srcId="{8E2CE8A6-EFDD-4E64-9D7F-BE42574B7BC9}" destId="{57BDA32B-A09F-4B0A-BB4F-268558B02AA3}" srcOrd="0" destOrd="0" presId="urn:microsoft.com/office/officeart/2009/3/layout/HorizontalOrganizationChart"/>
    <dgm:cxn modelId="{A2883114-E33C-4075-81CD-39F0B3D0B0B5}" srcId="{A019BED6-C433-4173-98EC-80D91C2487FD}" destId="{79932073-5D7A-45EE-A2CC-FBF8C20E43F2}" srcOrd="1" destOrd="0" parTransId="{E92BC306-9B13-4881-A5E0-07C7378DEB8C}" sibTransId="{61B334D7-C088-40D8-8533-E491DA892B32}"/>
    <dgm:cxn modelId="{289A7519-9E06-48F2-962B-B2E8CAE1D56A}" type="presOf" srcId="{5F29D8C0-9C1C-45B1-8771-BDBB9B998E74}" destId="{1070F04A-B4AE-4ED8-9506-698FE8EE2408}" srcOrd="1" destOrd="0" presId="urn:microsoft.com/office/officeart/2009/3/layout/HorizontalOrganizationChart"/>
    <dgm:cxn modelId="{D498211A-FE30-40D7-BDEE-E516733D3876}" type="presOf" srcId="{2F986BE9-B9C6-4F93-9BD1-E763B4F2D9F1}" destId="{307B283C-D43E-4C55-B17C-D1AFD9176EA6}" srcOrd="0" destOrd="0" presId="urn:microsoft.com/office/officeart/2009/3/layout/HorizontalOrganizationChart"/>
    <dgm:cxn modelId="{37183D23-1AEB-4CC6-B847-F9FF53047D57}" type="presOf" srcId="{A019BED6-C433-4173-98EC-80D91C2487FD}" destId="{21D7E15E-FECE-42D5-8FC4-F147AE868144}" srcOrd="0" destOrd="0" presId="urn:microsoft.com/office/officeart/2009/3/layout/HorizontalOrganizationChart"/>
    <dgm:cxn modelId="{D547DB2A-8B24-49AE-A822-DA7C25BD940F}" srcId="{85E854FA-9600-4AEF-A139-1BF4C5AEB3FB}" destId="{A019BED6-C433-4173-98EC-80D91C2487FD}" srcOrd="0" destOrd="0" parTransId="{DCE50861-C849-4933-8250-7E49467E04AA}" sibTransId="{9ECDBE74-75A5-44A1-BD9C-393F6AD9E830}"/>
    <dgm:cxn modelId="{CDD61D2F-3A24-4442-B169-D4F884B680E6}" type="presOf" srcId="{4225079B-E6D4-40FF-82EF-8767552A14D4}" destId="{7FE00B62-B033-47BD-BC20-1E5223A57E4D}" srcOrd="0" destOrd="0" presId="urn:microsoft.com/office/officeart/2009/3/layout/HorizontalOrganizationChart"/>
    <dgm:cxn modelId="{E7BC3B2F-1E8B-411C-B4E5-82671BC71581}" srcId="{85E854FA-9600-4AEF-A139-1BF4C5AEB3FB}" destId="{2F986BE9-B9C6-4F93-9BD1-E763B4F2D9F1}" srcOrd="1" destOrd="0" parTransId="{8E2CE8A6-EFDD-4E64-9D7F-BE42574B7BC9}" sibTransId="{66F213D3-C220-482B-B892-20C762DBBA35}"/>
    <dgm:cxn modelId="{D8DFB631-B3F6-4BCB-A468-DFEDCEBAB4E3}" type="presOf" srcId="{A019BED6-C433-4173-98EC-80D91C2487FD}" destId="{DF6B8D4B-8220-40C4-9528-1E9721BAC5E6}" srcOrd="1" destOrd="0" presId="urn:microsoft.com/office/officeart/2009/3/layout/HorizontalOrganizationChart"/>
    <dgm:cxn modelId="{B46FB832-1711-4BDB-9E02-550424AF3BBF}" type="presOf" srcId="{BFEC83D5-1568-4BA7-ADE0-56D0EDB38AD8}" destId="{365B5395-88B2-4BAC-8553-903032484009}" srcOrd="0" destOrd="0" presId="urn:microsoft.com/office/officeart/2009/3/layout/HorizontalOrganizationChart"/>
    <dgm:cxn modelId="{DECC6234-A270-4430-B55B-6BD984274892}" type="presOf" srcId="{0D0DCA1E-AFDC-4FB1-B432-FA52205EEF8F}" destId="{F03CE6E8-59F4-4F0D-AAFB-5204F1B25C26}" srcOrd="0" destOrd="0" presId="urn:microsoft.com/office/officeart/2009/3/layout/HorizontalOrganizationChart"/>
    <dgm:cxn modelId="{89A19D38-65DE-4938-A458-9046012B8928}" type="presOf" srcId="{4225079B-E6D4-40FF-82EF-8767552A14D4}" destId="{776C585D-A7FB-48ED-A36A-CE6953BD03D1}" srcOrd="1" destOrd="0" presId="urn:microsoft.com/office/officeart/2009/3/layout/HorizontalOrganizationChart"/>
    <dgm:cxn modelId="{AE2C705B-F67F-4ECF-8309-CF03942C8B71}" type="presOf" srcId="{5EC4F6C4-2F47-493F-9736-C108F6F1BA41}" destId="{27EB0035-6903-4CD2-B2DD-132B4B97848E}" srcOrd="0" destOrd="0" presId="urn:microsoft.com/office/officeart/2009/3/layout/HorizontalOrganizationChart"/>
    <dgm:cxn modelId="{F3387B62-789A-4842-95CA-A3800911C190}" srcId="{1A4FDD54-548F-4C13-BC27-D864507787DD}" destId="{DA435553-10AE-43DE-8B6E-5326C82D929A}" srcOrd="0" destOrd="0" parTransId="{7FF0A12D-F133-4D28-BB29-8EF1B4422282}" sibTransId="{C3903F0B-BA3C-4F96-92BE-867AB70E5DD0}"/>
    <dgm:cxn modelId="{BB23B362-D73D-4F06-BAA3-0C63BD7DCBAF}" type="presOf" srcId="{1A4FDD54-548F-4C13-BC27-D864507787DD}" destId="{0765B302-A788-4F8D-9F60-2860D8233102}" srcOrd="0" destOrd="0" presId="urn:microsoft.com/office/officeart/2009/3/layout/HorizontalOrganizationChart"/>
    <dgm:cxn modelId="{DA2BE146-9EB1-49EB-BB2F-4B3E610E6D16}" srcId="{2F986BE9-B9C6-4F93-9BD1-E763B4F2D9F1}" destId="{5F29D8C0-9C1C-45B1-8771-BDBB9B998E74}" srcOrd="1" destOrd="0" parTransId="{BFEC83D5-1568-4BA7-ADE0-56D0EDB38AD8}" sibTransId="{BA18F955-EF28-4186-BF54-95FA10E1BA17}"/>
    <dgm:cxn modelId="{FBCB2468-547B-46C4-92F3-0ABF84C2AAFF}" type="presOf" srcId="{DCE50861-C849-4933-8250-7E49467E04AA}" destId="{A6F7F1FD-FBE8-448F-86BE-2035A7BD318E}" srcOrd="0" destOrd="0" presId="urn:microsoft.com/office/officeart/2009/3/layout/HorizontalOrganizationChart"/>
    <dgm:cxn modelId="{08F3CA49-BF35-4F69-B044-A79568BE2AC3}" type="presOf" srcId="{258A2AB6-C215-404F-BF17-4C46AFF36F1C}" destId="{076DFB00-FDEC-4E25-8910-C558E0DDB536}" srcOrd="0" destOrd="0" presId="urn:microsoft.com/office/officeart/2009/3/layout/HorizontalOrganizationChart"/>
    <dgm:cxn modelId="{930B276E-EF7F-465F-B95E-51005C99C210}" type="presOf" srcId="{5843C540-4E37-46D7-9D36-F0F25AA09C67}" destId="{47C3A7E1-0C91-463A-AB45-98AB32033594}" srcOrd="1" destOrd="0" presId="urn:microsoft.com/office/officeart/2009/3/layout/HorizontalOrganizationChart"/>
    <dgm:cxn modelId="{5CA1AF70-AE25-4104-A20D-BFCB23235D24}" type="presOf" srcId="{5F29D8C0-9C1C-45B1-8771-BDBB9B998E74}" destId="{19190010-A878-49F9-9234-9CF9F774F6E7}" srcOrd="0" destOrd="0" presId="urn:microsoft.com/office/officeart/2009/3/layout/HorizontalOrganizationChart"/>
    <dgm:cxn modelId="{8D24E672-F7FA-441F-978D-874AD7399FE0}" type="presOf" srcId="{F55FE468-6B91-4329-8C17-915546D8D9F5}" destId="{EEB87C70-50BA-4C22-BEDE-74637951E561}" srcOrd="0" destOrd="0" presId="urn:microsoft.com/office/officeart/2009/3/layout/HorizontalOrganizationChart"/>
    <dgm:cxn modelId="{4E4E8274-87E9-46E0-9D62-0693F5775595}" srcId="{A019BED6-C433-4173-98EC-80D91C2487FD}" destId="{4225079B-E6D4-40FF-82EF-8767552A14D4}" srcOrd="0" destOrd="0" parTransId="{290417CB-5000-49C5-913B-08942085120C}" sibTransId="{A8445C9E-66D3-4268-9E4D-EF39043B8BAB}"/>
    <dgm:cxn modelId="{841C7977-B4D3-4E98-9206-E155FA4B3AE6}" type="presOf" srcId="{CD5D4C8C-2792-4436-84A3-EDF630CA9E99}" destId="{90227A06-A85E-4493-8678-B739DD437F58}" srcOrd="0" destOrd="0" presId="urn:microsoft.com/office/officeart/2009/3/layout/HorizontalOrganizationChart"/>
    <dgm:cxn modelId="{5E8AA189-5782-4341-A744-FC994ED0232E}" type="presOf" srcId="{950D6AA1-5723-4F38-884D-C979D1025D6D}" destId="{DF97CC2D-D9B8-4289-AD79-46BD1C07F5C9}" srcOrd="1" destOrd="0" presId="urn:microsoft.com/office/officeart/2009/3/layout/HorizontalOrganizationChart"/>
    <dgm:cxn modelId="{660DBB98-416B-49B5-B4AD-139CE0474EE7}" type="presOf" srcId="{86E1CB51-E299-4910-9447-089B115F789F}" destId="{ABC7C9A7-0CE4-4BD3-8BE1-E82AFF66659D}" srcOrd="0" destOrd="0" presId="urn:microsoft.com/office/officeart/2009/3/layout/HorizontalOrganizationChart"/>
    <dgm:cxn modelId="{672EB899-089A-46AA-8BA9-16CCA5918383}" srcId="{A019BED6-C433-4173-98EC-80D91C2487FD}" destId="{5EC4F6C4-2F47-493F-9736-C108F6F1BA41}" srcOrd="2" destOrd="0" parTransId="{8167D4BF-7671-4001-B49B-075B9BA7BEDA}" sibTransId="{BFFC346C-5AEB-4004-9758-BD2EA06DDE07}"/>
    <dgm:cxn modelId="{2F86E59A-E626-44AE-AB91-3913B05524F5}" type="presOf" srcId="{8167D4BF-7671-4001-B49B-075B9BA7BEDA}" destId="{52E16DD8-B7C9-4D69-9B62-D81EC75A88F6}" srcOrd="0" destOrd="0" presId="urn:microsoft.com/office/officeart/2009/3/layout/HorizontalOrganizationChart"/>
    <dgm:cxn modelId="{8FF6469C-89C6-4C5C-8676-59A7BF7C8C61}" srcId="{85E854FA-9600-4AEF-A139-1BF4C5AEB3FB}" destId="{950D6AA1-5723-4F38-884D-C979D1025D6D}" srcOrd="3" destOrd="0" parTransId="{0D0DCA1E-AFDC-4FB1-B432-FA52205EEF8F}" sibTransId="{7D8A7F74-8C08-4391-B496-4B651CCD51EF}"/>
    <dgm:cxn modelId="{B780AFA5-8088-45FC-A899-8357A69ABD95}" type="presOf" srcId="{7FF0A12D-F133-4D28-BB29-8EF1B4422282}" destId="{1BBAFB56-5B51-4233-AA74-AC2230D9CE11}" srcOrd="0" destOrd="0" presId="urn:microsoft.com/office/officeart/2009/3/layout/HorizontalOrganizationChart"/>
    <dgm:cxn modelId="{85E6CFA9-118D-4767-B8F1-60447ECE61C0}" type="presOf" srcId="{084CD073-072F-4FA5-A24A-559485CF5836}" destId="{F3717605-0AC5-4485-A6EE-8550010B0C7D}" srcOrd="0" destOrd="0" presId="urn:microsoft.com/office/officeart/2009/3/layout/HorizontalOrganizationChart"/>
    <dgm:cxn modelId="{259647AF-8143-48B5-BE0A-ADC2A4F289F0}" type="presOf" srcId="{79932073-5D7A-45EE-A2CC-FBF8C20E43F2}" destId="{5CAD2AFF-2BE3-432B-B2DE-C9946773868A}" srcOrd="0" destOrd="0" presId="urn:microsoft.com/office/officeart/2009/3/layout/HorizontalOrganizationChart"/>
    <dgm:cxn modelId="{7A4D0CB1-5CF7-4DE4-948C-30AB74B86362}" type="presOf" srcId="{5EC4F6C4-2F47-493F-9736-C108F6F1BA41}" destId="{704C9C13-7D04-4CED-AA84-1FCCB0E797B5}" srcOrd="1" destOrd="0" presId="urn:microsoft.com/office/officeart/2009/3/layout/HorizontalOrganizationChart"/>
    <dgm:cxn modelId="{4950F2B4-5950-45AE-BD3E-97323913C401}" type="presOf" srcId="{85E854FA-9600-4AEF-A139-1BF4C5AEB3FB}" destId="{BD94039C-8300-432B-8724-0975CC29A206}" srcOrd="1" destOrd="0" presId="urn:microsoft.com/office/officeart/2009/3/layout/HorizontalOrganizationChart"/>
    <dgm:cxn modelId="{39FF28B7-C69D-4DC7-A1D6-2173409FB752}" type="presOf" srcId="{DA435553-10AE-43DE-8B6E-5326C82D929A}" destId="{486CE39D-901B-4D96-A23D-2CDB43839293}" srcOrd="1" destOrd="0" presId="urn:microsoft.com/office/officeart/2009/3/layout/HorizontalOrganizationChart"/>
    <dgm:cxn modelId="{5EFA34BB-9F27-4D89-A93D-128DDC3C151D}" srcId="{2F986BE9-B9C6-4F93-9BD1-E763B4F2D9F1}" destId="{5843C540-4E37-46D7-9D36-F0F25AA09C67}" srcOrd="0" destOrd="0" parTransId="{084CD073-072F-4FA5-A24A-559485CF5836}" sibTransId="{6B85AE02-28E4-4464-BE1A-5D04A69D2B06}"/>
    <dgm:cxn modelId="{19DFACC0-F0BB-483E-AEE2-8D8EC9C9F210}" type="presOf" srcId="{290417CB-5000-49C5-913B-08942085120C}" destId="{AAC58766-0BA8-4763-BCEF-A1419B4B17BF}" srcOrd="0" destOrd="0" presId="urn:microsoft.com/office/officeart/2009/3/layout/HorizontalOrganizationChart"/>
    <dgm:cxn modelId="{22D512C7-80B7-4D54-98A7-CA46BCFBE2D0}" type="presOf" srcId="{370DDB91-FEC1-4CFC-862F-F6AE83C3D5E6}" destId="{49EAFB29-C1AD-4342-A56C-A67E3049BB34}" srcOrd="1" destOrd="0" presId="urn:microsoft.com/office/officeart/2009/3/layout/HorizontalOrganizationChart"/>
    <dgm:cxn modelId="{D2F421CA-5916-45A0-B6DA-A3CFAF54F655}" type="presOf" srcId="{1A4FDD54-548F-4C13-BC27-D864507787DD}" destId="{123AD87A-3282-48C5-AC62-00294CC06120}" srcOrd="1" destOrd="0" presId="urn:microsoft.com/office/officeart/2009/3/layout/HorizontalOrganizationChart"/>
    <dgm:cxn modelId="{5FFAB7D1-51EF-4314-B2BC-3485684ACF8E}" type="presOf" srcId="{2F986BE9-B9C6-4F93-9BD1-E763B4F2D9F1}" destId="{58B5A268-7172-4DF1-86A9-C86E55BB888C}" srcOrd="1" destOrd="0" presId="urn:microsoft.com/office/officeart/2009/3/layout/HorizontalOrganizationChart"/>
    <dgm:cxn modelId="{0ED3DAD2-4DE0-4FD8-95A5-3902B05BD534}" type="presOf" srcId="{B52FAAED-DFB7-42A9-BADD-F730DC690F27}" destId="{8602878D-E309-4559-89D9-C56F06746CA7}" srcOrd="0" destOrd="0" presId="urn:microsoft.com/office/officeart/2009/3/layout/HorizontalOrganizationChart"/>
    <dgm:cxn modelId="{0D9844D6-C7CA-4220-924A-37DA5F73CD0F}" srcId="{2F986BE9-B9C6-4F93-9BD1-E763B4F2D9F1}" destId="{370DDB91-FEC1-4CFC-862F-F6AE83C3D5E6}" srcOrd="2" destOrd="0" parTransId="{B52FAAED-DFB7-42A9-BADD-F730DC690F27}" sibTransId="{93AFC3D4-A9DD-4EAC-9A33-9A7B740A40DF}"/>
    <dgm:cxn modelId="{3EB5B5D7-1B37-431F-8EC1-EEE1630E5A87}" type="presOf" srcId="{DA435553-10AE-43DE-8B6E-5326C82D929A}" destId="{B52C3FDD-8039-4814-B286-472D0C0B779D}" srcOrd="0" destOrd="0" presId="urn:microsoft.com/office/officeart/2009/3/layout/HorizontalOrganizationChart"/>
    <dgm:cxn modelId="{6AA49ADA-C79E-424F-B0A7-D81F8AB668B0}" type="presOf" srcId="{85E854FA-9600-4AEF-A139-1BF4C5AEB3FB}" destId="{DDE497FA-4D7D-4B69-94B7-DE1BC4EC0A66}" srcOrd="0" destOrd="0" presId="urn:microsoft.com/office/officeart/2009/3/layout/HorizontalOrganizationChart"/>
    <dgm:cxn modelId="{E48AAAE3-EEFA-4051-AD35-ED13E2F855C2}" type="presOf" srcId="{5843C540-4E37-46D7-9D36-F0F25AA09C67}" destId="{E05948B8-FFC4-4B41-B5F0-DF741820305D}" srcOrd="0" destOrd="0" presId="urn:microsoft.com/office/officeart/2009/3/layout/HorizontalOrganizationChart"/>
    <dgm:cxn modelId="{755E38E5-82EF-4072-82D1-5FA59465F6BE}" type="presOf" srcId="{370DDB91-FEC1-4CFC-862F-F6AE83C3D5E6}" destId="{0C26DF17-5A32-4A5C-A992-96E71A87F374}" srcOrd="0" destOrd="0" presId="urn:microsoft.com/office/officeart/2009/3/layout/HorizontalOrganizationChart"/>
    <dgm:cxn modelId="{C68DAAE5-4C46-4E9C-839D-0F7104A558E9}" type="presOf" srcId="{E92BC306-9B13-4881-A5E0-07C7378DEB8C}" destId="{3FF37F74-F31D-4AC0-9465-8862E09F6795}" srcOrd="0" destOrd="0" presId="urn:microsoft.com/office/officeart/2009/3/layout/HorizontalOrganizationChart"/>
    <dgm:cxn modelId="{A86BFCE7-1AA2-43EF-AD98-1911338DEED6}" srcId="{85E854FA-9600-4AEF-A139-1BF4C5AEB3FB}" destId="{1A4FDD54-548F-4C13-BC27-D864507787DD}" srcOrd="2" destOrd="0" parTransId="{D5F14D46-D6F1-4350-BC46-D394BD80DA1B}" sibTransId="{8FF7AB58-2EAA-4126-BF44-D18A7D51D4CD}"/>
    <dgm:cxn modelId="{83BFCBEA-2C7F-4BD9-AD4D-CB7CA20336FE}" type="presOf" srcId="{D5F14D46-D6F1-4350-BC46-D394BD80DA1B}" destId="{C95DE6F2-8AD1-4DF8-96E6-A11C4E7FDB42}" srcOrd="0" destOrd="0" presId="urn:microsoft.com/office/officeart/2009/3/layout/HorizontalOrganizationChart"/>
    <dgm:cxn modelId="{4F37BCF1-FCA5-4230-86BE-69ECFA424EA5}" type="presOf" srcId="{79932073-5D7A-45EE-A2CC-FBF8C20E43F2}" destId="{51A23C8D-10F0-467C-80DD-08935773CA20}" srcOrd="1" destOrd="0" presId="urn:microsoft.com/office/officeart/2009/3/layout/HorizontalOrganizationChart"/>
    <dgm:cxn modelId="{8697D2F2-5EB4-4B18-9A15-F721DE888C29}" type="presOf" srcId="{978D6D84-9CF1-4E76-BA06-89596005480C}" destId="{A8E41203-E329-4718-85C6-9DE40E2FC433}" srcOrd="0" destOrd="0" presId="urn:microsoft.com/office/officeart/2009/3/layout/HorizontalOrganizationChart"/>
    <dgm:cxn modelId="{ED8288F3-6199-4C33-8835-8914FD0EEA41}" type="presOf" srcId="{978D6D84-9CF1-4E76-BA06-89596005480C}" destId="{D414AAB2-D769-4108-8E99-DC65A38A0BE6}" srcOrd="1" destOrd="0" presId="urn:microsoft.com/office/officeart/2009/3/layout/HorizontalOrganizationChart"/>
    <dgm:cxn modelId="{AA6324F7-57E2-4942-B069-5CDB170841D8}" type="presOf" srcId="{86E1CB51-E299-4910-9447-089B115F789F}" destId="{B718D137-054F-4EA9-B1A0-F8AB01FAF9E4}" srcOrd="1" destOrd="0" presId="urn:microsoft.com/office/officeart/2009/3/layout/HorizontalOrganizationChart"/>
    <dgm:cxn modelId="{20B484FA-D274-4941-A24C-F0D1C1790EDE}" srcId="{950D6AA1-5723-4F38-884D-C979D1025D6D}" destId="{86E1CB51-E299-4910-9447-089B115F789F}" srcOrd="0" destOrd="0" parTransId="{258A2AB6-C215-404F-BF17-4C46AFF36F1C}" sibTransId="{5BCB3756-90D1-4E2A-A84B-B814A4A5A7EA}"/>
    <dgm:cxn modelId="{21544AD0-EC82-4539-897D-C405A916D08A}" type="presParOf" srcId="{EEB87C70-50BA-4C22-BEDE-74637951E561}" destId="{227085C5-4CF3-4BD0-B1ED-F5029FDCEF7A}" srcOrd="0" destOrd="0" presId="urn:microsoft.com/office/officeart/2009/3/layout/HorizontalOrganizationChart"/>
    <dgm:cxn modelId="{3B34503E-1A65-43D6-9E5E-CFCD125CA861}" type="presParOf" srcId="{227085C5-4CF3-4BD0-B1ED-F5029FDCEF7A}" destId="{F72BDF00-C779-4A60-BBA9-822DA2089C8B}" srcOrd="0" destOrd="0" presId="urn:microsoft.com/office/officeart/2009/3/layout/HorizontalOrganizationChart"/>
    <dgm:cxn modelId="{8DCAE113-34EF-4D03-9F57-1F482DC83606}" type="presParOf" srcId="{F72BDF00-C779-4A60-BBA9-822DA2089C8B}" destId="{DDE497FA-4D7D-4B69-94B7-DE1BC4EC0A66}" srcOrd="0" destOrd="0" presId="urn:microsoft.com/office/officeart/2009/3/layout/HorizontalOrganizationChart"/>
    <dgm:cxn modelId="{14B535F4-3256-4119-8E49-8E34FCDE39D6}" type="presParOf" srcId="{F72BDF00-C779-4A60-BBA9-822DA2089C8B}" destId="{BD94039C-8300-432B-8724-0975CC29A206}" srcOrd="1" destOrd="0" presId="urn:microsoft.com/office/officeart/2009/3/layout/HorizontalOrganizationChart"/>
    <dgm:cxn modelId="{3E8A19E6-B92A-4A26-A187-50E2DA19F85F}" type="presParOf" srcId="{227085C5-4CF3-4BD0-B1ED-F5029FDCEF7A}" destId="{18401B6E-5BF3-4040-AB59-C4123E8A5554}" srcOrd="1" destOrd="0" presId="urn:microsoft.com/office/officeart/2009/3/layout/HorizontalOrganizationChart"/>
    <dgm:cxn modelId="{D4DDB0F4-E447-4794-B5A0-5725DFB31818}" type="presParOf" srcId="{18401B6E-5BF3-4040-AB59-C4123E8A5554}" destId="{A6F7F1FD-FBE8-448F-86BE-2035A7BD318E}" srcOrd="0" destOrd="0" presId="urn:microsoft.com/office/officeart/2009/3/layout/HorizontalOrganizationChart"/>
    <dgm:cxn modelId="{91BB5884-0BE2-431C-9A9F-0F78D570476C}" type="presParOf" srcId="{18401B6E-5BF3-4040-AB59-C4123E8A5554}" destId="{C6746C1C-1CD7-43FA-B0F4-8C1A33C4AC72}" srcOrd="1" destOrd="0" presId="urn:microsoft.com/office/officeart/2009/3/layout/HorizontalOrganizationChart"/>
    <dgm:cxn modelId="{FAD8C942-62E3-4DF8-B785-F76AF50C1663}" type="presParOf" srcId="{C6746C1C-1CD7-43FA-B0F4-8C1A33C4AC72}" destId="{14FFBE32-899D-45CE-8CE7-28D83C398794}" srcOrd="0" destOrd="0" presId="urn:microsoft.com/office/officeart/2009/3/layout/HorizontalOrganizationChart"/>
    <dgm:cxn modelId="{32E4DCAF-393B-41CD-8C80-4212071CC38C}" type="presParOf" srcId="{14FFBE32-899D-45CE-8CE7-28D83C398794}" destId="{21D7E15E-FECE-42D5-8FC4-F147AE868144}" srcOrd="0" destOrd="0" presId="urn:microsoft.com/office/officeart/2009/3/layout/HorizontalOrganizationChart"/>
    <dgm:cxn modelId="{47C35F2F-5C38-4151-B609-AF685EFE7AC1}" type="presParOf" srcId="{14FFBE32-899D-45CE-8CE7-28D83C398794}" destId="{DF6B8D4B-8220-40C4-9528-1E9721BAC5E6}" srcOrd="1" destOrd="0" presId="urn:microsoft.com/office/officeart/2009/3/layout/HorizontalOrganizationChart"/>
    <dgm:cxn modelId="{4E0AB67F-2F4E-4036-B0DC-2D3A598C7397}" type="presParOf" srcId="{C6746C1C-1CD7-43FA-B0F4-8C1A33C4AC72}" destId="{2F388A1A-79F4-4167-B7C7-AA5827A6A7C2}" srcOrd="1" destOrd="0" presId="urn:microsoft.com/office/officeart/2009/3/layout/HorizontalOrganizationChart"/>
    <dgm:cxn modelId="{0CCE63CE-0F4C-4DC4-9ADC-5D023350397C}" type="presParOf" srcId="{2F388A1A-79F4-4167-B7C7-AA5827A6A7C2}" destId="{AAC58766-0BA8-4763-BCEF-A1419B4B17BF}" srcOrd="0" destOrd="0" presId="urn:microsoft.com/office/officeart/2009/3/layout/HorizontalOrganizationChart"/>
    <dgm:cxn modelId="{9EC78B3D-E0DA-4818-9C28-3E33ECB4C6CD}" type="presParOf" srcId="{2F388A1A-79F4-4167-B7C7-AA5827A6A7C2}" destId="{9075ADEF-614D-4F72-B74B-17C2604798BC}" srcOrd="1" destOrd="0" presId="urn:microsoft.com/office/officeart/2009/3/layout/HorizontalOrganizationChart"/>
    <dgm:cxn modelId="{E1A5B803-43AA-453A-9332-29966D0C42E9}" type="presParOf" srcId="{9075ADEF-614D-4F72-B74B-17C2604798BC}" destId="{B7CA82AE-36CD-41B1-B423-03243E19FDDB}" srcOrd="0" destOrd="0" presId="urn:microsoft.com/office/officeart/2009/3/layout/HorizontalOrganizationChart"/>
    <dgm:cxn modelId="{0C75EE65-D613-4FA4-A4FB-582001CB8164}" type="presParOf" srcId="{B7CA82AE-36CD-41B1-B423-03243E19FDDB}" destId="{7FE00B62-B033-47BD-BC20-1E5223A57E4D}" srcOrd="0" destOrd="0" presId="urn:microsoft.com/office/officeart/2009/3/layout/HorizontalOrganizationChart"/>
    <dgm:cxn modelId="{571D6541-1E38-4983-9E50-4D9CCD63E0FF}" type="presParOf" srcId="{B7CA82AE-36CD-41B1-B423-03243E19FDDB}" destId="{776C585D-A7FB-48ED-A36A-CE6953BD03D1}" srcOrd="1" destOrd="0" presId="urn:microsoft.com/office/officeart/2009/3/layout/HorizontalOrganizationChart"/>
    <dgm:cxn modelId="{DBCAD4C1-C2DC-43F7-90D3-EDF3AC55CE0B}" type="presParOf" srcId="{9075ADEF-614D-4F72-B74B-17C2604798BC}" destId="{D7DE1545-C251-474B-BDB3-A201DCCEB9DB}" srcOrd="1" destOrd="0" presId="urn:microsoft.com/office/officeart/2009/3/layout/HorizontalOrganizationChart"/>
    <dgm:cxn modelId="{A978D582-B7AF-4135-B49C-A1D2FFA3CDB4}" type="presParOf" srcId="{9075ADEF-614D-4F72-B74B-17C2604798BC}" destId="{7A3BC69D-3A59-40FE-B0BE-5B0DD047C6F6}" srcOrd="2" destOrd="0" presId="urn:microsoft.com/office/officeart/2009/3/layout/HorizontalOrganizationChart"/>
    <dgm:cxn modelId="{4E244DED-414B-4654-AC2A-24C3C6CF79F8}" type="presParOf" srcId="{2F388A1A-79F4-4167-B7C7-AA5827A6A7C2}" destId="{3FF37F74-F31D-4AC0-9465-8862E09F6795}" srcOrd="2" destOrd="0" presId="urn:microsoft.com/office/officeart/2009/3/layout/HorizontalOrganizationChart"/>
    <dgm:cxn modelId="{F2F229DA-8ADE-43C9-97BC-4710DBCB7FA9}" type="presParOf" srcId="{2F388A1A-79F4-4167-B7C7-AA5827A6A7C2}" destId="{71D5C922-521B-43CF-9167-275F61DC6775}" srcOrd="3" destOrd="0" presId="urn:microsoft.com/office/officeart/2009/3/layout/HorizontalOrganizationChart"/>
    <dgm:cxn modelId="{1CA647CA-76B1-485F-9B84-92C43F380BE8}" type="presParOf" srcId="{71D5C922-521B-43CF-9167-275F61DC6775}" destId="{6834233E-F71E-453E-86CB-18A1F50C3A5D}" srcOrd="0" destOrd="0" presId="urn:microsoft.com/office/officeart/2009/3/layout/HorizontalOrganizationChart"/>
    <dgm:cxn modelId="{1BE09CAA-792D-4CF6-9A5A-E8AD33B864B0}" type="presParOf" srcId="{6834233E-F71E-453E-86CB-18A1F50C3A5D}" destId="{5CAD2AFF-2BE3-432B-B2DE-C9946773868A}" srcOrd="0" destOrd="0" presId="urn:microsoft.com/office/officeart/2009/3/layout/HorizontalOrganizationChart"/>
    <dgm:cxn modelId="{FEE3D606-549A-463A-B2B0-927A5034406F}" type="presParOf" srcId="{6834233E-F71E-453E-86CB-18A1F50C3A5D}" destId="{51A23C8D-10F0-467C-80DD-08935773CA20}" srcOrd="1" destOrd="0" presId="urn:microsoft.com/office/officeart/2009/3/layout/HorizontalOrganizationChart"/>
    <dgm:cxn modelId="{FD33E9DF-2281-4DA6-90AC-9093DAC318A2}" type="presParOf" srcId="{71D5C922-521B-43CF-9167-275F61DC6775}" destId="{1014E242-37BD-4FDE-AB23-4F089411E25C}" srcOrd="1" destOrd="0" presId="urn:microsoft.com/office/officeart/2009/3/layout/HorizontalOrganizationChart"/>
    <dgm:cxn modelId="{2B37DF4E-8445-4128-8F34-7FE968C1603E}" type="presParOf" srcId="{71D5C922-521B-43CF-9167-275F61DC6775}" destId="{F8AA9CF4-18FE-4698-BC3E-F6527227F78B}" srcOrd="2" destOrd="0" presId="urn:microsoft.com/office/officeart/2009/3/layout/HorizontalOrganizationChart"/>
    <dgm:cxn modelId="{946192AE-D08A-4181-910A-DA8AF85778EB}" type="presParOf" srcId="{2F388A1A-79F4-4167-B7C7-AA5827A6A7C2}" destId="{52E16DD8-B7C9-4D69-9B62-D81EC75A88F6}" srcOrd="4" destOrd="0" presId="urn:microsoft.com/office/officeart/2009/3/layout/HorizontalOrganizationChart"/>
    <dgm:cxn modelId="{3DC24946-ACFC-47D2-8D16-41C15FB7E8C2}" type="presParOf" srcId="{2F388A1A-79F4-4167-B7C7-AA5827A6A7C2}" destId="{920625D1-DF5E-4B93-8BF0-D1D752CF7717}" srcOrd="5" destOrd="0" presId="urn:microsoft.com/office/officeart/2009/3/layout/HorizontalOrganizationChart"/>
    <dgm:cxn modelId="{8BCF1FE5-8971-41F3-A828-68B771BF6C76}" type="presParOf" srcId="{920625D1-DF5E-4B93-8BF0-D1D752CF7717}" destId="{ED14DB34-1502-4F09-9F57-E59A348B57EE}" srcOrd="0" destOrd="0" presId="urn:microsoft.com/office/officeart/2009/3/layout/HorizontalOrganizationChart"/>
    <dgm:cxn modelId="{2EBF03C0-B1F0-4443-B67F-D2D9FF6568BA}" type="presParOf" srcId="{ED14DB34-1502-4F09-9F57-E59A348B57EE}" destId="{27EB0035-6903-4CD2-B2DD-132B4B97848E}" srcOrd="0" destOrd="0" presId="urn:microsoft.com/office/officeart/2009/3/layout/HorizontalOrganizationChart"/>
    <dgm:cxn modelId="{2BF8BAC0-9DAF-49F5-ACBE-2BF156475373}" type="presParOf" srcId="{ED14DB34-1502-4F09-9F57-E59A348B57EE}" destId="{704C9C13-7D04-4CED-AA84-1FCCB0E797B5}" srcOrd="1" destOrd="0" presId="urn:microsoft.com/office/officeart/2009/3/layout/HorizontalOrganizationChart"/>
    <dgm:cxn modelId="{BFAB161C-EEDA-4E34-B1E3-04EA7411DA87}" type="presParOf" srcId="{920625D1-DF5E-4B93-8BF0-D1D752CF7717}" destId="{1B1FC034-C48E-4B69-9416-130D0F289B4E}" srcOrd="1" destOrd="0" presId="urn:microsoft.com/office/officeart/2009/3/layout/HorizontalOrganizationChart"/>
    <dgm:cxn modelId="{E0CF61EA-CA3A-4F7F-81DE-4BD93778841F}" type="presParOf" srcId="{920625D1-DF5E-4B93-8BF0-D1D752CF7717}" destId="{5682F7BD-9F05-435A-89D3-F1B01F4B22B9}" srcOrd="2" destOrd="0" presId="urn:microsoft.com/office/officeart/2009/3/layout/HorizontalOrganizationChart"/>
    <dgm:cxn modelId="{155450F8-4BC4-4682-B118-5B0439C1EBA3}" type="presParOf" srcId="{C6746C1C-1CD7-43FA-B0F4-8C1A33C4AC72}" destId="{0107597C-9F3C-4789-9091-05130B3D0E72}" srcOrd="2" destOrd="0" presId="urn:microsoft.com/office/officeart/2009/3/layout/HorizontalOrganizationChart"/>
    <dgm:cxn modelId="{5067B98C-A32F-4D53-99A8-DD06CBADABFE}" type="presParOf" srcId="{18401B6E-5BF3-4040-AB59-C4123E8A5554}" destId="{57BDA32B-A09F-4B0A-BB4F-268558B02AA3}" srcOrd="2" destOrd="0" presId="urn:microsoft.com/office/officeart/2009/3/layout/HorizontalOrganizationChart"/>
    <dgm:cxn modelId="{20CEC742-69B1-4F47-B7FF-420BE1F19CA4}" type="presParOf" srcId="{18401B6E-5BF3-4040-AB59-C4123E8A5554}" destId="{F49F9B86-23C5-4982-A88D-E0B2956A9293}" srcOrd="3" destOrd="0" presId="urn:microsoft.com/office/officeart/2009/3/layout/HorizontalOrganizationChart"/>
    <dgm:cxn modelId="{39EC70FB-61B4-4D5F-B568-4E35115B0D4E}" type="presParOf" srcId="{F49F9B86-23C5-4982-A88D-E0B2956A9293}" destId="{8117978A-BDED-456E-9F0D-8C8664AA0692}" srcOrd="0" destOrd="0" presId="urn:microsoft.com/office/officeart/2009/3/layout/HorizontalOrganizationChart"/>
    <dgm:cxn modelId="{F623D3B7-5CC0-45E6-B0A2-BC0528DADE90}" type="presParOf" srcId="{8117978A-BDED-456E-9F0D-8C8664AA0692}" destId="{307B283C-D43E-4C55-B17C-D1AFD9176EA6}" srcOrd="0" destOrd="0" presId="urn:microsoft.com/office/officeart/2009/3/layout/HorizontalOrganizationChart"/>
    <dgm:cxn modelId="{A656D35C-A435-4FCA-9156-035485C24459}" type="presParOf" srcId="{8117978A-BDED-456E-9F0D-8C8664AA0692}" destId="{58B5A268-7172-4DF1-86A9-C86E55BB888C}" srcOrd="1" destOrd="0" presId="urn:microsoft.com/office/officeart/2009/3/layout/HorizontalOrganizationChart"/>
    <dgm:cxn modelId="{0D479BFA-2D8A-49CC-AE65-B6D3048C9DE0}" type="presParOf" srcId="{F49F9B86-23C5-4982-A88D-E0B2956A9293}" destId="{78879656-E0D3-427F-8486-09501FD40DBB}" srcOrd="1" destOrd="0" presId="urn:microsoft.com/office/officeart/2009/3/layout/HorizontalOrganizationChart"/>
    <dgm:cxn modelId="{09E81250-192F-4DAF-A8D5-0A2F0690266B}" type="presParOf" srcId="{78879656-E0D3-427F-8486-09501FD40DBB}" destId="{F3717605-0AC5-4485-A6EE-8550010B0C7D}" srcOrd="0" destOrd="0" presId="urn:microsoft.com/office/officeart/2009/3/layout/HorizontalOrganizationChart"/>
    <dgm:cxn modelId="{45EE2BAB-7588-4014-9E0D-AA4F93C70335}" type="presParOf" srcId="{78879656-E0D3-427F-8486-09501FD40DBB}" destId="{6026B3BF-230E-4E24-8C28-B4A479292AF8}" srcOrd="1" destOrd="0" presId="urn:microsoft.com/office/officeart/2009/3/layout/HorizontalOrganizationChart"/>
    <dgm:cxn modelId="{466D32F0-DEF7-4580-ADB6-6F6F819CD3B7}" type="presParOf" srcId="{6026B3BF-230E-4E24-8C28-B4A479292AF8}" destId="{22E689E4-D18E-4615-8460-8098570EBDB3}" srcOrd="0" destOrd="0" presId="urn:microsoft.com/office/officeart/2009/3/layout/HorizontalOrganizationChart"/>
    <dgm:cxn modelId="{9246440A-AE5B-40A2-BDFE-E34248AD9000}" type="presParOf" srcId="{22E689E4-D18E-4615-8460-8098570EBDB3}" destId="{E05948B8-FFC4-4B41-B5F0-DF741820305D}" srcOrd="0" destOrd="0" presId="urn:microsoft.com/office/officeart/2009/3/layout/HorizontalOrganizationChart"/>
    <dgm:cxn modelId="{DF6CA8AC-B240-45CA-8FF0-0B28CEC04C53}" type="presParOf" srcId="{22E689E4-D18E-4615-8460-8098570EBDB3}" destId="{47C3A7E1-0C91-463A-AB45-98AB32033594}" srcOrd="1" destOrd="0" presId="urn:microsoft.com/office/officeart/2009/3/layout/HorizontalOrganizationChart"/>
    <dgm:cxn modelId="{91A3C5F5-591B-470F-9E91-D8216E5249DB}" type="presParOf" srcId="{6026B3BF-230E-4E24-8C28-B4A479292AF8}" destId="{A6194761-7D6E-4CB2-9FF2-4BD3BC1EBF5B}" srcOrd="1" destOrd="0" presId="urn:microsoft.com/office/officeart/2009/3/layout/HorizontalOrganizationChart"/>
    <dgm:cxn modelId="{CF1D365E-5A6E-4203-A6BB-CD48F3E64DE8}" type="presParOf" srcId="{6026B3BF-230E-4E24-8C28-B4A479292AF8}" destId="{D0A8C878-7E63-4BF2-BE05-628CEF32C5CB}" srcOrd="2" destOrd="0" presId="urn:microsoft.com/office/officeart/2009/3/layout/HorizontalOrganizationChart"/>
    <dgm:cxn modelId="{0E0A3EA8-350F-486F-8F70-D5F696633626}" type="presParOf" srcId="{78879656-E0D3-427F-8486-09501FD40DBB}" destId="{365B5395-88B2-4BAC-8553-903032484009}" srcOrd="2" destOrd="0" presId="urn:microsoft.com/office/officeart/2009/3/layout/HorizontalOrganizationChart"/>
    <dgm:cxn modelId="{4E5D0798-CFCF-4A16-AD3B-5C5BB710FF49}" type="presParOf" srcId="{78879656-E0D3-427F-8486-09501FD40DBB}" destId="{C1194CA8-17A2-40ED-9343-3F8A0BF1731D}" srcOrd="3" destOrd="0" presId="urn:microsoft.com/office/officeart/2009/3/layout/HorizontalOrganizationChart"/>
    <dgm:cxn modelId="{E2D90102-A53D-45BD-9408-9009287BBAB6}" type="presParOf" srcId="{C1194CA8-17A2-40ED-9343-3F8A0BF1731D}" destId="{1B4A4C44-F882-49F9-B9D1-268C47AEA1EF}" srcOrd="0" destOrd="0" presId="urn:microsoft.com/office/officeart/2009/3/layout/HorizontalOrganizationChart"/>
    <dgm:cxn modelId="{C8365D06-849B-4741-9D4D-340336BACCB8}" type="presParOf" srcId="{1B4A4C44-F882-49F9-B9D1-268C47AEA1EF}" destId="{19190010-A878-49F9-9234-9CF9F774F6E7}" srcOrd="0" destOrd="0" presId="urn:microsoft.com/office/officeart/2009/3/layout/HorizontalOrganizationChart"/>
    <dgm:cxn modelId="{6663B380-E002-4DC8-954E-18F6417DD4C7}" type="presParOf" srcId="{1B4A4C44-F882-49F9-B9D1-268C47AEA1EF}" destId="{1070F04A-B4AE-4ED8-9506-698FE8EE2408}" srcOrd="1" destOrd="0" presId="urn:microsoft.com/office/officeart/2009/3/layout/HorizontalOrganizationChart"/>
    <dgm:cxn modelId="{1FC8A026-3D41-438D-8AA0-90152ECA74CA}" type="presParOf" srcId="{C1194CA8-17A2-40ED-9343-3F8A0BF1731D}" destId="{1A7BFE24-238B-46D0-AE62-9C5B675BE850}" srcOrd="1" destOrd="0" presId="urn:microsoft.com/office/officeart/2009/3/layout/HorizontalOrganizationChart"/>
    <dgm:cxn modelId="{CEC5F928-2CD0-47B4-9D7F-0868FD18AF04}" type="presParOf" srcId="{C1194CA8-17A2-40ED-9343-3F8A0BF1731D}" destId="{118C5483-D78C-490D-8CE7-CB0D0E56C71C}" srcOrd="2" destOrd="0" presId="urn:microsoft.com/office/officeart/2009/3/layout/HorizontalOrganizationChart"/>
    <dgm:cxn modelId="{DD3A98FC-E8E3-42F2-B6C2-99B2CD4F98AA}" type="presParOf" srcId="{78879656-E0D3-427F-8486-09501FD40DBB}" destId="{8602878D-E309-4559-89D9-C56F06746CA7}" srcOrd="4" destOrd="0" presId="urn:microsoft.com/office/officeart/2009/3/layout/HorizontalOrganizationChart"/>
    <dgm:cxn modelId="{368124C6-D6B2-494B-9AB0-887014816D41}" type="presParOf" srcId="{78879656-E0D3-427F-8486-09501FD40DBB}" destId="{CFD9F3B2-C42D-4A56-84E6-2A01F83B51EF}" srcOrd="5" destOrd="0" presId="urn:microsoft.com/office/officeart/2009/3/layout/HorizontalOrganizationChart"/>
    <dgm:cxn modelId="{CCB8F419-6922-460C-BF17-AE4C775793CD}" type="presParOf" srcId="{CFD9F3B2-C42D-4A56-84E6-2A01F83B51EF}" destId="{2BB7D376-92D3-47CB-812F-54E458134494}" srcOrd="0" destOrd="0" presId="urn:microsoft.com/office/officeart/2009/3/layout/HorizontalOrganizationChart"/>
    <dgm:cxn modelId="{8614C169-CFFD-4BC4-B52E-9365FC237678}" type="presParOf" srcId="{2BB7D376-92D3-47CB-812F-54E458134494}" destId="{0C26DF17-5A32-4A5C-A992-96E71A87F374}" srcOrd="0" destOrd="0" presId="urn:microsoft.com/office/officeart/2009/3/layout/HorizontalOrganizationChart"/>
    <dgm:cxn modelId="{04DBC4D1-3CD3-4B66-AA42-AE10ADAED4C5}" type="presParOf" srcId="{2BB7D376-92D3-47CB-812F-54E458134494}" destId="{49EAFB29-C1AD-4342-A56C-A67E3049BB34}" srcOrd="1" destOrd="0" presId="urn:microsoft.com/office/officeart/2009/3/layout/HorizontalOrganizationChart"/>
    <dgm:cxn modelId="{98BF5411-2014-4454-A5A5-91B5A457BDA6}" type="presParOf" srcId="{CFD9F3B2-C42D-4A56-84E6-2A01F83B51EF}" destId="{47A3B945-5C97-436D-BD64-6C41358330AD}" srcOrd="1" destOrd="0" presId="urn:microsoft.com/office/officeart/2009/3/layout/HorizontalOrganizationChart"/>
    <dgm:cxn modelId="{6B5B52D7-EEDE-4D5C-81CC-06394C06FA74}" type="presParOf" srcId="{CFD9F3B2-C42D-4A56-84E6-2A01F83B51EF}" destId="{1E4F5FB9-2208-4422-A886-4DA75CFD7658}" srcOrd="2" destOrd="0" presId="urn:microsoft.com/office/officeart/2009/3/layout/HorizontalOrganizationChart"/>
    <dgm:cxn modelId="{F8E19E19-D777-4D5D-8471-73D4A90CCF20}" type="presParOf" srcId="{F49F9B86-23C5-4982-A88D-E0B2956A9293}" destId="{81D6A727-20C6-4876-AADC-FC46C5DE85B0}" srcOrd="2" destOrd="0" presId="urn:microsoft.com/office/officeart/2009/3/layout/HorizontalOrganizationChart"/>
    <dgm:cxn modelId="{4E27ACE5-7ADB-4758-9058-84C6BED641CB}" type="presParOf" srcId="{18401B6E-5BF3-4040-AB59-C4123E8A5554}" destId="{C95DE6F2-8AD1-4DF8-96E6-A11C4E7FDB42}" srcOrd="4" destOrd="0" presId="urn:microsoft.com/office/officeart/2009/3/layout/HorizontalOrganizationChart"/>
    <dgm:cxn modelId="{6DE89628-B40C-4B5C-8A80-C72E9BBE6950}" type="presParOf" srcId="{18401B6E-5BF3-4040-AB59-C4123E8A5554}" destId="{9D0CC57F-C128-441D-9881-304736DA60E9}" srcOrd="5" destOrd="0" presId="urn:microsoft.com/office/officeart/2009/3/layout/HorizontalOrganizationChart"/>
    <dgm:cxn modelId="{B0CC08C3-0204-46EA-94AF-E8E1A7D50AB6}" type="presParOf" srcId="{9D0CC57F-C128-441D-9881-304736DA60E9}" destId="{666127B4-5D9C-4FCF-8B17-99281D5DAA50}" srcOrd="0" destOrd="0" presId="urn:microsoft.com/office/officeart/2009/3/layout/HorizontalOrganizationChart"/>
    <dgm:cxn modelId="{9DC9CB2E-3393-4978-958B-99A1751D512E}" type="presParOf" srcId="{666127B4-5D9C-4FCF-8B17-99281D5DAA50}" destId="{0765B302-A788-4F8D-9F60-2860D8233102}" srcOrd="0" destOrd="0" presId="urn:microsoft.com/office/officeart/2009/3/layout/HorizontalOrganizationChart"/>
    <dgm:cxn modelId="{CC9217FD-4EBD-4359-8BEB-AE31C00CD0B1}" type="presParOf" srcId="{666127B4-5D9C-4FCF-8B17-99281D5DAA50}" destId="{123AD87A-3282-48C5-AC62-00294CC06120}" srcOrd="1" destOrd="0" presId="urn:microsoft.com/office/officeart/2009/3/layout/HorizontalOrganizationChart"/>
    <dgm:cxn modelId="{D6C80573-3D36-4BD0-95F6-78D99C55B375}" type="presParOf" srcId="{9D0CC57F-C128-441D-9881-304736DA60E9}" destId="{F0DD41A1-3F7C-481F-950C-4462B4430DF6}" srcOrd="1" destOrd="0" presId="urn:microsoft.com/office/officeart/2009/3/layout/HorizontalOrganizationChart"/>
    <dgm:cxn modelId="{4A2E1319-9408-4F51-8CC2-492E51521668}" type="presParOf" srcId="{F0DD41A1-3F7C-481F-950C-4462B4430DF6}" destId="{1BBAFB56-5B51-4233-AA74-AC2230D9CE11}" srcOrd="0" destOrd="0" presId="urn:microsoft.com/office/officeart/2009/3/layout/HorizontalOrganizationChart"/>
    <dgm:cxn modelId="{4727D7FD-A947-469F-AA1F-055E0108B964}" type="presParOf" srcId="{F0DD41A1-3F7C-481F-950C-4462B4430DF6}" destId="{5C9CE6EC-16F6-49C1-A5A9-66BA1CF5DE9C}" srcOrd="1" destOrd="0" presId="urn:microsoft.com/office/officeart/2009/3/layout/HorizontalOrganizationChart"/>
    <dgm:cxn modelId="{2C271550-D7EC-4E58-A799-1851AB8CC2B6}" type="presParOf" srcId="{5C9CE6EC-16F6-49C1-A5A9-66BA1CF5DE9C}" destId="{AE868AE8-AE57-4CAE-BF2D-3A2C0406134D}" srcOrd="0" destOrd="0" presId="urn:microsoft.com/office/officeart/2009/3/layout/HorizontalOrganizationChart"/>
    <dgm:cxn modelId="{A21115DB-37AA-43B9-A48A-B6CAE7AF17E8}" type="presParOf" srcId="{AE868AE8-AE57-4CAE-BF2D-3A2C0406134D}" destId="{B52C3FDD-8039-4814-B286-472D0C0B779D}" srcOrd="0" destOrd="0" presId="urn:microsoft.com/office/officeart/2009/3/layout/HorizontalOrganizationChart"/>
    <dgm:cxn modelId="{E3FF1F09-9CAB-4CA3-B47D-47DB8151933A}" type="presParOf" srcId="{AE868AE8-AE57-4CAE-BF2D-3A2C0406134D}" destId="{486CE39D-901B-4D96-A23D-2CDB43839293}" srcOrd="1" destOrd="0" presId="urn:microsoft.com/office/officeart/2009/3/layout/HorizontalOrganizationChart"/>
    <dgm:cxn modelId="{56C2CDDD-8BC6-4B47-B009-874169F2E4FF}" type="presParOf" srcId="{5C9CE6EC-16F6-49C1-A5A9-66BA1CF5DE9C}" destId="{D5F57E77-489A-40F2-A734-D0772FE06D37}" srcOrd="1" destOrd="0" presId="urn:microsoft.com/office/officeart/2009/3/layout/HorizontalOrganizationChart"/>
    <dgm:cxn modelId="{4195E3D4-D326-4BAE-865D-0FFE5DE61018}" type="presParOf" srcId="{5C9CE6EC-16F6-49C1-A5A9-66BA1CF5DE9C}" destId="{792CF3EC-888A-44DA-960E-D38898388EBF}" srcOrd="2" destOrd="0" presId="urn:microsoft.com/office/officeart/2009/3/layout/HorizontalOrganizationChart"/>
    <dgm:cxn modelId="{90325ADD-BA7D-4D08-8F2A-1C77517A6B14}" type="presParOf" srcId="{F0DD41A1-3F7C-481F-950C-4462B4430DF6}" destId="{90227A06-A85E-4493-8678-B739DD437F58}" srcOrd="2" destOrd="0" presId="urn:microsoft.com/office/officeart/2009/3/layout/HorizontalOrganizationChart"/>
    <dgm:cxn modelId="{2085D393-7DF5-4312-9BBB-302FE695211A}" type="presParOf" srcId="{F0DD41A1-3F7C-481F-950C-4462B4430DF6}" destId="{C93D5787-E7AD-4754-8135-D11580EBD03B}" srcOrd="3" destOrd="0" presId="urn:microsoft.com/office/officeart/2009/3/layout/HorizontalOrganizationChart"/>
    <dgm:cxn modelId="{D30CD738-96A5-42DE-94C9-E9848D02BDFD}" type="presParOf" srcId="{C93D5787-E7AD-4754-8135-D11580EBD03B}" destId="{053458BA-F2AD-44CE-952B-7A729FA6F463}" srcOrd="0" destOrd="0" presId="urn:microsoft.com/office/officeart/2009/3/layout/HorizontalOrganizationChart"/>
    <dgm:cxn modelId="{738FCADF-B9A7-41BB-BBEC-71E993E1518B}" type="presParOf" srcId="{053458BA-F2AD-44CE-952B-7A729FA6F463}" destId="{A8E41203-E329-4718-85C6-9DE40E2FC433}" srcOrd="0" destOrd="0" presId="urn:microsoft.com/office/officeart/2009/3/layout/HorizontalOrganizationChart"/>
    <dgm:cxn modelId="{DA37E1C7-F7D2-4CE0-84C8-1022BC4EBB45}" type="presParOf" srcId="{053458BA-F2AD-44CE-952B-7A729FA6F463}" destId="{D414AAB2-D769-4108-8E99-DC65A38A0BE6}" srcOrd="1" destOrd="0" presId="urn:microsoft.com/office/officeart/2009/3/layout/HorizontalOrganizationChart"/>
    <dgm:cxn modelId="{17E52FC3-4C2B-4105-96CD-782D28D6CD02}" type="presParOf" srcId="{C93D5787-E7AD-4754-8135-D11580EBD03B}" destId="{851CC957-D499-410E-92D9-154DAAB4DAD2}" srcOrd="1" destOrd="0" presId="urn:microsoft.com/office/officeart/2009/3/layout/HorizontalOrganizationChart"/>
    <dgm:cxn modelId="{CC0B8C26-1659-45AD-AEF2-4F43E291CDCE}" type="presParOf" srcId="{C93D5787-E7AD-4754-8135-D11580EBD03B}" destId="{AF9B60F4-3523-4264-8929-077C73C89284}" srcOrd="2" destOrd="0" presId="urn:microsoft.com/office/officeart/2009/3/layout/HorizontalOrganizationChart"/>
    <dgm:cxn modelId="{103B0CC6-5F0F-48FE-9817-8B93523EA1B7}" type="presParOf" srcId="{9D0CC57F-C128-441D-9881-304736DA60E9}" destId="{4BE05F0C-307B-4D9C-9C22-EB32E8FF3E24}" srcOrd="2" destOrd="0" presId="urn:microsoft.com/office/officeart/2009/3/layout/HorizontalOrganizationChart"/>
    <dgm:cxn modelId="{88D298CF-FA20-4087-84ED-72C1D22E6ECF}" type="presParOf" srcId="{18401B6E-5BF3-4040-AB59-C4123E8A5554}" destId="{F03CE6E8-59F4-4F0D-AAFB-5204F1B25C26}" srcOrd="6" destOrd="0" presId="urn:microsoft.com/office/officeart/2009/3/layout/HorizontalOrganizationChart"/>
    <dgm:cxn modelId="{D230A1AD-37D6-4B12-8339-69B66498F4E7}" type="presParOf" srcId="{18401B6E-5BF3-4040-AB59-C4123E8A5554}" destId="{11F12111-029F-4B9D-BA56-EBFF10FAFBDC}" srcOrd="7" destOrd="0" presId="urn:microsoft.com/office/officeart/2009/3/layout/HorizontalOrganizationChart"/>
    <dgm:cxn modelId="{38683DCB-B0EC-4E89-B93C-CD5039885EC6}" type="presParOf" srcId="{11F12111-029F-4B9D-BA56-EBFF10FAFBDC}" destId="{CB52DC3A-5357-467E-BC97-9E26A3C79F7B}" srcOrd="0" destOrd="0" presId="urn:microsoft.com/office/officeart/2009/3/layout/HorizontalOrganizationChart"/>
    <dgm:cxn modelId="{DE157D7D-E9A1-4CDC-8EDC-1950EE5CA5D6}" type="presParOf" srcId="{CB52DC3A-5357-467E-BC97-9E26A3C79F7B}" destId="{3CEA798A-EF88-4894-B8F6-12DE57E52369}" srcOrd="0" destOrd="0" presId="urn:microsoft.com/office/officeart/2009/3/layout/HorizontalOrganizationChart"/>
    <dgm:cxn modelId="{6AD87B75-1F0F-4C57-BCA4-DD9C51AF5159}" type="presParOf" srcId="{CB52DC3A-5357-467E-BC97-9E26A3C79F7B}" destId="{DF97CC2D-D9B8-4289-AD79-46BD1C07F5C9}" srcOrd="1" destOrd="0" presId="urn:microsoft.com/office/officeart/2009/3/layout/HorizontalOrganizationChart"/>
    <dgm:cxn modelId="{35343EC5-0A7D-4087-8B4F-4CB1AFD54A7F}" type="presParOf" srcId="{11F12111-029F-4B9D-BA56-EBFF10FAFBDC}" destId="{B117192E-7290-4791-A56E-062AA4AC5BE0}" srcOrd="1" destOrd="0" presId="urn:microsoft.com/office/officeart/2009/3/layout/HorizontalOrganizationChart"/>
    <dgm:cxn modelId="{B686CEA6-C248-4E37-8E74-F23B66E7461D}" type="presParOf" srcId="{B117192E-7290-4791-A56E-062AA4AC5BE0}" destId="{076DFB00-FDEC-4E25-8910-C558E0DDB536}" srcOrd="0" destOrd="0" presId="urn:microsoft.com/office/officeart/2009/3/layout/HorizontalOrganizationChart"/>
    <dgm:cxn modelId="{E3F27BEB-FA24-49FC-AC8E-46507A415979}" type="presParOf" srcId="{B117192E-7290-4791-A56E-062AA4AC5BE0}" destId="{705CA992-23DC-4044-A33E-F1F6F93BED7C}" srcOrd="1" destOrd="0" presId="urn:microsoft.com/office/officeart/2009/3/layout/HorizontalOrganizationChart"/>
    <dgm:cxn modelId="{1641F29F-CED1-40D5-9F0D-864ABD1D2F74}" type="presParOf" srcId="{705CA992-23DC-4044-A33E-F1F6F93BED7C}" destId="{0322822C-6A19-4D0F-994B-1ED1D3D3865F}" srcOrd="0" destOrd="0" presId="urn:microsoft.com/office/officeart/2009/3/layout/HorizontalOrganizationChart"/>
    <dgm:cxn modelId="{4506E29A-70D0-4D46-A3BF-E19D24157325}" type="presParOf" srcId="{0322822C-6A19-4D0F-994B-1ED1D3D3865F}" destId="{ABC7C9A7-0CE4-4BD3-8BE1-E82AFF66659D}" srcOrd="0" destOrd="0" presId="urn:microsoft.com/office/officeart/2009/3/layout/HorizontalOrganizationChart"/>
    <dgm:cxn modelId="{5994B7B8-E873-4D40-90E0-9831B66A5F92}" type="presParOf" srcId="{0322822C-6A19-4D0F-994B-1ED1D3D3865F}" destId="{B718D137-054F-4EA9-B1A0-F8AB01FAF9E4}" srcOrd="1" destOrd="0" presId="urn:microsoft.com/office/officeart/2009/3/layout/HorizontalOrganizationChart"/>
    <dgm:cxn modelId="{3127B7B5-F946-4AC8-A2F9-43CDD2CE9172}" type="presParOf" srcId="{705CA992-23DC-4044-A33E-F1F6F93BED7C}" destId="{2B600B12-DB68-48BB-8E60-03E56BAE9EFB}" srcOrd="1" destOrd="0" presId="urn:microsoft.com/office/officeart/2009/3/layout/HorizontalOrganizationChart"/>
    <dgm:cxn modelId="{0CE54F49-78DA-40A2-B4E6-6589CD4F16BF}" type="presParOf" srcId="{705CA992-23DC-4044-A33E-F1F6F93BED7C}" destId="{71C8E43F-629B-4EE6-9C74-E6EAA04B65FF}" srcOrd="2" destOrd="0" presId="urn:microsoft.com/office/officeart/2009/3/layout/HorizontalOrganizationChart"/>
    <dgm:cxn modelId="{E07A813D-FBAB-451D-BDF5-B40F24B2D9B7}" type="presParOf" srcId="{11F12111-029F-4B9D-BA56-EBFF10FAFBDC}" destId="{4293028F-EB99-46DF-BDF7-CC9E97AFF33F}" srcOrd="2" destOrd="0" presId="urn:microsoft.com/office/officeart/2009/3/layout/HorizontalOrganizationChart"/>
    <dgm:cxn modelId="{7E6AA4F3-3A38-47D9-9322-4CBEB99D155B}" type="presParOf" srcId="{227085C5-4CF3-4BD0-B1ED-F5029FDCEF7A}" destId="{C341C5D2-8588-4FCB-9A7D-6835780773D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0F57B4-2C0C-4442-A743-90B9CCB0A42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C"/>
        </a:p>
      </dgm:t>
    </dgm:pt>
    <dgm:pt modelId="{0E47AF73-8DB0-4243-B1CF-6B1A26D32868}">
      <dgm:prSet phldrT="[Texto]"/>
      <dgm:spPr/>
      <dgm:t>
        <a:bodyPr/>
        <a:lstStyle/>
        <a:p>
          <a:r>
            <a:rPr lang="es-EC">
              <a:latin typeface="Arial" panose="020B0604020202020204" pitchFamily="34" charset="0"/>
              <a:cs typeface="Arial" panose="020B0604020202020204" pitchFamily="34" charset="0"/>
            </a:rPr>
            <a:t>La luz se mueve a la velocidad de la luz en el vacío, sin embargo, cuando se propaga por cualquier otro medio, la velocidad es menor.</a:t>
          </a:r>
        </a:p>
      </dgm:t>
    </dgm:pt>
    <dgm:pt modelId="{08D84CA5-0154-4A87-9157-7B7E1B54D204}" type="parTrans" cxnId="{C3631276-30D9-4034-9099-247A36D7F8FF}">
      <dgm:prSet/>
      <dgm:spPr/>
      <dgm:t>
        <a:bodyPr/>
        <a:lstStyle/>
        <a:p>
          <a:endParaRPr lang="es-EC">
            <a:latin typeface="Arial" panose="020B0604020202020204" pitchFamily="34" charset="0"/>
            <a:cs typeface="Arial" panose="020B0604020202020204" pitchFamily="34" charset="0"/>
          </a:endParaRPr>
        </a:p>
      </dgm:t>
    </dgm:pt>
    <dgm:pt modelId="{9C7FF9B4-AB29-44D8-8ED7-B3E8C497A658}" type="sibTrans" cxnId="{C3631276-30D9-4034-9099-247A36D7F8FF}">
      <dgm:prSet/>
      <dgm:spPr/>
      <dgm:t>
        <a:bodyPr/>
        <a:lstStyle/>
        <a:p>
          <a:endParaRPr lang="es-EC">
            <a:latin typeface="Arial" panose="020B0604020202020204" pitchFamily="34" charset="0"/>
            <a:cs typeface="Arial" panose="020B0604020202020204" pitchFamily="34" charset="0"/>
          </a:endParaRPr>
        </a:p>
      </dgm:t>
    </dgm:pt>
    <dgm:pt modelId="{B28D6CBE-4EE3-4D19-9488-8288FC2CC8A8}">
      <dgm:prSet phldrT="[Tex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EC" dirty="0">
              <a:latin typeface="Arial" panose="020B0604020202020204" pitchFamily="34" charset="0"/>
              <a:cs typeface="Arial" panose="020B0604020202020204" pitchFamily="34" charset="0"/>
            </a:rPr>
            <a:t>Cuando la luz pasa de propagarse por un cierto medio a propagarse por otro determinado medio, su velocidad cambia, sufriendo además efectos de reflexión (la luz rebota en el cambio de medio, como la luz reflejada en los cristales).</a:t>
          </a:r>
        </a:p>
      </dgm:t>
    </dgm:pt>
    <dgm:pt modelId="{FE3CF597-D65C-4538-8DC8-9BFAEE32385D}" type="parTrans" cxnId="{2FD260BF-7A33-4396-B180-C44CBF0F23DA}">
      <dgm:prSet/>
      <dgm:spPr/>
      <dgm:t>
        <a:bodyPr/>
        <a:lstStyle/>
        <a:p>
          <a:endParaRPr lang="es-EC">
            <a:latin typeface="Arial" panose="020B0604020202020204" pitchFamily="34" charset="0"/>
            <a:cs typeface="Arial" panose="020B0604020202020204" pitchFamily="34" charset="0"/>
          </a:endParaRPr>
        </a:p>
      </dgm:t>
    </dgm:pt>
    <dgm:pt modelId="{6BFE40ED-2347-4E4E-82D6-EA43CB0BD704}" type="sibTrans" cxnId="{2FD260BF-7A33-4396-B180-C44CBF0F23DA}">
      <dgm:prSet/>
      <dgm:spPr/>
      <dgm:t>
        <a:bodyPr/>
        <a:lstStyle/>
        <a:p>
          <a:endParaRPr lang="es-EC">
            <a:latin typeface="Arial" panose="020B0604020202020204" pitchFamily="34" charset="0"/>
            <a:cs typeface="Arial" panose="020B0604020202020204" pitchFamily="34" charset="0"/>
          </a:endParaRPr>
        </a:p>
      </dgm:t>
    </dgm:pt>
    <dgm:pt modelId="{C2706808-5025-4E44-A200-90A39F9C49D5}">
      <dgm:prSet phldrT="[Texto]"/>
      <dgm:spPr/>
      <dgm:t>
        <a:bodyPr/>
        <a:lstStyle/>
        <a:p>
          <a:r>
            <a:rPr lang="es-EC">
              <a:latin typeface="Arial" panose="020B0604020202020204" pitchFamily="34" charset="0"/>
              <a:cs typeface="Arial" panose="020B0604020202020204" pitchFamily="34" charset="0"/>
            </a:rPr>
            <a:t>Refracción, la luz, cambia el módulo de su velocidad, cambia de dirección de propagación, por eso vemos una cuchara como doblada cuando está en un vaso de agua.</a:t>
          </a:r>
        </a:p>
      </dgm:t>
    </dgm:pt>
    <dgm:pt modelId="{C5A83603-96C4-4E45-B542-9D182AC3E759}" type="parTrans" cxnId="{B85C4D40-1AAF-47F4-98A2-2FA1F89790CB}">
      <dgm:prSet/>
      <dgm:spPr/>
      <dgm:t>
        <a:bodyPr/>
        <a:lstStyle/>
        <a:p>
          <a:endParaRPr lang="es-EC">
            <a:latin typeface="Arial" panose="020B0604020202020204" pitchFamily="34" charset="0"/>
            <a:cs typeface="Arial" panose="020B0604020202020204" pitchFamily="34" charset="0"/>
          </a:endParaRPr>
        </a:p>
      </dgm:t>
    </dgm:pt>
    <dgm:pt modelId="{AC3652E1-9A39-4DA2-82F9-793D3D61B529}" type="sibTrans" cxnId="{B85C4D40-1AAF-47F4-98A2-2FA1F89790CB}">
      <dgm:prSet/>
      <dgm:spPr/>
      <dgm:t>
        <a:bodyPr/>
        <a:lstStyle/>
        <a:p>
          <a:endParaRPr lang="es-EC">
            <a:latin typeface="Arial" panose="020B0604020202020204" pitchFamily="34" charset="0"/>
            <a:cs typeface="Arial" panose="020B0604020202020204" pitchFamily="34" charset="0"/>
          </a:endParaRPr>
        </a:p>
      </dgm:t>
    </dgm:pt>
    <dgm:pt modelId="{A364E5F0-D31C-4FB6-96E2-BB023ACF534A}">
      <dgm:prSet phldrT="[Texto]">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s-EC">
              <a:latin typeface="Arial" panose="020B0604020202020204" pitchFamily="34" charset="0"/>
              <a:cs typeface="Arial" panose="020B0604020202020204" pitchFamily="34" charset="0"/>
            </a:rPr>
            <a:t>Dependiendo de la velocidad con que se propague la luz en un medio o material, se le asigna un Índice de Refracción "n"</a:t>
          </a:r>
        </a:p>
      </dgm:t>
    </dgm:pt>
    <dgm:pt modelId="{1AEB42CE-1A5F-46CF-992F-7364302F4EB0}" type="parTrans" cxnId="{E1861036-F616-4998-86F5-31F0DC50DE15}">
      <dgm:prSet/>
      <dgm:spPr/>
      <dgm:t>
        <a:bodyPr/>
        <a:lstStyle/>
        <a:p>
          <a:endParaRPr lang="es-EC">
            <a:latin typeface="Arial" panose="020B0604020202020204" pitchFamily="34" charset="0"/>
            <a:cs typeface="Arial" panose="020B0604020202020204" pitchFamily="34" charset="0"/>
          </a:endParaRPr>
        </a:p>
      </dgm:t>
    </dgm:pt>
    <dgm:pt modelId="{0BCECDF5-A733-4098-BC06-A600CE4A33D0}" type="sibTrans" cxnId="{E1861036-F616-4998-86F5-31F0DC50DE15}">
      <dgm:prSet/>
      <dgm:spPr/>
      <dgm:t>
        <a:bodyPr/>
        <a:lstStyle/>
        <a:p>
          <a:endParaRPr lang="es-EC">
            <a:latin typeface="Arial" panose="020B0604020202020204" pitchFamily="34" charset="0"/>
            <a:cs typeface="Arial" panose="020B0604020202020204" pitchFamily="34" charset="0"/>
          </a:endParaRPr>
        </a:p>
      </dgm:t>
    </dgm:pt>
    <dgm:pt modelId="{34A675AC-BFD2-42DB-8E5B-D9B20FE158AE}">
      <dgm:prSet phldrT="[Tex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EC">
              <a:latin typeface="Arial" panose="020B0604020202020204" pitchFamily="34" charset="0"/>
              <a:cs typeface="Arial" panose="020B0604020202020204" pitchFamily="34" charset="0"/>
            </a:rPr>
            <a:t>Los efectos de reflexión y refracción que se dan en la frontera entre dos medios dependen de sus Índices de Refracción.</a:t>
          </a:r>
        </a:p>
      </dgm:t>
    </dgm:pt>
    <dgm:pt modelId="{8E48D514-A09E-4545-B1E5-936D56CE9237}" type="parTrans" cxnId="{D3A279B6-CD0D-4483-A673-D8C3C1F31967}">
      <dgm:prSet/>
      <dgm:spPr/>
      <dgm:t>
        <a:bodyPr/>
        <a:lstStyle/>
        <a:p>
          <a:endParaRPr lang="es-EC">
            <a:latin typeface="Arial" panose="020B0604020202020204" pitchFamily="34" charset="0"/>
            <a:cs typeface="Arial" panose="020B0604020202020204" pitchFamily="34" charset="0"/>
          </a:endParaRPr>
        </a:p>
      </dgm:t>
    </dgm:pt>
    <dgm:pt modelId="{2E2A85C9-CA90-4F8D-AF5C-B992C050A03B}" type="sibTrans" cxnId="{D3A279B6-CD0D-4483-A673-D8C3C1F31967}">
      <dgm:prSet/>
      <dgm:spPr/>
      <dgm:t>
        <a:bodyPr/>
        <a:lstStyle/>
        <a:p>
          <a:endParaRPr lang="es-EC">
            <a:latin typeface="Arial" panose="020B0604020202020204" pitchFamily="34" charset="0"/>
            <a:cs typeface="Arial" panose="020B0604020202020204" pitchFamily="34" charset="0"/>
          </a:endParaRPr>
        </a:p>
      </dgm:t>
    </dgm:pt>
    <dgm:pt modelId="{46ABEFA7-EC8C-450C-8521-30DF27693C1B}">
      <dgm:prSet phldrT="[Texto]">
        <dgm:style>
          <a:lnRef idx="2">
            <a:schemeClr val="dk1">
              <a:shade val="50000"/>
            </a:schemeClr>
          </a:lnRef>
          <a:fillRef idx="1">
            <a:schemeClr val="dk1"/>
          </a:fillRef>
          <a:effectRef idx="0">
            <a:schemeClr val="dk1"/>
          </a:effectRef>
          <a:fontRef idx="minor">
            <a:schemeClr val="lt1"/>
          </a:fontRef>
        </dgm:style>
      </dgm:prSet>
      <dgm:spPr/>
      <dgm:t>
        <a:bodyPr/>
        <a:lstStyle/>
        <a:p>
          <a:r>
            <a:rPr lang="es-EC" dirty="0">
              <a:latin typeface="Arial" panose="020B0604020202020204" pitchFamily="34" charset="0"/>
              <a:cs typeface="Arial" panose="020B0604020202020204" pitchFamily="34" charset="0"/>
            </a:rPr>
            <a:t>La propagación se realiza cuando un rayo de luz ingresa al núcleo de la fibra óptica y dentro de él se producen sucesivas reflexiones en la superficie de separación núcleo revestimiento.</a:t>
          </a:r>
        </a:p>
      </dgm:t>
    </dgm:pt>
    <dgm:pt modelId="{F78CB7FE-AD09-4826-8784-6EE3BD4EFE08}" type="parTrans" cxnId="{C266B944-65FC-497B-BB53-2EE099C36343}">
      <dgm:prSet/>
      <dgm:spPr/>
      <dgm:t>
        <a:bodyPr/>
        <a:lstStyle/>
        <a:p>
          <a:endParaRPr lang="es-EC">
            <a:latin typeface="Arial" panose="020B0604020202020204" pitchFamily="34" charset="0"/>
            <a:cs typeface="Arial" panose="020B0604020202020204" pitchFamily="34" charset="0"/>
          </a:endParaRPr>
        </a:p>
      </dgm:t>
    </dgm:pt>
    <dgm:pt modelId="{8C7D2C6E-2681-4C84-A546-FB3E1AB6D4E3}" type="sibTrans" cxnId="{C266B944-65FC-497B-BB53-2EE099C36343}">
      <dgm:prSet/>
      <dgm:spPr/>
      <dgm:t>
        <a:bodyPr/>
        <a:lstStyle/>
        <a:p>
          <a:endParaRPr lang="es-EC">
            <a:latin typeface="Arial" panose="020B0604020202020204" pitchFamily="34" charset="0"/>
            <a:cs typeface="Arial" panose="020B0604020202020204" pitchFamily="34" charset="0"/>
          </a:endParaRPr>
        </a:p>
      </dgm:t>
    </dgm:pt>
    <dgm:pt modelId="{560C77CF-ACEA-49D0-89CC-B7FA7FE7FF38}">
      <dgm:prSet phldrT="[Texto]"/>
      <dgm:spPr/>
      <dgm:t>
        <a:bodyPr/>
        <a:lstStyle/>
        <a:p>
          <a:r>
            <a:rPr lang="es-EC">
              <a:latin typeface="Arial" panose="020B0604020202020204" pitchFamily="34" charset="0"/>
              <a:cs typeface="Arial" panose="020B0604020202020204" pitchFamily="34" charset="0"/>
            </a:rPr>
            <a:t>La condición más importante para que la fibra óptica pueda confinar la luz en el núcleo y guiarla es:</a:t>
          </a:r>
        </a:p>
        <a:p>
          <a:r>
            <a:rPr lang="es-EC">
              <a:latin typeface="Arial" panose="020B0604020202020204" pitchFamily="34" charset="0"/>
              <a:cs typeface="Arial" panose="020B0604020202020204" pitchFamily="34" charset="0"/>
            </a:rPr>
            <a:t>n 1 &gt; n 2</a:t>
          </a:r>
        </a:p>
      </dgm:t>
    </dgm:pt>
    <dgm:pt modelId="{E170B946-8B64-4C47-8DD9-EC459565D828}" type="parTrans" cxnId="{DE128F02-15DA-4EEA-8ACF-CD00FDAD587A}">
      <dgm:prSet/>
      <dgm:spPr/>
      <dgm:t>
        <a:bodyPr/>
        <a:lstStyle/>
        <a:p>
          <a:endParaRPr lang="es-EC"/>
        </a:p>
      </dgm:t>
    </dgm:pt>
    <dgm:pt modelId="{AE5E752D-922E-4D6E-9DD1-8C23535DE74E}" type="sibTrans" cxnId="{DE128F02-15DA-4EEA-8ACF-CD00FDAD587A}">
      <dgm:prSet/>
      <dgm:spPr/>
      <dgm:t>
        <a:bodyPr/>
        <a:lstStyle/>
        <a:p>
          <a:endParaRPr lang="es-EC"/>
        </a:p>
      </dgm:t>
    </dgm:pt>
    <dgm:pt modelId="{570E585B-F1BE-4FA0-96F0-818C06A5079B}" type="pres">
      <dgm:prSet presAssocID="{B20F57B4-2C0C-4442-A743-90B9CCB0A42E}" presName="diagram" presStyleCnt="0">
        <dgm:presLayoutVars>
          <dgm:dir/>
          <dgm:resizeHandles val="exact"/>
        </dgm:presLayoutVars>
      </dgm:prSet>
      <dgm:spPr/>
    </dgm:pt>
    <dgm:pt modelId="{D7F58D6F-4211-482C-B0F1-9D28FBF00FD0}" type="pres">
      <dgm:prSet presAssocID="{0E47AF73-8DB0-4243-B1CF-6B1A26D32868}" presName="node" presStyleLbl="node1" presStyleIdx="0" presStyleCnt="7">
        <dgm:presLayoutVars>
          <dgm:bulletEnabled val="1"/>
        </dgm:presLayoutVars>
      </dgm:prSet>
      <dgm:spPr/>
    </dgm:pt>
    <dgm:pt modelId="{8955D2EC-F045-4C72-9D52-2DAC568E6ED2}" type="pres">
      <dgm:prSet presAssocID="{9C7FF9B4-AB29-44D8-8ED7-B3E8C497A658}" presName="sibTrans" presStyleCnt="0"/>
      <dgm:spPr/>
    </dgm:pt>
    <dgm:pt modelId="{B350FECC-13EF-4A6D-8BFF-56AD7C46688D}" type="pres">
      <dgm:prSet presAssocID="{B28D6CBE-4EE3-4D19-9488-8288FC2CC8A8}" presName="node" presStyleLbl="node1" presStyleIdx="1" presStyleCnt="7">
        <dgm:presLayoutVars>
          <dgm:bulletEnabled val="1"/>
        </dgm:presLayoutVars>
      </dgm:prSet>
      <dgm:spPr/>
    </dgm:pt>
    <dgm:pt modelId="{E04C9565-0651-48C4-A517-8D0DBAF23CC3}" type="pres">
      <dgm:prSet presAssocID="{6BFE40ED-2347-4E4E-82D6-EA43CB0BD704}" presName="sibTrans" presStyleCnt="0"/>
      <dgm:spPr/>
    </dgm:pt>
    <dgm:pt modelId="{7B2D4CBC-2C35-4F69-9D54-2C511FFD79D3}" type="pres">
      <dgm:prSet presAssocID="{C2706808-5025-4E44-A200-90A39F9C49D5}" presName="node" presStyleLbl="node1" presStyleIdx="2" presStyleCnt="7">
        <dgm:presLayoutVars>
          <dgm:bulletEnabled val="1"/>
        </dgm:presLayoutVars>
      </dgm:prSet>
      <dgm:spPr/>
    </dgm:pt>
    <dgm:pt modelId="{A8D33A80-CC0C-4199-86CF-1AC05E4CF160}" type="pres">
      <dgm:prSet presAssocID="{AC3652E1-9A39-4DA2-82F9-793D3D61B529}" presName="sibTrans" presStyleCnt="0"/>
      <dgm:spPr/>
    </dgm:pt>
    <dgm:pt modelId="{826E5003-1E6D-4283-9CEF-65F75EA5F8CB}" type="pres">
      <dgm:prSet presAssocID="{A364E5F0-D31C-4FB6-96E2-BB023ACF534A}" presName="node" presStyleLbl="node1" presStyleIdx="3" presStyleCnt="7">
        <dgm:presLayoutVars>
          <dgm:bulletEnabled val="1"/>
        </dgm:presLayoutVars>
      </dgm:prSet>
      <dgm:spPr/>
    </dgm:pt>
    <dgm:pt modelId="{9F36D1E0-0DB7-49AE-94E4-AE30685828B5}" type="pres">
      <dgm:prSet presAssocID="{0BCECDF5-A733-4098-BC06-A600CE4A33D0}" presName="sibTrans" presStyleCnt="0"/>
      <dgm:spPr/>
    </dgm:pt>
    <dgm:pt modelId="{20EADD1F-463C-40DA-ADEF-58F07AE98AAE}" type="pres">
      <dgm:prSet presAssocID="{34A675AC-BFD2-42DB-8E5B-D9B20FE158AE}" presName="node" presStyleLbl="node1" presStyleIdx="4" presStyleCnt="7">
        <dgm:presLayoutVars>
          <dgm:bulletEnabled val="1"/>
        </dgm:presLayoutVars>
      </dgm:prSet>
      <dgm:spPr/>
    </dgm:pt>
    <dgm:pt modelId="{4CE8D7DE-3660-4D43-8614-46559E8D6360}" type="pres">
      <dgm:prSet presAssocID="{2E2A85C9-CA90-4F8D-AF5C-B992C050A03B}" presName="sibTrans" presStyleCnt="0"/>
      <dgm:spPr/>
    </dgm:pt>
    <dgm:pt modelId="{0BA7E32D-D2F7-4931-8C50-D0F85EEEAFCB}" type="pres">
      <dgm:prSet presAssocID="{46ABEFA7-EC8C-450C-8521-30DF27693C1B}" presName="node" presStyleLbl="node1" presStyleIdx="5" presStyleCnt="7">
        <dgm:presLayoutVars>
          <dgm:bulletEnabled val="1"/>
        </dgm:presLayoutVars>
      </dgm:prSet>
      <dgm:spPr/>
    </dgm:pt>
    <dgm:pt modelId="{8CD85CD8-9A54-4F21-8174-B96542D7863F}" type="pres">
      <dgm:prSet presAssocID="{8C7D2C6E-2681-4C84-A546-FB3E1AB6D4E3}" presName="sibTrans" presStyleCnt="0"/>
      <dgm:spPr/>
    </dgm:pt>
    <dgm:pt modelId="{1241A370-0E35-4D75-9686-61B28DE35756}" type="pres">
      <dgm:prSet presAssocID="{560C77CF-ACEA-49D0-89CC-B7FA7FE7FF38}" presName="node" presStyleLbl="node1" presStyleIdx="6" presStyleCnt="7">
        <dgm:presLayoutVars>
          <dgm:bulletEnabled val="1"/>
        </dgm:presLayoutVars>
      </dgm:prSet>
      <dgm:spPr/>
    </dgm:pt>
  </dgm:ptLst>
  <dgm:cxnLst>
    <dgm:cxn modelId="{DE128F02-15DA-4EEA-8ACF-CD00FDAD587A}" srcId="{B20F57B4-2C0C-4442-A743-90B9CCB0A42E}" destId="{560C77CF-ACEA-49D0-89CC-B7FA7FE7FF38}" srcOrd="6" destOrd="0" parTransId="{E170B946-8B64-4C47-8DD9-EC459565D828}" sibTransId="{AE5E752D-922E-4D6E-9DD1-8C23535DE74E}"/>
    <dgm:cxn modelId="{E1861036-F616-4998-86F5-31F0DC50DE15}" srcId="{B20F57B4-2C0C-4442-A743-90B9CCB0A42E}" destId="{A364E5F0-D31C-4FB6-96E2-BB023ACF534A}" srcOrd="3" destOrd="0" parTransId="{1AEB42CE-1A5F-46CF-992F-7364302F4EB0}" sibTransId="{0BCECDF5-A733-4098-BC06-A600CE4A33D0}"/>
    <dgm:cxn modelId="{B85C4D40-1AAF-47F4-98A2-2FA1F89790CB}" srcId="{B20F57B4-2C0C-4442-A743-90B9CCB0A42E}" destId="{C2706808-5025-4E44-A200-90A39F9C49D5}" srcOrd="2" destOrd="0" parTransId="{C5A83603-96C4-4E45-B542-9D182AC3E759}" sibTransId="{AC3652E1-9A39-4DA2-82F9-793D3D61B529}"/>
    <dgm:cxn modelId="{C266B944-65FC-497B-BB53-2EE099C36343}" srcId="{B20F57B4-2C0C-4442-A743-90B9CCB0A42E}" destId="{46ABEFA7-EC8C-450C-8521-30DF27693C1B}" srcOrd="5" destOrd="0" parTransId="{F78CB7FE-AD09-4826-8784-6EE3BD4EFE08}" sibTransId="{8C7D2C6E-2681-4C84-A546-FB3E1AB6D4E3}"/>
    <dgm:cxn modelId="{BC8EEE68-6214-4B6B-AC6F-145050DD5E0E}" type="presOf" srcId="{A364E5F0-D31C-4FB6-96E2-BB023ACF534A}" destId="{826E5003-1E6D-4283-9CEF-65F75EA5F8CB}" srcOrd="0" destOrd="0" presId="urn:microsoft.com/office/officeart/2005/8/layout/default"/>
    <dgm:cxn modelId="{C3631276-30D9-4034-9099-247A36D7F8FF}" srcId="{B20F57B4-2C0C-4442-A743-90B9CCB0A42E}" destId="{0E47AF73-8DB0-4243-B1CF-6B1A26D32868}" srcOrd="0" destOrd="0" parTransId="{08D84CA5-0154-4A87-9157-7B7E1B54D204}" sibTransId="{9C7FF9B4-AB29-44D8-8ED7-B3E8C497A658}"/>
    <dgm:cxn modelId="{58F78299-BA99-4E73-892F-7F69D4300C77}" type="presOf" srcId="{B20F57B4-2C0C-4442-A743-90B9CCB0A42E}" destId="{570E585B-F1BE-4FA0-96F0-818C06A5079B}" srcOrd="0" destOrd="0" presId="urn:microsoft.com/office/officeart/2005/8/layout/default"/>
    <dgm:cxn modelId="{96B035A2-D6E6-4877-805E-163884DDA984}" type="presOf" srcId="{34A675AC-BFD2-42DB-8E5B-D9B20FE158AE}" destId="{20EADD1F-463C-40DA-ADEF-58F07AE98AAE}" srcOrd="0" destOrd="0" presId="urn:microsoft.com/office/officeart/2005/8/layout/default"/>
    <dgm:cxn modelId="{D3A279B6-CD0D-4483-A673-D8C3C1F31967}" srcId="{B20F57B4-2C0C-4442-A743-90B9CCB0A42E}" destId="{34A675AC-BFD2-42DB-8E5B-D9B20FE158AE}" srcOrd="4" destOrd="0" parTransId="{8E48D514-A09E-4545-B1E5-936D56CE9237}" sibTransId="{2E2A85C9-CA90-4F8D-AF5C-B992C050A03B}"/>
    <dgm:cxn modelId="{3CE441BA-B58C-4005-A3A3-4F3754C36906}" type="presOf" srcId="{0E47AF73-8DB0-4243-B1CF-6B1A26D32868}" destId="{D7F58D6F-4211-482C-B0F1-9D28FBF00FD0}" srcOrd="0" destOrd="0" presId="urn:microsoft.com/office/officeart/2005/8/layout/default"/>
    <dgm:cxn modelId="{2FD260BF-7A33-4396-B180-C44CBF0F23DA}" srcId="{B20F57B4-2C0C-4442-A743-90B9CCB0A42E}" destId="{B28D6CBE-4EE3-4D19-9488-8288FC2CC8A8}" srcOrd="1" destOrd="0" parTransId="{FE3CF597-D65C-4538-8DC8-9BFAEE32385D}" sibTransId="{6BFE40ED-2347-4E4E-82D6-EA43CB0BD704}"/>
    <dgm:cxn modelId="{DF4F31C3-58CF-4887-AAC3-8FD7C10E02A2}" type="presOf" srcId="{560C77CF-ACEA-49D0-89CC-B7FA7FE7FF38}" destId="{1241A370-0E35-4D75-9686-61B28DE35756}" srcOrd="0" destOrd="0" presId="urn:microsoft.com/office/officeart/2005/8/layout/default"/>
    <dgm:cxn modelId="{2E1BC8C3-D776-40CC-802B-29A4A50EB25A}" type="presOf" srcId="{B28D6CBE-4EE3-4D19-9488-8288FC2CC8A8}" destId="{B350FECC-13EF-4A6D-8BFF-56AD7C46688D}" srcOrd="0" destOrd="0" presId="urn:microsoft.com/office/officeart/2005/8/layout/default"/>
    <dgm:cxn modelId="{981534C4-3CFF-4338-BE72-C1C3D9AAF0AF}" type="presOf" srcId="{C2706808-5025-4E44-A200-90A39F9C49D5}" destId="{7B2D4CBC-2C35-4F69-9D54-2C511FFD79D3}" srcOrd="0" destOrd="0" presId="urn:microsoft.com/office/officeart/2005/8/layout/default"/>
    <dgm:cxn modelId="{CC9EF1E4-9AD6-4056-8DAD-F8C584EF3787}" type="presOf" srcId="{46ABEFA7-EC8C-450C-8521-30DF27693C1B}" destId="{0BA7E32D-D2F7-4931-8C50-D0F85EEEAFCB}" srcOrd="0" destOrd="0" presId="urn:microsoft.com/office/officeart/2005/8/layout/default"/>
    <dgm:cxn modelId="{E80C5C8B-72FE-4D24-BC42-9CE586A9FBDF}" type="presParOf" srcId="{570E585B-F1BE-4FA0-96F0-818C06A5079B}" destId="{D7F58D6F-4211-482C-B0F1-9D28FBF00FD0}" srcOrd="0" destOrd="0" presId="urn:microsoft.com/office/officeart/2005/8/layout/default"/>
    <dgm:cxn modelId="{3B94CB6F-8218-4776-B237-9464FB241225}" type="presParOf" srcId="{570E585B-F1BE-4FA0-96F0-818C06A5079B}" destId="{8955D2EC-F045-4C72-9D52-2DAC568E6ED2}" srcOrd="1" destOrd="0" presId="urn:microsoft.com/office/officeart/2005/8/layout/default"/>
    <dgm:cxn modelId="{78E87055-348A-4297-BE58-9333D6954F2E}" type="presParOf" srcId="{570E585B-F1BE-4FA0-96F0-818C06A5079B}" destId="{B350FECC-13EF-4A6D-8BFF-56AD7C46688D}" srcOrd="2" destOrd="0" presId="urn:microsoft.com/office/officeart/2005/8/layout/default"/>
    <dgm:cxn modelId="{C3B6D862-9F56-412F-B88E-EEE11AE9B3F8}" type="presParOf" srcId="{570E585B-F1BE-4FA0-96F0-818C06A5079B}" destId="{E04C9565-0651-48C4-A517-8D0DBAF23CC3}" srcOrd="3" destOrd="0" presId="urn:microsoft.com/office/officeart/2005/8/layout/default"/>
    <dgm:cxn modelId="{80542065-3809-46D2-81CE-5D193501F74B}" type="presParOf" srcId="{570E585B-F1BE-4FA0-96F0-818C06A5079B}" destId="{7B2D4CBC-2C35-4F69-9D54-2C511FFD79D3}" srcOrd="4" destOrd="0" presId="urn:microsoft.com/office/officeart/2005/8/layout/default"/>
    <dgm:cxn modelId="{1EC55FDF-19D8-4001-9A48-A49A179298F5}" type="presParOf" srcId="{570E585B-F1BE-4FA0-96F0-818C06A5079B}" destId="{A8D33A80-CC0C-4199-86CF-1AC05E4CF160}" srcOrd="5" destOrd="0" presId="urn:microsoft.com/office/officeart/2005/8/layout/default"/>
    <dgm:cxn modelId="{99BBE381-DC43-47AB-A3FF-EC7FE9C660ED}" type="presParOf" srcId="{570E585B-F1BE-4FA0-96F0-818C06A5079B}" destId="{826E5003-1E6D-4283-9CEF-65F75EA5F8CB}" srcOrd="6" destOrd="0" presId="urn:microsoft.com/office/officeart/2005/8/layout/default"/>
    <dgm:cxn modelId="{B47D9B5E-350B-43C4-A016-8E1DBA0B2591}" type="presParOf" srcId="{570E585B-F1BE-4FA0-96F0-818C06A5079B}" destId="{9F36D1E0-0DB7-49AE-94E4-AE30685828B5}" srcOrd="7" destOrd="0" presId="urn:microsoft.com/office/officeart/2005/8/layout/default"/>
    <dgm:cxn modelId="{E6C8F7DF-FC36-4827-B3DE-9424D6CE5661}" type="presParOf" srcId="{570E585B-F1BE-4FA0-96F0-818C06A5079B}" destId="{20EADD1F-463C-40DA-ADEF-58F07AE98AAE}" srcOrd="8" destOrd="0" presId="urn:microsoft.com/office/officeart/2005/8/layout/default"/>
    <dgm:cxn modelId="{2750A8C6-0AC9-4237-9525-45947A996CF0}" type="presParOf" srcId="{570E585B-F1BE-4FA0-96F0-818C06A5079B}" destId="{4CE8D7DE-3660-4D43-8614-46559E8D6360}" srcOrd="9" destOrd="0" presId="urn:microsoft.com/office/officeart/2005/8/layout/default"/>
    <dgm:cxn modelId="{FD148E6B-A3DE-48BB-9DC2-077241128522}" type="presParOf" srcId="{570E585B-F1BE-4FA0-96F0-818C06A5079B}" destId="{0BA7E32D-D2F7-4931-8C50-D0F85EEEAFCB}" srcOrd="10" destOrd="0" presId="urn:microsoft.com/office/officeart/2005/8/layout/default"/>
    <dgm:cxn modelId="{88CD0A7C-4298-40F1-82DE-1BA798DAE618}" type="presParOf" srcId="{570E585B-F1BE-4FA0-96F0-818C06A5079B}" destId="{8CD85CD8-9A54-4F21-8174-B96542D7863F}" srcOrd="11" destOrd="0" presId="urn:microsoft.com/office/officeart/2005/8/layout/default"/>
    <dgm:cxn modelId="{97238407-6993-48FC-A656-D0AB66B8B889}" type="presParOf" srcId="{570E585B-F1BE-4FA0-96F0-818C06A5079B}" destId="{1241A370-0E35-4D75-9686-61B28DE3575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AEB3D-85E9-4344-A961-2A1F8A25F9A1}">
      <dsp:nvSpPr>
        <dsp:cNvPr id="0" name=""/>
        <dsp:cNvSpPr/>
      </dsp:nvSpPr>
      <dsp:spPr>
        <a:xfrm>
          <a:off x="1108" y="1074882"/>
          <a:ext cx="908089" cy="363235"/>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1880</a:t>
          </a:r>
          <a:endParaRPr lang="es-MX" sz="1600" kern="1200" dirty="0"/>
        </a:p>
      </dsp:txBody>
      <dsp:txXfrm>
        <a:off x="182726" y="1074882"/>
        <a:ext cx="544854" cy="363235"/>
      </dsp:txXfrm>
    </dsp:sp>
    <dsp:sp modelId="{0C2D69CC-4A82-4BE0-822C-963FABE9BAD3}">
      <dsp:nvSpPr>
        <dsp:cNvPr id="0" name=""/>
        <dsp:cNvSpPr/>
      </dsp:nvSpPr>
      <dsp:spPr>
        <a:xfrm>
          <a:off x="818389" y="1074882"/>
          <a:ext cx="908089" cy="363235"/>
        </a:xfrm>
        <a:prstGeom prst="chevron">
          <a:avLst/>
        </a:prstGeom>
        <a:solidFill>
          <a:schemeClr val="accent2">
            <a:hueOff val="-1274302"/>
            <a:satOff val="-9889"/>
            <a:lumOff val="651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1930</a:t>
          </a:r>
          <a:endParaRPr lang="es-MX" sz="1600" kern="1200" dirty="0"/>
        </a:p>
      </dsp:txBody>
      <dsp:txXfrm>
        <a:off x="1000007" y="1074882"/>
        <a:ext cx="544854" cy="363235"/>
      </dsp:txXfrm>
    </dsp:sp>
    <dsp:sp modelId="{99B047E8-E348-4507-9F42-5DAD2576F4A9}">
      <dsp:nvSpPr>
        <dsp:cNvPr id="0" name=""/>
        <dsp:cNvSpPr/>
      </dsp:nvSpPr>
      <dsp:spPr>
        <a:xfrm>
          <a:off x="1635669" y="1074882"/>
          <a:ext cx="908089" cy="363235"/>
        </a:xfrm>
        <a:prstGeom prst="chevron">
          <a:avLst/>
        </a:prstGeom>
        <a:solidFill>
          <a:schemeClr val="accent2">
            <a:hueOff val="-2548604"/>
            <a:satOff val="-19778"/>
            <a:lumOff val="1302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1951</a:t>
          </a:r>
          <a:endParaRPr lang="es-MX" sz="1600" kern="1200" dirty="0"/>
        </a:p>
      </dsp:txBody>
      <dsp:txXfrm>
        <a:off x="1817287" y="1074882"/>
        <a:ext cx="544854" cy="363235"/>
      </dsp:txXfrm>
    </dsp:sp>
    <dsp:sp modelId="{667795F6-0055-422A-9862-6B6060A6A190}">
      <dsp:nvSpPr>
        <dsp:cNvPr id="0" name=""/>
        <dsp:cNvSpPr/>
      </dsp:nvSpPr>
      <dsp:spPr>
        <a:xfrm>
          <a:off x="2452949" y="1074882"/>
          <a:ext cx="908089" cy="363235"/>
        </a:xfrm>
        <a:prstGeom prst="chevron">
          <a:avLst/>
        </a:prstGeom>
        <a:solidFill>
          <a:schemeClr val="accent2">
            <a:hueOff val="-3822906"/>
            <a:satOff val="-29667"/>
            <a:lumOff val="195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1958</a:t>
          </a:r>
          <a:endParaRPr lang="es-MX" sz="1600" kern="1200"/>
        </a:p>
      </dsp:txBody>
      <dsp:txXfrm>
        <a:off x="2634567" y="1074882"/>
        <a:ext cx="544854" cy="363235"/>
      </dsp:txXfrm>
    </dsp:sp>
    <dsp:sp modelId="{01E649BF-A57E-4E50-94FC-26658F3E6DD3}">
      <dsp:nvSpPr>
        <dsp:cNvPr id="0" name=""/>
        <dsp:cNvSpPr/>
      </dsp:nvSpPr>
      <dsp:spPr>
        <a:xfrm>
          <a:off x="3270230" y="1074882"/>
          <a:ext cx="908089" cy="363235"/>
        </a:xfrm>
        <a:prstGeom prst="chevron">
          <a:avLst/>
        </a:prstGeom>
        <a:solidFill>
          <a:schemeClr val="accent2">
            <a:hueOff val="-5097209"/>
            <a:satOff val="-39556"/>
            <a:lumOff val="2604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1960</a:t>
          </a:r>
          <a:endParaRPr lang="es-MX" sz="1600" kern="1200"/>
        </a:p>
      </dsp:txBody>
      <dsp:txXfrm>
        <a:off x="3451848" y="1074882"/>
        <a:ext cx="544854" cy="363235"/>
      </dsp:txXfrm>
    </dsp:sp>
    <dsp:sp modelId="{7BB1CDB5-83A2-4E47-A242-7A26EEBDB595}">
      <dsp:nvSpPr>
        <dsp:cNvPr id="0" name=""/>
        <dsp:cNvSpPr/>
      </dsp:nvSpPr>
      <dsp:spPr>
        <a:xfrm>
          <a:off x="4087510" y="1074882"/>
          <a:ext cx="908089" cy="363235"/>
        </a:xfrm>
        <a:prstGeom prst="chevron">
          <a:avLst/>
        </a:prstGeom>
        <a:solidFill>
          <a:schemeClr val="accent2">
            <a:hueOff val="-6371510"/>
            <a:satOff val="-49444"/>
            <a:lumOff val="325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1967</a:t>
          </a:r>
          <a:endParaRPr lang="es-MX" sz="1600" kern="1200"/>
        </a:p>
      </dsp:txBody>
      <dsp:txXfrm>
        <a:off x="4269128" y="1074882"/>
        <a:ext cx="544854" cy="363235"/>
      </dsp:txXfrm>
    </dsp:sp>
    <dsp:sp modelId="{96B36D89-F79D-4DBB-BB01-F2D375469BD9}">
      <dsp:nvSpPr>
        <dsp:cNvPr id="0" name=""/>
        <dsp:cNvSpPr/>
      </dsp:nvSpPr>
      <dsp:spPr>
        <a:xfrm>
          <a:off x="4904790" y="1074882"/>
          <a:ext cx="908089" cy="363235"/>
        </a:xfrm>
        <a:prstGeom prst="chevron">
          <a:avLst/>
        </a:prstGeom>
        <a:solidFill>
          <a:schemeClr val="accent2">
            <a:hueOff val="-7645813"/>
            <a:satOff val="-59333"/>
            <a:lumOff val="3906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1970</a:t>
          </a:r>
          <a:endParaRPr lang="es-MX" sz="1600" kern="1200"/>
        </a:p>
      </dsp:txBody>
      <dsp:txXfrm>
        <a:off x="5086408" y="1074882"/>
        <a:ext cx="544854" cy="363235"/>
      </dsp:txXfrm>
    </dsp:sp>
    <dsp:sp modelId="{57615853-86B4-4F1F-BD43-27ACF27ED7E3}">
      <dsp:nvSpPr>
        <dsp:cNvPr id="0" name=""/>
        <dsp:cNvSpPr/>
      </dsp:nvSpPr>
      <dsp:spPr>
        <a:xfrm>
          <a:off x="5722071" y="1074882"/>
          <a:ext cx="908089" cy="363235"/>
        </a:xfrm>
        <a:prstGeom prst="chevron">
          <a:avLst/>
        </a:prstGeom>
        <a:solidFill>
          <a:schemeClr val="accent2">
            <a:hueOff val="-8920115"/>
            <a:satOff val="-69222"/>
            <a:lumOff val="4557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1988</a:t>
          </a:r>
          <a:endParaRPr lang="es-MX" sz="1600" kern="1200"/>
        </a:p>
      </dsp:txBody>
      <dsp:txXfrm>
        <a:off x="5903689" y="1074882"/>
        <a:ext cx="544854" cy="363235"/>
      </dsp:txXfrm>
    </dsp:sp>
    <dsp:sp modelId="{4ED90DFC-4CB9-453D-A021-233CAD5E1FF4}">
      <dsp:nvSpPr>
        <dsp:cNvPr id="0" name=""/>
        <dsp:cNvSpPr/>
      </dsp:nvSpPr>
      <dsp:spPr>
        <a:xfrm>
          <a:off x="6539351" y="1074882"/>
          <a:ext cx="908089" cy="363235"/>
        </a:xfrm>
        <a:prstGeom prst="chevron">
          <a:avLst/>
        </a:prstGeom>
        <a:solidFill>
          <a:schemeClr val="accent2">
            <a:hueOff val="-10194417"/>
            <a:satOff val="-79111"/>
            <a:lumOff val="5208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1990</a:t>
          </a:r>
          <a:endParaRPr lang="es-MX" sz="1600" kern="1200"/>
        </a:p>
      </dsp:txBody>
      <dsp:txXfrm>
        <a:off x="6720969" y="1074882"/>
        <a:ext cx="544854" cy="363235"/>
      </dsp:txXfrm>
    </dsp:sp>
    <dsp:sp modelId="{62F138F6-6042-476A-B6DF-1D9B9168B90E}">
      <dsp:nvSpPr>
        <dsp:cNvPr id="0" name=""/>
        <dsp:cNvSpPr/>
      </dsp:nvSpPr>
      <dsp:spPr>
        <a:xfrm>
          <a:off x="7356631" y="1074882"/>
          <a:ext cx="908089" cy="363235"/>
        </a:xfrm>
        <a:prstGeom prst="chevron">
          <a:avLst/>
        </a:prstGeom>
        <a:solidFill>
          <a:schemeClr val="accent2">
            <a:hueOff val="-11468719"/>
            <a:satOff val="-89000"/>
            <a:lumOff val="5859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1999</a:t>
          </a:r>
          <a:endParaRPr lang="es-MX" sz="1600" kern="1200"/>
        </a:p>
      </dsp:txBody>
      <dsp:txXfrm>
        <a:off x="7538249" y="1074882"/>
        <a:ext cx="544854" cy="363235"/>
      </dsp:txXfrm>
    </dsp:sp>
    <dsp:sp modelId="{7171E3F5-0720-4FE3-A3FB-C562898A5DC2}">
      <dsp:nvSpPr>
        <dsp:cNvPr id="0" name=""/>
        <dsp:cNvSpPr/>
      </dsp:nvSpPr>
      <dsp:spPr>
        <a:xfrm>
          <a:off x="8173911" y="1074882"/>
          <a:ext cx="908089" cy="363235"/>
        </a:xfrm>
        <a:prstGeom prst="chevron">
          <a:avLst/>
        </a:prstGeom>
        <a:solidFill>
          <a:schemeClr val="accent2">
            <a:hueOff val="-12743021"/>
            <a:satOff val="-98889"/>
            <a:lumOff val="6510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2000</a:t>
          </a:r>
          <a:endParaRPr lang="es-MX" sz="1600" kern="1200"/>
        </a:p>
      </dsp:txBody>
      <dsp:txXfrm>
        <a:off x="8355529" y="1074882"/>
        <a:ext cx="544854" cy="363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D29E2-8701-4D31-AB31-CD89A869312A}">
      <dsp:nvSpPr>
        <dsp:cNvPr id="0" name=""/>
        <dsp:cNvSpPr/>
      </dsp:nvSpPr>
      <dsp:spPr>
        <a:xfrm>
          <a:off x="39" y="25211"/>
          <a:ext cx="3738748" cy="576000"/>
        </a:xfrm>
        <a:prstGeom prst="rect">
          <a:avLst/>
        </a:prstGeom>
        <a:solidFill>
          <a:schemeClr val="bg2">
            <a:lumMod val="2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EC" sz="1200" kern="1200">
              <a:latin typeface="Arial" panose="020B0604020202020204" pitchFamily="34" charset="0"/>
              <a:cs typeface="Arial" panose="020B0604020202020204" pitchFamily="34" charset="0"/>
            </a:rPr>
            <a:t>VENTAJAS </a:t>
          </a:r>
        </a:p>
      </dsp:txBody>
      <dsp:txXfrm>
        <a:off x="39" y="25211"/>
        <a:ext cx="3738748" cy="576000"/>
      </dsp:txXfrm>
    </dsp:sp>
    <dsp:sp modelId="{871F45C1-C635-4728-929D-CB43EFED77B0}">
      <dsp:nvSpPr>
        <dsp:cNvPr id="0" name=""/>
        <dsp:cNvSpPr/>
      </dsp:nvSpPr>
      <dsp:spPr>
        <a:xfrm>
          <a:off x="39" y="601211"/>
          <a:ext cx="3738748" cy="4062599"/>
        </a:xfrm>
        <a:prstGeom prst="rect">
          <a:avLst/>
        </a:prstGeom>
        <a:solidFill>
          <a:schemeClr val="bg2">
            <a:lumMod val="10000"/>
            <a:alpha val="9000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La fibra óptica hace posible navegar por Internet a una velocidad de dos millones de bps.</a:t>
          </a:r>
        </a:p>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Acceso ilimitado y continuo las 24 horas del día, sin congestiones.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Video y sonido en tiempo real.</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Fácil de instalar.</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Es inmune al ruido y las interferencias, como ocurre cuando un alambre telefónico pierde parte de su señal a otra.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Las fibras no pierden luz, por lo que la transmisión es también segura y no puede ser perturbada.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Carencia de señales eléctricas en la fibra, por lo que no pueden dar sacudidas ni otros peligros. Son convenientes para trabajar en ambientes explosivos.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Presenta dimensiones más reducidas que los medios preexistentes.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El peso del cable de fibras ópticas es muy inferior al de los cables metálicos, capaz de llevar un gran número de señales.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 materia prima para fabricarla es abundante en la naturaleza.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Compatibilidad con la tecnología digital.</a:t>
          </a:r>
        </a:p>
      </dsp:txBody>
      <dsp:txXfrm>
        <a:off x="39" y="601211"/>
        <a:ext cx="3738748" cy="4062599"/>
      </dsp:txXfrm>
    </dsp:sp>
    <dsp:sp modelId="{7E499EAC-9E40-4B3D-B657-1ACFEB2F8808}">
      <dsp:nvSpPr>
        <dsp:cNvPr id="0" name=""/>
        <dsp:cNvSpPr/>
      </dsp:nvSpPr>
      <dsp:spPr>
        <a:xfrm>
          <a:off x="4262211" y="25211"/>
          <a:ext cx="3738748" cy="576000"/>
        </a:xfrm>
        <a:prstGeom prst="rect">
          <a:avLst/>
        </a:prstGeom>
        <a:solidFill>
          <a:schemeClr val="bg2">
            <a:lumMod val="2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EC" sz="1200" kern="1200">
              <a:latin typeface="Arial" panose="020B0604020202020204" pitchFamily="34" charset="0"/>
              <a:cs typeface="Arial" panose="020B0604020202020204" pitchFamily="34" charset="0"/>
            </a:rPr>
            <a:t>DESVENTAJAS</a:t>
          </a:r>
        </a:p>
      </dsp:txBody>
      <dsp:txXfrm>
        <a:off x="4262211" y="25211"/>
        <a:ext cx="3738748" cy="576000"/>
      </dsp:txXfrm>
    </dsp:sp>
    <dsp:sp modelId="{F6478E1D-25F5-4A06-85D3-F54BA5F774BB}">
      <dsp:nvSpPr>
        <dsp:cNvPr id="0" name=""/>
        <dsp:cNvSpPr/>
      </dsp:nvSpPr>
      <dsp:spPr>
        <a:xfrm>
          <a:off x="4262211" y="601211"/>
          <a:ext cx="3738748" cy="4062599"/>
        </a:xfrm>
        <a:prstGeom prst="rect">
          <a:avLst/>
        </a:prstGeom>
        <a:solidFill>
          <a:schemeClr val="bg2">
            <a:lumMod val="10000"/>
            <a:alpha val="9000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Los sistemas de transmisión son más caros.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Los conectores son más caros que los usados en cables metálicos.</a:t>
          </a:r>
        </a:p>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El costo beneficio es bueno dependiendo de la distancia y el ancho de banda.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 canalización para redes de larga distancia tiene sus complicaciones.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Su manejo exige capacitación para el personal.</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Aún está lejos el día que las fibras sustituyan plenamente al cobre</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Son más sensibles a las curvaturas.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Dificultad de reparar un cable de fibras roto en el campo.</a:t>
          </a:r>
        </a:p>
      </dsp:txBody>
      <dsp:txXfrm>
        <a:off x="4262211" y="601211"/>
        <a:ext cx="3738748" cy="4062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DFB00-FDEC-4E25-8910-C558E0DDB536}">
      <dsp:nvSpPr>
        <dsp:cNvPr id="0" name=""/>
        <dsp:cNvSpPr/>
      </dsp:nvSpPr>
      <dsp:spPr>
        <a:xfrm>
          <a:off x="3756162" y="4632163"/>
          <a:ext cx="260405" cy="91440"/>
        </a:xfrm>
        <a:custGeom>
          <a:avLst/>
          <a:gdLst/>
          <a:ahLst/>
          <a:cxnLst/>
          <a:rect l="0" t="0" r="0" b="0"/>
          <a:pathLst>
            <a:path>
              <a:moveTo>
                <a:pt x="0" y="45720"/>
              </a:moveTo>
              <a:lnTo>
                <a:pt x="260405" y="4572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CE6E8-59F4-4F0D-AAFB-5204F1B25C26}">
      <dsp:nvSpPr>
        <dsp:cNvPr id="0" name=""/>
        <dsp:cNvSpPr/>
      </dsp:nvSpPr>
      <dsp:spPr>
        <a:xfrm>
          <a:off x="2193732" y="2718335"/>
          <a:ext cx="260405" cy="1959547"/>
        </a:xfrm>
        <a:custGeom>
          <a:avLst/>
          <a:gdLst/>
          <a:ahLst/>
          <a:cxnLst/>
          <a:rect l="0" t="0" r="0" b="0"/>
          <a:pathLst>
            <a:path>
              <a:moveTo>
                <a:pt x="0" y="0"/>
              </a:moveTo>
              <a:lnTo>
                <a:pt x="130202" y="0"/>
              </a:lnTo>
              <a:lnTo>
                <a:pt x="130202" y="1959547"/>
              </a:lnTo>
              <a:lnTo>
                <a:pt x="260405" y="1959547"/>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227A06-A85E-4493-8678-B739DD437F58}">
      <dsp:nvSpPr>
        <dsp:cNvPr id="0" name=""/>
        <dsp:cNvSpPr/>
      </dsp:nvSpPr>
      <dsp:spPr>
        <a:xfrm>
          <a:off x="3756162" y="3838077"/>
          <a:ext cx="260405" cy="279935"/>
        </a:xfrm>
        <a:custGeom>
          <a:avLst/>
          <a:gdLst/>
          <a:ahLst/>
          <a:cxnLst/>
          <a:rect l="0" t="0" r="0" b="0"/>
          <a:pathLst>
            <a:path>
              <a:moveTo>
                <a:pt x="0" y="0"/>
              </a:moveTo>
              <a:lnTo>
                <a:pt x="130202" y="0"/>
              </a:lnTo>
              <a:lnTo>
                <a:pt x="130202" y="279935"/>
              </a:lnTo>
              <a:lnTo>
                <a:pt x="260405" y="279935"/>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BAFB56-5B51-4233-AA74-AC2230D9CE11}">
      <dsp:nvSpPr>
        <dsp:cNvPr id="0" name=""/>
        <dsp:cNvSpPr/>
      </dsp:nvSpPr>
      <dsp:spPr>
        <a:xfrm>
          <a:off x="3756162" y="3558141"/>
          <a:ext cx="260405" cy="279935"/>
        </a:xfrm>
        <a:custGeom>
          <a:avLst/>
          <a:gdLst/>
          <a:ahLst/>
          <a:cxnLst/>
          <a:rect l="0" t="0" r="0" b="0"/>
          <a:pathLst>
            <a:path>
              <a:moveTo>
                <a:pt x="0" y="279935"/>
              </a:moveTo>
              <a:lnTo>
                <a:pt x="130202" y="279935"/>
              </a:lnTo>
              <a:lnTo>
                <a:pt x="130202" y="0"/>
              </a:lnTo>
              <a:lnTo>
                <a:pt x="260405" y="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5DE6F2-8AD1-4DF8-96E6-A11C4E7FDB42}">
      <dsp:nvSpPr>
        <dsp:cNvPr id="0" name=""/>
        <dsp:cNvSpPr/>
      </dsp:nvSpPr>
      <dsp:spPr>
        <a:xfrm>
          <a:off x="2193732" y="2718335"/>
          <a:ext cx="260405" cy="1119741"/>
        </a:xfrm>
        <a:custGeom>
          <a:avLst/>
          <a:gdLst/>
          <a:ahLst/>
          <a:cxnLst/>
          <a:rect l="0" t="0" r="0" b="0"/>
          <a:pathLst>
            <a:path>
              <a:moveTo>
                <a:pt x="0" y="0"/>
              </a:moveTo>
              <a:lnTo>
                <a:pt x="130202" y="0"/>
              </a:lnTo>
              <a:lnTo>
                <a:pt x="130202" y="1119741"/>
              </a:lnTo>
              <a:lnTo>
                <a:pt x="260405" y="1119741"/>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2878D-E309-4559-89D9-C56F06746CA7}">
      <dsp:nvSpPr>
        <dsp:cNvPr id="0" name=""/>
        <dsp:cNvSpPr/>
      </dsp:nvSpPr>
      <dsp:spPr>
        <a:xfrm>
          <a:off x="3756162" y="2438400"/>
          <a:ext cx="260405" cy="559870"/>
        </a:xfrm>
        <a:custGeom>
          <a:avLst/>
          <a:gdLst/>
          <a:ahLst/>
          <a:cxnLst/>
          <a:rect l="0" t="0" r="0" b="0"/>
          <a:pathLst>
            <a:path>
              <a:moveTo>
                <a:pt x="0" y="0"/>
              </a:moveTo>
              <a:lnTo>
                <a:pt x="130202" y="0"/>
              </a:lnTo>
              <a:lnTo>
                <a:pt x="130202" y="559870"/>
              </a:lnTo>
              <a:lnTo>
                <a:pt x="260405" y="55987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B5395-88B2-4BAC-8553-903032484009}">
      <dsp:nvSpPr>
        <dsp:cNvPr id="0" name=""/>
        <dsp:cNvSpPr/>
      </dsp:nvSpPr>
      <dsp:spPr>
        <a:xfrm>
          <a:off x="3756162" y="2392680"/>
          <a:ext cx="260405" cy="91440"/>
        </a:xfrm>
        <a:custGeom>
          <a:avLst/>
          <a:gdLst/>
          <a:ahLst/>
          <a:cxnLst/>
          <a:rect l="0" t="0" r="0" b="0"/>
          <a:pathLst>
            <a:path>
              <a:moveTo>
                <a:pt x="0" y="45720"/>
              </a:moveTo>
              <a:lnTo>
                <a:pt x="260405" y="4572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17605-0AC5-4485-A6EE-8550010B0C7D}">
      <dsp:nvSpPr>
        <dsp:cNvPr id="0" name=""/>
        <dsp:cNvSpPr/>
      </dsp:nvSpPr>
      <dsp:spPr>
        <a:xfrm>
          <a:off x="3756162" y="1878529"/>
          <a:ext cx="260405" cy="559870"/>
        </a:xfrm>
        <a:custGeom>
          <a:avLst/>
          <a:gdLst/>
          <a:ahLst/>
          <a:cxnLst/>
          <a:rect l="0" t="0" r="0" b="0"/>
          <a:pathLst>
            <a:path>
              <a:moveTo>
                <a:pt x="0" y="559870"/>
              </a:moveTo>
              <a:lnTo>
                <a:pt x="130202" y="559870"/>
              </a:lnTo>
              <a:lnTo>
                <a:pt x="130202" y="0"/>
              </a:lnTo>
              <a:lnTo>
                <a:pt x="260405" y="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A32B-A09F-4B0A-BB4F-268558B02AA3}">
      <dsp:nvSpPr>
        <dsp:cNvPr id="0" name=""/>
        <dsp:cNvSpPr/>
      </dsp:nvSpPr>
      <dsp:spPr>
        <a:xfrm>
          <a:off x="2193732" y="2438400"/>
          <a:ext cx="260405" cy="279935"/>
        </a:xfrm>
        <a:custGeom>
          <a:avLst/>
          <a:gdLst/>
          <a:ahLst/>
          <a:cxnLst/>
          <a:rect l="0" t="0" r="0" b="0"/>
          <a:pathLst>
            <a:path>
              <a:moveTo>
                <a:pt x="0" y="279935"/>
              </a:moveTo>
              <a:lnTo>
                <a:pt x="130202" y="279935"/>
              </a:lnTo>
              <a:lnTo>
                <a:pt x="130202" y="0"/>
              </a:lnTo>
              <a:lnTo>
                <a:pt x="26040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16DD8-B7C9-4D69-9B62-D81EC75A88F6}">
      <dsp:nvSpPr>
        <dsp:cNvPr id="0" name=""/>
        <dsp:cNvSpPr/>
      </dsp:nvSpPr>
      <dsp:spPr>
        <a:xfrm>
          <a:off x="3756162" y="758787"/>
          <a:ext cx="260405" cy="559870"/>
        </a:xfrm>
        <a:custGeom>
          <a:avLst/>
          <a:gdLst/>
          <a:ahLst/>
          <a:cxnLst/>
          <a:rect l="0" t="0" r="0" b="0"/>
          <a:pathLst>
            <a:path>
              <a:moveTo>
                <a:pt x="0" y="0"/>
              </a:moveTo>
              <a:lnTo>
                <a:pt x="130202" y="0"/>
              </a:lnTo>
              <a:lnTo>
                <a:pt x="130202" y="559870"/>
              </a:lnTo>
              <a:lnTo>
                <a:pt x="260405" y="55987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37F74-F31D-4AC0-9465-8862E09F6795}">
      <dsp:nvSpPr>
        <dsp:cNvPr id="0" name=""/>
        <dsp:cNvSpPr/>
      </dsp:nvSpPr>
      <dsp:spPr>
        <a:xfrm>
          <a:off x="3756162" y="713067"/>
          <a:ext cx="260405" cy="91440"/>
        </a:xfrm>
        <a:custGeom>
          <a:avLst/>
          <a:gdLst/>
          <a:ahLst/>
          <a:cxnLst/>
          <a:rect l="0" t="0" r="0" b="0"/>
          <a:pathLst>
            <a:path>
              <a:moveTo>
                <a:pt x="0" y="45720"/>
              </a:moveTo>
              <a:lnTo>
                <a:pt x="260405" y="4572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58766-0BA8-4763-BCEF-A1419B4B17BF}">
      <dsp:nvSpPr>
        <dsp:cNvPr id="0" name=""/>
        <dsp:cNvSpPr/>
      </dsp:nvSpPr>
      <dsp:spPr>
        <a:xfrm>
          <a:off x="3756162" y="198916"/>
          <a:ext cx="260405" cy="559870"/>
        </a:xfrm>
        <a:custGeom>
          <a:avLst/>
          <a:gdLst/>
          <a:ahLst/>
          <a:cxnLst/>
          <a:rect l="0" t="0" r="0" b="0"/>
          <a:pathLst>
            <a:path>
              <a:moveTo>
                <a:pt x="0" y="559870"/>
              </a:moveTo>
              <a:lnTo>
                <a:pt x="130202" y="559870"/>
              </a:lnTo>
              <a:lnTo>
                <a:pt x="130202" y="0"/>
              </a:lnTo>
              <a:lnTo>
                <a:pt x="260405" y="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F7F1FD-FBE8-448F-86BE-2035A7BD318E}">
      <dsp:nvSpPr>
        <dsp:cNvPr id="0" name=""/>
        <dsp:cNvSpPr/>
      </dsp:nvSpPr>
      <dsp:spPr>
        <a:xfrm>
          <a:off x="2193732" y="758787"/>
          <a:ext cx="260405" cy="1959547"/>
        </a:xfrm>
        <a:custGeom>
          <a:avLst/>
          <a:gdLst/>
          <a:ahLst/>
          <a:cxnLst/>
          <a:rect l="0" t="0" r="0" b="0"/>
          <a:pathLst>
            <a:path>
              <a:moveTo>
                <a:pt x="0" y="1959547"/>
              </a:moveTo>
              <a:lnTo>
                <a:pt x="130202" y="1959547"/>
              </a:lnTo>
              <a:lnTo>
                <a:pt x="130202" y="0"/>
              </a:lnTo>
              <a:lnTo>
                <a:pt x="260405" y="0"/>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497FA-4D7D-4B69-94B7-DE1BC4EC0A66}">
      <dsp:nvSpPr>
        <dsp:cNvPr id="0" name=""/>
        <dsp:cNvSpPr/>
      </dsp:nvSpPr>
      <dsp:spPr>
        <a:xfrm>
          <a:off x="891707" y="2519776"/>
          <a:ext cx="1302025" cy="397117"/>
        </a:xfrm>
        <a:prstGeom prst="rect">
          <a:avLst/>
        </a:prstGeom>
        <a:solidFill>
          <a:schemeClr val="accent1">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a:t>
          </a:r>
        </a:p>
      </dsp:txBody>
      <dsp:txXfrm>
        <a:off x="891707" y="2519776"/>
        <a:ext cx="1302025" cy="397117"/>
      </dsp:txXfrm>
    </dsp:sp>
    <dsp:sp modelId="{21D7E15E-FECE-42D5-8FC4-F147AE868144}">
      <dsp:nvSpPr>
        <dsp:cNvPr id="0" name=""/>
        <dsp:cNvSpPr/>
      </dsp:nvSpPr>
      <dsp:spPr>
        <a:xfrm>
          <a:off x="2454137" y="560228"/>
          <a:ext cx="1302025" cy="397117"/>
        </a:xfrm>
        <a:prstGeom prst="rect">
          <a:avLst/>
        </a:prstGeom>
        <a:solidFill>
          <a:schemeClr val="accent1">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Telecomunicaciones</a:t>
          </a:r>
        </a:p>
      </dsp:txBody>
      <dsp:txXfrm>
        <a:off x="2454137" y="560228"/>
        <a:ext cx="1302025" cy="397117"/>
      </dsp:txXfrm>
    </dsp:sp>
    <dsp:sp modelId="{7FE00B62-B033-47BD-BC20-1E5223A57E4D}">
      <dsp:nvSpPr>
        <dsp:cNvPr id="0" name=""/>
        <dsp:cNvSpPr/>
      </dsp:nvSpPr>
      <dsp:spPr>
        <a:xfrm>
          <a:off x="4016567" y="357"/>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Larga distancia. </a:t>
          </a:r>
        </a:p>
      </dsp:txBody>
      <dsp:txXfrm>
        <a:off x="4016567" y="357"/>
        <a:ext cx="1302025" cy="397117"/>
      </dsp:txXfrm>
    </dsp:sp>
    <dsp:sp modelId="{5CAD2AFF-2BE3-432B-B2DE-C9946773868A}">
      <dsp:nvSpPr>
        <dsp:cNvPr id="0" name=""/>
        <dsp:cNvSpPr/>
      </dsp:nvSpPr>
      <dsp:spPr>
        <a:xfrm>
          <a:off x="4016567" y="560228"/>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Acceso.</a:t>
          </a:r>
        </a:p>
      </dsp:txBody>
      <dsp:txXfrm>
        <a:off x="4016567" y="560228"/>
        <a:ext cx="1302025" cy="397117"/>
      </dsp:txXfrm>
    </dsp:sp>
    <dsp:sp modelId="{27EB0035-6903-4CD2-B2DD-132B4B97848E}">
      <dsp:nvSpPr>
        <dsp:cNvPr id="0" name=""/>
        <dsp:cNvSpPr/>
      </dsp:nvSpPr>
      <dsp:spPr>
        <a:xfrm>
          <a:off x="4016567" y="1120099"/>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submarinas.</a:t>
          </a:r>
        </a:p>
      </dsp:txBody>
      <dsp:txXfrm>
        <a:off x="4016567" y="1120099"/>
        <a:ext cx="1302025" cy="397117"/>
      </dsp:txXfrm>
    </dsp:sp>
    <dsp:sp modelId="{307B283C-D43E-4C55-B17C-D1AFD9176EA6}">
      <dsp:nvSpPr>
        <dsp:cNvPr id="0" name=""/>
        <dsp:cNvSpPr/>
      </dsp:nvSpPr>
      <dsp:spPr>
        <a:xfrm>
          <a:off x="2454137" y="2239841"/>
          <a:ext cx="1302025" cy="397117"/>
        </a:xfrm>
        <a:prstGeom prst="rect">
          <a:avLst/>
        </a:prstGeom>
        <a:solidFill>
          <a:schemeClr val="accent1">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en redes de CATV</a:t>
          </a:r>
        </a:p>
      </dsp:txBody>
      <dsp:txXfrm>
        <a:off x="2454137" y="2239841"/>
        <a:ext cx="1302025" cy="397117"/>
      </dsp:txXfrm>
    </dsp:sp>
    <dsp:sp modelId="{E05948B8-FFC4-4B41-B5F0-DF741820305D}">
      <dsp:nvSpPr>
        <dsp:cNvPr id="0" name=""/>
        <dsp:cNvSpPr/>
      </dsp:nvSpPr>
      <dsp:spPr>
        <a:xfrm>
          <a:off x="4016567" y="1679970"/>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computadoras</a:t>
          </a:r>
        </a:p>
      </dsp:txBody>
      <dsp:txXfrm>
        <a:off x="4016567" y="1679970"/>
        <a:ext cx="1302025" cy="397117"/>
      </dsp:txXfrm>
    </dsp:sp>
    <dsp:sp modelId="{19190010-A878-49F9-9234-9CF9F774F6E7}">
      <dsp:nvSpPr>
        <dsp:cNvPr id="0" name=""/>
        <dsp:cNvSpPr/>
      </dsp:nvSpPr>
      <dsp:spPr>
        <a:xfrm>
          <a:off x="4016567" y="2239841"/>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Workstation</a:t>
          </a:r>
        </a:p>
      </dsp:txBody>
      <dsp:txXfrm>
        <a:off x="4016567" y="2239841"/>
        <a:ext cx="1302025" cy="397117"/>
      </dsp:txXfrm>
    </dsp:sp>
    <dsp:sp modelId="{0C26DF17-5A32-4A5C-A992-96E71A87F374}">
      <dsp:nvSpPr>
        <dsp:cNvPr id="0" name=""/>
        <dsp:cNvSpPr/>
      </dsp:nvSpPr>
      <dsp:spPr>
        <a:xfrm>
          <a:off x="4016567" y="2799711"/>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Estructura de Backbone en Redes Corporativas.</a:t>
          </a:r>
        </a:p>
      </dsp:txBody>
      <dsp:txXfrm>
        <a:off x="4016567" y="2799711"/>
        <a:ext cx="1302025" cy="397117"/>
      </dsp:txXfrm>
    </dsp:sp>
    <dsp:sp modelId="{0765B302-A788-4F8D-9F60-2860D8233102}">
      <dsp:nvSpPr>
        <dsp:cNvPr id="0" name=""/>
        <dsp:cNvSpPr/>
      </dsp:nvSpPr>
      <dsp:spPr>
        <a:xfrm>
          <a:off x="2454137" y="3639518"/>
          <a:ext cx="1302025" cy="397117"/>
        </a:xfrm>
        <a:prstGeom prst="rect">
          <a:avLst/>
        </a:prstGeom>
        <a:solidFill>
          <a:schemeClr val="accent1">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Médicas</a:t>
          </a:r>
        </a:p>
      </dsp:txBody>
      <dsp:txXfrm>
        <a:off x="2454137" y="3639518"/>
        <a:ext cx="1302025" cy="397117"/>
      </dsp:txXfrm>
    </dsp:sp>
    <dsp:sp modelId="{B52C3FDD-8039-4814-B286-472D0C0B779D}">
      <dsp:nvSpPr>
        <dsp:cNvPr id="0" name=""/>
        <dsp:cNvSpPr/>
      </dsp:nvSpPr>
      <dsp:spPr>
        <a:xfrm>
          <a:off x="4016567" y="3359582"/>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Sistema de Endoscopía.</a:t>
          </a:r>
        </a:p>
      </dsp:txBody>
      <dsp:txXfrm>
        <a:off x="4016567" y="3359582"/>
        <a:ext cx="1302025" cy="397117"/>
      </dsp:txXfrm>
    </dsp:sp>
    <dsp:sp modelId="{A8E41203-E329-4718-85C6-9DE40E2FC433}">
      <dsp:nvSpPr>
        <dsp:cNvPr id="0" name=""/>
        <dsp:cNvSpPr/>
      </dsp:nvSpPr>
      <dsp:spPr>
        <a:xfrm>
          <a:off x="4016567" y="3919453"/>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Transporte de imágenes de alta resolución.</a:t>
          </a:r>
        </a:p>
      </dsp:txBody>
      <dsp:txXfrm>
        <a:off x="4016567" y="3919453"/>
        <a:ext cx="1302025" cy="397117"/>
      </dsp:txXfrm>
    </dsp:sp>
    <dsp:sp modelId="{3CEA798A-EF88-4894-B8F6-12DE57E52369}">
      <dsp:nvSpPr>
        <dsp:cNvPr id="0" name=""/>
        <dsp:cNvSpPr/>
      </dsp:nvSpPr>
      <dsp:spPr>
        <a:xfrm>
          <a:off x="2454137" y="4479324"/>
          <a:ext cx="1302025" cy="397117"/>
        </a:xfrm>
        <a:prstGeom prst="rect">
          <a:avLst/>
        </a:prstGeom>
        <a:solidFill>
          <a:schemeClr val="accent1">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industriales.</a:t>
          </a:r>
        </a:p>
      </dsp:txBody>
      <dsp:txXfrm>
        <a:off x="2454137" y="4479324"/>
        <a:ext cx="1302025" cy="397117"/>
      </dsp:txXfrm>
    </dsp:sp>
    <dsp:sp modelId="{ABC7C9A7-0CE4-4BD3-8BE1-E82AFF66659D}">
      <dsp:nvSpPr>
        <dsp:cNvPr id="0" name=""/>
        <dsp:cNvSpPr/>
      </dsp:nvSpPr>
      <dsp:spPr>
        <a:xfrm>
          <a:off x="4016567" y="4479324"/>
          <a:ext cx="1302025" cy="397117"/>
        </a:xfrm>
        <a:prstGeom prst="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Para sistemas de adquisición de datos en ambientes ruidosos.</a:t>
          </a:r>
        </a:p>
      </dsp:txBody>
      <dsp:txXfrm>
        <a:off x="4016567" y="4479324"/>
        <a:ext cx="1302025" cy="3971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8D6F-4211-482C-B0F1-9D28FBF00FD0}">
      <dsp:nvSpPr>
        <dsp:cNvPr id="0" name=""/>
        <dsp:cNvSpPr/>
      </dsp:nvSpPr>
      <dsp:spPr>
        <a:xfrm>
          <a:off x="0" y="59888"/>
          <a:ext cx="2047676" cy="122860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La luz se mueve a la velocidad de la luz en el vacío, sin embargo, cuando se propaga por cualquier otro medio, la velocidad es menor.</a:t>
          </a:r>
        </a:p>
      </dsp:txBody>
      <dsp:txXfrm>
        <a:off x="0" y="59888"/>
        <a:ext cx="2047676" cy="1228605"/>
      </dsp:txXfrm>
    </dsp:sp>
    <dsp:sp modelId="{B350FECC-13EF-4A6D-8BFF-56AD7C46688D}">
      <dsp:nvSpPr>
        <dsp:cNvPr id="0" name=""/>
        <dsp:cNvSpPr/>
      </dsp:nvSpPr>
      <dsp:spPr>
        <a:xfrm>
          <a:off x="2252444" y="59888"/>
          <a:ext cx="2047676" cy="122860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Cuando la luz pasa de propagarse por un cierto medio a propagarse por otro determinado medio, su velocidad cambia, sufriendo además efectos de reflexión (la luz rebota en el cambio de medio, como la luz reflejada en los cristales).</a:t>
          </a:r>
        </a:p>
      </dsp:txBody>
      <dsp:txXfrm>
        <a:off x="2252444" y="59888"/>
        <a:ext cx="2047676" cy="1228605"/>
      </dsp:txXfrm>
    </dsp:sp>
    <dsp:sp modelId="{7B2D4CBC-2C35-4F69-9D54-2C511FFD79D3}">
      <dsp:nvSpPr>
        <dsp:cNvPr id="0" name=""/>
        <dsp:cNvSpPr/>
      </dsp:nvSpPr>
      <dsp:spPr>
        <a:xfrm>
          <a:off x="4504888" y="59888"/>
          <a:ext cx="2047676" cy="122860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Refracción, la luz, cambia el módulo de su velocidad, cambia de dirección de propagación, por eso vemos una cuchara como doblada cuando está en un vaso de agua.</a:t>
          </a:r>
        </a:p>
      </dsp:txBody>
      <dsp:txXfrm>
        <a:off x="4504888" y="59888"/>
        <a:ext cx="2047676" cy="1228605"/>
      </dsp:txXfrm>
    </dsp:sp>
    <dsp:sp modelId="{826E5003-1E6D-4283-9CEF-65F75EA5F8CB}">
      <dsp:nvSpPr>
        <dsp:cNvPr id="0" name=""/>
        <dsp:cNvSpPr/>
      </dsp:nvSpPr>
      <dsp:spPr>
        <a:xfrm>
          <a:off x="0" y="1493262"/>
          <a:ext cx="2047676" cy="1228605"/>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Dependiendo de la velocidad con que se propague la luz en un medio o material, se le asigna un Índice de Refracción "n"</a:t>
          </a:r>
        </a:p>
      </dsp:txBody>
      <dsp:txXfrm>
        <a:off x="0" y="1493262"/>
        <a:ext cx="2047676" cy="1228605"/>
      </dsp:txXfrm>
    </dsp:sp>
    <dsp:sp modelId="{20EADD1F-463C-40DA-ADEF-58F07AE98AAE}">
      <dsp:nvSpPr>
        <dsp:cNvPr id="0" name=""/>
        <dsp:cNvSpPr/>
      </dsp:nvSpPr>
      <dsp:spPr>
        <a:xfrm>
          <a:off x="2252444" y="1493262"/>
          <a:ext cx="2047676" cy="122860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efectos de reflexión y refracción que se dan en la frontera entre dos medios dependen de sus Índices de Refracción.</a:t>
          </a:r>
        </a:p>
      </dsp:txBody>
      <dsp:txXfrm>
        <a:off x="2252444" y="1493262"/>
        <a:ext cx="2047676" cy="1228605"/>
      </dsp:txXfrm>
    </dsp:sp>
    <dsp:sp modelId="{0BA7E32D-D2F7-4931-8C50-D0F85EEEAFCB}">
      <dsp:nvSpPr>
        <dsp:cNvPr id="0" name=""/>
        <dsp:cNvSpPr/>
      </dsp:nvSpPr>
      <dsp:spPr>
        <a:xfrm>
          <a:off x="4504888" y="1493262"/>
          <a:ext cx="2047676" cy="1228605"/>
        </a:xfrm>
        <a:prstGeom prst="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La propagación se realiza cuando un rayo de luz ingresa al núcleo de la fibra óptica y dentro de él se producen sucesivas reflexiones en la superficie de separación núcleo revestimiento.</a:t>
          </a:r>
        </a:p>
      </dsp:txBody>
      <dsp:txXfrm>
        <a:off x="4504888" y="1493262"/>
        <a:ext cx="2047676" cy="1228605"/>
      </dsp:txXfrm>
    </dsp:sp>
    <dsp:sp modelId="{1241A370-0E35-4D75-9686-61B28DE35756}">
      <dsp:nvSpPr>
        <dsp:cNvPr id="0" name=""/>
        <dsp:cNvSpPr/>
      </dsp:nvSpPr>
      <dsp:spPr>
        <a:xfrm>
          <a:off x="2252444" y="2926635"/>
          <a:ext cx="2047676" cy="122860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La condición más importante para que la fibra óptica pueda confinar la luz en el núcleo y guiarla es:</a:t>
          </a:r>
        </a:p>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n 1 &gt; n 2</a:t>
          </a:r>
        </a:p>
      </dsp:txBody>
      <dsp:txXfrm>
        <a:off x="2252444" y="2926635"/>
        <a:ext cx="2047676" cy="12286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88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940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662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984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38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291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41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284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71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481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010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58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834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04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871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194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5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71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9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6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848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665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10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664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65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299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10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777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8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265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030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36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7"/>
        <p:cNvGrpSpPr/>
        <p:nvPr/>
      </p:nvGrpSpPr>
      <p:grpSpPr>
        <a:xfrm>
          <a:off x="0" y="0"/>
          <a:ext cx="0" cy="0"/>
          <a:chOff x="0" y="0"/>
          <a:chExt cx="0" cy="0"/>
        </a:xfrm>
      </p:grpSpPr>
      <p:sp>
        <p:nvSpPr>
          <p:cNvPr id="3058" name="Google Shape;3058;ge29f085d7a_1_15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9" name="Google Shape;3059;ge29f085d7a_1_15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74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97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34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607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52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‹Nº›</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74"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JrgFqr0eY4E?feature=oembed" TargetMode="Externa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jxn3w4Ja8p4?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fonts.google.com/specimen/Source+Sans+Pro" TargetMode="External"/><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4" y="1472135"/>
            <a:ext cx="5939967"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3600" dirty="0"/>
              <a:t>FUNDAMENTOS DE LOS SISTEMAS ÓPTICOS</a:t>
            </a:r>
          </a:p>
        </p:txBody>
      </p:sp>
      <p:sp>
        <p:nvSpPr>
          <p:cNvPr id="865" name="Google Shape;865;p33"/>
          <p:cNvSpPr txBox="1">
            <a:spLocks noGrp="1"/>
          </p:cNvSpPr>
          <p:nvPr>
            <p:ph type="subTitle" idx="1"/>
          </p:nvPr>
        </p:nvSpPr>
        <p:spPr>
          <a:xfrm>
            <a:off x="746475" y="3320132"/>
            <a:ext cx="6124730" cy="490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MX" b="1" dirty="0"/>
              <a:t>Objetivo:</a:t>
            </a:r>
            <a:r>
              <a:rPr lang="es-MX" dirty="0"/>
              <a:t> Dominar los elementos esenciales de los sistemas ópticos, así como su historia, aplicaciones y parámetros de las fibras ópticas. </a:t>
            </a:r>
            <a:endParaRPr lang="en-US"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09704" y="3233409"/>
            <a:ext cx="4985994"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ELEMENTOS BÁSICOS CONSTITUTIVOS DE UN SISTEMA DE FIBRA ÓPTICA</a:t>
            </a:r>
            <a:endParaRPr lang="es-EC" sz="4400" dirty="0"/>
          </a:p>
        </p:txBody>
      </p:sp>
      <p:sp>
        <p:nvSpPr>
          <p:cNvPr id="1008" name="Google Shape;1008;p38"/>
          <p:cNvSpPr txBox="1">
            <a:spLocks noGrp="1"/>
          </p:cNvSpPr>
          <p:nvPr>
            <p:ph type="title" idx="2"/>
          </p:nvPr>
        </p:nvSpPr>
        <p:spPr>
          <a:xfrm>
            <a:off x="3966978" y="1227573"/>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92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3" name="Título 2">
            <a:extLst>
              <a:ext uri="{FF2B5EF4-FFF2-40B4-BE49-F238E27FC236}">
                <a16:creationId xmlns:a16="http://schemas.microsoft.com/office/drawing/2014/main" id="{CC1ED98F-E4E1-4E0F-A424-1E9CB3A6AF05}"/>
              </a:ext>
            </a:extLst>
          </p:cNvPr>
          <p:cNvSpPr>
            <a:spLocks noGrp="1"/>
          </p:cNvSpPr>
          <p:nvPr>
            <p:ph type="title"/>
          </p:nvPr>
        </p:nvSpPr>
        <p:spPr>
          <a:xfrm>
            <a:off x="1401123" y="749228"/>
            <a:ext cx="7305465" cy="866400"/>
          </a:xfrm>
        </p:spPr>
        <p:txBody>
          <a:bodyPr/>
          <a:lstStyle/>
          <a:p>
            <a:r>
              <a:rPr lang="es-MX" sz="1600" dirty="0"/>
              <a:t>Diagrama en bloques de un sistema de comunicaciones</a:t>
            </a:r>
            <a:r>
              <a:rPr lang="es-MX" sz="2000" dirty="0"/>
              <a:t>:</a:t>
            </a:r>
          </a:p>
        </p:txBody>
      </p:sp>
      <p:pic>
        <p:nvPicPr>
          <p:cNvPr id="9" name="Imagen 8" descr="1.1. Elementos de un sistema de telecomunicaciones - Notas de Introducción  a las Telecomunicaciones">
            <a:extLst>
              <a:ext uri="{FF2B5EF4-FFF2-40B4-BE49-F238E27FC236}">
                <a16:creationId xmlns:a16="http://schemas.microsoft.com/office/drawing/2014/main" id="{EFA682A2-7A9E-4E77-AAA3-0CF06E62D392}"/>
              </a:ext>
            </a:extLst>
          </p:cNvPr>
          <p:cNvPicPr>
            <a:picLocks noChangeAspect="1"/>
          </p:cNvPicPr>
          <p:nvPr/>
        </p:nvPicPr>
        <p:blipFill rotWithShape="1">
          <a:blip r:embed="rId3">
            <a:extLst>
              <a:ext uri="{28A0092B-C50C-407E-A947-70E740481C1C}">
                <a14:useLocalDpi xmlns:a14="http://schemas.microsoft.com/office/drawing/2010/main" val="0"/>
              </a:ext>
            </a:extLst>
          </a:blip>
          <a:srcRect t="5936" b="16909"/>
          <a:stretch/>
        </p:blipFill>
        <p:spPr bwMode="auto">
          <a:xfrm>
            <a:off x="2329180" y="1615628"/>
            <a:ext cx="4485640" cy="25431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7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3" name="Título 2">
            <a:extLst>
              <a:ext uri="{FF2B5EF4-FFF2-40B4-BE49-F238E27FC236}">
                <a16:creationId xmlns:a16="http://schemas.microsoft.com/office/drawing/2014/main" id="{CC1ED98F-E4E1-4E0F-A424-1E9CB3A6AF05}"/>
              </a:ext>
            </a:extLst>
          </p:cNvPr>
          <p:cNvSpPr>
            <a:spLocks noGrp="1"/>
          </p:cNvSpPr>
          <p:nvPr>
            <p:ph type="title"/>
          </p:nvPr>
        </p:nvSpPr>
        <p:spPr>
          <a:xfrm>
            <a:off x="483257" y="397519"/>
            <a:ext cx="7305465" cy="866400"/>
          </a:xfrm>
        </p:spPr>
        <p:txBody>
          <a:bodyPr/>
          <a:lstStyle/>
          <a:p>
            <a:r>
              <a:rPr lang="es-MX" sz="1600" dirty="0"/>
              <a:t>Características Principales:</a:t>
            </a:r>
            <a:endParaRPr lang="es-MX" sz="2000" dirty="0"/>
          </a:p>
        </p:txBody>
      </p:sp>
      <p:grpSp>
        <p:nvGrpSpPr>
          <p:cNvPr id="4" name="Grupo 3">
            <a:extLst>
              <a:ext uri="{FF2B5EF4-FFF2-40B4-BE49-F238E27FC236}">
                <a16:creationId xmlns:a16="http://schemas.microsoft.com/office/drawing/2014/main" id="{19CF9C6A-D5E7-46B1-8F6A-B3F5937D9CDB}"/>
              </a:ext>
            </a:extLst>
          </p:cNvPr>
          <p:cNvGrpSpPr/>
          <p:nvPr/>
        </p:nvGrpSpPr>
        <p:grpSpPr>
          <a:xfrm>
            <a:off x="479579" y="1115087"/>
            <a:ext cx="1992340" cy="1195404"/>
            <a:chOff x="66093" y="100"/>
            <a:chExt cx="1992340" cy="1195404"/>
          </a:xfrm>
        </p:grpSpPr>
        <p:sp>
          <p:nvSpPr>
            <p:cNvPr id="5" name="Rectángulo 4">
              <a:extLst>
                <a:ext uri="{FF2B5EF4-FFF2-40B4-BE49-F238E27FC236}">
                  <a16:creationId xmlns:a16="http://schemas.microsoft.com/office/drawing/2014/main" id="{8C5DF02B-DEB5-4D50-AA94-4A40D508B66F}"/>
                </a:ext>
              </a:extLst>
            </p:cNvPr>
            <p:cNvSpPr/>
            <p:nvPr/>
          </p:nvSpPr>
          <p:spPr>
            <a:xfrm>
              <a:off x="66093" y="100"/>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6" name="CuadroTexto 5">
              <a:extLst>
                <a:ext uri="{FF2B5EF4-FFF2-40B4-BE49-F238E27FC236}">
                  <a16:creationId xmlns:a16="http://schemas.microsoft.com/office/drawing/2014/main" id="{A68E0642-679B-4B3B-AF12-DC51680B83EC}"/>
                </a:ext>
              </a:extLst>
            </p:cNvPr>
            <p:cNvSpPr txBox="1"/>
            <p:nvPr/>
          </p:nvSpPr>
          <p:spPr>
            <a:xfrm>
              <a:off x="66093" y="100"/>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sistemas de fibra óptica están diseñados con fibras separadas para la Tx y la Rx.</a:t>
              </a:r>
            </a:p>
          </p:txBody>
        </p:sp>
      </p:grpSp>
      <p:grpSp>
        <p:nvGrpSpPr>
          <p:cNvPr id="7" name="Grupo 6">
            <a:extLst>
              <a:ext uri="{FF2B5EF4-FFF2-40B4-BE49-F238E27FC236}">
                <a16:creationId xmlns:a16="http://schemas.microsoft.com/office/drawing/2014/main" id="{A9A96C97-8663-4A91-865A-95B6FDB2A182}"/>
              </a:ext>
            </a:extLst>
          </p:cNvPr>
          <p:cNvGrpSpPr/>
          <p:nvPr/>
        </p:nvGrpSpPr>
        <p:grpSpPr>
          <a:xfrm>
            <a:off x="2589105" y="1115087"/>
            <a:ext cx="1992340" cy="1195404"/>
            <a:chOff x="2257668" y="100"/>
            <a:chExt cx="1992340" cy="1195404"/>
          </a:xfrm>
        </p:grpSpPr>
        <p:sp>
          <p:nvSpPr>
            <p:cNvPr id="8" name="Rectángulo 7">
              <a:extLst>
                <a:ext uri="{FF2B5EF4-FFF2-40B4-BE49-F238E27FC236}">
                  <a16:creationId xmlns:a16="http://schemas.microsoft.com/office/drawing/2014/main" id="{A085CFBD-2AEA-45CE-B5E6-A0D42DE216E2}"/>
                </a:ext>
              </a:extLst>
            </p:cNvPr>
            <p:cNvSpPr/>
            <p:nvPr/>
          </p:nvSpPr>
          <p:spPr>
            <a:xfrm>
              <a:off x="2257668" y="100"/>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0" name="CuadroTexto 9">
              <a:extLst>
                <a:ext uri="{FF2B5EF4-FFF2-40B4-BE49-F238E27FC236}">
                  <a16:creationId xmlns:a16="http://schemas.microsoft.com/office/drawing/2014/main" id="{CF356B88-FCAC-4506-9DC7-C1C4FEFB1967}"/>
                </a:ext>
              </a:extLst>
            </p:cNvPr>
            <p:cNvSpPr txBox="1"/>
            <p:nvPr/>
          </p:nvSpPr>
          <p:spPr>
            <a:xfrm>
              <a:off x="2257668" y="100"/>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El transmisor puede emplear o un diodo emisor de luz (LED=Ligth Emisor Diode) o un láser como elemento de salida</a:t>
              </a:r>
            </a:p>
          </p:txBody>
        </p:sp>
      </p:grpSp>
      <p:grpSp>
        <p:nvGrpSpPr>
          <p:cNvPr id="11" name="Grupo 10">
            <a:extLst>
              <a:ext uri="{FF2B5EF4-FFF2-40B4-BE49-F238E27FC236}">
                <a16:creationId xmlns:a16="http://schemas.microsoft.com/office/drawing/2014/main" id="{865D090D-EB31-4CFB-8100-08F44A7C21AF}"/>
              </a:ext>
            </a:extLst>
          </p:cNvPr>
          <p:cNvGrpSpPr/>
          <p:nvPr/>
        </p:nvGrpSpPr>
        <p:grpSpPr>
          <a:xfrm>
            <a:off x="4679348" y="1115087"/>
            <a:ext cx="1992340" cy="1195404"/>
            <a:chOff x="4449243" y="100"/>
            <a:chExt cx="1992340" cy="1195404"/>
          </a:xfrm>
        </p:grpSpPr>
        <p:sp>
          <p:nvSpPr>
            <p:cNvPr id="12" name="Rectángulo 11">
              <a:extLst>
                <a:ext uri="{FF2B5EF4-FFF2-40B4-BE49-F238E27FC236}">
                  <a16:creationId xmlns:a16="http://schemas.microsoft.com/office/drawing/2014/main" id="{F8283A94-AD36-4029-9861-0044206A98B2}"/>
                </a:ext>
              </a:extLst>
            </p:cNvPr>
            <p:cNvSpPr/>
            <p:nvPr/>
          </p:nvSpPr>
          <p:spPr>
            <a:xfrm>
              <a:off x="4449243" y="100"/>
              <a:ext cx="1992340" cy="1195404"/>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3" name="CuadroTexto 12">
              <a:extLst>
                <a:ext uri="{FF2B5EF4-FFF2-40B4-BE49-F238E27FC236}">
                  <a16:creationId xmlns:a16="http://schemas.microsoft.com/office/drawing/2014/main" id="{E96C0F29-B75D-4FD6-B943-77F36FE1A1DE}"/>
                </a:ext>
              </a:extLst>
            </p:cNvPr>
            <p:cNvSpPr txBox="1"/>
            <p:nvPr/>
          </p:nvSpPr>
          <p:spPr>
            <a:xfrm>
              <a:off x="4449243" y="100"/>
              <a:ext cx="1992340" cy="11954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láseres presentan una mayor ganancia del sistema que los diodos LED debido a su mayor potencia de salida y a un mejor acoplamiento de la señal luminosa dentro de la fibra.</a:t>
              </a:r>
            </a:p>
          </p:txBody>
        </p:sp>
      </p:grpSp>
      <p:grpSp>
        <p:nvGrpSpPr>
          <p:cNvPr id="14" name="Grupo 13">
            <a:extLst>
              <a:ext uri="{FF2B5EF4-FFF2-40B4-BE49-F238E27FC236}">
                <a16:creationId xmlns:a16="http://schemas.microsoft.com/office/drawing/2014/main" id="{FE6B56D6-CBCD-44E5-A188-EAA916041546}"/>
              </a:ext>
            </a:extLst>
          </p:cNvPr>
          <p:cNvGrpSpPr/>
          <p:nvPr/>
        </p:nvGrpSpPr>
        <p:grpSpPr>
          <a:xfrm>
            <a:off x="6792552" y="1115087"/>
            <a:ext cx="1992340" cy="1195404"/>
            <a:chOff x="66093" y="1394739"/>
            <a:chExt cx="1992340" cy="1195404"/>
          </a:xfrm>
        </p:grpSpPr>
        <p:sp>
          <p:nvSpPr>
            <p:cNvPr id="15" name="Rectángulo 14">
              <a:extLst>
                <a:ext uri="{FF2B5EF4-FFF2-40B4-BE49-F238E27FC236}">
                  <a16:creationId xmlns:a16="http://schemas.microsoft.com/office/drawing/2014/main" id="{76EACF5A-C386-4111-A879-A6D6EF5DECAC}"/>
                </a:ext>
              </a:extLst>
            </p:cNvPr>
            <p:cNvSpPr/>
            <p:nvPr/>
          </p:nvSpPr>
          <p:spPr>
            <a:xfrm>
              <a:off x="66093" y="1394739"/>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16" name="CuadroTexto 15">
              <a:extLst>
                <a:ext uri="{FF2B5EF4-FFF2-40B4-BE49-F238E27FC236}">
                  <a16:creationId xmlns:a16="http://schemas.microsoft.com/office/drawing/2014/main" id="{71F18C7F-66B3-41B4-8955-6B653BF384FB}"/>
                </a:ext>
              </a:extLst>
            </p:cNvPr>
            <p:cNvSpPr txBox="1"/>
            <p:nvPr/>
          </p:nvSpPr>
          <p:spPr>
            <a:xfrm>
              <a:off x="66093" y="1394739"/>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En aplicaciones donde la ganancia del sistema no es un factor importante, el ahorro en el costo puede ser un factor determinante en la elección de los diodos LED como transmisores.</a:t>
              </a:r>
            </a:p>
          </p:txBody>
        </p:sp>
      </p:grpSp>
      <p:grpSp>
        <p:nvGrpSpPr>
          <p:cNvPr id="17" name="Grupo 16">
            <a:extLst>
              <a:ext uri="{FF2B5EF4-FFF2-40B4-BE49-F238E27FC236}">
                <a16:creationId xmlns:a16="http://schemas.microsoft.com/office/drawing/2014/main" id="{3B93DB65-2D9A-4BC3-ADC5-CE2C89AE9C90}"/>
              </a:ext>
            </a:extLst>
          </p:cNvPr>
          <p:cNvGrpSpPr/>
          <p:nvPr/>
        </p:nvGrpSpPr>
        <p:grpSpPr>
          <a:xfrm>
            <a:off x="479579" y="2531591"/>
            <a:ext cx="1992340" cy="1195404"/>
            <a:chOff x="2257668" y="1394739"/>
            <a:chExt cx="1992340" cy="1195404"/>
          </a:xfrm>
        </p:grpSpPr>
        <p:sp>
          <p:nvSpPr>
            <p:cNvPr id="18" name="Rectángulo 17">
              <a:extLst>
                <a:ext uri="{FF2B5EF4-FFF2-40B4-BE49-F238E27FC236}">
                  <a16:creationId xmlns:a16="http://schemas.microsoft.com/office/drawing/2014/main" id="{DF3EF3BE-CAC2-454F-9D12-21EA76C52E4D}"/>
                </a:ext>
              </a:extLst>
            </p:cNvPr>
            <p:cNvSpPr/>
            <p:nvPr/>
          </p:nvSpPr>
          <p:spPr>
            <a:xfrm>
              <a:off x="2257668" y="1394739"/>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9" name="CuadroTexto 18">
              <a:extLst>
                <a:ext uri="{FF2B5EF4-FFF2-40B4-BE49-F238E27FC236}">
                  <a16:creationId xmlns:a16="http://schemas.microsoft.com/office/drawing/2014/main" id="{686099C4-E2D6-4A25-8C8A-D064D459E17C}"/>
                </a:ext>
              </a:extLst>
            </p:cNvPr>
            <p:cNvSpPr txBox="1"/>
            <p:nvPr/>
          </p:nvSpPr>
          <p:spPr>
            <a:xfrm>
              <a:off x="2257668" y="1394739"/>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El cable de fibra óptica se acopla al transmisor a través de un conector de precisión. La mayor parte de los sistemas por fibra óptica utilizan modulación digital.</a:t>
              </a:r>
            </a:p>
          </p:txBody>
        </p:sp>
      </p:grpSp>
      <p:grpSp>
        <p:nvGrpSpPr>
          <p:cNvPr id="20" name="Grupo 19">
            <a:extLst>
              <a:ext uri="{FF2B5EF4-FFF2-40B4-BE49-F238E27FC236}">
                <a16:creationId xmlns:a16="http://schemas.microsoft.com/office/drawing/2014/main" id="{43B48DAC-F44A-488F-A799-4F2A8D3E168D}"/>
              </a:ext>
            </a:extLst>
          </p:cNvPr>
          <p:cNvGrpSpPr/>
          <p:nvPr/>
        </p:nvGrpSpPr>
        <p:grpSpPr>
          <a:xfrm>
            <a:off x="2591705" y="2531591"/>
            <a:ext cx="2036488" cy="1195404"/>
            <a:chOff x="4405095" y="1394739"/>
            <a:chExt cx="2036488" cy="1195404"/>
          </a:xfrm>
        </p:grpSpPr>
        <p:sp>
          <p:nvSpPr>
            <p:cNvPr id="21" name="Rectángulo 20">
              <a:extLst>
                <a:ext uri="{FF2B5EF4-FFF2-40B4-BE49-F238E27FC236}">
                  <a16:creationId xmlns:a16="http://schemas.microsoft.com/office/drawing/2014/main" id="{1C48296A-DE74-47C9-867F-7CB38E49B01E}"/>
                </a:ext>
              </a:extLst>
            </p:cNvPr>
            <p:cNvSpPr/>
            <p:nvPr/>
          </p:nvSpPr>
          <p:spPr>
            <a:xfrm>
              <a:off x="4449243" y="1394739"/>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22" name="CuadroTexto 21">
              <a:extLst>
                <a:ext uri="{FF2B5EF4-FFF2-40B4-BE49-F238E27FC236}">
                  <a16:creationId xmlns:a16="http://schemas.microsoft.com/office/drawing/2014/main" id="{25FCF236-3EC1-4392-BF13-E9913168DE9E}"/>
                </a:ext>
              </a:extLst>
            </p:cNvPr>
            <p:cNvSpPr txBox="1"/>
            <p:nvPr/>
          </p:nvSpPr>
          <p:spPr>
            <a:xfrm>
              <a:off x="4405095" y="1394739"/>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El receptor consiste en un diodo PIN o un APD, que se acopla a la fibra óptica.</a:t>
              </a:r>
            </a:p>
          </p:txBody>
        </p:sp>
      </p:grpSp>
      <p:grpSp>
        <p:nvGrpSpPr>
          <p:cNvPr id="23" name="Grupo 22">
            <a:extLst>
              <a:ext uri="{FF2B5EF4-FFF2-40B4-BE49-F238E27FC236}">
                <a16:creationId xmlns:a16="http://schemas.microsoft.com/office/drawing/2014/main" id="{D7E22F39-3A26-4099-BEC6-F75D828CD6CF}"/>
              </a:ext>
            </a:extLst>
          </p:cNvPr>
          <p:cNvGrpSpPr/>
          <p:nvPr/>
        </p:nvGrpSpPr>
        <p:grpSpPr>
          <a:xfrm>
            <a:off x="4703831" y="2531591"/>
            <a:ext cx="1992340" cy="1195404"/>
            <a:chOff x="66093" y="2789378"/>
            <a:chExt cx="1992340" cy="1195404"/>
          </a:xfrm>
        </p:grpSpPr>
        <p:sp>
          <p:nvSpPr>
            <p:cNvPr id="24" name="Rectángulo 23">
              <a:extLst>
                <a:ext uri="{FF2B5EF4-FFF2-40B4-BE49-F238E27FC236}">
                  <a16:creationId xmlns:a16="http://schemas.microsoft.com/office/drawing/2014/main" id="{78D86DFC-AD56-4566-BB18-83F5C8D0E2B2}"/>
                </a:ext>
              </a:extLst>
            </p:cNvPr>
            <p:cNvSpPr/>
            <p:nvPr/>
          </p:nvSpPr>
          <p:spPr>
            <a:xfrm>
              <a:off x="66093" y="2789378"/>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25" name="CuadroTexto 24">
              <a:extLst>
                <a:ext uri="{FF2B5EF4-FFF2-40B4-BE49-F238E27FC236}">
                  <a16:creationId xmlns:a16="http://schemas.microsoft.com/office/drawing/2014/main" id="{7B888F21-6671-4355-93A2-6C0722C1B422}"/>
                </a:ext>
              </a:extLst>
            </p:cNvPr>
            <p:cNvSpPr txBox="1"/>
            <p:nvPr/>
          </p:nvSpPr>
          <p:spPr>
            <a:xfrm>
              <a:off x="66093" y="2789378"/>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El diodo convierte los impulsos de luz en impulsos eléctricos, denominándoseles convertidor opto-eléctrico (O/E).</a:t>
              </a:r>
            </a:p>
          </p:txBody>
        </p:sp>
      </p:grpSp>
      <p:grpSp>
        <p:nvGrpSpPr>
          <p:cNvPr id="26" name="Grupo 25">
            <a:extLst>
              <a:ext uri="{FF2B5EF4-FFF2-40B4-BE49-F238E27FC236}">
                <a16:creationId xmlns:a16="http://schemas.microsoft.com/office/drawing/2014/main" id="{BFD73538-2DEC-483A-93C5-48C70E5F9F31}"/>
              </a:ext>
            </a:extLst>
          </p:cNvPr>
          <p:cNvGrpSpPr/>
          <p:nvPr/>
        </p:nvGrpSpPr>
        <p:grpSpPr>
          <a:xfrm>
            <a:off x="6792552" y="2531591"/>
            <a:ext cx="1992340" cy="1195404"/>
            <a:chOff x="2257668" y="2789378"/>
            <a:chExt cx="1992340" cy="1195404"/>
          </a:xfrm>
        </p:grpSpPr>
        <p:sp>
          <p:nvSpPr>
            <p:cNvPr id="27" name="Rectángulo 26">
              <a:extLst>
                <a:ext uri="{FF2B5EF4-FFF2-40B4-BE49-F238E27FC236}">
                  <a16:creationId xmlns:a16="http://schemas.microsoft.com/office/drawing/2014/main" id="{77C036BB-DC7F-4F21-99DB-3962299320A1}"/>
                </a:ext>
              </a:extLst>
            </p:cNvPr>
            <p:cNvSpPr/>
            <p:nvPr/>
          </p:nvSpPr>
          <p:spPr>
            <a:xfrm>
              <a:off x="2257668" y="2789378"/>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28" name="CuadroTexto 27">
              <a:extLst>
                <a:ext uri="{FF2B5EF4-FFF2-40B4-BE49-F238E27FC236}">
                  <a16:creationId xmlns:a16="http://schemas.microsoft.com/office/drawing/2014/main" id="{9809BA3D-A1E1-4395-A0F6-14E4F6F5DE13}"/>
                </a:ext>
              </a:extLst>
            </p:cNvPr>
            <p:cNvSpPr txBox="1"/>
            <p:nvPr/>
          </p:nvSpPr>
          <p:spPr>
            <a:xfrm>
              <a:off x="2257668" y="2789378"/>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Los convertidores O/E y E/O sean componentes indispensables en un repetidor óptico. El amplificador e igualador de la señal eléctrica son similares en los sistemas de transmisión convencionales.</a:t>
              </a:r>
            </a:p>
          </p:txBody>
        </p:sp>
      </p:grpSp>
      <p:grpSp>
        <p:nvGrpSpPr>
          <p:cNvPr id="29" name="Grupo 28">
            <a:extLst>
              <a:ext uri="{FF2B5EF4-FFF2-40B4-BE49-F238E27FC236}">
                <a16:creationId xmlns:a16="http://schemas.microsoft.com/office/drawing/2014/main" id="{CCED9FB0-6323-4908-98E3-C96EC0028996}"/>
              </a:ext>
            </a:extLst>
          </p:cNvPr>
          <p:cNvGrpSpPr/>
          <p:nvPr/>
        </p:nvGrpSpPr>
        <p:grpSpPr>
          <a:xfrm>
            <a:off x="1475749" y="3822587"/>
            <a:ext cx="1992340" cy="1195404"/>
            <a:chOff x="4449243" y="2789378"/>
            <a:chExt cx="1992340" cy="1195404"/>
          </a:xfrm>
        </p:grpSpPr>
        <p:sp>
          <p:nvSpPr>
            <p:cNvPr id="30" name="Rectángulo 29">
              <a:extLst>
                <a:ext uri="{FF2B5EF4-FFF2-40B4-BE49-F238E27FC236}">
                  <a16:creationId xmlns:a16="http://schemas.microsoft.com/office/drawing/2014/main" id="{846ABB87-434D-423A-88A4-F3825FD24C53}"/>
                </a:ext>
              </a:extLst>
            </p:cNvPr>
            <p:cNvSpPr/>
            <p:nvPr/>
          </p:nvSpPr>
          <p:spPr>
            <a:xfrm>
              <a:off x="4449243" y="2789378"/>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31" name="CuadroTexto 30">
              <a:extLst>
                <a:ext uri="{FF2B5EF4-FFF2-40B4-BE49-F238E27FC236}">
                  <a16:creationId xmlns:a16="http://schemas.microsoft.com/office/drawing/2014/main" id="{F1E0E2FF-2A81-4C39-8D6C-E9EF25658252}"/>
                </a:ext>
              </a:extLst>
            </p:cNvPr>
            <p:cNvSpPr txBox="1"/>
            <p:nvPr/>
          </p:nvSpPr>
          <p:spPr>
            <a:xfrm>
              <a:off x="4449243" y="2789378"/>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regeneradores son dispositivos electrónicos capaces de recoger la señal amplificarla y volver a transmitirla con diferente frecuencia o longitud de onda.</a:t>
              </a:r>
            </a:p>
          </p:txBody>
        </p:sp>
      </p:grpSp>
      <p:grpSp>
        <p:nvGrpSpPr>
          <p:cNvPr id="32" name="Grupo 31">
            <a:extLst>
              <a:ext uri="{FF2B5EF4-FFF2-40B4-BE49-F238E27FC236}">
                <a16:creationId xmlns:a16="http://schemas.microsoft.com/office/drawing/2014/main" id="{91E0B6C0-7099-4A5E-92FA-6AA540EE809E}"/>
              </a:ext>
            </a:extLst>
          </p:cNvPr>
          <p:cNvGrpSpPr/>
          <p:nvPr/>
        </p:nvGrpSpPr>
        <p:grpSpPr>
          <a:xfrm>
            <a:off x="3585275" y="3821951"/>
            <a:ext cx="1992340" cy="1195404"/>
            <a:chOff x="1161881" y="4184016"/>
            <a:chExt cx="1992340" cy="1195404"/>
          </a:xfrm>
        </p:grpSpPr>
        <p:sp>
          <p:nvSpPr>
            <p:cNvPr id="33" name="Rectángulo 32">
              <a:extLst>
                <a:ext uri="{FF2B5EF4-FFF2-40B4-BE49-F238E27FC236}">
                  <a16:creationId xmlns:a16="http://schemas.microsoft.com/office/drawing/2014/main" id="{B26C682E-3C04-4EA8-9458-412EB4683E8D}"/>
                </a:ext>
              </a:extLst>
            </p:cNvPr>
            <p:cNvSpPr/>
            <p:nvPr/>
          </p:nvSpPr>
          <p:spPr>
            <a:xfrm>
              <a:off x="1161881" y="4184016"/>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34" name="CuadroTexto 33">
              <a:extLst>
                <a:ext uri="{FF2B5EF4-FFF2-40B4-BE49-F238E27FC236}">
                  <a16:creationId xmlns:a16="http://schemas.microsoft.com/office/drawing/2014/main" id="{7C922CF0-7F70-4A0C-AA06-17841E668DE5}"/>
                </a:ext>
              </a:extLst>
            </p:cNvPr>
            <p:cNvSpPr txBox="1"/>
            <p:nvPr/>
          </p:nvSpPr>
          <p:spPr>
            <a:xfrm>
              <a:off x="1161881" y="4184016"/>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sistemas por fibra óptica aceptan a su entrada señales digitales normalizadas, pero cada fabricante desarrolla su propia velocidad de la señal de salida.</a:t>
              </a:r>
            </a:p>
          </p:txBody>
        </p:sp>
      </p:grpSp>
      <p:grpSp>
        <p:nvGrpSpPr>
          <p:cNvPr id="37" name="Grupo 36">
            <a:extLst>
              <a:ext uri="{FF2B5EF4-FFF2-40B4-BE49-F238E27FC236}">
                <a16:creationId xmlns:a16="http://schemas.microsoft.com/office/drawing/2014/main" id="{6F8B5602-3DFB-4EC0-985E-31191816407A}"/>
              </a:ext>
            </a:extLst>
          </p:cNvPr>
          <p:cNvGrpSpPr/>
          <p:nvPr/>
        </p:nvGrpSpPr>
        <p:grpSpPr>
          <a:xfrm>
            <a:off x="5667551" y="3824380"/>
            <a:ext cx="1992340" cy="1195404"/>
            <a:chOff x="3353456" y="4184016"/>
            <a:chExt cx="1992340" cy="1195404"/>
          </a:xfrm>
        </p:grpSpPr>
        <p:sp>
          <p:nvSpPr>
            <p:cNvPr id="38" name="Rectángulo 37">
              <a:extLst>
                <a:ext uri="{FF2B5EF4-FFF2-40B4-BE49-F238E27FC236}">
                  <a16:creationId xmlns:a16="http://schemas.microsoft.com/office/drawing/2014/main" id="{49C3FBE9-9E98-4550-82CD-0E6C47F7428C}"/>
                </a:ext>
              </a:extLst>
            </p:cNvPr>
            <p:cNvSpPr/>
            <p:nvPr/>
          </p:nvSpPr>
          <p:spPr>
            <a:xfrm>
              <a:off x="3353456" y="4184016"/>
              <a:ext cx="1992340" cy="119540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EC17A269-8743-4FED-9613-0C631930CE9E}"/>
                </a:ext>
              </a:extLst>
            </p:cNvPr>
            <p:cNvSpPr txBox="1"/>
            <p:nvPr/>
          </p:nvSpPr>
          <p:spPr>
            <a:xfrm>
              <a:off x="3353456" y="4184016"/>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Los bits de protección contra errores y de los códigos de línea se insertan para mantener la sincronización y supervisar la probabilidad de errores BER, de tal forma que se determine el momento adecuado para utilizar el canal de reserva.</a:t>
              </a:r>
            </a:p>
          </p:txBody>
        </p:sp>
      </p:grpSp>
    </p:spTree>
    <p:extLst>
      <p:ext uri="{BB962C8B-B14F-4D97-AF65-F5344CB8AC3E}">
        <p14:creationId xmlns:p14="http://schemas.microsoft.com/office/powerpoint/2010/main" val="422525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09704" y="3233409"/>
            <a:ext cx="4985994"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VENTANAS DE OPERACIÓN</a:t>
            </a:r>
            <a:endParaRPr lang="es-EC" sz="4400" dirty="0"/>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068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a:t>
            </a:r>
            <a:endParaRPr dirty="0"/>
          </a:p>
        </p:txBody>
      </p:sp>
      <p:sp>
        <p:nvSpPr>
          <p:cNvPr id="1040" name="Google Shape;1040;p39"/>
          <p:cNvSpPr txBox="1">
            <a:spLocks noGrp="1"/>
          </p:cNvSpPr>
          <p:nvPr>
            <p:ph type="body" idx="1"/>
          </p:nvPr>
        </p:nvSpPr>
        <p:spPr>
          <a:xfrm>
            <a:off x="617204" y="955889"/>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La Ventana de Operación, se refiere a la Longitud de Onda (λ) seleccionada para el enlace por fibra óptica. La transmisión de fibra óptica utiliza longitudes de onda que se encuentran en la parte del espectro cercana al infrarrojo, justo por encima de la visible y, por lo tanto, indetectable a simple vista. Las longitudes de onda de transmisión óptica típicas son 850nm, 1310nm y 1550nm. (</a:t>
            </a:r>
            <a:r>
              <a:rPr lang="es-MX" dirty="0" err="1"/>
              <a:t>HuamFlo</a:t>
            </a:r>
            <a:r>
              <a:rPr lang="es-MX" dirty="0"/>
              <a:t>, 2012)</a:t>
            </a:r>
          </a:p>
        </p:txBody>
      </p:sp>
      <p:pic>
        <p:nvPicPr>
          <p:cNvPr id="7" name="Imagen 6" descr="Tabla&#10;&#10;Descripción generada automáticamente">
            <a:extLst>
              <a:ext uri="{FF2B5EF4-FFF2-40B4-BE49-F238E27FC236}">
                <a16:creationId xmlns:a16="http://schemas.microsoft.com/office/drawing/2014/main" id="{05E4059F-FFF1-46A3-8550-EE2958420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55" y="3023458"/>
            <a:ext cx="6511290" cy="1009015"/>
          </a:xfrm>
          <a:prstGeom prst="rect">
            <a:avLst/>
          </a:prstGeom>
        </p:spPr>
      </p:pic>
    </p:spTree>
    <p:extLst>
      <p:ext uri="{BB962C8B-B14F-4D97-AF65-F5344CB8AC3E}">
        <p14:creationId xmlns:p14="http://schemas.microsoft.com/office/powerpoint/2010/main" val="243067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548391" y="534903"/>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Ventanas de operación.</a:t>
            </a:r>
            <a:endParaRPr sz="2400" dirty="0"/>
          </a:p>
        </p:txBody>
      </p:sp>
      <p:sp>
        <p:nvSpPr>
          <p:cNvPr id="1040" name="Google Shape;1040;p39"/>
          <p:cNvSpPr txBox="1">
            <a:spLocks noGrp="1"/>
          </p:cNvSpPr>
          <p:nvPr>
            <p:ph type="body" idx="1"/>
          </p:nvPr>
        </p:nvSpPr>
        <p:spPr>
          <a:xfrm>
            <a:off x="548391" y="3024233"/>
            <a:ext cx="8047217" cy="143592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Tanto los láseres como los </a:t>
            </a:r>
            <a:r>
              <a:rPr lang="es-MX" dirty="0" err="1"/>
              <a:t>LEDs</a:t>
            </a:r>
            <a:r>
              <a:rPr lang="es-MX" dirty="0"/>
              <a:t> se utilizan para transmitir luz a través de la fibra óptica. Los láseres se usan generalmente para aplicaciones monomodo de 1310 o 1550 nm. Los </a:t>
            </a:r>
            <a:r>
              <a:rPr lang="es-MX" dirty="0" err="1"/>
              <a:t>LEDs</a:t>
            </a:r>
            <a:r>
              <a:rPr lang="es-MX" dirty="0"/>
              <a:t> se utilizan para aplicaciones multimodo de 850 o 1300nm. (</a:t>
            </a:r>
            <a:r>
              <a:rPr lang="es-MX" dirty="0" err="1"/>
              <a:t>HuamFlo</a:t>
            </a:r>
            <a:r>
              <a:rPr lang="es-MX" dirty="0"/>
              <a:t>, 2012)</a:t>
            </a:r>
          </a:p>
        </p:txBody>
      </p:sp>
      <p:pic>
        <p:nvPicPr>
          <p:cNvPr id="5" name="Imagen 4" descr="Imagen que contiene Gráfico&#10;&#10;Descripción generada automáticamente">
            <a:extLst>
              <a:ext uri="{FF2B5EF4-FFF2-40B4-BE49-F238E27FC236}">
                <a16:creationId xmlns:a16="http://schemas.microsoft.com/office/drawing/2014/main" id="{EB2D831B-BEB8-484A-9CB1-9551FFE45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282" y="320971"/>
            <a:ext cx="2538580" cy="2806204"/>
          </a:xfrm>
          <a:prstGeom prst="rect">
            <a:avLst/>
          </a:prstGeom>
        </p:spPr>
      </p:pic>
    </p:spTree>
    <p:extLst>
      <p:ext uri="{BB962C8B-B14F-4D97-AF65-F5344CB8AC3E}">
        <p14:creationId xmlns:p14="http://schemas.microsoft.com/office/powerpoint/2010/main" val="133308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94504" y="3193688"/>
            <a:ext cx="4181480"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VENTAJAS Y DESVENTAJAS DE LA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875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2" name="Rectangle 2">
            <a:extLst>
              <a:ext uri="{FF2B5EF4-FFF2-40B4-BE49-F238E27FC236}">
                <a16:creationId xmlns:a16="http://schemas.microsoft.com/office/drawing/2014/main" id="{66A3C5B5-C7F7-44FF-B79F-E1E0C235EAF2}"/>
              </a:ext>
            </a:extLst>
          </p:cNvPr>
          <p:cNvSpPr>
            <a:spLocks noChangeArrowheads="1"/>
          </p:cNvSpPr>
          <p:nvPr/>
        </p:nvSpPr>
        <p:spPr bwMode="auto">
          <a:xfrm>
            <a:off x="390658" y="-7350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graphicFrame>
        <p:nvGraphicFramePr>
          <p:cNvPr id="42" name="Diagrama 41">
            <a:extLst>
              <a:ext uri="{FF2B5EF4-FFF2-40B4-BE49-F238E27FC236}">
                <a16:creationId xmlns:a16="http://schemas.microsoft.com/office/drawing/2014/main" id="{6BF85263-E450-4EC3-9F91-AC1DDF650A03}"/>
              </a:ext>
            </a:extLst>
          </p:cNvPr>
          <p:cNvGraphicFramePr/>
          <p:nvPr>
            <p:extLst>
              <p:ext uri="{D42A27DB-BD31-4B8C-83A1-F6EECF244321}">
                <p14:modId xmlns:p14="http://schemas.microsoft.com/office/powerpoint/2010/main" val="2128147105"/>
              </p:ext>
            </p:extLst>
          </p:nvPr>
        </p:nvGraphicFramePr>
        <p:xfrm>
          <a:off x="522584" y="336911"/>
          <a:ext cx="8000999" cy="4689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3">
            <a:extLst>
              <a:ext uri="{FF2B5EF4-FFF2-40B4-BE49-F238E27FC236}">
                <a16:creationId xmlns:a16="http://schemas.microsoft.com/office/drawing/2014/main" id="{B5F33D60-414C-47C5-AFA6-23699E026E31}"/>
              </a:ext>
            </a:extLst>
          </p:cNvPr>
          <p:cNvSpPr>
            <a:spLocks noChangeArrowheads="1"/>
          </p:cNvSpPr>
          <p:nvPr/>
        </p:nvSpPr>
        <p:spPr bwMode="auto">
          <a:xfrm>
            <a:off x="847858" y="-2778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529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COMPARACIÓN CON OTROS MEDIOS DE TRANSMISIÓN</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513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2" name="Rectangle 2">
            <a:extLst>
              <a:ext uri="{FF2B5EF4-FFF2-40B4-BE49-F238E27FC236}">
                <a16:creationId xmlns:a16="http://schemas.microsoft.com/office/drawing/2014/main" id="{66A3C5B5-C7F7-44FF-B79F-E1E0C235EAF2}"/>
              </a:ext>
            </a:extLst>
          </p:cNvPr>
          <p:cNvSpPr>
            <a:spLocks noChangeArrowheads="1"/>
          </p:cNvSpPr>
          <p:nvPr/>
        </p:nvSpPr>
        <p:spPr bwMode="auto">
          <a:xfrm>
            <a:off x="390658" y="-7350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9" name="Rectangle 3">
            <a:extLst>
              <a:ext uri="{FF2B5EF4-FFF2-40B4-BE49-F238E27FC236}">
                <a16:creationId xmlns:a16="http://schemas.microsoft.com/office/drawing/2014/main" id="{B5F33D60-414C-47C5-AFA6-23699E026E31}"/>
              </a:ext>
            </a:extLst>
          </p:cNvPr>
          <p:cNvSpPr>
            <a:spLocks noChangeArrowheads="1"/>
          </p:cNvSpPr>
          <p:nvPr/>
        </p:nvSpPr>
        <p:spPr bwMode="auto">
          <a:xfrm>
            <a:off x="847858" y="-2778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graphicFrame>
        <p:nvGraphicFramePr>
          <p:cNvPr id="3" name="Tabla 2">
            <a:extLst>
              <a:ext uri="{FF2B5EF4-FFF2-40B4-BE49-F238E27FC236}">
                <a16:creationId xmlns:a16="http://schemas.microsoft.com/office/drawing/2014/main" id="{121693ED-636B-485A-9417-B5B9BBDE0662}"/>
              </a:ext>
            </a:extLst>
          </p:cNvPr>
          <p:cNvGraphicFramePr>
            <a:graphicFrameLocks noGrp="1"/>
          </p:cNvGraphicFramePr>
          <p:nvPr>
            <p:extLst>
              <p:ext uri="{D42A27DB-BD31-4B8C-83A1-F6EECF244321}">
                <p14:modId xmlns:p14="http://schemas.microsoft.com/office/powerpoint/2010/main" val="4120927974"/>
              </p:ext>
            </p:extLst>
          </p:nvPr>
        </p:nvGraphicFramePr>
        <p:xfrm>
          <a:off x="311982" y="1585673"/>
          <a:ext cx="8520035" cy="1972154"/>
        </p:xfrm>
        <a:graphic>
          <a:graphicData uri="http://schemas.openxmlformats.org/drawingml/2006/table">
            <a:tbl>
              <a:tblPr firstRow="1" firstCol="1" bandRow="1">
                <a:tableStyleId>{284E427A-3D55-4303-BF80-6455036E1DE7}</a:tableStyleId>
              </a:tblPr>
              <a:tblGrid>
                <a:gridCol w="951492">
                  <a:extLst>
                    <a:ext uri="{9D8B030D-6E8A-4147-A177-3AD203B41FA5}">
                      <a16:colId xmlns:a16="http://schemas.microsoft.com/office/drawing/2014/main" val="1406822657"/>
                    </a:ext>
                  </a:extLst>
                </a:gridCol>
                <a:gridCol w="1001301">
                  <a:extLst>
                    <a:ext uri="{9D8B030D-6E8A-4147-A177-3AD203B41FA5}">
                      <a16:colId xmlns:a16="http://schemas.microsoft.com/office/drawing/2014/main" val="2805190508"/>
                    </a:ext>
                  </a:extLst>
                </a:gridCol>
                <a:gridCol w="1022404">
                  <a:extLst>
                    <a:ext uri="{9D8B030D-6E8A-4147-A177-3AD203B41FA5}">
                      <a16:colId xmlns:a16="http://schemas.microsoft.com/office/drawing/2014/main" val="3737724309"/>
                    </a:ext>
                  </a:extLst>
                </a:gridCol>
                <a:gridCol w="964468">
                  <a:extLst>
                    <a:ext uri="{9D8B030D-6E8A-4147-A177-3AD203B41FA5}">
                      <a16:colId xmlns:a16="http://schemas.microsoft.com/office/drawing/2014/main" val="4068608574"/>
                    </a:ext>
                  </a:extLst>
                </a:gridCol>
                <a:gridCol w="639002">
                  <a:extLst>
                    <a:ext uri="{9D8B030D-6E8A-4147-A177-3AD203B41FA5}">
                      <a16:colId xmlns:a16="http://schemas.microsoft.com/office/drawing/2014/main" val="1063834429"/>
                    </a:ext>
                  </a:extLst>
                </a:gridCol>
                <a:gridCol w="959356">
                  <a:extLst>
                    <a:ext uri="{9D8B030D-6E8A-4147-A177-3AD203B41FA5}">
                      <a16:colId xmlns:a16="http://schemas.microsoft.com/office/drawing/2014/main" val="2320392469"/>
                    </a:ext>
                  </a:extLst>
                </a:gridCol>
                <a:gridCol w="1066709">
                  <a:extLst>
                    <a:ext uri="{9D8B030D-6E8A-4147-A177-3AD203B41FA5}">
                      <a16:colId xmlns:a16="http://schemas.microsoft.com/office/drawing/2014/main" val="1980751234"/>
                    </a:ext>
                  </a:extLst>
                </a:gridCol>
                <a:gridCol w="961060">
                  <a:extLst>
                    <a:ext uri="{9D8B030D-6E8A-4147-A177-3AD203B41FA5}">
                      <a16:colId xmlns:a16="http://schemas.microsoft.com/office/drawing/2014/main" val="719744679"/>
                    </a:ext>
                  </a:extLst>
                </a:gridCol>
                <a:gridCol w="954243">
                  <a:extLst>
                    <a:ext uri="{9D8B030D-6E8A-4147-A177-3AD203B41FA5}">
                      <a16:colId xmlns:a16="http://schemas.microsoft.com/office/drawing/2014/main" val="1003769932"/>
                    </a:ext>
                  </a:extLst>
                </a:gridCol>
              </a:tblGrid>
              <a:tr h="354275">
                <a:tc>
                  <a:txBody>
                    <a:bodyPr/>
                    <a:lstStyle/>
                    <a:p>
                      <a:endParaRPr lang="es-MX" sz="900" dirty="0">
                        <a:solidFill>
                          <a:srgbClr val="3E762A"/>
                        </a:solidFill>
                        <a:effectLst/>
                        <a:latin typeface="Times New Roman" panose="02020603050405020304" pitchFamily="18" charset="0"/>
                      </a:endParaRPr>
                    </a:p>
                  </a:txBody>
                  <a:tcPr marL="62917" marR="62917" marT="0" marB="0"/>
                </a:tc>
                <a:tc>
                  <a:txBody>
                    <a:bodyPr/>
                    <a:lstStyle/>
                    <a:p>
                      <a:pPr algn="ctr"/>
                      <a:r>
                        <a:rPr lang="es-EC" sz="900">
                          <a:effectLst/>
                        </a:rPr>
                        <a:t>Distancias</a:t>
                      </a:r>
                      <a:br>
                        <a:rPr lang="es-EC" sz="900">
                          <a:effectLst/>
                        </a:rPr>
                      </a:br>
                      <a:r>
                        <a:rPr lang="es-EC" sz="900">
                          <a:effectLst/>
                        </a:rPr>
                        <a:t>repetidoras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Punto a punto</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Costo instalación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Vida Útil</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Efectos climáticos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Movilidad</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Operación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Capacidad</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725774379"/>
                  </a:ext>
                </a:extLst>
              </a:tr>
              <a:tr h="294160">
                <a:tc>
                  <a:txBody>
                    <a:bodyPr/>
                    <a:lstStyle/>
                    <a:p>
                      <a:pPr algn="ctr"/>
                      <a:r>
                        <a:rPr lang="es-EC" sz="900">
                          <a:effectLst/>
                        </a:rPr>
                        <a:t>Radiodifusión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Repetidores locales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multipunto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No mucho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Posible</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Baja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4013031265"/>
                  </a:ext>
                </a:extLst>
              </a:tr>
              <a:tr h="294160">
                <a:tc>
                  <a:txBody>
                    <a:bodyPr/>
                    <a:lstStyle/>
                    <a:p>
                      <a:pPr algn="ctr"/>
                      <a:r>
                        <a:rPr lang="es-EC" sz="900">
                          <a:effectLst/>
                        </a:rPr>
                        <a:t>Satélite</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Solo uno (el satétile)</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Ambos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Limitada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Si</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Muy amplia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1989256209"/>
                  </a:ext>
                </a:extLst>
              </a:tr>
              <a:tr h="441239">
                <a:tc>
                  <a:txBody>
                    <a:bodyPr/>
                    <a:lstStyle/>
                    <a:p>
                      <a:pPr algn="ctr"/>
                      <a:r>
                        <a:rPr lang="es-EC" sz="900">
                          <a:effectLst/>
                        </a:rPr>
                        <a:t>Coaxial</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Corta 2-10 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 no mucha humedad</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1654689052"/>
                  </a:ext>
                </a:extLst>
              </a:tr>
              <a:tr h="294160">
                <a:tc>
                  <a:txBody>
                    <a:bodyPr/>
                    <a:lstStyle/>
                    <a:p>
                      <a:pPr algn="ctr"/>
                      <a:r>
                        <a:rPr lang="es-EC" sz="900">
                          <a:effectLst/>
                        </a:rPr>
                        <a:t>Microondas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 25 a 50km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Depende del terreno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Si lluvias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 alta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2820760088"/>
                  </a:ext>
                </a:extLst>
              </a:tr>
              <a:tr h="294160">
                <a:tc>
                  <a:txBody>
                    <a:bodyPr/>
                    <a:lstStyle/>
                    <a:p>
                      <a:pPr algn="ctr"/>
                      <a:r>
                        <a:rPr lang="es-EC" sz="900">
                          <a:effectLst/>
                        </a:rPr>
                        <a:t>Fibras Ópticas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Hasta 600km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Nulos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Alta muy alta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3260888240"/>
                  </a:ext>
                </a:extLst>
              </a:tr>
            </a:tbl>
          </a:graphicData>
        </a:graphic>
      </p:graphicFrame>
    </p:spTree>
    <p:extLst>
      <p:ext uri="{BB962C8B-B14F-4D97-AF65-F5344CB8AC3E}">
        <p14:creationId xmlns:p14="http://schemas.microsoft.com/office/powerpoint/2010/main" val="312324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902" name="Google Shape;902;p34"/>
          <p:cNvSpPr txBox="1">
            <a:spLocks noGrp="1"/>
          </p:cNvSpPr>
          <p:nvPr>
            <p:ph type="body" idx="1"/>
          </p:nvPr>
        </p:nvSpPr>
        <p:spPr>
          <a:xfrm>
            <a:off x="720000" y="1187400"/>
            <a:ext cx="7704000" cy="94833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MX" dirty="0"/>
              <a:t>Un sistema de comunicación óptica es un sistema que utiliza haces de luz como portador de información; porque es difícil y poco práctico propagar ondas de luz a través de la atmósfera terrestre, debido al vapor de agua, el oxígeno y las partículas en el aire que absorben y atenúan las señales de frecuencia de la luz. Estos sistemas utilizan fibra de vidrio o plástico para contener las ondas de luz y guiarlas.  (Tomasi, 2003)</a:t>
            </a:r>
            <a:endParaRPr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1026" name="Picture 2" descr="Exposición de Comunicación Óptica – Hola China &amp;quot;Conecta y Enriquece&amp;quot; todo  sobre china.">
            <a:extLst>
              <a:ext uri="{FF2B5EF4-FFF2-40B4-BE49-F238E27FC236}">
                <a16:creationId xmlns:a16="http://schemas.microsoft.com/office/drawing/2014/main" id="{1A0C8CF3-D6EC-48EE-8438-D4D75DF2C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556" y="2571750"/>
            <a:ext cx="3596887" cy="2156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APLICACIONES GENERALES DE LAS FIBRAS ÓPTICAS</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263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A3EDE20A-F14A-455A-95F3-717B1D08E9FB}"/>
              </a:ext>
            </a:extLst>
          </p:cNvPr>
          <p:cNvGraphicFramePr/>
          <p:nvPr>
            <p:extLst>
              <p:ext uri="{D42A27DB-BD31-4B8C-83A1-F6EECF244321}">
                <p14:modId xmlns:p14="http://schemas.microsoft.com/office/powerpoint/2010/main" val="4041846985"/>
              </p:ext>
            </p:extLst>
          </p:nvPr>
        </p:nvGraphicFramePr>
        <p:xfrm>
          <a:off x="1143000" y="133350"/>
          <a:ext cx="62103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41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Aplicaciones Generales de las Fibras Ópticas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 name="Elementos multimedia en línea 1" title="Utilizacion de la Fibra óptica">
            <a:hlinkClick r:id="" action="ppaction://media"/>
            <a:extLst>
              <a:ext uri="{FF2B5EF4-FFF2-40B4-BE49-F238E27FC236}">
                <a16:creationId xmlns:a16="http://schemas.microsoft.com/office/drawing/2014/main" id="{80427289-0B07-4FA5-8377-DB715A85F372}"/>
              </a:ext>
            </a:extLst>
          </p:cNvPr>
          <p:cNvPicPr>
            <a:picLocks noRot="1" noChangeAspect="1"/>
          </p:cNvPicPr>
          <p:nvPr>
            <a:videoFile r:link="rId1"/>
          </p:nvPr>
        </p:nvPicPr>
        <p:blipFill>
          <a:blip r:embed="rId4"/>
          <a:stretch>
            <a:fillRect/>
          </a:stretch>
        </p:blipFill>
        <p:spPr>
          <a:xfrm>
            <a:off x="2507850" y="1343698"/>
            <a:ext cx="4128299" cy="3096224"/>
          </a:xfrm>
          <a:prstGeom prst="rect">
            <a:avLst/>
          </a:prstGeom>
        </p:spPr>
      </p:pic>
    </p:spTree>
    <p:extLst>
      <p:ext uri="{BB962C8B-B14F-4D97-AF65-F5344CB8AC3E}">
        <p14:creationId xmlns:p14="http://schemas.microsoft.com/office/powerpoint/2010/main" val="40108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Aplicaciones en CATV</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530734" y="1343698"/>
            <a:ext cx="86132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Red de CATV con FO.</a:t>
            </a:r>
            <a:r>
              <a:rPr lang="es-EC" dirty="0"/>
              <a:t> </a:t>
            </a: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5" name="Imagen 4">
            <a:extLst>
              <a:ext uri="{FF2B5EF4-FFF2-40B4-BE49-F238E27FC236}">
                <a16:creationId xmlns:a16="http://schemas.microsoft.com/office/drawing/2014/main" id="{41264FFF-8498-4CC9-9B9E-ABFFBFBA8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5720" y="1651475"/>
            <a:ext cx="4284980" cy="3000075"/>
          </a:xfrm>
          <a:prstGeom prst="rect">
            <a:avLst/>
          </a:prstGeom>
          <a:noFill/>
          <a:ln>
            <a:noFill/>
          </a:ln>
        </p:spPr>
      </p:pic>
    </p:spTree>
    <p:extLst>
      <p:ext uri="{BB962C8B-B14F-4D97-AF65-F5344CB8AC3E}">
        <p14:creationId xmlns:p14="http://schemas.microsoft.com/office/powerpoint/2010/main" val="416764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Interconexión de redes corporativas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7" y="1503589"/>
            <a:ext cx="86132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Red Corporativa con FO. </a:t>
            </a:r>
          </a:p>
          <a:p>
            <a:pPr algn="just"/>
            <a:endParaRPr lang="es-MX" dirty="0"/>
          </a:p>
          <a:p>
            <a:pPr marL="285750" indent="-285750" algn="just">
              <a:buFont typeface="Arial" panose="020B0604020202020204" pitchFamily="34" charset="0"/>
              <a:buChar char="•"/>
            </a:pPr>
            <a:r>
              <a:rPr lang="es-MX" dirty="0"/>
              <a:t>La fibra permite que la red corporativa cubra un área mayor, este es el concepto de “BACKBONE” o columna vertebral.</a:t>
            </a:r>
          </a:p>
          <a:p>
            <a:pPr marL="285750" indent="-285750" algn="just">
              <a:buFont typeface="Arial" panose="020B0604020202020204" pitchFamily="34" charset="0"/>
              <a:buChar char="•"/>
            </a:pPr>
            <a:r>
              <a:rPr lang="es-MX" dirty="0"/>
              <a:t>Además, es posible tener la FO hasta el usuario. </a:t>
            </a:r>
          </a:p>
          <a:p>
            <a:pPr algn="just"/>
            <a:endParaRPr lang="es-MX" dirty="0"/>
          </a:p>
        </p:txBody>
      </p:sp>
      <p:pic>
        <p:nvPicPr>
          <p:cNvPr id="12" name="Imagen 11">
            <a:extLst>
              <a:ext uri="{FF2B5EF4-FFF2-40B4-BE49-F238E27FC236}">
                <a16:creationId xmlns:a16="http://schemas.microsoft.com/office/drawing/2014/main" id="{D8017C95-6372-4F11-A66C-F1A6D666F5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4467" y="2764182"/>
            <a:ext cx="3695065" cy="2341582"/>
          </a:xfrm>
          <a:prstGeom prst="rect">
            <a:avLst/>
          </a:prstGeom>
          <a:noFill/>
          <a:ln>
            <a:noFill/>
          </a:ln>
        </p:spPr>
      </p:pic>
    </p:spTree>
    <p:extLst>
      <p:ext uri="{BB962C8B-B14F-4D97-AF65-F5344CB8AC3E}">
        <p14:creationId xmlns:p14="http://schemas.microsoft.com/office/powerpoint/2010/main" val="85832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Aplicaciones industriales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7" y="1503589"/>
            <a:ext cx="86132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Sistema de Gestión de Producción usando FO.</a:t>
            </a:r>
          </a:p>
          <a:p>
            <a:pPr algn="just"/>
            <a:endParaRPr lang="es-MX" dirty="0"/>
          </a:p>
          <a:p>
            <a:pPr algn="just"/>
            <a:endParaRPr lang="es-MX" dirty="0"/>
          </a:p>
          <a:p>
            <a:pPr marL="285750" indent="-285750" algn="just">
              <a:buFont typeface="Arial" panose="020B0604020202020204" pitchFamily="34" charset="0"/>
              <a:buChar char="•"/>
            </a:pPr>
            <a:r>
              <a:rPr lang="es-MX" dirty="0"/>
              <a:t>El enlace óptico se emplea para llevar la información de la unidad de adquisición a la sala de control. Sea aprovecha aquí la inmunidad al ruido ofrecida por la fibra. </a:t>
            </a:r>
          </a:p>
          <a:p>
            <a:pPr algn="just"/>
            <a:endParaRPr lang="es-MX" dirty="0"/>
          </a:p>
        </p:txBody>
      </p:sp>
      <p:pic>
        <p:nvPicPr>
          <p:cNvPr id="10" name="Imagen 9">
            <a:extLst>
              <a:ext uri="{FF2B5EF4-FFF2-40B4-BE49-F238E27FC236}">
                <a16:creationId xmlns:a16="http://schemas.microsoft.com/office/drawing/2014/main" id="{BEBB44B3-0BDE-4F88-9195-2FEAF1FBB9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817" y="2775637"/>
            <a:ext cx="4458017" cy="2318671"/>
          </a:xfrm>
          <a:prstGeom prst="rect">
            <a:avLst/>
          </a:prstGeom>
          <a:noFill/>
          <a:ln>
            <a:noFill/>
          </a:ln>
        </p:spPr>
      </p:pic>
    </p:spTree>
    <p:extLst>
      <p:ext uri="{BB962C8B-B14F-4D97-AF65-F5344CB8AC3E}">
        <p14:creationId xmlns:p14="http://schemas.microsoft.com/office/powerpoint/2010/main" val="2077754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PRINCIPIO FÍSICO DE LA PROPAGACIÓN</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047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graphicFrame>
        <p:nvGraphicFramePr>
          <p:cNvPr id="33" name="Diagrama 32">
            <a:extLst>
              <a:ext uri="{FF2B5EF4-FFF2-40B4-BE49-F238E27FC236}">
                <a16:creationId xmlns:a16="http://schemas.microsoft.com/office/drawing/2014/main" id="{2C58E935-D178-4659-9C2B-66B1F093A5FF}"/>
              </a:ext>
            </a:extLst>
          </p:cNvPr>
          <p:cNvGraphicFramePr/>
          <p:nvPr>
            <p:extLst>
              <p:ext uri="{D42A27DB-BD31-4B8C-83A1-F6EECF244321}">
                <p14:modId xmlns:p14="http://schemas.microsoft.com/office/powerpoint/2010/main" val="31406647"/>
              </p:ext>
            </p:extLst>
          </p:nvPr>
        </p:nvGraphicFramePr>
        <p:xfrm>
          <a:off x="1295717" y="464185"/>
          <a:ext cx="6552565" cy="421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0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Índice de refracción</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0" name="Cuadro de texto 38">
            <a:extLst>
              <a:ext uri="{FF2B5EF4-FFF2-40B4-BE49-F238E27FC236}">
                <a16:creationId xmlns:a16="http://schemas.microsoft.com/office/drawing/2014/main" id="{09BEBB1C-DFAC-4054-AAF6-28C2C4030A81}"/>
              </a:ext>
            </a:extLst>
          </p:cNvPr>
          <p:cNvSpPr txBox="1">
            <a:spLocks noChangeArrowheads="1"/>
          </p:cNvSpPr>
          <p:nvPr/>
        </p:nvSpPr>
        <p:spPr bwMode="auto">
          <a:xfrm>
            <a:off x="1748537" y="1968242"/>
            <a:ext cx="4524375" cy="628650"/>
          </a:xfrm>
          <a:prstGeom prst="rect">
            <a:avLst/>
          </a:prstGeom>
          <a:solidFill>
            <a:srgbClr val="FFFFFF"/>
          </a:solidFill>
          <a:ln w="25400">
            <a:solidFill>
              <a:srgbClr val="8AB8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panose="020B0604020202020204" pitchFamily="34" charset="0"/>
                <a:ea typeface="Candara" panose="020E0502030303020204" pitchFamily="34" charset="0"/>
                <a:cs typeface="Arial" panose="020B0604020202020204" pitchFamily="34" charset="0"/>
              </a:rPr>
              <a:t>Donde:</a:t>
            </a:r>
            <a:endParaRPr kumimoji="0" lang="es-MX"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c = velocidad de la luz en el espacio libre (300, 000,000 m/s).</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v = velocidad de la luz en un material específico </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 </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MX" sz="1800" b="0" i="0" u="none" strike="noStrike" cap="none" normalizeH="0" baseline="0" dirty="0">
              <a:ln>
                <a:noFill/>
              </a:ln>
              <a:solidFill>
                <a:schemeClr val="tx1"/>
              </a:solidFill>
              <a:effectLst/>
              <a:latin typeface="Arial" panose="020B0604020202020204" pitchFamily="34" charset="0"/>
            </a:endParaRPr>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96452" y="1420793"/>
            <a:ext cx="8453406"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EC"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“El índice refractivo simplemente es la relación de la velocidad de propagación del haz de luz en el espacio libre con la velocidad de la propagación de un haz de luz en un material específico. Matemáticamente, el índice refractivo es:”</a:t>
            </a:r>
            <a:endParaRPr kumimoji="0" lang="es-MX"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r>
              <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rPr>
              <a:t>n=</a:t>
            </a:r>
            <a:r>
              <a:rPr kumimoji="0" lang="es-EC" altLang="ko-KR" sz="1600" b="0" i="1" u="none" strike="noStrike" cap="none" normalizeH="0" baseline="0" dirty="0" err="1">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rPr>
              <a:t>cv</a:t>
            </a: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lang="es-EC" altLang="ko-KR" sz="1600" i="1" dirty="0">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r>
              <a:rPr kumimoji="0" lang="es-EC"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Índices de refracción de varios materiales se indican en la siguiente tabla:</a:t>
            </a:r>
            <a:endParaRPr kumimoji="0" lang="es-EC" altLang="ko-KR" sz="1800" b="0" i="0" u="none" strike="noStrike" cap="none" normalizeH="0" baseline="0" dirty="0">
              <a:ln>
                <a:noFill/>
              </a:ln>
              <a:solidFill>
                <a:schemeClr val="tx1"/>
              </a:solidFill>
              <a:effectLst/>
              <a:latin typeface="Arial" panose="020B0604020202020204" pitchFamily="34" charset="0"/>
            </a:endParaRPr>
          </a:p>
        </p:txBody>
      </p:sp>
      <p:pic>
        <p:nvPicPr>
          <p:cNvPr id="13" name="Imagen 12" descr="Tabla&#10;&#10;Descripción generada automáticamente">
            <a:extLst>
              <a:ext uri="{FF2B5EF4-FFF2-40B4-BE49-F238E27FC236}">
                <a16:creationId xmlns:a16="http://schemas.microsoft.com/office/drawing/2014/main" id="{6CD36C59-E97A-4346-9DD8-475736FF0904}"/>
              </a:ext>
            </a:extLst>
          </p:cNvPr>
          <p:cNvPicPr>
            <a:picLocks noChangeAspect="1"/>
          </p:cNvPicPr>
          <p:nvPr/>
        </p:nvPicPr>
        <p:blipFill>
          <a:blip r:embed="rId3"/>
          <a:stretch>
            <a:fillRect/>
          </a:stretch>
        </p:blipFill>
        <p:spPr>
          <a:xfrm>
            <a:off x="5668756" y="2872216"/>
            <a:ext cx="2410460" cy="2032635"/>
          </a:xfrm>
          <a:prstGeom prst="rect">
            <a:avLst/>
          </a:prstGeom>
        </p:spPr>
      </p:pic>
    </p:spTree>
    <p:extLst>
      <p:ext uri="{BB962C8B-B14F-4D97-AF65-F5344CB8AC3E}">
        <p14:creationId xmlns:p14="http://schemas.microsoft.com/office/powerpoint/2010/main" val="348056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Ley de Snell</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81352" y="1325255"/>
            <a:ext cx="861326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Al pasar un rayo de un medio con índice n1 a otro medio con índice de refracción n2, este rayo cambia de dirección; el ángulo formado entre el rayo refractado y la normal es </a:t>
            </a:r>
            <a:r>
              <a:rPr kumimoji="0" lang="ko-KR" altLang="es-MX"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𝜃</a:t>
            </a: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2 y el ángulo formado entre el rayo de incidencia y la normal es </a:t>
            </a:r>
            <a:r>
              <a:rPr kumimoji="0" lang="ko-KR" altLang="es-MX"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𝜃</a:t>
            </a: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1. </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La ley de Snell establece una relación entre todos estos elementos.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en donde:</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n1= índice de refracción del material 1</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n2= índice de refracción del material 2</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θ1= ángulo de incidencia (grados)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θ2= ángulo de refracción (grados)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Refracción de un frente de onda en un medio con gradiente</a:t>
            </a:r>
          </a:p>
        </p:txBody>
      </p:sp>
      <p:pic>
        <p:nvPicPr>
          <p:cNvPr id="4" name="Imagen 3">
            <a:extLst>
              <a:ext uri="{FF2B5EF4-FFF2-40B4-BE49-F238E27FC236}">
                <a16:creationId xmlns:a16="http://schemas.microsoft.com/office/drawing/2014/main" id="{A19065A6-0854-4FB7-9682-744A4256CFAB}"/>
              </a:ext>
            </a:extLst>
          </p:cNvPr>
          <p:cNvPicPr>
            <a:picLocks noChangeAspect="1"/>
          </p:cNvPicPr>
          <p:nvPr/>
        </p:nvPicPr>
        <p:blipFill>
          <a:blip r:embed="rId3"/>
          <a:stretch>
            <a:fillRect/>
          </a:stretch>
        </p:blipFill>
        <p:spPr>
          <a:xfrm>
            <a:off x="281352" y="2087432"/>
            <a:ext cx="1847850" cy="247650"/>
          </a:xfrm>
          <a:prstGeom prst="rect">
            <a:avLst/>
          </a:prstGeom>
        </p:spPr>
      </p:pic>
      <p:pic>
        <p:nvPicPr>
          <p:cNvPr id="12" name="Imagen 11" descr="Diagrama, Dibujo de ingeniería&#10;&#10;Descripción generada automáticamente">
            <a:extLst>
              <a:ext uri="{FF2B5EF4-FFF2-40B4-BE49-F238E27FC236}">
                <a16:creationId xmlns:a16="http://schemas.microsoft.com/office/drawing/2014/main" id="{BB9C1D1B-7258-40F8-A376-711C5F82ECC4}"/>
              </a:ext>
            </a:extLst>
          </p:cNvPr>
          <p:cNvPicPr>
            <a:picLocks noChangeAspect="1"/>
          </p:cNvPicPr>
          <p:nvPr/>
        </p:nvPicPr>
        <p:blipFill>
          <a:blip r:embed="rId4"/>
          <a:stretch>
            <a:fillRect/>
          </a:stretch>
        </p:blipFill>
        <p:spPr>
          <a:xfrm>
            <a:off x="4571999" y="2087432"/>
            <a:ext cx="4144010" cy="2928620"/>
          </a:xfrm>
          <a:prstGeom prst="rect">
            <a:avLst/>
          </a:prstGeom>
        </p:spPr>
      </p:pic>
    </p:spTree>
    <p:extLst>
      <p:ext uri="{BB962C8B-B14F-4D97-AF65-F5344CB8AC3E}">
        <p14:creationId xmlns:p14="http://schemas.microsoft.com/office/powerpoint/2010/main" val="38655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4" name="Elementos multimedia en línea 3" title="Redes de transmisión y comunicaciones ópticas">
            <a:hlinkClick r:id="" action="ppaction://media"/>
            <a:extLst>
              <a:ext uri="{FF2B5EF4-FFF2-40B4-BE49-F238E27FC236}">
                <a16:creationId xmlns:a16="http://schemas.microsoft.com/office/drawing/2014/main" id="{DCBA6E6B-87F0-43BA-B355-45FCA3EE6649}"/>
              </a:ext>
            </a:extLst>
          </p:cNvPr>
          <p:cNvPicPr>
            <a:picLocks noRot="1" noChangeAspect="1"/>
          </p:cNvPicPr>
          <p:nvPr>
            <a:videoFile r:link="rId1"/>
          </p:nvPr>
        </p:nvPicPr>
        <p:blipFill>
          <a:blip r:embed="rId4"/>
          <a:stretch>
            <a:fillRect/>
          </a:stretch>
        </p:blipFill>
        <p:spPr>
          <a:xfrm>
            <a:off x="2152339" y="1204642"/>
            <a:ext cx="4839322" cy="2734216"/>
          </a:xfrm>
          <a:prstGeom prst="rect">
            <a:avLst/>
          </a:prstGeom>
        </p:spPr>
      </p:pic>
    </p:spTree>
    <p:extLst>
      <p:ext uri="{BB962C8B-B14F-4D97-AF65-F5344CB8AC3E}">
        <p14:creationId xmlns:p14="http://schemas.microsoft.com/office/powerpoint/2010/main" val="334657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Ángulo crítico</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198225" y="1281762"/>
            <a:ext cx="86132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Virtualmente, la ionosfera no afecta a las frecuencias mayores que las UHF, porque las ondas son extremadamente cortas. Las distancias entre iones son bastante mayores que las longitudes de onda de estas frecuencias, y, en consecuencia, las ondas electromagnéticas pasan a través de ellos con pocos efectos notables. </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lang="es-MX" altLang="ko-KR" sz="1200" dirty="0">
                <a:ea typeface="Batang" panose="02030600000101010101" pitchFamily="18" charset="-127"/>
                <a:cs typeface="Arial" panose="020B0604020202020204" pitchFamily="34" charset="0"/>
              </a:rPr>
              <a:t>Así, la frecuencia crítica sólo se usa como punto de referencia para fines de comparación. Sin embargo, cada frecuencia tiene un ángulo vertical máximo al cual se puede propagar y seguir reflejándose por la ionosfera. Ese ángulo se llama ángulo crítico. El ángulo crítico, c, se ilustra en la figura (Tomasi, 2003):</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7" name="Imagen 6">
            <a:extLst>
              <a:ext uri="{FF2B5EF4-FFF2-40B4-BE49-F238E27FC236}">
                <a16:creationId xmlns:a16="http://schemas.microsoft.com/office/drawing/2014/main" id="{68E74822-DA7B-4B18-A012-30B7DDD8B718}"/>
              </a:ext>
            </a:extLst>
          </p:cNvPr>
          <p:cNvPicPr>
            <a:picLocks noChangeAspect="1"/>
          </p:cNvPicPr>
          <p:nvPr/>
        </p:nvPicPr>
        <p:blipFill>
          <a:blip r:embed="rId3"/>
          <a:stretch>
            <a:fillRect/>
          </a:stretch>
        </p:blipFill>
        <p:spPr>
          <a:xfrm>
            <a:off x="198225" y="2571750"/>
            <a:ext cx="4156075" cy="2431415"/>
          </a:xfrm>
          <a:prstGeom prst="rect">
            <a:avLst/>
          </a:prstGeom>
        </p:spPr>
      </p:pic>
      <p:sp>
        <p:nvSpPr>
          <p:cNvPr id="13" name="CuadroTexto 12">
            <a:extLst>
              <a:ext uri="{FF2B5EF4-FFF2-40B4-BE49-F238E27FC236}">
                <a16:creationId xmlns:a16="http://schemas.microsoft.com/office/drawing/2014/main" id="{79272187-DAF4-4C1C-8789-2E7C509AA48B}"/>
              </a:ext>
            </a:extLst>
          </p:cNvPr>
          <p:cNvSpPr txBox="1"/>
          <p:nvPr/>
        </p:nvSpPr>
        <p:spPr>
          <a:xfrm>
            <a:off x="4354300" y="2658082"/>
            <a:ext cx="4733642" cy="2031325"/>
          </a:xfrm>
          <a:prstGeom prst="rect">
            <a:avLst/>
          </a:prstGeom>
          <a:noFill/>
        </p:spPr>
        <p:txBody>
          <a:bodyPr wrap="square">
            <a:spAutoFit/>
          </a:bodyPr>
          <a:lstStyle/>
          <a:p>
            <a:r>
              <a:rPr lang="es-MX" dirty="0">
                <a:solidFill>
                  <a:schemeClr val="tx1"/>
                </a:solidFill>
                <a:latin typeface="Source Sans Pro" panose="020B0503030403020204" pitchFamily="34" charset="0"/>
                <a:ea typeface="Source Sans Pro" panose="020B0503030403020204" pitchFamily="34" charset="0"/>
              </a:rPr>
              <a:t>Si el ángulo de refracción es menor que 90°, el rayo no podrá penetrar en el material con índice n2, sino que se observará una reflexión total donde el ángulo incidente será igual al reflejado. </a:t>
            </a:r>
          </a:p>
          <a:p>
            <a:r>
              <a:rPr lang="es-MX" b="1" dirty="0">
                <a:solidFill>
                  <a:schemeClr val="tx1"/>
                </a:solidFill>
                <a:latin typeface="Source Sans Pro" panose="020B0503030403020204" pitchFamily="34" charset="0"/>
                <a:ea typeface="Source Sans Pro" panose="020B0503030403020204" pitchFamily="34" charset="0"/>
              </a:rPr>
              <a:t>Obtención del ángulo crítico: </a:t>
            </a:r>
          </a:p>
          <a:p>
            <a:r>
              <a:rPr lang="es-MX" dirty="0">
                <a:solidFill>
                  <a:schemeClr val="tx1"/>
                </a:solidFill>
                <a:latin typeface="Source Sans Pro" panose="020B0503030403020204" pitchFamily="34" charset="0"/>
                <a:ea typeface="Source Sans Pro" panose="020B0503030403020204" pitchFamily="34" charset="0"/>
              </a:rPr>
              <a:t>Por ley de Snell tenemos: n2 (sen θ2)= n1(sen θ1) </a:t>
            </a:r>
          </a:p>
          <a:p>
            <a:r>
              <a:rPr lang="es-MX" dirty="0">
                <a:solidFill>
                  <a:schemeClr val="tx1"/>
                </a:solidFill>
                <a:latin typeface="Source Sans Pro" panose="020B0503030403020204" pitchFamily="34" charset="0"/>
                <a:ea typeface="Source Sans Pro" panose="020B0503030403020204" pitchFamily="34" charset="0"/>
              </a:rPr>
              <a:t>Si 𝜃2 es 90° y el seno de 90° es 1, entonces: 𝑛2= 𝑛1 𝑠𝑒𝑛 𝜃1 </a:t>
            </a:r>
          </a:p>
          <a:p>
            <a:r>
              <a:rPr lang="es-MX" dirty="0">
                <a:solidFill>
                  <a:schemeClr val="tx1"/>
                </a:solidFill>
                <a:latin typeface="Source Sans Pro" panose="020B0503030403020204" pitchFamily="34" charset="0"/>
                <a:ea typeface="Source Sans Pro" panose="020B0503030403020204" pitchFamily="34" charset="0"/>
              </a:rPr>
              <a:t>θ1= </a:t>
            </a:r>
            <a:r>
              <a:rPr lang="es-MX" dirty="0" err="1">
                <a:solidFill>
                  <a:schemeClr val="tx1"/>
                </a:solidFill>
                <a:latin typeface="Source Sans Pro" panose="020B0503030403020204" pitchFamily="34" charset="0"/>
                <a:ea typeface="Source Sans Pro" panose="020B0503030403020204" pitchFamily="34" charset="0"/>
              </a:rPr>
              <a:t>θc</a:t>
            </a:r>
            <a:r>
              <a:rPr lang="es-MX" dirty="0">
                <a:solidFill>
                  <a:schemeClr val="tx1"/>
                </a:solidFill>
                <a:latin typeface="Source Sans Pro" panose="020B0503030403020204" pitchFamily="34" charset="0"/>
                <a:ea typeface="Source Sans Pro" panose="020B0503030403020204" pitchFamily="34" charset="0"/>
              </a:rPr>
              <a:t>=ángulo crítico </a:t>
            </a:r>
          </a:p>
          <a:p>
            <a:r>
              <a:rPr lang="es-MX" dirty="0">
                <a:solidFill>
                  <a:schemeClr val="tx1"/>
                </a:solidFill>
                <a:latin typeface="Source Sans Pro" panose="020B0503030403020204" pitchFamily="34" charset="0"/>
                <a:ea typeface="Source Sans Pro" panose="020B0503030403020204" pitchFamily="34" charset="0"/>
              </a:rPr>
              <a:t>sen^(-1) (n2/n1)  = </a:t>
            </a:r>
            <a:r>
              <a:rPr lang="es-MX" dirty="0" err="1">
                <a:solidFill>
                  <a:schemeClr val="tx1"/>
                </a:solidFill>
                <a:latin typeface="Source Sans Pro" panose="020B0503030403020204" pitchFamily="34" charset="0"/>
                <a:ea typeface="Source Sans Pro" panose="020B0503030403020204" pitchFamily="34" charset="0"/>
              </a:rPr>
              <a:t>θc</a:t>
            </a:r>
            <a:endParaRPr lang="es-MX"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6295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Cono de aceptación</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6" y="1270512"/>
                <a:ext cx="8613266" cy="10716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lnSpc>
                    <a:spcPct val="115000"/>
                  </a:lnSpc>
                  <a:tabLst>
                    <a:tab pos="6515100" algn="l"/>
                  </a:tabLst>
                </a:pPr>
                <a:r>
                  <a:rPr lang="es-EC" dirty="0">
                    <a:solidFill>
                      <a:schemeClr val="tx1"/>
                    </a:solidFill>
                    <a:effectLst/>
                    <a:latin typeface="Source Sans Pro" panose="020B0503030403020204" pitchFamily="34" charset="0"/>
                    <a:ea typeface="Source Sans Pro" panose="020B0503030403020204" pitchFamily="34" charset="0"/>
                  </a:rPr>
                  <a:t>Es la capacidad que tiene la fibra óptica para recoger los rayos luminosos emitidos hacia ella desde la fuente. Relaciones geométricas en la ecuación:</a:t>
                </a:r>
                <a14:m>
                  <m:oMath xmlns:m="http://schemas.openxmlformats.org/officeDocument/2006/math">
                    <m:r>
                      <a:rPr lang="es-MX" b="0" i="0"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𝑠𝑒𝑛</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𝜃</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𝑒𝑛𝑡</m:t>
                        </m:r>
                      </m:sub>
                    </m:s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m:t>
                    </m:r>
                    <m:f>
                      <m:f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fPr>
                      <m:num>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𝑛</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1</m:t>
                            </m:r>
                          </m:sub>
                        </m:sSub>
                      </m:num>
                      <m:den>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𝑛</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0</m:t>
                            </m:r>
                          </m:sub>
                        </m:sSub>
                      </m:den>
                    </m:f>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𝑐𝑜𝑠</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𝜃</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𝑐</m:t>
                        </m:r>
                      </m:sub>
                    </m:sSub>
                  </m:oMath>
                </a14:m>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265366" y="1270512"/>
                <a:ext cx="8613266" cy="1071640"/>
              </a:xfrm>
              <a:prstGeom prst="rect">
                <a:avLst/>
              </a:prstGeom>
              <a:blipFill>
                <a:blip r:embed="rId3"/>
                <a:stretch>
                  <a:fillRect l="-212" r="-2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pic>
        <p:nvPicPr>
          <p:cNvPr id="8" name="Imagen 7" descr="Diagrama&#10;&#10;Descripción generada automáticamente">
            <a:extLst>
              <a:ext uri="{FF2B5EF4-FFF2-40B4-BE49-F238E27FC236}">
                <a16:creationId xmlns:a16="http://schemas.microsoft.com/office/drawing/2014/main" id="{DC32BFEC-4077-4504-BDD0-5CE1EE1E3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5658" y="2268966"/>
            <a:ext cx="3663315" cy="2635885"/>
          </a:xfrm>
          <a:prstGeom prst="rect">
            <a:avLst/>
          </a:prstGeom>
        </p:spPr>
      </p:pic>
      <mc:AlternateContent xmlns:mc="http://schemas.openxmlformats.org/markup-compatibility/2006" xmlns:a14="http://schemas.microsoft.com/office/drawing/2010/main">
        <mc:Choice Requires="a14">
          <p:sp>
            <p:nvSpPr>
              <p:cNvPr id="10" name="Cuadro de texto 58">
                <a:extLst>
                  <a:ext uri="{FF2B5EF4-FFF2-40B4-BE49-F238E27FC236}">
                    <a16:creationId xmlns:a16="http://schemas.microsoft.com/office/drawing/2014/main" id="{943B9FC7-055D-46EB-BE1C-F02CE5E21E6B}"/>
                  </a:ext>
                </a:extLst>
              </p:cNvPr>
              <p:cNvSpPr txBox="1">
                <a:spLocks noChangeArrowheads="1"/>
              </p:cNvSpPr>
              <p:nvPr/>
            </p:nvSpPr>
            <p:spPr bwMode="auto">
              <a:xfrm>
                <a:off x="75025" y="2077760"/>
                <a:ext cx="5272405" cy="300418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0" tIns="0" rIns="0" bIns="0" anchor="t" anchorCtr="0" upright="1">
                <a:noAutofit/>
              </a:bodyPr>
              <a:lstStyle/>
              <a:p>
                <a:r>
                  <a:rPr lang="es-EC" sz="1200" dirty="0">
                    <a:solidFill>
                      <a:srgbClr val="000000"/>
                    </a:solidFill>
                    <a:effectLst/>
                    <a:latin typeface="Arial" panose="020B0604020202020204" pitchFamily="34" charset="0"/>
                    <a:ea typeface="Batang" panose="020B0503020000020004" pitchFamily="18" charset="-127"/>
                  </a:rPr>
                  <a:t>Aplicando la ley de Snell al ángulo de entrada se obtiene: </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Del gráfico se puede observar que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 </m:t>
                    </m:r>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Al reemplazar en la primera ecuación: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d>
                      <m:d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dPr>
                      <m:e>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e>
                    </m:d>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Sabemos que: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oMath>
                </a14:m>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oMath>
                  </m:oMathPara>
                </a14:m>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oMath>
                  </m:oMathPara>
                </a14:m>
                <a:endParaRPr lang="es-MX" sz="1200" dirty="0">
                  <a:effectLst/>
                  <a:latin typeface="Times New Roman" panose="02020603050405020304" pitchFamily="18" charset="0"/>
                  <a:ea typeface="Batang" panose="020B0503020000020004" pitchFamily="18" charset="-127"/>
                </a:endParaRPr>
              </a:p>
              <a:p>
                <a:pPr marL="457200" algn="just">
                  <a:tabLst>
                    <a:tab pos="6515100" algn="l"/>
                  </a:tabLst>
                </a:pPr>
                <a:r>
                  <a:rPr lang="es-EC" sz="1200" dirty="0">
                    <a:solidFill>
                      <a:srgbClr val="000000"/>
                    </a:solidFill>
                    <a:effectLst/>
                    <a:latin typeface="Arial" panose="020B0604020202020204" pitchFamily="34" charset="0"/>
                    <a:ea typeface="Batang" panose="020B0503020000020004" pitchFamily="18" charset="-127"/>
                  </a:rPr>
                  <a:t>Reemplazando:</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effectLst/>
                          <a:latin typeface="Cambria Math" panose="02040503050406030204" pitchFamily="18" charset="0"/>
                          <a:ea typeface="Batang" panose="020B0503020000020004" pitchFamily="18" charset="-127"/>
                          <a:cs typeface="Arial" panose="020B0604020202020204" pitchFamily="34" charset="0"/>
                        </a:rPr>
                        <m:t>𝑛</m:t>
                      </m:r>
                      <m:r>
                        <a:rPr lang="es-EC" sz="1200" i="1">
                          <a:effectLst/>
                          <a:latin typeface="Cambria Math" panose="02040503050406030204" pitchFamily="18" charset="0"/>
                          <a:ea typeface="Batang" panose="020B0503020000020004" pitchFamily="18" charset="-127"/>
                          <a:cs typeface="Arial" panose="020B0604020202020204" pitchFamily="34" charset="0"/>
                        </a:rPr>
                        <m:t>0 </m:t>
                      </m:r>
                      <m:r>
                        <a:rPr lang="es-EC" sz="1200" i="1">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effectLst/>
                          <a:latin typeface="Cambria Math" panose="02040503050406030204" pitchFamily="18" charset="0"/>
                          <a:ea typeface="Batang" panose="020B0503020000020004" pitchFamily="18" charset="-127"/>
                          <a:cs typeface="Arial" panose="020B0604020202020204" pitchFamily="34" charset="0"/>
                        </a:rPr>
                        <m:t> </m:t>
                      </m:r>
                      <m:r>
                        <a:rPr lang="es-EC" sz="1200" i="1">
                          <a:effectLst/>
                          <a:latin typeface="Cambria Math" panose="02040503050406030204" pitchFamily="18" charset="0"/>
                          <a:ea typeface="Batang" panose="020B0503020000020004" pitchFamily="18" charset="-127"/>
                          <a:cs typeface="Arial" panose="020B0604020202020204" pitchFamily="34" charset="0"/>
                        </a:rPr>
                        <m:t>𝜃</m:t>
                      </m:r>
                      <m:r>
                        <a:rPr lang="es-EC" sz="1200" i="1">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effectLst/>
                          <a:latin typeface="Cambria Math" panose="02040503050406030204" pitchFamily="18" charset="0"/>
                          <a:ea typeface="Batang" panose="020B0503020000020004" pitchFamily="18" charset="-127"/>
                          <a:cs typeface="Arial" panose="020B0604020202020204" pitchFamily="34" charset="0"/>
                        </a:rPr>
                        <m:t>=</m:t>
                      </m:r>
                      <m:r>
                        <a:rPr lang="es-EC" sz="1200" i="1">
                          <a:effectLst/>
                          <a:latin typeface="Cambria Math" panose="02040503050406030204" pitchFamily="18" charset="0"/>
                          <a:ea typeface="Batang" panose="020B0503020000020004" pitchFamily="18" charset="-127"/>
                          <a:cs typeface="Arial" panose="020B0604020202020204" pitchFamily="34" charset="0"/>
                        </a:rPr>
                        <m:t>𝑛</m:t>
                      </m:r>
                      <m:r>
                        <a:rPr lang="es-EC" sz="1200" i="1">
                          <a:effectLst/>
                          <a:latin typeface="Cambria Math" panose="02040503050406030204" pitchFamily="18" charset="0"/>
                          <a:ea typeface="Batang" panose="020B0503020000020004" pitchFamily="18" charset="-127"/>
                          <a:cs typeface="Arial" panose="020B0604020202020204" pitchFamily="34" charset="0"/>
                        </a:rPr>
                        <m:t>1 </m:t>
                      </m:r>
                      <m:r>
                        <a:rPr lang="es-EC" sz="1200" i="1">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effectLst/>
                          <a:latin typeface="Cambria Math" panose="02040503050406030204" pitchFamily="18" charset="0"/>
                          <a:ea typeface="Batang" panose="020B0503020000020004" pitchFamily="18" charset="-127"/>
                          <a:cs typeface="Arial" panose="020B0604020202020204" pitchFamily="34" charset="0"/>
                        </a:rPr>
                        <m:t>𝜃</m:t>
                      </m:r>
                      <m:r>
                        <a:rPr lang="es-EC" sz="1200" i="1">
                          <a:effectLst/>
                          <a:latin typeface="Cambria Math" panose="02040503050406030204" pitchFamily="18" charset="0"/>
                          <a:ea typeface="Batang" panose="020B0503020000020004" pitchFamily="18" charset="-127"/>
                          <a:cs typeface="Arial" panose="020B0604020202020204" pitchFamily="34" charset="0"/>
                        </a:rPr>
                        <m:t>𝑐</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Por lo que el ángulo de entrada será: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f>
                      <m:f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fPr>
                      <m:num>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num>
                      <m:den>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m:t>
                        </m:r>
                      </m:den>
                    </m:f>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𝑐</m:t>
                    </m:r>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Sabiendo que </a:t>
                </a:r>
                <a:r>
                  <a:rPr lang="es-EC" sz="1200" dirty="0">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a:t>𝑛</a:t>
                </a:r>
                <a:r>
                  <a:rPr lang="es-EC" sz="1200" dirty="0">
                    <a:solidFill>
                      <a:srgbClr val="000000"/>
                    </a:solidFill>
                    <a:effectLst/>
                    <a:latin typeface="Arial" panose="020B0604020202020204" pitchFamily="34" charset="0"/>
                    <a:ea typeface="Batang" panose="020B0503020000020004" pitchFamily="18" charset="-127"/>
                  </a:rPr>
                  <a:t>0 representa el índice del aire ya que generalmente los rayos ingresan desde el aire a la fibra; y despejando en ángulo de entrada:</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𝑠𝑒</m:t>
                      </m:r>
                      <m:sSup>
                        <m:sSupPr>
                          <m:ctrlPr>
                            <a:rPr lang="es-MX"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ctrlPr>
                        </m:s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sup>
                      </m:s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n-US"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sSubSup>
                        <m:sSubSup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sSub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b>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sub>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p>
                      </m:sSub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sSubSup>
                        <m:sSubSup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sSub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b>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b>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p>
                      </m:sSub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p:txBody>
          </p:sp>
        </mc:Choice>
        <mc:Fallback xmlns="">
          <p:sp>
            <p:nvSpPr>
              <p:cNvPr id="10" name="Cuadro de texto 58">
                <a:extLst>
                  <a:ext uri="{FF2B5EF4-FFF2-40B4-BE49-F238E27FC236}">
                    <a16:creationId xmlns:a16="http://schemas.microsoft.com/office/drawing/2014/main" id="{943B9FC7-055D-46EB-BE1C-F02CE5E21E6B}"/>
                  </a:ext>
                </a:extLst>
              </p:cNvPr>
              <p:cNvSpPr txBox="1">
                <a:spLocks noRot="1" noChangeAspect="1" noMove="1" noResize="1" noEditPoints="1" noAdjustHandles="1" noChangeArrowheads="1" noChangeShapeType="1" noTextEdit="1"/>
              </p:cNvSpPr>
              <p:nvPr/>
            </p:nvSpPr>
            <p:spPr bwMode="auto">
              <a:xfrm>
                <a:off x="75025" y="2077760"/>
                <a:ext cx="5272405" cy="3004185"/>
              </a:xfrm>
              <a:prstGeom prst="rect">
                <a:avLst/>
              </a:prstGeom>
              <a:blipFill>
                <a:blip r:embed="rId5"/>
                <a:stretch>
                  <a:fillRect l="-1496" t="-1408" r="-806"/>
                </a:stretch>
              </a:blipFill>
              <a:ln>
                <a:headEnd/>
                <a:tailEnd/>
              </a:ln>
            </p:spPr>
            <p:txBody>
              <a:bodyPr/>
              <a:lstStyle/>
              <a:p>
                <a:r>
                  <a:rPr lang="es-MX">
                    <a:noFill/>
                  </a:rPr>
                  <a:t> </a:t>
                </a:r>
              </a:p>
            </p:txBody>
          </p:sp>
        </mc:Fallback>
      </mc:AlternateContent>
    </p:spTree>
    <p:extLst>
      <p:ext uri="{BB962C8B-B14F-4D97-AF65-F5344CB8AC3E}">
        <p14:creationId xmlns:p14="http://schemas.microsoft.com/office/powerpoint/2010/main" val="66114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Apertura numérica (NA)</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66186" y="1343698"/>
                <a:ext cx="8613266" cy="39533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EC" dirty="0"/>
                  <a:t>Es la figura de mérito usada para medir la magnitud del ángulo de aceptación. Describe la capacidad que posee la fibra para captar los rayos luminosos; mientras mayor sea este factor de mérito, implica que la fibra tendrá más capacidad para captar las señales entrantes.</a:t>
                </a:r>
                <a:endParaRPr lang="es-MX" dirty="0"/>
              </a:p>
              <a:p>
                <a:r>
                  <a:rPr lang="es-EC" dirty="0"/>
                  <a:t> </a:t>
                </a:r>
                <a:endParaRPr lang="es-MX" dirty="0"/>
              </a:p>
              <a:p>
                <a:pPr/>
                <a14:m>
                  <m:oMathPara xmlns:m="http://schemas.openxmlformats.org/officeDocument/2006/math">
                    <m:oMathParaPr>
                      <m:jc m:val="centerGroup"/>
                    </m:oMathParaPr>
                    <m:oMath xmlns:m="http://schemas.openxmlformats.org/officeDocument/2006/math">
                      <m:r>
                        <a:rPr lang="es-EC" i="1">
                          <a:latin typeface="Cambria Math" panose="02040503050406030204" pitchFamily="18" charset="0"/>
                        </a:rPr>
                        <m:t>𝑁𝐴</m:t>
                      </m:r>
                      <m:r>
                        <a:rPr lang="es-EC" i="1">
                          <a:latin typeface="Cambria Math" panose="02040503050406030204" pitchFamily="18" charset="0"/>
                        </a:rPr>
                        <m:t> = </m:t>
                      </m:r>
                      <m:r>
                        <a:rPr lang="es-EC" i="1">
                          <a:latin typeface="Cambria Math" panose="02040503050406030204" pitchFamily="18" charset="0"/>
                        </a:rPr>
                        <m:t>𝑠𝑒𝑛</m:t>
                      </m:r>
                      <m:r>
                        <a:rPr lang="es-EC" i="1">
                          <a:latin typeface="Cambria Math" panose="02040503050406030204" pitchFamily="18" charset="0"/>
                        </a:rPr>
                        <m:t> </m:t>
                      </m:r>
                      <m:sSub>
                        <m:sSubPr>
                          <m:ctrlPr>
                            <a:rPr lang="es-MX" i="1">
                              <a:latin typeface="Cambria Math" panose="02040503050406030204" pitchFamily="18" charset="0"/>
                            </a:rPr>
                          </m:ctrlPr>
                        </m:sSubPr>
                        <m:e>
                          <m:r>
                            <a:rPr lang="es-EC" i="1">
                              <a:latin typeface="Cambria Math" panose="02040503050406030204" pitchFamily="18" charset="0"/>
                            </a:rPr>
                            <m:t>𝜃</m:t>
                          </m:r>
                        </m:e>
                        <m:sub>
                          <m:r>
                            <a:rPr lang="es-EC" i="1">
                              <a:latin typeface="Cambria Math" panose="02040503050406030204" pitchFamily="18" charset="0"/>
                            </a:rPr>
                            <m:t>𝑒𝑛𝑡</m:t>
                          </m:r>
                        </m:sub>
                      </m:sSub>
                    </m:oMath>
                  </m:oMathPara>
                </a14:m>
                <a:endParaRPr lang="es-MX" dirty="0"/>
              </a:p>
              <a:p>
                <a:pPr/>
                <a14:m>
                  <m:oMathPara xmlns:m="http://schemas.openxmlformats.org/officeDocument/2006/math">
                    <m:oMathParaPr>
                      <m:jc m:val="centerGroup"/>
                    </m:oMathParaPr>
                    <m:oMath xmlns:m="http://schemas.openxmlformats.org/officeDocument/2006/math">
                      <m:r>
                        <a:rPr lang="es-EC" i="1">
                          <a:latin typeface="Cambria Math" panose="02040503050406030204" pitchFamily="18" charset="0"/>
                        </a:rPr>
                        <m:t>𝑁𝐴</m:t>
                      </m:r>
                      <m:r>
                        <a:rPr lang="es-EC" i="1">
                          <a:latin typeface="Cambria Math" panose="02040503050406030204" pitchFamily="18" charset="0"/>
                        </a:rPr>
                        <m:t> = </m:t>
                      </m:r>
                      <m:rad>
                        <m:radPr>
                          <m:degHide m:val="on"/>
                          <m:ctrlPr>
                            <a:rPr lang="es-MX" i="1">
                              <a:latin typeface="Cambria Math" panose="02040503050406030204" pitchFamily="18" charset="0"/>
                            </a:rPr>
                          </m:ctrlPr>
                        </m:radPr>
                        <m:deg/>
                        <m:e>
                          <m:sSubSup>
                            <m:sSubSupPr>
                              <m:ctrlPr>
                                <a:rPr lang="es-MX" i="1">
                                  <a:latin typeface="Cambria Math" panose="02040503050406030204" pitchFamily="18" charset="0"/>
                                </a:rPr>
                              </m:ctrlPr>
                            </m:sSubSupPr>
                            <m:e>
                              <m:r>
                                <a:rPr lang="es-EC" i="1">
                                  <a:latin typeface="Cambria Math" panose="02040503050406030204" pitchFamily="18" charset="0"/>
                                </a:rPr>
                                <m:t>𝑛</m:t>
                              </m:r>
                            </m:e>
                            <m:sub>
                              <m:r>
                                <a:rPr lang="es-EC" i="1">
                                  <a:latin typeface="Cambria Math" panose="02040503050406030204" pitchFamily="18" charset="0"/>
                                </a:rPr>
                                <m:t>1</m:t>
                              </m:r>
                            </m:sub>
                            <m:sup>
                              <m:r>
                                <a:rPr lang="es-EC" i="1">
                                  <a:latin typeface="Cambria Math" panose="02040503050406030204" pitchFamily="18" charset="0"/>
                                </a:rPr>
                                <m:t>2</m:t>
                              </m:r>
                            </m:sup>
                          </m:sSubSup>
                          <m:r>
                            <a:rPr lang="es-EC" i="1">
                              <a:latin typeface="Cambria Math" panose="02040503050406030204" pitchFamily="18" charset="0"/>
                            </a:rPr>
                            <m:t>−</m:t>
                          </m:r>
                          <m:sSubSup>
                            <m:sSubSupPr>
                              <m:ctrlPr>
                                <a:rPr lang="es-MX" i="1">
                                  <a:latin typeface="Cambria Math" panose="02040503050406030204" pitchFamily="18" charset="0"/>
                                </a:rPr>
                              </m:ctrlPr>
                            </m:sSubSupPr>
                            <m:e>
                              <m:r>
                                <a:rPr lang="es-EC" i="1">
                                  <a:latin typeface="Cambria Math" panose="02040503050406030204" pitchFamily="18" charset="0"/>
                                </a:rPr>
                                <m:t>𝑛</m:t>
                              </m:r>
                            </m:e>
                            <m:sub>
                              <m:r>
                                <a:rPr lang="es-EC" i="1">
                                  <a:latin typeface="Cambria Math" panose="02040503050406030204" pitchFamily="18" charset="0"/>
                                </a:rPr>
                                <m:t>2</m:t>
                              </m:r>
                            </m:sub>
                            <m:sup>
                              <m:r>
                                <a:rPr lang="es-EC" i="1">
                                  <a:latin typeface="Cambria Math" panose="02040503050406030204" pitchFamily="18" charset="0"/>
                                </a:rPr>
                                <m:t>2</m:t>
                              </m:r>
                            </m:sup>
                          </m:sSubSup>
                        </m:e>
                      </m:rad>
                    </m:oMath>
                  </m:oMathPara>
                </a14:m>
                <a:endParaRPr lang="es-MX" dirty="0"/>
              </a:p>
              <a:p>
                <a:endParaRPr lang="es-MX" dirty="0"/>
              </a:p>
              <a:p>
                <a:r>
                  <a:rPr lang="es-EC" dirty="0"/>
                  <a:t>También podemos hallar el ángulo de aceptación a través de la apertura numérica:</a:t>
                </a:r>
              </a:p>
              <a:p>
                <a:endParaRPr lang="es-MX" dirty="0"/>
              </a:p>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EC" i="1">
                              <a:latin typeface="Cambria Math" panose="02040503050406030204" pitchFamily="18" charset="0"/>
                            </a:rPr>
                            <m:t>𝜃</m:t>
                          </m:r>
                        </m:e>
                        <m:sub>
                          <m:r>
                            <a:rPr lang="es-EC" i="1">
                              <a:latin typeface="Cambria Math" panose="02040503050406030204" pitchFamily="18" charset="0"/>
                            </a:rPr>
                            <m:t>𝑒𝑛𝑡</m:t>
                          </m:r>
                        </m:sub>
                      </m:sSub>
                      <m:r>
                        <a:rPr lang="es-EC" i="1">
                          <a:latin typeface="Cambria Math" panose="02040503050406030204" pitchFamily="18" charset="0"/>
                        </a:rPr>
                        <m:t>  = </m:t>
                      </m:r>
                      <m:r>
                        <a:rPr lang="es-EC" i="1">
                          <a:latin typeface="Cambria Math" panose="02040503050406030204" pitchFamily="18" charset="0"/>
                        </a:rPr>
                        <m:t>𝑠𝑒</m:t>
                      </m:r>
                      <m:sSup>
                        <m:sSupPr>
                          <m:ctrlPr>
                            <a:rPr lang="es-MX" i="1">
                              <a:latin typeface="Cambria Math" panose="02040503050406030204" pitchFamily="18" charset="0"/>
                            </a:rPr>
                          </m:ctrlPr>
                        </m:sSupPr>
                        <m:e>
                          <m:r>
                            <a:rPr lang="es-EC" i="1">
                              <a:latin typeface="Cambria Math" panose="02040503050406030204" pitchFamily="18" charset="0"/>
                            </a:rPr>
                            <m:t>𝑛</m:t>
                          </m:r>
                        </m:e>
                        <m:sup>
                          <m:r>
                            <a:rPr lang="es-EC" i="1">
                              <a:latin typeface="Cambria Math" panose="02040503050406030204" pitchFamily="18" charset="0"/>
                            </a:rPr>
                            <m:t>−1</m:t>
                          </m:r>
                        </m:sup>
                      </m:sSup>
                      <m:r>
                        <a:rPr lang="es-EC" i="1">
                          <a:latin typeface="Cambria Math" panose="02040503050406030204" pitchFamily="18" charset="0"/>
                        </a:rPr>
                        <m:t>(</m:t>
                      </m:r>
                      <m:r>
                        <a:rPr lang="es-EC" i="1">
                          <a:latin typeface="Cambria Math" panose="02040503050406030204" pitchFamily="18" charset="0"/>
                        </a:rPr>
                        <m:t>𝑁𝐴</m:t>
                      </m:r>
                      <m:r>
                        <a:rPr lang="es-EC" i="1">
                          <a:latin typeface="Cambria Math" panose="02040503050406030204" pitchFamily="18" charset="0"/>
                        </a:rPr>
                        <m:t>).</m:t>
                      </m:r>
                    </m:oMath>
                  </m:oMathPara>
                </a14:m>
                <a:endParaRPr lang="es-MX" dirty="0"/>
              </a:p>
              <a:p>
                <a:endParaRPr lang="es-MX" dirty="0"/>
              </a:p>
              <a:p>
                <a:pPr algn="just"/>
                <a:r>
                  <a:rPr lang="es-EC" dirty="0"/>
                  <a:t>Las fibras con núcleos grandes suelen tener mayores aberturas numéricas, aunque teóricamente el diámetro del núcleo no necesariamente está vinculado directamente proporcional a la abertura numérica. </a:t>
                </a:r>
                <a:r>
                  <a:rPr lang="es-MX" dirty="0"/>
                  <a:t>(Pallo Noroña, 2021)</a:t>
                </a:r>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366186" y="1343698"/>
                <a:ext cx="8613266" cy="3953390"/>
              </a:xfrm>
              <a:prstGeom prst="rect">
                <a:avLst/>
              </a:prstGeom>
              <a:blipFill>
                <a:blip r:embed="rId3"/>
                <a:stretch>
                  <a:fillRect l="-212" r="-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Tree>
    <p:extLst>
      <p:ext uri="{BB962C8B-B14F-4D97-AF65-F5344CB8AC3E}">
        <p14:creationId xmlns:p14="http://schemas.microsoft.com/office/powerpoint/2010/main" val="136494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PARÁMETROS DE PÉRDIDAS EN UNA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174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416986" y="1596563"/>
            <a:ext cx="8613266" cy="243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Las pérdidas en la fibra resultan en una reducción de la potencia de la luz, por lo tanto,</a:t>
            </a:r>
          </a:p>
          <a:p>
            <a:pPr algn="just"/>
            <a:r>
              <a:rPr lang="es-MX" dirty="0"/>
              <a:t>reducen:</a:t>
            </a:r>
          </a:p>
          <a:p>
            <a:pPr algn="just"/>
            <a:endParaRPr lang="es-MX" dirty="0"/>
          </a:p>
          <a:p>
            <a:pPr algn="just"/>
            <a:r>
              <a:rPr lang="es-MX" dirty="0"/>
              <a:t>✓ El ancho de banda del sistema.</a:t>
            </a:r>
          </a:p>
          <a:p>
            <a:pPr algn="just"/>
            <a:r>
              <a:rPr lang="es-MX" dirty="0"/>
              <a:t>✓ La velocidad de transmisión de información</a:t>
            </a:r>
          </a:p>
          <a:p>
            <a:pPr algn="just"/>
            <a:r>
              <a:rPr lang="es-MX" dirty="0"/>
              <a:t>✓ Eficiencia, y capacidad total del sistema.</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7170" name="Picture 2" descr="Atenuación de la fibra óptica - Delta">
            <a:extLst>
              <a:ext uri="{FF2B5EF4-FFF2-40B4-BE49-F238E27FC236}">
                <a16:creationId xmlns:a16="http://schemas.microsoft.com/office/drawing/2014/main" id="{7A1CED87-BED0-474E-A0AB-5A1788626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3016250"/>
            <a:ext cx="3099380" cy="21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54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Atenuación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91586" y="1343698"/>
            <a:ext cx="8613266" cy="2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“En la que la potencia de la señal disminuye con la distancia, se mide en dB/Km (longitud de la fibra). La atenuación tiene varios efectos adversos sobre el funcionamiento. </a:t>
            </a:r>
          </a:p>
          <a:p>
            <a:pPr algn="just"/>
            <a:r>
              <a:rPr lang="es-MX" dirty="0"/>
              <a:t>La reducción del ancho de banda del sistema, la rapidez de transmisión de información y la capacidad general del sistema”. (Pallo Noroña, 2021)</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140797FD-2012-44F4-8301-A224EBCA5DEE}"/>
                  </a:ext>
                </a:extLst>
              </p:cNvPr>
              <p:cNvGraphicFramePr>
                <a:graphicFrameLocks noGrp="1"/>
              </p:cNvGraphicFramePr>
              <p:nvPr>
                <p:extLst>
                  <p:ext uri="{D42A27DB-BD31-4B8C-83A1-F6EECF244321}">
                    <p14:modId xmlns:p14="http://schemas.microsoft.com/office/powerpoint/2010/main" val="2147740037"/>
                  </p:ext>
                </p:extLst>
              </p:nvPr>
            </p:nvGraphicFramePr>
            <p:xfrm>
              <a:off x="265367" y="2428807"/>
              <a:ext cx="8613266" cy="2560320"/>
            </p:xfrm>
            <a:graphic>
              <a:graphicData uri="http://schemas.openxmlformats.org/drawingml/2006/table">
                <a:tbl>
                  <a:tblPr firstRow="1" firstCol="1" bandRow="1">
                    <a:tableStyleId>{284E427A-3D55-4303-BF80-6455036E1DE7}</a:tableStyleId>
                  </a:tblPr>
                  <a:tblGrid>
                    <a:gridCol w="4306633">
                      <a:extLst>
                        <a:ext uri="{9D8B030D-6E8A-4147-A177-3AD203B41FA5}">
                          <a16:colId xmlns:a16="http://schemas.microsoft.com/office/drawing/2014/main" val="3481410077"/>
                        </a:ext>
                      </a:extLst>
                    </a:gridCol>
                    <a:gridCol w="4306633">
                      <a:extLst>
                        <a:ext uri="{9D8B030D-6E8A-4147-A177-3AD203B41FA5}">
                          <a16:colId xmlns:a16="http://schemas.microsoft.com/office/drawing/2014/main" val="638717234"/>
                        </a:ext>
                      </a:extLst>
                    </a:gridCol>
                  </a:tblGrid>
                  <a:tr h="850639">
                    <a:tc>
                      <a:txBody>
                        <a:bodyPr/>
                        <a:lstStyle/>
                        <a:p>
                          <a:pPr algn="just">
                            <a:tabLst>
                              <a:tab pos="6515100" algn="l"/>
                            </a:tabLst>
                          </a:pPr>
                          <a:r>
                            <a:rPr lang="es-EC" sz="1100">
                              <a:effectLst/>
                            </a:rPr>
                            <a:t>La fórmula normal con la que se expresa la pérdida total de potencia en un cable de fibra es:</a:t>
                          </a:r>
                          <a:endParaRPr lang="es-MX" sz="1200">
                            <a:effectLst/>
                          </a:endParaRPr>
                        </a:p>
                        <a:p>
                          <a:pPr algn="just">
                            <a:tabLst>
                              <a:tab pos="6515100" algn="l"/>
                            </a:tabLst>
                          </a:pPr>
                          <a:r>
                            <a:rPr lang="es-EC" sz="1100">
                              <a:effectLst/>
                            </a:rPr>
                            <a:t> </a:t>
                          </a:r>
                          <a:endParaRPr lang="es-MX" sz="120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s-EC" sz="1200">
                                    <a:effectLst/>
                                    <a:latin typeface="Cambria Math" panose="02040503050406030204" pitchFamily="18" charset="0"/>
                                  </a:rPr>
                                  <m:t>𝑨</m:t>
                                </m:r>
                                <m:d>
                                  <m:dPr>
                                    <m:ctrlPr>
                                      <a:rPr lang="es-MX" sz="1200" i="1">
                                        <a:effectLst/>
                                        <a:latin typeface="Cambria Math" panose="02040503050406030204" pitchFamily="18" charset="0"/>
                                      </a:rPr>
                                    </m:ctrlPr>
                                  </m:dPr>
                                  <m:e>
                                    <m:r>
                                      <a:rPr lang="es-EC" sz="1200">
                                        <a:effectLst/>
                                        <a:latin typeface="Cambria Math" panose="02040503050406030204" pitchFamily="18" charset="0"/>
                                      </a:rPr>
                                      <m:t>𝒅𝑩</m:t>
                                    </m:r>
                                  </m:e>
                                </m:d>
                                <m:r>
                                  <a:rPr lang="es-EC" sz="1200">
                                    <a:effectLst/>
                                    <a:latin typeface="Cambria Math" panose="02040503050406030204" pitchFamily="18" charset="0"/>
                                  </a:rPr>
                                  <m:t>= </m:t>
                                </m:r>
                                <m:r>
                                  <a:rPr lang="es-EC" sz="1200">
                                    <a:effectLst/>
                                    <a:latin typeface="Cambria Math" panose="02040503050406030204" pitchFamily="18" charset="0"/>
                                  </a:rPr>
                                  <m:t>𝟏𝟎</m:t>
                                </m:r>
                                <m:r>
                                  <a:rPr lang="es-EC" sz="1200">
                                    <a:effectLst/>
                                    <a:latin typeface="Cambria Math" panose="02040503050406030204" pitchFamily="18" charset="0"/>
                                  </a:rPr>
                                  <m:t>𝒍𝒐𝒈</m:t>
                                </m:r>
                                <m:r>
                                  <a:rPr lang="es-EC" sz="1200">
                                    <a:effectLst/>
                                    <a:latin typeface="Cambria Math" panose="02040503050406030204" pitchFamily="18" charset="0"/>
                                  </a:rPr>
                                  <m:t> </m:t>
                                </m:r>
                                <m:f>
                                  <m:fPr>
                                    <m:ctrlPr>
                                      <a:rPr lang="es-MX" sz="1200" i="1">
                                        <a:effectLst/>
                                        <a:latin typeface="Cambria Math" panose="02040503050406030204" pitchFamily="18" charset="0"/>
                                      </a:rPr>
                                    </m:ctrlPr>
                                  </m:fPr>
                                  <m:num>
                                    <m:r>
                                      <a:rPr lang="es-EC" sz="1200">
                                        <a:effectLst/>
                                        <a:latin typeface="Cambria Math" panose="02040503050406030204" pitchFamily="18" charset="0"/>
                                      </a:rPr>
                                      <m:t>𝑷𝒔𝒂𝒍</m:t>
                                    </m:r>
                                  </m:num>
                                  <m:den>
                                    <m:r>
                                      <a:rPr lang="es-EC" sz="1200">
                                        <a:effectLst/>
                                        <a:latin typeface="Cambria Math" panose="02040503050406030204" pitchFamily="18" charset="0"/>
                                      </a:rPr>
                                      <m:t>𝑷𝒆𝒏𝒕</m:t>
                                    </m:r>
                                  </m:den>
                                </m:f>
                              </m:oMath>
                            </m:oMathPara>
                          </a14:m>
                          <a:endParaRPr lang="es-MX" sz="1200">
                            <a:effectLst/>
                            <a:latin typeface="Times New Roman" panose="02020603050405020304" pitchFamily="18" charset="0"/>
                            <a:ea typeface="Batang" panose="02030600000101010101" pitchFamily="18" charset="-127"/>
                          </a:endParaRPr>
                        </a:p>
                      </a:txBody>
                      <a:tcPr marL="68379" marR="68379" marT="0" marB="0"/>
                    </a:tc>
                    <a:tc>
                      <a:txBody>
                        <a:bodyPr/>
                        <a:lstStyle/>
                        <a:p>
                          <a:r>
                            <a:rPr lang="es-EC" sz="1100">
                              <a:effectLst/>
                            </a:rPr>
                            <a:t>En donde: </a:t>
                          </a:r>
                          <a:endParaRPr lang="es-MX" sz="1200">
                            <a:effectLst/>
                          </a:endParaRPr>
                        </a:p>
                        <a:p>
                          <a:pPr marL="342900" lvl="0" indent="-342900">
                            <a:buSzPts val="1200"/>
                            <a:buFont typeface="Wingdings" panose="05000000000000000000" pitchFamily="2" charset="2"/>
                            <a:buChar char=""/>
                          </a:pPr>
                          <a:r>
                            <a:rPr lang="es-EC" sz="1100">
                              <a:effectLst/>
                            </a:rPr>
                            <a:t>A(dB) = Reducción total de potencia (atenuación) </a:t>
                          </a:r>
                          <a:endParaRPr lang="es-MX" sz="1200">
                            <a:effectLst/>
                          </a:endParaRPr>
                        </a:p>
                        <a:p>
                          <a:pPr marL="342900" lvl="0" indent="-342900">
                            <a:buSzPts val="1200"/>
                            <a:buFont typeface="Wingdings" panose="05000000000000000000" pitchFamily="2" charset="2"/>
                            <a:buChar char=""/>
                          </a:pPr>
                          <a:r>
                            <a:rPr lang="es-EC" sz="1100">
                              <a:effectLst/>
                            </a:rPr>
                            <a:t>P sal = Potencia de salida del cable (vatios) </a:t>
                          </a:r>
                          <a:endParaRPr lang="es-MX" sz="1200">
                            <a:effectLst/>
                          </a:endParaRPr>
                        </a:p>
                        <a:p>
                          <a:pPr marL="342900" lvl="0" indent="-342900" algn="just">
                            <a:buSzPts val="1200"/>
                            <a:buFont typeface="Wingdings" panose="05000000000000000000" pitchFamily="2" charset="2"/>
                            <a:buChar char=""/>
                            <a:tabLst>
                              <a:tab pos="6515100" algn="l"/>
                            </a:tabLst>
                          </a:pPr>
                          <a:r>
                            <a:rPr lang="es-EC" sz="1100">
                              <a:effectLst/>
                            </a:rPr>
                            <a:t>P ent = Potencia de entrada al cable (vatios)</a:t>
                          </a:r>
                          <a:endParaRPr lang="es-MX" sz="1200">
                            <a:effectLst/>
                          </a:endParaRPr>
                        </a:p>
                        <a:p>
                          <a:pPr algn="just">
                            <a:tabLst>
                              <a:tab pos="6515100" algn="l"/>
                            </a:tabLst>
                          </a:pPr>
                          <a:r>
                            <a:rPr lang="es-EC" sz="1600">
                              <a:effectLst/>
                            </a:rPr>
                            <a:t> </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4083380028"/>
                      </a:ext>
                    </a:extLst>
                  </a:tr>
                  <a:tr h="481148">
                    <a:tc>
                      <a:txBody>
                        <a:bodyPr/>
                        <a:lstStyle/>
                        <a:p>
                          <a:pPr algn="just">
                            <a:tabLst>
                              <a:tab pos="6515100" algn="l"/>
                            </a:tabLst>
                          </a:pPr>
                          <a:r>
                            <a:rPr lang="es-EC" sz="1100">
                              <a:effectLst/>
                            </a:rPr>
                            <a:t>la potencia óptica, en decibelios, es:</a:t>
                          </a:r>
                          <a:endParaRPr lang="es-MX" sz="1200">
                            <a:effectLst/>
                          </a:endParaRPr>
                        </a:p>
                        <a:p>
                          <a:pPr algn="just">
                            <a:tabLst>
                              <a:tab pos="6515100" algn="l"/>
                            </a:tabLst>
                          </a:pPr>
                          <a:r>
                            <a:rPr lang="es-EC" sz="1200">
                              <a:effectLst/>
                            </a:rPr>
                            <a:t> </a:t>
                          </a:r>
                          <a:endParaRPr lang="es-MX" sz="120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𝑷</m:t>
                                </m:r>
                                <m:r>
                                  <a:rPr lang="en-US" sz="1200">
                                    <a:effectLst/>
                                    <a:latin typeface="Cambria Math" panose="02040503050406030204" pitchFamily="18" charset="0"/>
                                  </a:rPr>
                                  <m:t>(</m:t>
                                </m:r>
                                <m:r>
                                  <a:rPr lang="en-US" sz="1200">
                                    <a:effectLst/>
                                    <a:latin typeface="Cambria Math" panose="02040503050406030204" pitchFamily="18" charset="0"/>
                                  </a:rPr>
                                  <m:t>𝒅𝑩𝒎</m:t>
                                </m:r>
                                <m:r>
                                  <a:rPr lang="en-US" sz="1200">
                                    <a:effectLst/>
                                    <a:latin typeface="Cambria Math" panose="02040503050406030204" pitchFamily="18" charset="0"/>
                                  </a:rPr>
                                  <m:t>) = </m:t>
                                </m:r>
                                <m:r>
                                  <a:rPr lang="en-US" sz="1200">
                                    <a:effectLst/>
                                    <a:latin typeface="Cambria Math" panose="02040503050406030204" pitchFamily="18" charset="0"/>
                                  </a:rPr>
                                  <m:t>𝑷𝒆𝒏𝒕</m:t>
                                </m:r>
                                <m:r>
                                  <a:rPr lang="en-US" sz="1200">
                                    <a:effectLst/>
                                    <a:latin typeface="Cambria Math" panose="02040503050406030204" pitchFamily="18" charset="0"/>
                                  </a:rPr>
                                  <m:t>(</m:t>
                                </m:r>
                                <m:r>
                                  <a:rPr lang="en-US" sz="1200">
                                    <a:effectLst/>
                                    <a:latin typeface="Cambria Math" panose="02040503050406030204" pitchFamily="18" charset="0"/>
                                  </a:rPr>
                                  <m:t>𝒅𝑩𝒎</m:t>
                                </m:r>
                                <m:r>
                                  <a:rPr lang="en-US" sz="1200">
                                    <a:effectLst/>
                                    <a:latin typeface="Cambria Math" panose="02040503050406030204" pitchFamily="18" charset="0"/>
                                  </a:rPr>
                                  <m:t>) – </m:t>
                                </m:r>
                                <m:r>
                                  <a:rPr lang="en-US" sz="1200">
                                    <a:effectLst/>
                                    <a:latin typeface="Cambria Math" panose="02040503050406030204" pitchFamily="18" charset="0"/>
                                  </a:rPr>
                                  <m:t>𝑨𝒍</m:t>
                                </m:r>
                              </m:oMath>
                            </m:oMathPara>
                          </a14:m>
                          <a:endParaRPr lang="es-MX" sz="1200">
                            <a:effectLst/>
                            <a:latin typeface="Times New Roman" panose="02020603050405020304" pitchFamily="18" charset="0"/>
                            <a:ea typeface="Batang" panose="02030600000101010101" pitchFamily="18" charset="-127"/>
                          </a:endParaRPr>
                        </a:p>
                      </a:txBody>
                      <a:tcPr marL="68379" marR="68379" marT="0" marB="0"/>
                    </a:tc>
                    <a:tc>
                      <a:txBody>
                        <a:bodyPr/>
                        <a:lstStyle/>
                        <a:p>
                          <a:pPr>
                            <a:tabLst>
                              <a:tab pos="819150" algn="l"/>
                            </a:tabLst>
                          </a:pPr>
                          <a:r>
                            <a:rPr lang="es-EC" sz="1200">
                              <a:effectLst/>
                            </a:rPr>
                            <a:t>En donde:</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 = valor medido de la potencia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Pent= Potencia de Transmisión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A = Pérdidas de Potencia en el cable</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95950659"/>
                      </a:ext>
                    </a:extLst>
                  </a:tr>
                  <a:tr h="670301">
                    <a:tc>
                      <a:txBody>
                        <a:bodyPr/>
                        <a:lstStyle/>
                        <a:p>
                          <a:pPr algn="just">
                            <a:tabLst>
                              <a:tab pos="6515100" algn="l"/>
                            </a:tabLst>
                          </a:pPr>
                          <a:r>
                            <a:rPr lang="es-EC" sz="1100" dirty="0">
                              <a:effectLst/>
                            </a:rPr>
                            <a:t>La potencia óptica, en vatios:</a:t>
                          </a:r>
                          <a:endParaRPr lang="es-MX" sz="1200" dirty="0">
                            <a:effectLst/>
                          </a:endParaRPr>
                        </a:p>
                        <a:p>
                          <a:pPr algn="just">
                            <a:tabLst>
                              <a:tab pos="6515100" algn="l"/>
                            </a:tabLst>
                          </a:pPr>
                          <a:r>
                            <a:rPr lang="es-EC" sz="1400" dirty="0">
                              <a:effectLst/>
                            </a:rPr>
                            <a:t> </a:t>
                          </a:r>
                          <a:endParaRPr lang="es-MX" sz="1200" dirty="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s-EC" sz="1400">
                                    <a:effectLst/>
                                    <a:latin typeface="Cambria Math" panose="02040503050406030204" pitchFamily="18" charset="0"/>
                                  </a:rPr>
                                  <m:t>𝑷</m:t>
                                </m:r>
                                <m:r>
                                  <a:rPr lang="es-EC" sz="1400">
                                    <a:effectLst/>
                                    <a:latin typeface="Cambria Math" panose="02040503050406030204" pitchFamily="18" charset="0"/>
                                  </a:rPr>
                                  <m:t>(</m:t>
                                </m:r>
                                <m:r>
                                  <a:rPr lang="es-EC" sz="1400">
                                    <a:effectLst/>
                                    <a:latin typeface="Cambria Math" panose="02040503050406030204" pitchFamily="18" charset="0"/>
                                  </a:rPr>
                                  <m:t>𝒘𝒂𝒕𝒕𝒔</m:t>
                                </m:r>
                                <m:r>
                                  <a:rPr lang="es-EC" sz="1400">
                                    <a:effectLst/>
                                    <a:latin typeface="Cambria Math" panose="02040503050406030204" pitchFamily="18" charset="0"/>
                                  </a:rPr>
                                  <m:t>)=</m:t>
                                </m:r>
                                <m:r>
                                  <a:rPr lang="es-EC" sz="1400">
                                    <a:effectLst/>
                                    <a:latin typeface="Cambria Math" panose="02040503050406030204" pitchFamily="18" charset="0"/>
                                  </a:rPr>
                                  <m:t>𝑷𝒕</m:t>
                                </m:r>
                                <m:r>
                                  <a:rPr lang="es-EC" sz="1400">
                                    <a:effectLst/>
                                    <a:latin typeface="Cambria Math" panose="02040503050406030204" pitchFamily="18" charset="0"/>
                                  </a:rPr>
                                  <m:t>∗</m:t>
                                </m:r>
                                <m:sSup>
                                  <m:sSupPr>
                                    <m:ctrlPr>
                                      <a:rPr lang="es-MX" sz="1400" i="1">
                                        <a:effectLst/>
                                        <a:latin typeface="Cambria Math" panose="02040503050406030204" pitchFamily="18" charset="0"/>
                                      </a:rPr>
                                    </m:ctrlPr>
                                  </m:sSupPr>
                                  <m:e>
                                    <m:r>
                                      <a:rPr lang="es-EC" sz="1400">
                                        <a:effectLst/>
                                        <a:latin typeface="Cambria Math" panose="02040503050406030204" pitchFamily="18" charset="0"/>
                                      </a:rPr>
                                      <m:t>𝟏𝟎</m:t>
                                    </m:r>
                                  </m:e>
                                  <m:sup>
                                    <m:r>
                                      <a:rPr lang="es-EC" sz="1000">
                                        <a:effectLst/>
                                        <a:latin typeface="Cambria Math" panose="02040503050406030204" pitchFamily="18" charset="0"/>
                                      </a:rPr>
                                      <m:t>−</m:t>
                                    </m:r>
                                    <m:f>
                                      <m:fPr>
                                        <m:ctrlPr>
                                          <a:rPr lang="es-MX" sz="1000" i="1">
                                            <a:effectLst/>
                                            <a:latin typeface="Cambria Math" panose="02040503050406030204" pitchFamily="18" charset="0"/>
                                          </a:rPr>
                                        </m:ctrlPr>
                                      </m:fPr>
                                      <m:num>
                                        <m:r>
                                          <a:rPr lang="es-EC" sz="1000">
                                            <a:effectLst/>
                                            <a:latin typeface="Cambria Math" panose="02040503050406030204" pitchFamily="18" charset="0"/>
                                          </a:rPr>
                                          <m:t>𝑨𝒍</m:t>
                                        </m:r>
                                      </m:num>
                                      <m:den>
                                        <m:r>
                                          <a:rPr lang="es-EC" sz="1000">
                                            <a:effectLst/>
                                            <a:latin typeface="Cambria Math" panose="02040503050406030204" pitchFamily="18" charset="0"/>
                                          </a:rPr>
                                          <m:t>𝟏𝟎</m:t>
                                        </m:r>
                                      </m:den>
                                    </m:f>
                                  </m:sup>
                                </m:sSup>
                              </m:oMath>
                            </m:oMathPara>
                          </a14:m>
                          <a:endParaRPr lang="es-MX" sz="1200" dirty="0">
                            <a:effectLst/>
                            <a:latin typeface="Times New Roman" panose="02020603050405020304" pitchFamily="18" charset="0"/>
                            <a:ea typeface="Batang" panose="02030600000101010101" pitchFamily="18" charset="-127"/>
                          </a:endParaRPr>
                        </a:p>
                      </a:txBody>
                      <a:tcPr marL="68379" marR="68379" marT="0" marB="0"/>
                    </a:tc>
                    <a:tc>
                      <a:txBody>
                        <a:bodyPr/>
                        <a:lstStyle/>
                        <a:p>
                          <a:pPr algn="just">
                            <a:tabLst>
                              <a:tab pos="6515100" algn="l"/>
                            </a:tabLst>
                          </a:pPr>
                          <a:r>
                            <a:rPr lang="es-EC" sz="1200" dirty="0">
                              <a:effectLst/>
                            </a:rPr>
                            <a:t>En donde:</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 = valor medido de la potencia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Pt = potencia de transmisión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A = pérdidas de potencia en el cable (dB/km)</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L = longitud del cable (Km)</a:t>
                          </a:r>
                          <a:endParaRPr lang="es-MX" sz="1200" dirty="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2329218918"/>
                      </a:ext>
                    </a:extLst>
                  </a:tr>
                </a:tbl>
              </a:graphicData>
            </a:graphic>
          </p:graphicFrame>
        </mc:Choice>
        <mc:Fallback xmlns="">
          <p:graphicFrame>
            <p:nvGraphicFramePr>
              <p:cNvPr id="4" name="Tabla 3">
                <a:extLst>
                  <a:ext uri="{FF2B5EF4-FFF2-40B4-BE49-F238E27FC236}">
                    <a16:creationId xmlns:a16="http://schemas.microsoft.com/office/drawing/2014/main" id="{140797FD-2012-44F4-8301-A224EBCA5DEE}"/>
                  </a:ext>
                </a:extLst>
              </p:cNvPr>
              <p:cNvGraphicFramePr>
                <a:graphicFrameLocks noGrp="1"/>
              </p:cNvGraphicFramePr>
              <p:nvPr>
                <p:extLst>
                  <p:ext uri="{D42A27DB-BD31-4B8C-83A1-F6EECF244321}">
                    <p14:modId xmlns:p14="http://schemas.microsoft.com/office/powerpoint/2010/main" val="2147740037"/>
                  </p:ext>
                </p:extLst>
              </p:nvPr>
            </p:nvGraphicFramePr>
            <p:xfrm>
              <a:off x="265367" y="2428807"/>
              <a:ext cx="8613266" cy="2560320"/>
            </p:xfrm>
            <a:graphic>
              <a:graphicData uri="http://schemas.openxmlformats.org/drawingml/2006/table">
                <a:tbl>
                  <a:tblPr firstRow="1" firstCol="1" bandRow="1">
                    <a:tableStyleId>{284E427A-3D55-4303-BF80-6455036E1DE7}</a:tableStyleId>
                  </a:tblPr>
                  <a:tblGrid>
                    <a:gridCol w="4306633">
                      <a:extLst>
                        <a:ext uri="{9D8B030D-6E8A-4147-A177-3AD203B41FA5}">
                          <a16:colId xmlns:a16="http://schemas.microsoft.com/office/drawing/2014/main" val="3481410077"/>
                        </a:ext>
                      </a:extLst>
                    </a:gridCol>
                    <a:gridCol w="4306633">
                      <a:extLst>
                        <a:ext uri="{9D8B030D-6E8A-4147-A177-3AD203B41FA5}">
                          <a16:colId xmlns:a16="http://schemas.microsoft.com/office/drawing/2014/main" val="638717234"/>
                        </a:ext>
                      </a:extLst>
                    </a:gridCol>
                  </a:tblGrid>
                  <a:tr h="914400">
                    <a:tc>
                      <a:txBody>
                        <a:bodyPr/>
                        <a:lstStyle/>
                        <a:p>
                          <a:endParaRPr lang="es-MX"/>
                        </a:p>
                      </a:txBody>
                      <a:tcPr marL="68379" marR="68379" marT="0" marB="0">
                        <a:blipFill>
                          <a:blip r:embed="rId3"/>
                          <a:stretch>
                            <a:fillRect l="-990" t="-5333" r="-101273" b="-190000"/>
                          </a:stretch>
                        </a:blipFill>
                      </a:tcPr>
                    </a:tc>
                    <a:tc>
                      <a:txBody>
                        <a:bodyPr/>
                        <a:lstStyle/>
                        <a:p>
                          <a:r>
                            <a:rPr lang="es-EC" sz="1100">
                              <a:effectLst/>
                            </a:rPr>
                            <a:t>En donde: </a:t>
                          </a:r>
                          <a:endParaRPr lang="es-MX" sz="1200">
                            <a:effectLst/>
                          </a:endParaRPr>
                        </a:p>
                        <a:p>
                          <a:pPr marL="342900" lvl="0" indent="-342900">
                            <a:buSzPts val="1200"/>
                            <a:buFont typeface="Wingdings" panose="05000000000000000000" pitchFamily="2" charset="2"/>
                            <a:buChar char=""/>
                          </a:pPr>
                          <a:r>
                            <a:rPr lang="es-EC" sz="1100">
                              <a:effectLst/>
                            </a:rPr>
                            <a:t>A(dB) = Reducción total de potencia (atenuación) </a:t>
                          </a:r>
                          <a:endParaRPr lang="es-MX" sz="1200">
                            <a:effectLst/>
                          </a:endParaRPr>
                        </a:p>
                        <a:p>
                          <a:pPr marL="342900" lvl="0" indent="-342900">
                            <a:buSzPts val="1200"/>
                            <a:buFont typeface="Wingdings" panose="05000000000000000000" pitchFamily="2" charset="2"/>
                            <a:buChar char=""/>
                          </a:pPr>
                          <a:r>
                            <a:rPr lang="es-EC" sz="1100">
                              <a:effectLst/>
                            </a:rPr>
                            <a:t>P sal = Potencia de salida del cable (vatios) </a:t>
                          </a:r>
                          <a:endParaRPr lang="es-MX" sz="1200">
                            <a:effectLst/>
                          </a:endParaRPr>
                        </a:p>
                        <a:p>
                          <a:pPr marL="342900" lvl="0" indent="-342900" algn="just">
                            <a:buSzPts val="1200"/>
                            <a:buFont typeface="Wingdings" panose="05000000000000000000" pitchFamily="2" charset="2"/>
                            <a:buChar char=""/>
                            <a:tabLst>
                              <a:tab pos="6515100" algn="l"/>
                            </a:tabLst>
                          </a:pPr>
                          <a:r>
                            <a:rPr lang="es-EC" sz="1100">
                              <a:effectLst/>
                            </a:rPr>
                            <a:t>P ent = Potencia de entrada al cable (vatios)</a:t>
                          </a:r>
                          <a:endParaRPr lang="es-MX" sz="1200">
                            <a:effectLst/>
                          </a:endParaRPr>
                        </a:p>
                        <a:p>
                          <a:pPr algn="just">
                            <a:tabLst>
                              <a:tab pos="6515100" algn="l"/>
                            </a:tabLst>
                          </a:pPr>
                          <a:r>
                            <a:rPr lang="es-EC" sz="1600">
                              <a:effectLst/>
                            </a:rPr>
                            <a:t> </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4083380028"/>
                      </a:ext>
                    </a:extLst>
                  </a:tr>
                  <a:tr h="731520">
                    <a:tc>
                      <a:txBody>
                        <a:bodyPr/>
                        <a:lstStyle/>
                        <a:p>
                          <a:endParaRPr lang="es-MX"/>
                        </a:p>
                      </a:txBody>
                      <a:tcPr marL="68379" marR="68379" marT="0" marB="0">
                        <a:blipFill>
                          <a:blip r:embed="rId3"/>
                          <a:stretch>
                            <a:fillRect l="-990" t="-130579" r="-101273" b="-135537"/>
                          </a:stretch>
                        </a:blipFill>
                      </a:tcPr>
                    </a:tc>
                    <a:tc>
                      <a:txBody>
                        <a:bodyPr/>
                        <a:lstStyle/>
                        <a:p>
                          <a:pPr>
                            <a:tabLst>
                              <a:tab pos="819150" algn="l"/>
                            </a:tabLst>
                          </a:pPr>
                          <a:r>
                            <a:rPr lang="es-EC" sz="1200">
                              <a:effectLst/>
                            </a:rPr>
                            <a:t>En donde:</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 = valor medido de la potencia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Pent= Potencia de Transmisión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A = Pérdidas de Potencia en el cable</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95950659"/>
                      </a:ext>
                    </a:extLst>
                  </a:tr>
                  <a:tr h="914400">
                    <a:tc>
                      <a:txBody>
                        <a:bodyPr/>
                        <a:lstStyle/>
                        <a:p>
                          <a:endParaRPr lang="es-MX"/>
                        </a:p>
                      </a:txBody>
                      <a:tcPr marL="68379" marR="68379" marT="0" marB="0">
                        <a:blipFill>
                          <a:blip r:embed="rId3"/>
                          <a:stretch>
                            <a:fillRect l="-990" t="-186000" r="-101273" b="-9333"/>
                          </a:stretch>
                        </a:blipFill>
                      </a:tcPr>
                    </a:tc>
                    <a:tc>
                      <a:txBody>
                        <a:bodyPr/>
                        <a:lstStyle/>
                        <a:p>
                          <a:pPr algn="just">
                            <a:tabLst>
                              <a:tab pos="6515100" algn="l"/>
                            </a:tabLst>
                          </a:pPr>
                          <a:r>
                            <a:rPr lang="es-EC" sz="1200" dirty="0">
                              <a:effectLst/>
                            </a:rPr>
                            <a:t>En donde:</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 = valor medido de la potencia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Pt = potencia de transmisión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A = pérdidas de potencia en el cable (dB/km)</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L = longitud del cable (Km)</a:t>
                          </a:r>
                          <a:endParaRPr lang="es-MX" sz="1200" dirty="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2329218918"/>
                      </a:ext>
                    </a:extLst>
                  </a:tr>
                </a:tbl>
              </a:graphicData>
            </a:graphic>
          </p:graphicFrame>
        </mc:Fallback>
      </mc:AlternateContent>
    </p:spTree>
    <p:extLst>
      <p:ext uri="{BB962C8B-B14F-4D97-AF65-F5344CB8AC3E}">
        <p14:creationId xmlns:p14="http://schemas.microsoft.com/office/powerpoint/2010/main" val="4009223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Atenuación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7" name="Tabla 6">
            <a:extLst>
              <a:ext uri="{FF2B5EF4-FFF2-40B4-BE49-F238E27FC236}">
                <a16:creationId xmlns:a16="http://schemas.microsoft.com/office/drawing/2014/main" id="{5FDAB3A7-EB0B-478B-82C3-946FE010EED1}"/>
              </a:ext>
            </a:extLst>
          </p:cNvPr>
          <p:cNvGraphicFramePr>
            <a:graphicFrameLocks noGrp="1"/>
          </p:cNvGraphicFramePr>
          <p:nvPr>
            <p:extLst>
              <p:ext uri="{D42A27DB-BD31-4B8C-83A1-F6EECF244321}">
                <p14:modId xmlns:p14="http://schemas.microsoft.com/office/powerpoint/2010/main" val="3674480472"/>
              </p:ext>
            </p:extLst>
          </p:nvPr>
        </p:nvGraphicFramePr>
        <p:xfrm>
          <a:off x="470006" y="911374"/>
          <a:ext cx="7767640" cy="2098002"/>
        </p:xfrm>
        <a:graphic>
          <a:graphicData uri="http://schemas.openxmlformats.org/drawingml/2006/table">
            <a:tbl>
              <a:tblPr firstRow="1" firstCol="1" bandRow="1">
                <a:tableStyleId>{D113A9D2-9D6B-4929-AA2D-F23B5EE8CBE7}</a:tableStyleId>
              </a:tblPr>
              <a:tblGrid>
                <a:gridCol w="3883820">
                  <a:extLst>
                    <a:ext uri="{9D8B030D-6E8A-4147-A177-3AD203B41FA5}">
                      <a16:colId xmlns:a16="http://schemas.microsoft.com/office/drawing/2014/main" val="2074123756"/>
                    </a:ext>
                  </a:extLst>
                </a:gridCol>
                <a:gridCol w="3883820">
                  <a:extLst>
                    <a:ext uri="{9D8B030D-6E8A-4147-A177-3AD203B41FA5}">
                      <a16:colId xmlns:a16="http://schemas.microsoft.com/office/drawing/2014/main" val="2402017664"/>
                    </a:ext>
                  </a:extLst>
                </a:gridCol>
              </a:tblGrid>
              <a:tr h="335362">
                <a:tc>
                  <a:txBody>
                    <a:bodyPr/>
                    <a:lstStyle/>
                    <a:p>
                      <a:pPr algn="ctr">
                        <a:tabLst>
                          <a:tab pos="6515100" algn="l"/>
                        </a:tabLst>
                      </a:pPr>
                      <a:r>
                        <a:rPr lang="es-EC" sz="1200" b="1" dirty="0">
                          <a:effectLst/>
                        </a:rPr>
                        <a:t>CURVATURAS</a:t>
                      </a:r>
                      <a:endParaRPr lang="es-MX" sz="1200" b="1" dirty="0">
                        <a:effectLst/>
                        <a:latin typeface="Times New Roman" panose="02020603050405020304" pitchFamily="18" charset="0"/>
                        <a:ea typeface="Batang" panose="02030600000101010101" pitchFamily="18" charset="-127"/>
                      </a:endParaRPr>
                    </a:p>
                  </a:txBody>
                  <a:tcPr marL="68580" marR="68580" marT="0" marB="0"/>
                </a:tc>
                <a:tc>
                  <a:txBody>
                    <a:bodyPr/>
                    <a:lstStyle/>
                    <a:p>
                      <a:pPr algn="ctr">
                        <a:tabLst>
                          <a:tab pos="6515100" algn="l"/>
                        </a:tabLst>
                      </a:pPr>
                      <a:r>
                        <a:rPr lang="es-EC" sz="1200" dirty="0">
                          <a:effectLst/>
                        </a:rPr>
                        <a:t>PERDIDAS POR ACOPLAMIENTO</a:t>
                      </a:r>
                      <a:endParaRPr lang="es-MX" sz="1200" dirty="0">
                        <a:effectLst/>
                        <a:latin typeface="Times New Roman" panose="02020603050405020304" pitchFamily="18" charset="0"/>
                        <a:ea typeface="Batang" panose="02030600000101010101" pitchFamily="18" charset="-127"/>
                      </a:endParaRPr>
                    </a:p>
                  </a:txBody>
                  <a:tcPr marL="68580" marR="68580" marT="0" marB="0"/>
                </a:tc>
                <a:extLst>
                  <a:ext uri="{0D108BD9-81ED-4DB2-BD59-A6C34878D82A}">
                    <a16:rowId xmlns:a16="http://schemas.microsoft.com/office/drawing/2014/main" val="4292255345"/>
                  </a:ext>
                </a:extLst>
              </a:tr>
              <a:tr h="1762640">
                <a:tc>
                  <a:txBody>
                    <a:bodyPr/>
                    <a:lstStyle/>
                    <a:p>
                      <a:pPr algn="ctr">
                        <a:tabLst>
                          <a:tab pos="6515100" algn="l"/>
                        </a:tabLst>
                      </a:pPr>
                      <a:endParaRPr lang="es-EC" sz="1200" b="0" dirty="0">
                        <a:effectLst/>
                      </a:endParaRPr>
                    </a:p>
                    <a:p>
                      <a:pPr algn="ctr">
                        <a:tabLst>
                          <a:tab pos="6515100" algn="l"/>
                        </a:tabLst>
                      </a:pPr>
                      <a:endParaRPr lang="es-EC" sz="1200" b="0" dirty="0">
                        <a:effectLst/>
                      </a:endParaRPr>
                    </a:p>
                    <a:p>
                      <a:pPr algn="ctr">
                        <a:tabLst>
                          <a:tab pos="6515100" algn="l"/>
                        </a:tabLst>
                      </a:pPr>
                      <a:r>
                        <a:rPr lang="es-EC" sz="1200" b="0" dirty="0">
                          <a:effectLst/>
                        </a:rPr>
                        <a:t>Al instalar el cable se debe tener sumo cuidado de observar las especificaciones mínimas para el radio de las macro curvaturas, así como tener cuidado con las micro curvaturas.</a:t>
                      </a:r>
                      <a:r>
                        <a:rPr lang="es-MX" sz="1200" b="0" dirty="0">
                          <a:effectLst/>
                        </a:rPr>
                        <a:t> (Tomasi, 2003)</a:t>
                      </a:r>
                    </a:p>
                    <a:p>
                      <a:pPr algn="just">
                        <a:tabLst>
                          <a:tab pos="6515100" algn="l"/>
                        </a:tabLst>
                      </a:pPr>
                      <a:r>
                        <a:rPr lang="es-EC" sz="1200" b="0" dirty="0">
                          <a:effectLst/>
                        </a:rPr>
                        <a:t> </a:t>
                      </a:r>
                      <a:endParaRPr lang="es-MX" sz="1200" b="0" dirty="0">
                        <a:effectLst/>
                      </a:endParaRPr>
                    </a:p>
                    <a:p>
                      <a:pPr algn="just">
                        <a:tabLst>
                          <a:tab pos="6515100" algn="l"/>
                        </a:tabLst>
                      </a:pPr>
                      <a:r>
                        <a:rPr lang="es-EC" sz="1200" b="0" dirty="0">
                          <a:effectLst/>
                        </a:rPr>
                        <a:t> </a:t>
                      </a:r>
                      <a:endParaRPr lang="es-MX" sz="1200" b="0" dirty="0">
                        <a:effectLst/>
                      </a:endParaRPr>
                    </a:p>
                    <a:p>
                      <a:pPr algn="just">
                        <a:tabLst>
                          <a:tab pos="6515100" algn="l"/>
                        </a:tabLst>
                      </a:pPr>
                      <a:r>
                        <a:rPr lang="es-EC" sz="1200" b="0" dirty="0">
                          <a:effectLst/>
                        </a:rPr>
                        <a:t> </a:t>
                      </a:r>
                      <a:endParaRPr lang="es-MX" sz="1200" b="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457200">
                        <a:tabLst>
                          <a:tab pos="819150" algn="l"/>
                        </a:tabLst>
                      </a:pPr>
                      <a:endParaRPr lang="es-EC" sz="1200" dirty="0">
                        <a:effectLst/>
                      </a:endParaRPr>
                    </a:p>
                    <a:p>
                      <a:pPr marL="457200">
                        <a:tabLst>
                          <a:tab pos="819150" algn="l"/>
                        </a:tabLst>
                      </a:pPr>
                      <a:r>
                        <a:rPr lang="es-EC" sz="1200" dirty="0">
                          <a:effectLst/>
                        </a:rPr>
                        <a:t>“En los cables de fibra pueden presentarse pérdidas por acoplamiento en cualquiera de los tres tipos siguientes de uniones ópticas:</a:t>
                      </a:r>
                      <a:endParaRPr lang="es-MX" sz="1200" dirty="0">
                        <a:effectLst/>
                      </a:endParaRPr>
                    </a:p>
                    <a:p>
                      <a:pPr marL="171450" lvl="0" indent="-171450">
                        <a:buFont typeface="Arial" panose="020B0604020202020204" pitchFamily="34" charset="0"/>
                        <a:buChar char="•"/>
                      </a:pPr>
                      <a:r>
                        <a:rPr lang="es-EC" sz="1200" dirty="0">
                          <a:effectLst/>
                        </a:rPr>
                        <a:t>Conexiones de fuente luminosa a fibra.</a:t>
                      </a:r>
                      <a:endParaRPr lang="es-MX" sz="1200" dirty="0">
                        <a:effectLst/>
                      </a:endParaRPr>
                    </a:p>
                    <a:p>
                      <a:pPr marL="171450" lvl="0" indent="-171450">
                        <a:buFont typeface="Arial" panose="020B0604020202020204" pitchFamily="34" charset="0"/>
                        <a:buChar char="•"/>
                      </a:pPr>
                      <a:r>
                        <a:rPr lang="es-EC" sz="1200" dirty="0">
                          <a:effectLst/>
                        </a:rPr>
                        <a:t>Conexiones de fibra a fibra y </a:t>
                      </a:r>
                      <a:endParaRPr lang="es-MX" sz="1200" dirty="0">
                        <a:effectLst/>
                      </a:endParaRPr>
                    </a:p>
                    <a:p>
                      <a:pPr marL="171450" lvl="0" indent="-171450">
                        <a:buFont typeface="Arial" panose="020B0604020202020204" pitchFamily="34" charset="0"/>
                        <a:buChar char="•"/>
                      </a:pPr>
                      <a:r>
                        <a:rPr lang="es-EC" sz="1200" dirty="0">
                          <a:effectLst/>
                        </a:rPr>
                        <a:t>Conexiones de fibra a foto detector. </a:t>
                      </a:r>
                      <a:endParaRPr lang="es-MX" sz="1200" dirty="0">
                        <a:effectLst/>
                      </a:endParaRPr>
                    </a:p>
                  </a:txBody>
                  <a:tcPr marL="68580" marR="68580" marT="0" marB="0"/>
                </a:tc>
                <a:extLst>
                  <a:ext uri="{0D108BD9-81ED-4DB2-BD59-A6C34878D82A}">
                    <a16:rowId xmlns:a16="http://schemas.microsoft.com/office/drawing/2014/main" val="1585956573"/>
                  </a:ext>
                </a:extLst>
              </a:tr>
            </a:tbl>
          </a:graphicData>
        </a:graphic>
      </p:graphicFrame>
      <p:pic>
        <p:nvPicPr>
          <p:cNvPr id="15" name="Imagen 14">
            <a:extLst>
              <a:ext uri="{FF2B5EF4-FFF2-40B4-BE49-F238E27FC236}">
                <a16:creationId xmlns:a16="http://schemas.microsoft.com/office/drawing/2014/main" id="{167CA313-6E35-400D-9065-966D5007E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6356" y="3326998"/>
            <a:ext cx="2620642" cy="1150153"/>
          </a:xfrm>
          <a:prstGeom prst="rect">
            <a:avLst/>
          </a:prstGeom>
          <a:noFill/>
          <a:ln>
            <a:noFill/>
          </a:ln>
        </p:spPr>
      </p:pic>
      <p:pic>
        <p:nvPicPr>
          <p:cNvPr id="16" name="Imagen 15">
            <a:extLst>
              <a:ext uri="{FF2B5EF4-FFF2-40B4-BE49-F238E27FC236}">
                <a16:creationId xmlns:a16="http://schemas.microsoft.com/office/drawing/2014/main" id="{7C28619C-9A3E-47B1-A4E2-C08BAFEC39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003" y="2571750"/>
            <a:ext cx="1809763" cy="2633008"/>
          </a:xfrm>
          <a:prstGeom prst="rect">
            <a:avLst/>
          </a:prstGeom>
          <a:noFill/>
          <a:ln>
            <a:noFill/>
          </a:ln>
        </p:spPr>
      </p:pic>
    </p:spTree>
    <p:extLst>
      <p:ext uri="{BB962C8B-B14F-4D97-AF65-F5344CB8AC3E}">
        <p14:creationId xmlns:p14="http://schemas.microsoft.com/office/powerpoint/2010/main" val="3416590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8" name="Rectangle 12">
            <a:extLst>
              <a:ext uri="{FF2B5EF4-FFF2-40B4-BE49-F238E27FC236}">
                <a16:creationId xmlns:a16="http://schemas.microsoft.com/office/drawing/2014/main" id="{3BD333CF-988C-498C-97B8-15806A00938B}"/>
              </a:ext>
            </a:extLst>
          </p:cNvPr>
          <p:cNvSpPr>
            <a:spLocks noChangeArrowheads="1"/>
          </p:cNvSpPr>
          <p:nvPr/>
        </p:nvSpPr>
        <p:spPr bwMode="auto">
          <a:xfrm>
            <a:off x="391586" y="1451420"/>
            <a:ext cx="8613266" cy="178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 dispersión es la distorsión de la señal, resultante de los distintos modos (simple y multimodo), debido a los diferentes tiempos de desplazamiento de una señal a través de la fibra; no hay pérdida de potencia en la dispersión, pero se reduce la potencia pico de la señal. La dispersión se aplica tanto a señales analógicas como digitales; es normalmente especificada en nanosegundos por kilómetro.” (Tomasi, 2003)</a:t>
            </a:r>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10" name="Imagen 9">
            <a:extLst>
              <a:ext uri="{FF2B5EF4-FFF2-40B4-BE49-F238E27FC236}">
                <a16:creationId xmlns:a16="http://schemas.microsoft.com/office/drawing/2014/main" id="{CE169633-151F-4A2D-BF56-2C22498EE1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4610" y="2697678"/>
            <a:ext cx="3954780" cy="1080770"/>
          </a:xfrm>
          <a:prstGeom prst="rect">
            <a:avLst/>
          </a:prstGeom>
          <a:noFill/>
          <a:ln>
            <a:noFill/>
          </a:ln>
        </p:spPr>
      </p:pic>
    </p:spTree>
    <p:extLst>
      <p:ext uri="{BB962C8B-B14F-4D97-AF65-F5344CB8AC3E}">
        <p14:creationId xmlns:p14="http://schemas.microsoft.com/office/powerpoint/2010/main" val="55536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 Modal</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C8510162-AAE6-4145-9246-D5DCE4763171}"/>
                  </a:ext>
                </a:extLst>
              </p:cNvPr>
              <p:cNvGraphicFramePr>
                <a:graphicFrameLocks noGrp="1"/>
              </p:cNvGraphicFramePr>
              <p:nvPr>
                <p:extLst>
                  <p:ext uri="{D42A27DB-BD31-4B8C-83A1-F6EECF244321}">
                    <p14:modId xmlns:p14="http://schemas.microsoft.com/office/powerpoint/2010/main" val="2048696710"/>
                  </p:ext>
                </p:extLst>
              </p:nvPr>
            </p:nvGraphicFramePr>
            <p:xfrm>
              <a:off x="1113365" y="897763"/>
              <a:ext cx="6917270" cy="4198944"/>
            </p:xfrm>
            <a:graphic>
              <a:graphicData uri="http://schemas.openxmlformats.org/drawingml/2006/table">
                <a:tbl>
                  <a:tblPr firstRow="1" firstCol="1" bandRow="1">
                    <a:tableStyleId>{3C2FFA5D-87B4-456A-9821-1D502468CF0F}</a:tableStyleId>
                  </a:tblPr>
                  <a:tblGrid>
                    <a:gridCol w="6917270">
                      <a:extLst>
                        <a:ext uri="{9D8B030D-6E8A-4147-A177-3AD203B41FA5}">
                          <a16:colId xmlns:a16="http://schemas.microsoft.com/office/drawing/2014/main" val="2891025872"/>
                        </a:ext>
                      </a:extLst>
                    </a:gridCol>
                  </a:tblGrid>
                  <a:tr h="162077">
                    <a:tc>
                      <a:txBody>
                        <a:bodyPr/>
                        <a:lstStyle/>
                        <a:p>
                          <a:pPr marR="246380" algn="ctr">
                            <a:lnSpc>
                              <a:spcPct val="115000"/>
                            </a:lnSpc>
                            <a:spcBef>
                              <a:spcPts val="310"/>
                            </a:spcBef>
                            <a:spcAft>
                              <a:spcPts val="0"/>
                            </a:spcAft>
                          </a:pPr>
                          <a:r>
                            <a:rPr lang="es-EC" sz="1000" dirty="0">
                              <a:solidFill>
                                <a:schemeClr val="bg1"/>
                              </a:solidFill>
                              <a:effectLst/>
                            </a:rPr>
                            <a:t>DISPERSIÓN MODAL (SM)</a:t>
                          </a:r>
                          <a:endParaRPr lang="es-MX" sz="900" dirty="0">
                            <a:solidFill>
                              <a:schemeClr val="bg1"/>
                            </a:solidFill>
                            <a:effectLst/>
                            <a:latin typeface="Candara" panose="020E0502030303020204" pitchFamily="34" charset="0"/>
                            <a:ea typeface="Candara" panose="020E05020303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1306531492"/>
                      </a:ext>
                    </a:extLst>
                  </a:tr>
                  <a:tr h="4034987">
                    <a:tc>
                      <a:txBody>
                        <a:bodyPr/>
                        <a:lstStyle/>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“Componente principal en las fibras multimodo, la dispersión modal o ensanchamiento del pulso se debe a la diferencia en los tiempos de propagación de rayos de luz que van por diferentes trayectorias en una fibra. Se puede reducir en forma considerable usando fibras de índice graduado y se puede eliminar casi con el uso de las fibras monomodo de índice escalonado.” </a:t>
                          </a:r>
                          <a:r>
                            <a:rPr lang="es-MX" sz="1200" b="0" dirty="0">
                              <a:solidFill>
                                <a:schemeClr val="bg1"/>
                              </a:solidFill>
                              <a:effectLst/>
                              <a:latin typeface="Source Sans Pro" panose="020B0503030403020204" pitchFamily="34" charset="0"/>
                              <a:ea typeface="Source Sans Pro" panose="020B0503030403020204" pitchFamily="34" charset="0"/>
                            </a:rPr>
                            <a:t>(Tomasi, 2003)</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Dispersión Modal en fibra óptica</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Cálculo de la dispersión modal:</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14:m>
                            <m:oMathPara xmlns:m="http://schemas.openxmlformats.org/officeDocument/2006/math">
                              <m:oMathParaPr>
                                <m:jc m:val="centerGroup"/>
                              </m:oMathParaPr>
                              <m:oMath xmlns:m="http://schemas.openxmlformats.org/officeDocument/2006/math">
                                <m:r>
                                  <m:rPr>
                                    <m:sty m:val="p"/>
                                  </m:rPr>
                                  <a:rPr lang="es-EC" sz="1200" b="0" i="1" smtClean="0">
                                    <a:solidFill>
                                      <a:schemeClr val="bg1"/>
                                    </a:solidFill>
                                    <a:effectLst/>
                                    <a:latin typeface="Cambria Math" panose="02040503050406030204" pitchFamily="18" charset="0"/>
                                  </a:rPr>
                                  <m:t>Δ</m:t>
                                </m:r>
                                <m:sSub>
                                  <m:sSubPr>
                                    <m:ctrlPr>
                                      <a:rPr lang="es-MX" sz="1200" b="0" i="1">
                                        <a:solidFill>
                                          <a:schemeClr val="bg1"/>
                                        </a:solidFill>
                                        <a:effectLst/>
                                        <a:latin typeface="Cambria Math" panose="02040503050406030204" pitchFamily="18" charset="0"/>
                                      </a:rPr>
                                    </m:ctrlPr>
                                  </m:sSubPr>
                                  <m:e>
                                    <m:r>
                                      <m:rPr>
                                        <m:sty m:val="p"/>
                                      </m:rPr>
                                      <a:rPr lang="es-EC" sz="1200" b="0" i="1" smtClean="0">
                                        <a:solidFill>
                                          <a:schemeClr val="bg1"/>
                                        </a:solidFill>
                                        <a:effectLst/>
                                        <a:latin typeface="Cambria Math" panose="02040503050406030204" pitchFamily="18" charset="0"/>
                                      </a:rPr>
                                      <m:t>T</m:t>
                                    </m:r>
                                  </m:e>
                                  <m:sub>
                                    <m:r>
                                      <m:rPr>
                                        <m:sty m:val="p"/>
                                      </m:rPr>
                                      <a:rPr lang="es-EC" sz="1200" b="0" i="1" smtClean="0">
                                        <a:solidFill>
                                          <a:schemeClr val="bg1"/>
                                        </a:solidFill>
                                        <a:effectLst/>
                                        <a:latin typeface="Cambria Math" panose="02040503050406030204" pitchFamily="18" charset="0"/>
                                      </a:rPr>
                                      <m:t>ns</m:t>
                                    </m:r>
                                  </m:sub>
                                </m:sSub>
                                <m:r>
                                  <a:rPr lang="es-EC" sz="1200" b="0" smtClean="0">
                                    <a:solidFill>
                                      <a:schemeClr val="bg1"/>
                                    </a:solidFill>
                                    <a:effectLst/>
                                    <a:latin typeface="Cambria Math" panose="02040503050406030204" pitchFamily="18" charset="0"/>
                                  </a:rPr>
                                  <m:t>=</m:t>
                                </m:r>
                                <m:f>
                                  <m:fPr>
                                    <m:ctrlPr>
                                      <a:rPr lang="es-MX" sz="1200" b="0" i="1">
                                        <a:solidFill>
                                          <a:schemeClr val="bg1"/>
                                        </a:solidFill>
                                        <a:effectLst/>
                                        <a:latin typeface="Cambria Math" panose="02040503050406030204" pitchFamily="18" charset="0"/>
                                      </a:rPr>
                                    </m:ctrlPr>
                                  </m:fPr>
                                  <m:num>
                                    <m:r>
                                      <m:rPr>
                                        <m:sty m:val="p"/>
                                      </m:rPr>
                                      <a:rPr lang="es-EC" sz="1200" b="0" i="1" smtClean="0">
                                        <a:solidFill>
                                          <a:schemeClr val="bg1"/>
                                        </a:solidFill>
                                        <a:effectLst/>
                                        <a:latin typeface="Cambria Math" panose="02040503050406030204" pitchFamily="18" charset="0"/>
                                      </a:rPr>
                                      <m:t>N</m:t>
                                    </m:r>
                                    <m:sSup>
                                      <m:sSupPr>
                                        <m:ctrlPr>
                                          <a:rPr lang="es-MX" sz="1200" b="0" i="1">
                                            <a:solidFill>
                                              <a:schemeClr val="bg1"/>
                                            </a:solidFill>
                                            <a:effectLst/>
                                            <a:latin typeface="Cambria Math" panose="02040503050406030204" pitchFamily="18" charset="0"/>
                                          </a:rPr>
                                        </m:ctrlPr>
                                      </m:sSupPr>
                                      <m:e>
                                        <m:r>
                                          <m:rPr>
                                            <m:sty m:val="p"/>
                                          </m:rPr>
                                          <a:rPr lang="es-EC" sz="1200" b="0" i="1" smtClean="0">
                                            <a:solidFill>
                                              <a:schemeClr val="bg1"/>
                                            </a:solidFill>
                                            <a:effectLst/>
                                            <a:latin typeface="Cambria Math" panose="02040503050406030204" pitchFamily="18" charset="0"/>
                                          </a:rPr>
                                          <m:t>A</m:t>
                                        </m:r>
                                      </m:e>
                                      <m:sup>
                                        <m:r>
                                          <a:rPr lang="es-EC" sz="1200" b="0" i="1" smtClean="0">
                                            <a:solidFill>
                                              <a:schemeClr val="bg1"/>
                                            </a:solidFill>
                                            <a:effectLst/>
                                            <a:latin typeface="Cambria Math" panose="02040503050406030204" pitchFamily="18" charset="0"/>
                                          </a:rPr>
                                          <m:t>2</m:t>
                                        </m:r>
                                      </m:sup>
                                    </m:sSup>
                                  </m:num>
                                  <m:den>
                                    <m:r>
                                      <a:rPr lang="es-EC" sz="1200" b="0" i="1" smtClean="0">
                                        <a:solidFill>
                                          <a:schemeClr val="bg1"/>
                                        </a:solidFill>
                                        <a:effectLst/>
                                        <a:latin typeface="Cambria Math" panose="02040503050406030204" pitchFamily="18" charset="0"/>
                                      </a:rPr>
                                      <m:t>2</m:t>
                                    </m:r>
                                    <m:sSub>
                                      <m:sSubPr>
                                        <m:ctrlPr>
                                          <a:rPr lang="es-MX" sz="1200" b="0" i="1">
                                            <a:solidFill>
                                              <a:schemeClr val="bg1"/>
                                            </a:solidFill>
                                            <a:effectLst/>
                                            <a:latin typeface="Cambria Math" panose="02040503050406030204" pitchFamily="18" charset="0"/>
                                          </a:rPr>
                                        </m:ctrlPr>
                                      </m:sSubPr>
                                      <m:e>
                                        <m:r>
                                          <m:rPr>
                                            <m:sty m:val="p"/>
                                          </m:rPr>
                                          <a:rPr lang="es-EC" sz="1200" b="0" i="1" smtClean="0">
                                            <a:solidFill>
                                              <a:schemeClr val="bg1"/>
                                            </a:solidFill>
                                            <a:effectLst/>
                                            <a:latin typeface="Cambria Math" panose="02040503050406030204" pitchFamily="18" charset="0"/>
                                          </a:rPr>
                                          <m:t>η</m:t>
                                        </m:r>
                                      </m:e>
                                      <m:sub>
                                        <m:r>
                                          <a:rPr lang="es-EC" sz="1200" b="0" i="1" smtClean="0">
                                            <a:solidFill>
                                              <a:schemeClr val="bg1"/>
                                            </a:solidFill>
                                            <a:effectLst/>
                                            <a:latin typeface="Cambria Math" panose="02040503050406030204" pitchFamily="18" charset="0"/>
                                          </a:rPr>
                                          <m:t>1</m:t>
                                        </m:r>
                                      </m:sub>
                                    </m:sSub>
                                    <m:r>
                                      <m:rPr>
                                        <m:sty m:val="p"/>
                                      </m:rPr>
                                      <a:rPr lang="es-EC" sz="1200" b="0" i="1" smtClean="0">
                                        <a:solidFill>
                                          <a:schemeClr val="bg1"/>
                                        </a:solidFill>
                                        <a:effectLst/>
                                        <a:latin typeface="Cambria Math" panose="02040503050406030204" pitchFamily="18" charset="0"/>
                                      </a:rPr>
                                      <m:t>c</m:t>
                                    </m:r>
                                  </m:den>
                                </m:f>
                                <m:r>
                                  <m:rPr>
                                    <m:sty m:val="p"/>
                                  </m:rPr>
                                  <a:rPr lang="es-EC" sz="1200" b="0" i="1" smtClean="0">
                                    <a:solidFill>
                                      <a:schemeClr val="bg1"/>
                                    </a:solidFill>
                                    <a:effectLst/>
                                    <a:latin typeface="Cambria Math" panose="02040503050406030204" pitchFamily="18" charset="0"/>
                                  </a:rPr>
                                  <m:t>L</m:t>
                                </m:r>
                              </m:oMath>
                            </m:oMathPara>
                          </a14:m>
                          <a:endParaRPr lang="es-MX" sz="11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Donde: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NA = Apertura Numérica.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L = Longitud de la fibra (Km).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n1 = Índice de refracción núcleo. </a:t>
                          </a:r>
                          <a:endParaRPr lang="es-MX" sz="12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 = Velocidad de la luz en el vacío (3000 000 00 m/s)</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3570650558"/>
                      </a:ext>
                    </a:extLst>
                  </a:tr>
                </a:tbl>
              </a:graphicData>
            </a:graphic>
          </p:graphicFrame>
        </mc:Choice>
        <mc:Fallback xmlns="">
          <p:graphicFrame>
            <p:nvGraphicFramePr>
              <p:cNvPr id="4" name="Tabla 3">
                <a:extLst>
                  <a:ext uri="{FF2B5EF4-FFF2-40B4-BE49-F238E27FC236}">
                    <a16:creationId xmlns:a16="http://schemas.microsoft.com/office/drawing/2014/main" id="{C8510162-AAE6-4145-9246-D5DCE4763171}"/>
                  </a:ext>
                </a:extLst>
              </p:cNvPr>
              <p:cNvGraphicFramePr>
                <a:graphicFrameLocks noGrp="1"/>
              </p:cNvGraphicFramePr>
              <p:nvPr>
                <p:extLst>
                  <p:ext uri="{D42A27DB-BD31-4B8C-83A1-F6EECF244321}">
                    <p14:modId xmlns:p14="http://schemas.microsoft.com/office/powerpoint/2010/main" val="2048696710"/>
                  </p:ext>
                </p:extLst>
              </p:nvPr>
            </p:nvGraphicFramePr>
            <p:xfrm>
              <a:off x="1113365" y="897763"/>
              <a:ext cx="6917270" cy="4198944"/>
            </p:xfrm>
            <a:graphic>
              <a:graphicData uri="http://schemas.openxmlformats.org/drawingml/2006/table">
                <a:tbl>
                  <a:tblPr firstRow="1" firstCol="1" bandRow="1">
                    <a:tableStyleId>{3C2FFA5D-87B4-456A-9821-1D502468CF0F}</a:tableStyleId>
                  </a:tblPr>
                  <a:tblGrid>
                    <a:gridCol w="6917270">
                      <a:extLst>
                        <a:ext uri="{9D8B030D-6E8A-4147-A177-3AD203B41FA5}">
                          <a16:colId xmlns:a16="http://schemas.microsoft.com/office/drawing/2014/main" val="2891025872"/>
                        </a:ext>
                      </a:extLst>
                    </a:gridCol>
                  </a:tblGrid>
                  <a:tr h="163957">
                    <a:tc>
                      <a:txBody>
                        <a:bodyPr/>
                        <a:lstStyle/>
                        <a:p>
                          <a:pPr marR="246380" algn="ctr">
                            <a:lnSpc>
                              <a:spcPct val="115000"/>
                            </a:lnSpc>
                            <a:spcBef>
                              <a:spcPts val="310"/>
                            </a:spcBef>
                            <a:spcAft>
                              <a:spcPts val="0"/>
                            </a:spcAft>
                          </a:pPr>
                          <a:r>
                            <a:rPr lang="es-EC" sz="1000" dirty="0">
                              <a:solidFill>
                                <a:schemeClr val="bg1"/>
                              </a:solidFill>
                              <a:effectLst/>
                            </a:rPr>
                            <a:t>DISPERSIÓN MODAL (SM)</a:t>
                          </a:r>
                          <a:endParaRPr lang="es-MX" sz="900" dirty="0">
                            <a:solidFill>
                              <a:schemeClr val="bg1"/>
                            </a:solidFill>
                            <a:effectLst/>
                            <a:latin typeface="Candara" panose="020E0502030303020204" pitchFamily="34" charset="0"/>
                            <a:ea typeface="Candara" panose="020E05020303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1306531492"/>
                      </a:ext>
                    </a:extLst>
                  </a:tr>
                  <a:tr h="4034987">
                    <a:tc>
                      <a:txBody>
                        <a:bodyPr/>
                        <a:lstStyle/>
                        <a:p>
                          <a:endParaRPr lang="es-MX"/>
                        </a:p>
                      </a:txBody>
                      <a:tcPr marL="55327" marR="55327" marT="0" marB="0">
                        <a:blipFill>
                          <a:blip r:embed="rId4"/>
                          <a:stretch>
                            <a:fillRect l="-616" t="-4827" r="-968" b="-1810"/>
                          </a:stretch>
                        </a:blipFill>
                      </a:tcPr>
                    </a:tc>
                    <a:extLst>
                      <a:ext uri="{0D108BD9-81ED-4DB2-BD59-A6C34878D82A}">
                        <a16:rowId xmlns:a16="http://schemas.microsoft.com/office/drawing/2014/main" val="3570650558"/>
                      </a:ext>
                    </a:extLst>
                  </a:tr>
                </a:tbl>
              </a:graphicData>
            </a:graphic>
          </p:graphicFrame>
        </mc:Fallback>
      </mc:AlternateContent>
      <p:pic>
        <p:nvPicPr>
          <p:cNvPr id="11" name="Imagen 10">
            <a:extLst>
              <a:ext uri="{FF2B5EF4-FFF2-40B4-BE49-F238E27FC236}">
                <a16:creationId xmlns:a16="http://schemas.microsoft.com/office/drawing/2014/main" id="{B97611CB-3842-4B58-8ADF-15ADF526F4D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2133600"/>
            <a:ext cx="2082800" cy="984805"/>
          </a:xfrm>
          <a:prstGeom prst="rect">
            <a:avLst/>
          </a:prstGeom>
          <a:noFill/>
          <a:ln>
            <a:noFill/>
          </a:ln>
        </p:spPr>
      </p:pic>
    </p:spTree>
    <p:extLst>
      <p:ext uri="{BB962C8B-B14F-4D97-AF65-F5344CB8AC3E}">
        <p14:creationId xmlns:p14="http://schemas.microsoft.com/office/powerpoint/2010/main" val="1280926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 </a:t>
            </a:r>
            <a:r>
              <a:rPr lang="es-EC" sz="2400" b="1" dirty="0" err="1">
                <a:solidFill>
                  <a:srgbClr val="FFFFFF"/>
                </a:solidFill>
                <a:effectLst/>
                <a:latin typeface="Arial" panose="020B0604020202020204" pitchFamily="34" charset="0"/>
                <a:ea typeface="Batang" panose="02030600000101010101" pitchFamily="18" charset="-127"/>
              </a:rPr>
              <a:t>Intramodal</a:t>
            </a:r>
            <a:r>
              <a:rPr lang="es-EC" sz="2400" b="1" dirty="0">
                <a:solidFill>
                  <a:srgbClr val="FFFFFF"/>
                </a:solidFill>
                <a:effectLst/>
                <a:latin typeface="Arial" panose="020B0604020202020204" pitchFamily="34" charset="0"/>
                <a:ea typeface="Batang" panose="02030600000101010101" pitchFamily="18" charset="-127"/>
              </a:rPr>
              <a:t> o Cromática (SC)</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1" name="Imagen 10">
            <a:extLst>
              <a:ext uri="{FF2B5EF4-FFF2-40B4-BE49-F238E27FC236}">
                <a16:creationId xmlns:a16="http://schemas.microsoft.com/office/drawing/2014/main" id="{B97611CB-3842-4B58-8ADF-15ADF526F4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2133600"/>
            <a:ext cx="2082800" cy="984805"/>
          </a:xfrm>
          <a:prstGeom prst="rect">
            <a:avLst/>
          </a:prstGeom>
          <a:noFill/>
          <a:ln>
            <a:noFill/>
          </a:ln>
        </p:spPr>
      </p:pic>
      <mc:AlternateContent xmlns:mc="http://schemas.openxmlformats.org/markup-compatibility/2006" xmlns:a14="http://schemas.microsoft.com/office/drawing/2010/main">
        <mc:Choice Requires="a14">
          <p:graphicFrame>
            <p:nvGraphicFramePr>
              <p:cNvPr id="2" name="Tabla 1">
                <a:extLst>
                  <a:ext uri="{FF2B5EF4-FFF2-40B4-BE49-F238E27FC236}">
                    <a16:creationId xmlns:a16="http://schemas.microsoft.com/office/drawing/2014/main" id="{1CAC0AC4-39B8-45A7-9146-DDF0677445BB}"/>
                  </a:ext>
                </a:extLst>
              </p:cNvPr>
              <p:cNvGraphicFramePr>
                <a:graphicFrameLocks noGrp="1"/>
              </p:cNvGraphicFramePr>
              <p:nvPr>
                <p:extLst>
                  <p:ext uri="{D42A27DB-BD31-4B8C-83A1-F6EECF244321}">
                    <p14:modId xmlns:p14="http://schemas.microsoft.com/office/powerpoint/2010/main" val="3393056981"/>
                  </p:ext>
                </p:extLst>
              </p:nvPr>
            </p:nvGraphicFramePr>
            <p:xfrm>
              <a:off x="1163054" y="961771"/>
              <a:ext cx="6495046" cy="3943080"/>
            </p:xfrm>
            <a:graphic>
              <a:graphicData uri="http://schemas.openxmlformats.org/drawingml/2006/table">
                <a:tbl>
                  <a:tblPr firstRow="1" firstCol="1" bandRow="1">
                    <a:tableStyleId>{284E427A-3D55-4303-BF80-6455036E1DE7}</a:tableStyleId>
                  </a:tblPr>
                  <a:tblGrid>
                    <a:gridCol w="6495046">
                      <a:extLst>
                        <a:ext uri="{9D8B030D-6E8A-4147-A177-3AD203B41FA5}">
                          <a16:colId xmlns:a16="http://schemas.microsoft.com/office/drawing/2014/main" val="2799583892"/>
                        </a:ext>
                      </a:extLst>
                    </a:gridCol>
                  </a:tblGrid>
                  <a:tr h="177088">
                    <a:tc>
                      <a:txBody>
                        <a:bodyPr/>
                        <a:lstStyle/>
                        <a:p>
                          <a:pPr algn="ctr">
                            <a:lnSpc>
                              <a:spcPct val="115000"/>
                            </a:lnSpc>
                            <a:tabLst>
                              <a:tab pos="6515100" algn="l"/>
                            </a:tabLst>
                          </a:pPr>
                          <a:r>
                            <a:rPr lang="es-EC" sz="1000">
                              <a:effectLst/>
                            </a:rPr>
                            <a:t>DISPERSIÓN INTRAMODAL O CROMÁTICA (SC)</a:t>
                          </a:r>
                          <a:endParaRPr lang="es-MX" sz="1000">
                            <a:effectLst/>
                            <a:latin typeface="Times New Roman" panose="02020603050405020304" pitchFamily="18" charset="0"/>
                            <a:ea typeface="Batang" panose="02030600000101010101" pitchFamily="18" charset="-127"/>
                          </a:endParaRPr>
                        </a:p>
                      </a:txBody>
                      <a:tcPr marL="55607" marR="55607" marT="0" marB="0"/>
                    </a:tc>
                    <a:extLst>
                      <a:ext uri="{0D108BD9-81ED-4DB2-BD59-A6C34878D82A}">
                        <a16:rowId xmlns:a16="http://schemas.microsoft.com/office/drawing/2014/main" val="3519988006"/>
                      </a:ext>
                    </a:extLst>
                  </a:tr>
                  <a:tr h="3765992">
                    <a:tc>
                      <a:txBody>
                        <a:bodyPr/>
                        <a:lstStyle/>
                        <a:p>
                          <a:pPr algn="just">
                            <a:lnSpc>
                              <a:spcPct val="115000"/>
                            </a:lnSpc>
                          </a:pPr>
                          <a:r>
                            <a:rPr lang="es-ES" sz="1100" b="0" dirty="0">
                              <a:effectLst/>
                              <a:latin typeface="Source Sans Pro" panose="020B0503030403020204" pitchFamily="34" charset="0"/>
                              <a:ea typeface="Source Sans Pro" panose="020B0503030403020204" pitchFamily="34" charset="0"/>
                            </a:rPr>
                            <a:t>“Componente principal de la fibra monomodo, también llamada cromática dado que las fuentes no emiten una sola frecuencia sino una banda. Se debe a la dependencia del </a:t>
                          </a:r>
                          <a:r>
                            <a:rPr lang="es-EC" sz="1100" b="0" dirty="0">
                              <a:effectLst/>
                              <a:latin typeface="Source Sans Pro" panose="020B0503030403020204" pitchFamily="34" charset="0"/>
                              <a:ea typeface="Source Sans Pro" panose="020B0503030403020204" pitchFamily="34" charset="0"/>
                            </a:rPr>
                            <a:t>índice de refracción en función de la longitud de onda, si dos rayos tienen diferentes longitudes de onda son enviados simultáneamente sobre la misma trayectoria, estos arribaran ligeramente a diferentes tiempos; esto causa los mismos efectos de la dispersión modal, ensanchando el pulso óptico. </a:t>
                          </a:r>
                          <a:r>
                            <a:rPr lang="es-MX" sz="1100" b="0" dirty="0">
                              <a:effectLst/>
                              <a:latin typeface="Source Sans Pro" panose="020B0503030403020204" pitchFamily="34" charset="0"/>
                              <a:ea typeface="Source Sans Pro" panose="020B0503030403020204" pitchFamily="34" charset="0"/>
                            </a:rPr>
                            <a:t>(Tomasi, 2003)</a:t>
                          </a:r>
                        </a:p>
                        <a:p>
                          <a:pPr algn="just">
                            <a:lnSpc>
                              <a:spcPct val="115000"/>
                            </a:lnSpc>
                          </a:pPr>
                          <a:endParaRPr lang="es-MX" sz="110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En las fibras multimodo no importa mucho pues es mayor la dispersión modal; en las fibras monomodo si se debe de considerar, es por eso que en estas últimas se emplean preferentemente las fuentes LASER que tienen un ancho espectral mucho menor.” </a:t>
                          </a:r>
                          <a:r>
                            <a:rPr lang="es-MX" sz="1100" b="0" dirty="0">
                              <a:effectLst/>
                              <a:latin typeface="Source Sans Pro" panose="020B0503030403020204" pitchFamily="34" charset="0"/>
                              <a:ea typeface="Source Sans Pro" panose="020B0503030403020204" pitchFamily="34" charset="0"/>
                            </a:rPr>
                            <a:t>(Tomasi, 2003)</a:t>
                          </a:r>
                          <a:r>
                            <a:rPr lang="es-EC"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 </a:t>
                          </a:r>
                        </a:p>
                        <a:p>
                          <a:pPr marR="246380" algn="just">
                            <a:lnSpc>
                              <a:spcPct val="115000"/>
                            </a:lnSpc>
                            <a:spcBef>
                              <a:spcPts val="310"/>
                            </a:spcBef>
                            <a:spcAft>
                              <a:spcPts val="0"/>
                            </a:spcAft>
                          </a:pP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Cálculo de la dispersión cromática</a:t>
                          </a:r>
                          <a:r>
                            <a:rPr lang="es-MX"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14:m>
                            <m:oMathPara xmlns:m="http://schemas.openxmlformats.org/officeDocument/2006/math">
                              <m:oMathParaPr>
                                <m:jc m:val="centerGroup"/>
                              </m:oMathParaPr>
                              <m:oMath xmlns:m="http://schemas.openxmlformats.org/officeDocument/2006/math">
                                <m:r>
                                  <m:rPr>
                                    <m:sty m:val="p"/>
                                  </m:rPr>
                                  <a:rPr lang="es-EC" sz="1100" b="0" i="1" smtClean="0">
                                    <a:effectLst/>
                                    <a:latin typeface="Cambria Math" panose="02040503050406030204" pitchFamily="18" charset="0"/>
                                  </a:rPr>
                                  <m:t>ΔT</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ns</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Δt</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ns</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Km</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L</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Km</m:t>
                                </m:r>
                                <m:r>
                                  <a:rPr lang="es-EC" sz="1100" b="0">
                                    <a:effectLst/>
                                    <a:latin typeface="Cambria Math" panose="02040503050406030204" pitchFamily="18" charset="0"/>
                                  </a:rPr>
                                  <m:t>)</m:t>
                                </m:r>
                              </m:oMath>
                            </m:oMathPara>
                          </a14:m>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Dónde:</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ΔT = El ensanchamiento total del pulso.</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a:t>
                          </a:r>
                          <a:r>
                            <a:rPr lang="es-EC" sz="1100" b="0" dirty="0" err="1">
                              <a:effectLst/>
                              <a:latin typeface="Source Sans Pro" panose="020B0503030403020204" pitchFamily="34" charset="0"/>
                              <a:ea typeface="Source Sans Pro" panose="020B0503030403020204" pitchFamily="34" charset="0"/>
                            </a:rPr>
                            <a:t>Δt</a:t>
                          </a:r>
                          <a:r>
                            <a:rPr lang="es-EC" sz="1100" b="0" dirty="0">
                              <a:effectLst/>
                              <a:latin typeface="Source Sans Pro" panose="020B0503030403020204" pitchFamily="34" charset="0"/>
                              <a:ea typeface="Source Sans Pro" panose="020B0503030403020204" pitchFamily="34" charset="0"/>
                            </a:rPr>
                            <a:t> = constante de ensanchamiento del pulso (</a:t>
                          </a:r>
                          <a:r>
                            <a:rPr lang="es-EC" sz="1100" b="0" dirty="0" err="1">
                              <a:effectLst/>
                              <a:latin typeface="Source Sans Pro" panose="020B0503030403020204" pitchFamily="34" charset="0"/>
                              <a:ea typeface="Source Sans Pro" panose="020B0503030403020204" pitchFamily="34" charset="0"/>
                            </a:rPr>
                            <a:t>ns</a:t>
                          </a:r>
                          <a:r>
                            <a:rPr lang="es-EC" sz="1100" b="0" dirty="0">
                              <a:effectLst/>
                              <a:latin typeface="Source Sans Pro" panose="020B0503030403020204" pitchFamily="34" charset="0"/>
                              <a:ea typeface="Source Sans Pro" panose="020B0503030403020204" pitchFamily="34" charset="0"/>
                            </a:rPr>
                            <a:t>/km).</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L = Longitud total de la fibra (Km)</a:t>
                          </a:r>
                          <a:endParaRPr lang="es-MX" sz="110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endParaRPr lang="es-MX" sz="900" dirty="0">
                            <a:effectLst/>
                            <a:latin typeface="Candara" panose="020E0502030303020204" pitchFamily="34" charset="0"/>
                            <a:ea typeface="Candara" panose="020E0502030303020204" pitchFamily="34" charset="0"/>
                            <a:cs typeface="Candara" panose="020E0502030303020204" pitchFamily="34" charset="0"/>
                          </a:endParaRPr>
                        </a:p>
                      </a:txBody>
                      <a:tcPr marL="55607" marR="55607" marT="0" marB="0"/>
                    </a:tc>
                    <a:extLst>
                      <a:ext uri="{0D108BD9-81ED-4DB2-BD59-A6C34878D82A}">
                        <a16:rowId xmlns:a16="http://schemas.microsoft.com/office/drawing/2014/main" val="2403063624"/>
                      </a:ext>
                    </a:extLst>
                  </a:tr>
                </a:tbl>
              </a:graphicData>
            </a:graphic>
          </p:graphicFrame>
        </mc:Choice>
        <mc:Fallback xmlns="">
          <p:graphicFrame>
            <p:nvGraphicFramePr>
              <p:cNvPr id="2" name="Tabla 1">
                <a:extLst>
                  <a:ext uri="{FF2B5EF4-FFF2-40B4-BE49-F238E27FC236}">
                    <a16:creationId xmlns:a16="http://schemas.microsoft.com/office/drawing/2014/main" id="{1CAC0AC4-39B8-45A7-9146-DDF0677445BB}"/>
                  </a:ext>
                </a:extLst>
              </p:cNvPr>
              <p:cNvGraphicFramePr>
                <a:graphicFrameLocks noGrp="1"/>
              </p:cNvGraphicFramePr>
              <p:nvPr>
                <p:extLst>
                  <p:ext uri="{D42A27DB-BD31-4B8C-83A1-F6EECF244321}">
                    <p14:modId xmlns:p14="http://schemas.microsoft.com/office/powerpoint/2010/main" val="3393056981"/>
                  </p:ext>
                </p:extLst>
              </p:nvPr>
            </p:nvGraphicFramePr>
            <p:xfrm>
              <a:off x="1163054" y="961771"/>
              <a:ext cx="6495046" cy="3943080"/>
            </p:xfrm>
            <a:graphic>
              <a:graphicData uri="http://schemas.openxmlformats.org/drawingml/2006/table">
                <a:tbl>
                  <a:tblPr firstRow="1" firstCol="1" bandRow="1">
                    <a:tableStyleId>{284E427A-3D55-4303-BF80-6455036E1DE7}</a:tableStyleId>
                  </a:tblPr>
                  <a:tblGrid>
                    <a:gridCol w="6495046">
                      <a:extLst>
                        <a:ext uri="{9D8B030D-6E8A-4147-A177-3AD203B41FA5}">
                          <a16:colId xmlns:a16="http://schemas.microsoft.com/office/drawing/2014/main" val="2799583892"/>
                        </a:ext>
                      </a:extLst>
                    </a:gridCol>
                  </a:tblGrid>
                  <a:tr h="177088">
                    <a:tc>
                      <a:txBody>
                        <a:bodyPr/>
                        <a:lstStyle/>
                        <a:p>
                          <a:pPr algn="ctr">
                            <a:lnSpc>
                              <a:spcPct val="115000"/>
                            </a:lnSpc>
                            <a:tabLst>
                              <a:tab pos="6515100" algn="l"/>
                            </a:tabLst>
                          </a:pPr>
                          <a:r>
                            <a:rPr lang="es-EC" sz="1000">
                              <a:effectLst/>
                            </a:rPr>
                            <a:t>DISPERSIÓN INTRAMODAL O CROMÁTICA (SC)</a:t>
                          </a:r>
                          <a:endParaRPr lang="es-MX" sz="1000">
                            <a:effectLst/>
                            <a:latin typeface="Times New Roman" panose="02020603050405020304" pitchFamily="18" charset="0"/>
                            <a:ea typeface="Batang" panose="02030600000101010101" pitchFamily="18" charset="-127"/>
                          </a:endParaRPr>
                        </a:p>
                      </a:txBody>
                      <a:tcPr marL="55607" marR="55607" marT="0" marB="0"/>
                    </a:tc>
                    <a:extLst>
                      <a:ext uri="{0D108BD9-81ED-4DB2-BD59-A6C34878D82A}">
                        <a16:rowId xmlns:a16="http://schemas.microsoft.com/office/drawing/2014/main" val="3519988006"/>
                      </a:ext>
                    </a:extLst>
                  </a:tr>
                  <a:tr h="3765992">
                    <a:tc>
                      <a:txBody>
                        <a:bodyPr/>
                        <a:lstStyle/>
                        <a:p>
                          <a:endParaRPr lang="es-MX"/>
                        </a:p>
                      </a:txBody>
                      <a:tcPr marL="55607" marR="55607" marT="0" marB="0">
                        <a:blipFill>
                          <a:blip r:embed="rId4"/>
                          <a:stretch>
                            <a:fillRect l="-656" t="-5493" r="-937" b="-2100"/>
                          </a:stretch>
                        </a:blipFill>
                      </a:tcPr>
                    </a:tc>
                    <a:extLst>
                      <a:ext uri="{0D108BD9-81ED-4DB2-BD59-A6C34878D82A}">
                        <a16:rowId xmlns:a16="http://schemas.microsoft.com/office/drawing/2014/main" val="2403063624"/>
                      </a:ext>
                    </a:extLst>
                  </a:tr>
                </a:tbl>
              </a:graphicData>
            </a:graphic>
          </p:graphicFrame>
        </mc:Fallback>
      </mc:AlternateContent>
    </p:spTree>
    <p:extLst>
      <p:ext uri="{BB962C8B-B14F-4D97-AF65-F5344CB8AC3E}">
        <p14:creationId xmlns:p14="http://schemas.microsoft.com/office/powerpoint/2010/main" val="299651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HISTORIA</a:t>
            </a:r>
            <a:endParaRPr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FACTOR DE CALIDAD O MERITO DE LA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5273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530734" y="1343698"/>
                <a:ext cx="8613266" cy="44313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 aplicación de la Fibra Óptica depende del factor de Mérito, que es igual al producto del Ancho de banda de la fibra por la longitud del cable de la fibra.  El factor de mérito determina la calidad de la Fibra Óptica según su aplicación.</a:t>
                </a:r>
              </a:p>
              <a:p>
                <a:pPr algn="just"/>
                <a:endParaRPr lang="es-MX" dirty="0"/>
              </a:p>
              <a:p>
                <a:pPr algn="just"/>
                <a14:m>
                  <m:oMathPara xmlns:m="http://schemas.openxmlformats.org/officeDocument/2006/math">
                    <m:oMathParaPr>
                      <m:jc m:val="centerGroup"/>
                    </m:oMathParaPr>
                    <m:oMath xmlns:m="http://schemas.openxmlformats.org/officeDocument/2006/math">
                      <m:r>
                        <m:rPr>
                          <m:sty m:val="p"/>
                        </m:rPr>
                        <a:rPr lang="es-EC" sz="1800" smtClean="0">
                          <a:effectLst/>
                          <a:latin typeface="Cambria Math" panose="02040503050406030204" pitchFamily="18" charset="0"/>
                          <a:ea typeface="Batang" panose="02030600000101010101" pitchFamily="18" charset="-127"/>
                          <a:cs typeface="Arial" panose="020B0604020202020204" pitchFamily="34" charset="0"/>
                        </a:rPr>
                        <m:t>F</m:t>
                      </m:r>
                      <m:r>
                        <a:rPr lang="es-EC" sz="1800" smtClean="0">
                          <a:effectLst/>
                          <a:latin typeface="Cambria Math" panose="02040503050406030204" pitchFamily="18" charset="0"/>
                          <a:ea typeface="Batang" panose="02030600000101010101" pitchFamily="18" charset="-127"/>
                          <a:cs typeface="Arial" panose="020B0604020202020204" pitchFamily="34" charset="0"/>
                        </a:rPr>
                        <m:t>=</m:t>
                      </m:r>
                      <m:r>
                        <m:rPr>
                          <m:sty m:val="p"/>
                        </m:rPr>
                        <a:rPr lang="es-EC" sz="1800" smtClean="0">
                          <a:effectLst/>
                          <a:latin typeface="Cambria Math" panose="02040503050406030204" pitchFamily="18" charset="0"/>
                          <a:ea typeface="Batang" panose="02030600000101010101" pitchFamily="18" charset="-127"/>
                          <a:cs typeface="Arial" panose="020B0604020202020204" pitchFamily="34" charset="0"/>
                        </a:rPr>
                        <m:t>A</m:t>
                      </m:r>
                      <m:sSub>
                        <m:sSub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bPr>
                        <m:e>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B</m:t>
                          </m:r>
                        </m:e>
                        <m:sub>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FO</m:t>
                          </m:r>
                        </m:sub>
                      </m:sSub>
                      <m:r>
                        <a:rPr lang="es-EC"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X</m:t>
                      </m:r>
                      <m:r>
                        <a:rPr lang="es-EC" sz="1800">
                          <a:effectLst/>
                          <a:latin typeface="Cambria Math" panose="02040503050406030204" pitchFamily="18" charset="0"/>
                          <a:ea typeface="Batang" panose="02030600000101010101" pitchFamily="18" charset="-127"/>
                          <a:cs typeface="Arial" panose="020B0604020202020204" pitchFamily="34" charset="0"/>
                        </a:rPr>
                        <m:t> </m:t>
                      </m:r>
                      <m:sSub>
                        <m:sSub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bPr>
                        <m:e>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L</m:t>
                          </m:r>
                        </m:e>
                        <m:sub>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FO</m:t>
                          </m:r>
                        </m:sub>
                      </m:sSub>
                      <m:r>
                        <a:rPr lang="es-EC" sz="1800">
                          <a:effectLst/>
                          <a:latin typeface="Cambria Math" panose="02040503050406030204" pitchFamily="18" charset="0"/>
                          <a:ea typeface="Batang" panose="02030600000101010101" pitchFamily="18" charset="-127"/>
                          <a:cs typeface="Arial" panose="020B0604020202020204" pitchFamily="34" charset="0"/>
                        </a:rPr>
                        <m:t> </m:t>
                      </m:r>
                      <m:r>
                        <a:rPr lang="en-US" sz="1800">
                          <a:effectLst/>
                          <a:latin typeface="Cambria Math" panose="02040503050406030204" pitchFamily="18" charset="0"/>
                          <a:ea typeface="Batang" panose="02030600000101010101" pitchFamily="18" charset="-127"/>
                          <a:cs typeface="Arial" panose="020B0604020202020204" pitchFamily="34" charset="0"/>
                        </a:rPr>
                        <m:t>[</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MHz</m:t>
                      </m:r>
                      <m:r>
                        <a:rPr lang="es-MX"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x</m:t>
                      </m:r>
                      <m:r>
                        <a:rPr lang="es-MX"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Km</m:t>
                      </m:r>
                      <m:r>
                        <a:rPr lang="en-US" sz="1800">
                          <a:effectLst/>
                          <a:latin typeface="Cambria Math" panose="02040503050406030204" pitchFamily="18" charset="0"/>
                          <a:ea typeface="Batang" panose="02030600000101010101" pitchFamily="18" charset="-127"/>
                          <a:cs typeface="Arial" panose="020B0604020202020204" pitchFamily="34" charset="0"/>
                        </a:rPr>
                        <m:t>]</m:t>
                      </m:r>
                    </m:oMath>
                  </m:oMathPara>
                </a14:m>
                <a:endParaRPr lang="es-MX" sz="1800" dirty="0">
                  <a:effectLst/>
                  <a:latin typeface="Times New Roman" panose="02020603050405020304" pitchFamily="18" charset="0"/>
                  <a:ea typeface="Batang" panose="02030600000101010101" pitchFamily="18" charset="-127"/>
                </a:endParaRPr>
              </a:p>
              <a:p>
                <a:pPr algn="just"/>
                <a:endParaRPr lang="es-MX" dirty="0"/>
              </a:p>
              <a:p>
                <a:pPr algn="just"/>
                <a:r>
                  <a:rPr lang="es-MX" dirty="0"/>
                  <a:t>El ancho de banda se obtiene de acuerdo con la dispersión total de la fibra. El ancho de banda se calcula con la siguiente ecuación: </a:t>
                </a:r>
                <a:endParaRPr lang="es-MX" dirty="0">
                  <a:solidFill>
                    <a:schemeClr val="tx1"/>
                  </a:solidFill>
                </a:endParaRPr>
              </a:p>
              <a:p>
                <a:pPr algn="just">
                  <a:tabLst>
                    <a:tab pos="6515100" algn="l"/>
                  </a:tabLst>
                </a:pPr>
                <a14:m>
                  <m:oMathPara xmlns:m="http://schemas.openxmlformats.org/officeDocument/2006/math">
                    <m:oMathParaPr>
                      <m:jc m:val="centerGroup"/>
                    </m:oMathParaPr>
                    <m:oMath xmlns:m="http://schemas.openxmlformats.org/officeDocument/2006/math">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𝐴𝐵</m:t>
                      </m:r>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 =0.187 / </m:t>
                      </m:r>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𝑆𝑇𝑂𝑇𝐴𝐿</m:t>
                      </m:r>
                    </m:oMath>
                  </m:oMathPara>
                </a14:m>
                <a:endParaRPr lang="es-MX" sz="1800" dirty="0">
                  <a:solidFill>
                    <a:schemeClr val="tx1"/>
                  </a:solidFill>
                  <a:effectLst/>
                  <a:latin typeface="Times New Roman" panose="02020603050405020304" pitchFamily="18" charset="0"/>
                  <a:ea typeface="Batang" panose="02030600000101010101" pitchFamily="18" charset="-127"/>
                </a:endParaRPr>
              </a:p>
              <a:p>
                <a:pPr marL="521335" marR="582295" algn="ctr">
                  <a:lnSpc>
                    <a:spcPct val="107000"/>
                  </a:lnSpc>
                  <a:spcBef>
                    <a:spcPts val="110"/>
                  </a:spcBef>
                  <a:spcAft>
                    <a:spcPts val="0"/>
                  </a:spcAft>
                  <a:tabLst>
                    <a:tab pos="521335" algn="l"/>
                    <a:tab pos="521970" algn="l"/>
                  </a:tabLst>
                </a:pPr>
                <a14:m>
                  <m:oMathPara xmlns:m="http://schemas.openxmlformats.org/officeDocument/2006/math">
                    <m:oMathParaPr>
                      <m:jc m:val="centerGroup"/>
                    </m:oMathParaPr>
                    <m:oMath xmlns:m="http://schemas.openxmlformats.org/officeDocument/2006/math">
                      <m:r>
                        <a:rPr lang="es-EC" sz="1800" i="1">
                          <a:effectLst/>
                          <a:latin typeface="Cambria Math" panose="02040503050406030204" pitchFamily="18" charset="0"/>
                          <a:ea typeface="Batang" panose="02030600000101010101" pitchFamily="18" charset="-127"/>
                          <a:cs typeface="Arial" panose="020B0604020202020204" pitchFamily="34" charset="0"/>
                        </a:rPr>
                        <m:t>𝑆</m:t>
                      </m:r>
                      <m:r>
                        <a:rPr lang="es-EC" sz="1800" i="1">
                          <a:effectLst/>
                          <a:latin typeface="Cambria Math" panose="02040503050406030204" pitchFamily="18" charset="0"/>
                          <a:ea typeface="Batang" panose="02030600000101010101" pitchFamily="18" charset="-127"/>
                          <a:cs typeface="Arial" panose="020B0604020202020204" pitchFamily="34" charset="0"/>
                        </a:rPr>
                        <m:t>= </m:t>
                      </m:r>
                      <m:rad>
                        <m:radPr>
                          <m:degHide m:val="on"/>
                          <m:ctrlPr>
                            <a:rPr lang="es-MX" sz="1800" i="1">
                              <a:effectLst/>
                              <a:latin typeface="Cambria Math" panose="02040503050406030204" pitchFamily="18" charset="0"/>
                              <a:ea typeface="Batang" panose="02030600000101010101" pitchFamily="18" charset="-127"/>
                              <a:cs typeface="Arial" panose="020B0604020202020204" pitchFamily="34" charset="0"/>
                            </a:rPr>
                          </m:ctrlPr>
                        </m:radPr>
                        <m:deg/>
                        <m:e>
                          <m:r>
                            <a:rPr lang="es-EC" sz="1800" i="1">
                              <a:effectLst/>
                              <a:latin typeface="Cambria Math" panose="02040503050406030204" pitchFamily="18" charset="0"/>
                              <a:ea typeface="Batang" panose="02030600000101010101" pitchFamily="18" charset="-127"/>
                              <a:cs typeface="Arial" panose="020B0604020202020204" pitchFamily="34" charset="0"/>
                            </a:rPr>
                            <m:t>𝑆</m:t>
                          </m:r>
                          <m:sSup>
                            <m:sSup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pPr>
                            <m:e>
                              <m:r>
                                <a:rPr lang="es-EC" sz="1800" i="1">
                                  <a:effectLst/>
                                  <a:latin typeface="Cambria Math" panose="02040503050406030204" pitchFamily="18" charset="0"/>
                                  <a:ea typeface="Batang" panose="02030600000101010101" pitchFamily="18" charset="-127"/>
                                  <a:cs typeface="Arial" panose="020B0604020202020204" pitchFamily="34" charset="0"/>
                                </a:rPr>
                                <m:t>𝑐</m:t>
                              </m:r>
                            </m:e>
                            <m:sup>
                              <m:r>
                                <a:rPr lang="es-EC" sz="1800" i="1">
                                  <a:effectLst/>
                                  <a:latin typeface="Cambria Math" panose="02040503050406030204" pitchFamily="18" charset="0"/>
                                  <a:ea typeface="Batang" panose="02030600000101010101" pitchFamily="18" charset="-127"/>
                                  <a:cs typeface="Arial" panose="020B0604020202020204" pitchFamily="34" charset="0"/>
                                </a:rPr>
                                <m:t>2</m:t>
                              </m:r>
                            </m:sup>
                          </m:sSup>
                          <m:r>
                            <a:rPr lang="es-EC" sz="1800" i="1">
                              <a:effectLst/>
                              <a:latin typeface="Cambria Math" panose="02040503050406030204" pitchFamily="18" charset="0"/>
                              <a:ea typeface="Batang" panose="02030600000101010101" pitchFamily="18" charset="-127"/>
                              <a:cs typeface="Arial" panose="020B0604020202020204" pitchFamily="34" charset="0"/>
                            </a:rPr>
                            <m:t>+</m:t>
                          </m:r>
                          <m:r>
                            <a:rPr lang="es-EC" sz="1800" i="1">
                              <a:effectLst/>
                              <a:latin typeface="Cambria Math" panose="02040503050406030204" pitchFamily="18" charset="0"/>
                              <a:ea typeface="Batang" panose="02030600000101010101" pitchFamily="18" charset="-127"/>
                              <a:cs typeface="Arial" panose="020B0604020202020204" pitchFamily="34" charset="0"/>
                            </a:rPr>
                            <m:t>𝑆</m:t>
                          </m:r>
                          <m:sSup>
                            <m:sSup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pPr>
                            <m:e>
                              <m:r>
                                <a:rPr lang="es-EC" sz="1800" i="1">
                                  <a:effectLst/>
                                  <a:latin typeface="Cambria Math" panose="02040503050406030204" pitchFamily="18" charset="0"/>
                                  <a:ea typeface="Batang" panose="02030600000101010101" pitchFamily="18" charset="-127"/>
                                  <a:cs typeface="Arial" panose="020B0604020202020204" pitchFamily="34" charset="0"/>
                                </a:rPr>
                                <m:t>𝑚</m:t>
                              </m:r>
                            </m:e>
                            <m:sup>
                              <m:r>
                                <a:rPr lang="es-EC" sz="1800" i="1">
                                  <a:effectLst/>
                                  <a:latin typeface="Cambria Math" panose="02040503050406030204" pitchFamily="18" charset="0"/>
                                  <a:ea typeface="Batang" panose="02030600000101010101" pitchFamily="18" charset="-127"/>
                                  <a:cs typeface="Arial" panose="020B0604020202020204" pitchFamily="34" charset="0"/>
                                </a:rPr>
                                <m:t>2</m:t>
                              </m:r>
                            </m:sup>
                          </m:sSup>
                        </m:e>
                      </m:rad>
                    </m:oMath>
                  </m:oMathPara>
                </a14:m>
                <a:endParaRPr lang="es-MX" dirty="0"/>
              </a:p>
              <a:p>
                <a:pPr algn="just"/>
                <a:r>
                  <a:rPr lang="es-MX" dirty="0"/>
                  <a:t>Dónde:</a:t>
                </a:r>
              </a:p>
              <a:p>
                <a:pPr algn="just"/>
                <a:r>
                  <a:rPr lang="es-MX" dirty="0"/>
                  <a:t>✓ S = Dispersión Total</a:t>
                </a:r>
              </a:p>
              <a:p>
                <a:pPr algn="just"/>
                <a:r>
                  <a:rPr lang="es-MX" dirty="0"/>
                  <a:t>✓ Sc = Dispersión Cromática</a:t>
                </a:r>
              </a:p>
              <a:p>
                <a:pPr algn="just"/>
                <a:r>
                  <a:rPr lang="es-MX" dirty="0"/>
                  <a:t>✓ Sm = Dispersión Modal</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530734" y="1343698"/>
                <a:ext cx="8613266" cy="4431341"/>
              </a:xfrm>
              <a:prstGeom prst="rect">
                <a:avLst/>
              </a:prstGeom>
              <a:blipFill>
                <a:blip r:embed="rId3"/>
                <a:stretch>
                  <a:fillRect l="-212" r="-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Tree>
    <p:extLst>
      <p:ext uri="{BB962C8B-B14F-4D97-AF65-F5344CB8AC3E}">
        <p14:creationId xmlns:p14="http://schemas.microsoft.com/office/powerpoint/2010/main" val="712696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B2A08A30-1404-46EF-9072-AA4E2F0DBE62}"/>
                  </a:ext>
                </a:extLst>
              </p:cNvPr>
              <p:cNvGraphicFramePr>
                <a:graphicFrameLocks noGrp="1"/>
              </p:cNvGraphicFramePr>
              <p:nvPr>
                <p:extLst>
                  <p:ext uri="{D42A27DB-BD31-4B8C-83A1-F6EECF244321}">
                    <p14:modId xmlns:p14="http://schemas.microsoft.com/office/powerpoint/2010/main" val="1245528438"/>
                  </p:ext>
                </p:extLst>
              </p:nvPr>
            </p:nvGraphicFramePr>
            <p:xfrm>
              <a:off x="2122754" y="1130598"/>
              <a:ext cx="5116246" cy="3799802"/>
            </p:xfrm>
            <a:graphic>
              <a:graphicData uri="http://schemas.openxmlformats.org/drawingml/2006/table">
                <a:tbl>
                  <a:tblPr firstRow="1" firstCol="1" bandRow="1">
                    <a:tableStyleId>{284E427A-3D55-4303-BF80-6455036E1DE7}</a:tableStyleId>
                  </a:tblPr>
                  <a:tblGrid>
                    <a:gridCol w="5116246">
                      <a:extLst>
                        <a:ext uri="{9D8B030D-6E8A-4147-A177-3AD203B41FA5}">
                          <a16:colId xmlns:a16="http://schemas.microsoft.com/office/drawing/2014/main" val="631490129"/>
                        </a:ext>
                      </a:extLst>
                    </a:gridCol>
                  </a:tblGrid>
                  <a:tr h="983398">
                    <a:tc>
                      <a:txBody>
                        <a:bodyPr/>
                        <a:lstStyle/>
                        <a:p>
                          <a:pPr marL="0" lvl="0" indent="0">
                            <a:buFont typeface="+mj-lt"/>
                            <a:buNone/>
                          </a:pPr>
                          <a:r>
                            <a:rPr lang="es-EC" sz="1100" b="0" dirty="0">
                              <a:solidFill>
                                <a:schemeClr val="tx1"/>
                              </a:solidFill>
                              <a:effectLst/>
                            </a:rPr>
                            <a:t>a. Para fibra óptica de alta calidad (grandes factores de mérito, F). </a:t>
                          </a:r>
                          <a:endParaRPr lang="es-MX" sz="1100" b="0" dirty="0">
                            <a:solidFill>
                              <a:schemeClr val="tx1"/>
                            </a:solidFill>
                            <a:effectLst/>
                          </a:endParaRPr>
                        </a:p>
                        <a:p>
                          <a:pPr algn="just">
                            <a:tabLst>
                              <a:tab pos="6515100" algn="l"/>
                            </a:tabLst>
                          </a:pPr>
                          <a14:m>
                            <m:oMathPara xmlns:m="http://schemas.openxmlformats.org/officeDocument/2006/math">
                              <m:oMathParaPr>
                                <m:jc m:val="centerGroup"/>
                              </m:oMathParaPr>
                              <m:oMath xmlns:m="http://schemas.openxmlformats.org/officeDocument/2006/math">
                                <m:r>
                                  <m:rPr>
                                    <m:sty m:val="p"/>
                                  </m:rPr>
                                  <a:rPr lang="es-EC" sz="1600" b="0" i="1" smtClean="0">
                                    <a:solidFill>
                                      <a:schemeClr val="tx1"/>
                                    </a:solidFill>
                                    <a:effectLst/>
                                    <a:latin typeface="Cambria Math" panose="02040503050406030204" pitchFamily="18" charset="0"/>
                                  </a:rPr>
                                  <m:t>F</m:t>
                                </m:r>
                                <m:r>
                                  <a:rPr lang="es-EC" sz="1600" b="0">
                                    <a:solidFill>
                                      <a:schemeClr val="tx1"/>
                                    </a:solidFill>
                                    <a:effectLst/>
                                    <a:latin typeface="Cambria Math" panose="02040503050406030204" pitchFamily="18" charset="0"/>
                                  </a:rPr>
                                  <m:t>=</m:t>
                                </m:r>
                                <m:r>
                                  <m:rPr>
                                    <m:sty m:val="p"/>
                                  </m:rPr>
                                  <a:rPr lang="es-EC" sz="1600" b="0" i="1">
                                    <a:solidFill>
                                      <a:schemeClr val="tx1"/>
                                    </a:solidFill>
                                    <a:effectLst/>
                                    <a:latin typeface="Cambria Math" panose="02040503050406030204" pitchFamily="18" charset="0"/>
                                  </a:rPr>
                                  <m:t>A</m:t>
                                </m:r>
                                <m:sSub>
                                  <m:sSubPr>
                                    <m:ctrlPr>
                                      <a:rPr lang="es-MX" sz="1600" b="0" i="1">
                                        <a:solidFill>
                                          <a:schemeClr val="tx1"/>
                                        </a:solidFill>
                                        <a:effectLst/>
                                        <a:latin typeface="Cambria Math" panose="02040503050406030204" pitchFamily="18" charset="0"/>
                                      </a:rPr>
                                    </m:ctrlPr>
                                  </m:sSubPr>
                                  <m:e>
                                    <m:r>
                                      <m:rPr>
                                        <m:sty m:val="p"/>
                                      </m:rPr>
                                      <a:rPr lang="es-EC" sz="1600" b="0" i="1" smtClean="0">
                                        <a:solidFill>
                                          <a:schemeClr val="tx1"/>
                                        </a:solidFill>
                                        <a:effectLst/>
                                        <a:latin typeface="Cambria Math" panose="02040503050406030204" pitchFamily="18" charset="0"/>
                                      </a:rPr>
                                      <m:t>B</m:t>
                                    </m:r>
                                  </m:e>
                                  <m:sub>
                                    <m:r>
                                      <m:rPr>
                                        <m:sty m:val="p"/>
                                      </m:rPr>
                                      <a:rPr lang="es-EC" sz="1600" b="0" i="1" smtClean="0">
                                        <a:solidFill>
                                          <a:schemeClr val="tx1"/>
                                        </a:solidFill>
                                        <a:effectLst/>
                                        <a:latin typeface="Cambria Math" panose="02040503050406030204" pitchFamily="18" charset="0"/>
                                      </a:rPr>
                                      <m:t>FO</m:t>
                                    </m:r>
                                  </m:sub>
                                </m:sSub>
                                <m:r>
                                  <a:rPr lang="es-EC" sz="1600" b="0" smtClean="0">
                                    <a:solidFill>
                                      <a:schemeClr val="tx1"/>
                                    </a:solidFill>
                                    <a:effectLst/>
                                    <a:latin typeface="Cambria Math" panose="02040503050406030204" pitchFamily="18" charset="0"/>
                                  </a:rPr>
                                  <m:t> </m:t>
                                </m:r>
                                <m:r>
                                  <m:rPr>
                                    <m:sty m:val="p"/>
                                  </m:rPr>
                                  <a:rPr lang="es-EC" sz="1600" b="0" i="1">
                                    <a:solidFill>
                                      <a:schemeClr val="tx1"/>
                                    </a:solidFill>
                                    <a:effectLst/>
                                    <a:latin typeface="Cambria Math" panose="02040503050406030204" pitchFamily="18" charset="0"/>
                                  </a:rPr>
                                  <m:t>X</m:t>
                                </m:r>
                                <m:r>
                                  <a:rPr lang="es-EC" sz="1600" b="0">
                                    <a:solidFill>
                                      <a:schemeClr val="tx1"/>
                                    </a:solidFill>
                                    <a:effectLst/>
                                    <a:latin typeface="Cambria Math" panose="02040503050406030204" pitchFamily="18" charset="0"/>
                                  </a:rPr>
                                  <m:t> </m:t>
                                </m:r>
                                <m:sSub>
                                  <m:sSubPr>
                                    <m:ctrlPr>
                                      <a:rPr lang="es-MX" sz="1600" b="0" i="1">
                                        <a:solidFill>
                                          <a:schemeClr val="tx1"/>
                                        </a:solidFill>
                                        <a:effectLst/>
                                        <a:latin typeface="Cambria Math" panose="02040503050406030204" pitchFamily="18" charset="0"/>
                                      </a:rPr>
                                    </m:ctrlPr>
                                  </m:sSubPr>
                                  <m:e>
                                    <m:r>
                                      <m:rPr>
                                        <m:sty m:val="p"/>
                                      </m:rPr>
                                      <a:rPr lang="es-EC" sz="1600" b="0" i="1" smtClean="0">
                                        <a:solidFill>
                                          <a:schemeClr val="tx1"/>
                                        </a:solidFill>
                                        <a:effectLst/>
                                        <a:latin typeface="Cambria Math" panose="02040503050406030204" pitchFamily="18" charset="0"/>
                                      </a:rPr>
                                      <m:t>L</m:t>
                                    </m:r>
                                  </m:e>
                                  <m:sub>
                                    <m:r>
                                      <m:rPr>
                                        <m:sty m:val="p"/>
                                      </m:rPr>
                                      <a:rPr lang="es-EC" sz="1600" b="0" i="1" smtClean="0">
                                        <a:solidFill>
                                          <a:schemeClr val="tx1"/>
                                        </a:solidFill>
                                        <a:effectLst/>
                                        <a:latin typeface="Cambria Math" panose="02040503050406030204" pitchFamily="18" charset="0"/>
                                      </a:rPr>
                                      <m:t>FO</m:t>
                                    </m:r>
                                  </m:sub>
                                </m:sSub>
                                <m:r>
                                  <a:rPr lang="es-EC" sz="1600" b="0" smtClean="0">
                                    <a:solidFill>
                                      <a:schemeClr val="tx1"/>
                                    </a:solidFill>
                                    <a:effectLst/>
                                    <a:latin typeface="Cambria Math" panose="02040503050406030204" pitchFamily="18" charset="0"/>
                                  </a:rPr>
                                  <m:t> </m:t>
                                </m:r>
                                <m:r>
                                  <a:rPr lang="en-US" sz="1600" b="0" smtClean="0">
                                    <a:solidFill>
                                      <a:schemeClr val="tx1"/>
                                    </a:solidFill>
                                    <a:effectLst/>
                                    <a:latin typeface="Cambria Math" panose="02040503050406030204" pitchFamily="18" charset="0"/>
                                  </a:rPr>
                                  <m:t>[</m:t>
                                </m:r>
                                <m:r>
                                  <m:rPr>
                                    <m:sty m:val="p"/>
                                  </m:rPr>
                                  <a:rPr lang="es-MX" sz="1600" b="0" i="1" smtClean="0">
                                    <a:solidFill>
                                      <a:schemeClr val="tx1"/>
                                    </a:solidFill>
                                    <a:effectLst/>
                                    <a:latin typeface="Cambria Math" panose="02040503050406030204" pitchFamily="18" charset="0"/>
                                  </a:rPr>
                                  <m:t>MHz</m:t>
                                </m:r>
                                <m:r>
                                  <a:rPr lang="es-MX" sz="1600" b="0">
                                    <a:solidFill>
                                      <a:schemeClr val="tx1"/>
                                    </a:solidFill>
                                    <a:effectLst/>
                                    <a:latin typeface="Cambria Math" panose="02040503050406030204" pitchFamily="18" charset="0"/>
                                  </a:rPr>
                                  <m:t> </m:t>
                                </m:r>
                                <m:r>
                                  <m:rPr>
                                    <m:sty m:val="p"/>
                                  </m:rPr>
                                  <a:rPr lang="es-MX" sz="1600" b="0" i="1">
                                    <a:solidFill>
                                      <a:schemeClr val="tx1"/>
                                    </a:solidFill>
                                    <a:effectLst/>
                                    <a:latin typeface="Cambria Math" panose="02040503050406030204" pitchFamily="18" charset="0"/>
                                  </a:rPr>
                                  <m:t>x</m:t>
                                </m:r>
                                <m:r>
                                  <a:rPr lang="es-MX" sz="1600" b="0">
                                    <a:solidFill>
                                      <a:schemeClr val="tx1"/>
                                    </a:solidFill>
                                    <a:effectLst/>
                                    <a:latin typeface="Cambria Math" panose="02040503050406030204" pitchFamily="18" charset="0"/>
                                  </a:rPr>
                                  <m:t> </m:t>
                                </m:r>
                                <m:r>
                                  <m:rPr>
                                    <m:sty m:val="p"/>
                                  </m:rPr>
                                  <a:rPr lang="es-MX" sz="1600" b="0" i="1">
                                    <a:solidFill>
                                      <a:schemeClr val="tx1"/>
                                    </a:solidFill>
                                    <a:effectLst/>
                                    <a:latin typeface="Cambria Math" panose="02040503050406030204" pitchFamily="18" charset="0"/>
                                  </a:rPr>
                                  <m:t>Km</m:t>
                                </m:r>
                                <m:r>
                                  <a:rPr lang="en-US" sz="1600" b="0" smtClean="0">
                                    <a:solidFill>
                                      <a:schemeClr val="tx1"/>
                                    </a:solidFill>
                                    <a:effectLst/>
                                    <a:latin typeface="Cambria Math" panose="02040503050406030204" pitchFamily="18" charset="0"/>
                                  </a:rPr>
                                  <m:t>]</m:t>
                                </m:r>
                              </m:oMath>
                            </m:oMathPara>
                          </a14:m>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solidFill>
                                <a:schemeClr val="tx1"/>
                              </a:solidFill>
                              <a:effectLst/>
                            </a:rPr>
                            <a:t>Fibra Óptica monomodo F &gt; 10000 [MHz x Km].</a:t>
                          </a:r>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solidFill>
                                <a:schemeClr val="tx1"/>
                              </a:solidFill>
                              <a:effectLst/>
                            </a:rPr>
                            <a:t>Enlaces Submarinos, interurbanos trabajan con 4500 Mbps.</a:t>
                          </a:r>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n-US" sz="1100" b="0" dirty="0">
                              <a:solidFill>
                                <a:schemeClr val="tx1"/>
                              </a:solidFill>
                              <a:effectLst/>
                            </a:rPr>
                            <a:t>2ª = 5 a 10 um </a:t>
                          </a:r>
                          <a14:m>
                            <m:oMath xmlns:m="http://schemas.openxmlformats.org/officeDocument/2006/math">
                              <m:r>
                                <m:rPr>
                                  <m:sty m:val="p"/>
                                </m:rPr>
                                <a:rPr lang="es-EC" sz="1100" b="0" i="1" smtClean="0">
                                  <a:solidFill>
                                    <a:schemeClr val="tx1"/>
                                  </a:solidFill>
                                  <a:effectLst/>
                                  <a:latin typeface="Cambria Math" panose="02040503050406030204" pitchFamily="18" charset="0"/>
                                </a:rPr>
                                <m:t>λ</m:t>
                              </m:r>
                              <m:r>
                                <a:rPr lang="es-EC" sz="1100" b="0">
                                  <a:solidFill>
                                    <a:schemeClr val="tx1"/>
                                  </a:solidFill>
                                  <a:effectLst/>
                                  <a:latin typeface="Cambria Math" panose="02040503050406030204" pitchFamily="18" charset="0"/>
                                </a:rPr>
                                <m:t>=</m:t>
                              </m:r>
                              <m:r>
                                <a:rPr lang="en-US" sz="1100" b="0" i="1" smtClean="0">
                                  <a:solidFill>
                                    <a:schemeClr val="tx1"/>
                                  </a:solidFill>
                                  <a:effectLst/>
                                  <a:latin typeface="Cambria Math" panose="02040503050406030204" pitchFamily="18" charset="0"/>
                                </a:rPr>
                                <m:t>1300</m:t>
                              </m:r>
                              <m:r>
                                <a:rPr lang="en-US" sz="1100" b="0">
                                  <a:solidFill>
                                    <a:schemeClr val="tx1"/>
                                  </a:solidFill>
                                  <a:effectLst/>
                                  <a:latin typeface="Cambria Math" panose="02040503050406030204" pitchFamily="18" charset="0"/>
                                </a:rPr>
                                <m:t> </m:t>
                              </m:r>
                              <m:r>
                                <m:rPr>
                                  <m:sty m:val="p"/>
                                </m:rPr>
                                <a:rPr lang="en-US" sz="1100" b="0" i="1">
                                  <a:solidFill>
                                    <a:schemeClr val="tx1"/>
                                  </a:solidFill>
                                  <a:effectLst/>
                                  <a:latin typeface="Cambria Math" panose="02040503050406030204" pitchFamily="18" charset="0"/>
                                </a:rPr>
                                <m:t>a</m:t>
                              </m:r>
                              <m:r>
                                <a:rPr lang="en-US" sz="1100" b="0">
                                  <a:solidFill>
                                    <a:schemeClr val="tx1"/>
                                  </a:solidFill>
                                  <a:effectLst/>
                                  <a:latin typeface="Cambria Math" panose="02040503050406030204" pitchFamily="18" charset="0"/>
                                </a:rPr>
                                <m:t> </m:t>
                              </m:r>
                              <m:r>
                                <a:rPr lang="en-US" sz="1100" b="0" i="1">
                                  <a:solidFill>
                                    <a:schemeClr val="tx1"/>
                                  </a:solidFill>
                                  <a:effectLst/>
                                  <a:latin typeface="Cambria Math" panose="02040503050406030204" pitchFamily="18" charset="0"/>
                                </a:rPr>
                                <m:t>1650</m:t>
                              </m:r>
                              <m:r>
                                <a:rPr lang="en-US" sz="1100" b="0">
                                  <a:solidFill>
                                    <a:schemeClr val="tx1"/>
                                  </a:solidFill>
                                  <a:effectLst/>
                                  <a:latin typeface="Cambria Math" panose="02040503050406030204" pitchFamily="18" charset="0"/>
                                </a:rPr>
                                <m:t> </m:t>
                              </m:r>
                              <m:r>
                                <m:rPr>
                                  <m:sty m:val="p"/>
                                </m:rPr>
                                <a:rPr lang="en-US" sz="1100" b="0" i="1">
                                  <a:solidFill>
                                    <a:schemeClr val="tx1"/>
                                  </a:solidFill>
                                  <a:effectLst/>
                                  <a:latin typeface="Cambria Math" panose="02040503050406030204" pitchFamily="18" charset="0"/>
                                </a:rPr>
                                <m:t>nm</m:t>
                              </m:r>
                              <m:r>
                                <a:rPr lang="en-US" sz="1100" b="0">
                                  <a:solidFill>
                                    <a:schemeClr val="tx1"/>
                                  </a:solidFill>
                                  <a:effectLst/>
                                  <a:latin typeface="Cambria Math" panose="02040503050406030204" pitchFamily="18" charset="0"/>
                                </a:rPr>
                                <m:t>.</m:t>
                              </m:r>
                            </m:oMath>
                          </a14:m>
                          <a:endParaRPr lang="es-MX" sz="1100" b="0" dirty="0">
                            <a:solidFill>
                              <a:schemeClr val="tx1"/>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407105484"/>
                      </a:ext>
                    </a:extLst>
                  </a:tr>
                  <a:tr h="1123911">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b. Fibra Óptica con 200 &lt; F &lt; 1200 [MHz x Km] de mediana calidad.</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 Telefonía Urbana (centrales).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TV digital.</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Multiservicio 1300 ó 1550 nm.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WAN.</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325714878"/>
                      </a:ext>
                    </a:extLst>
                  </a:tr>
                  <a:tr h="749424">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c. Fibra Óptica con 15 &lt; F &lt; 20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vidrio).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LAN.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datos en campus, edificios, entre ellos.</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1321785463"/>
                      </a:ext>
                    </a:extLst>
                  </a:tr>
                  <a:tr h="943069">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d. Fibra Óptica con 5 &lt; F &lt; 10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plástico).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WAN.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Enlaces punto a punto (cortas distancias).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Aplicaciones militares (alta fiabilidad).</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565809641"/>
                      </a:ext>
                    </a:extLst>
                  </a:tr>
                </a:tbl>
              </a:graphicData>
            </a:graphic>
          </p:graphicFrame>
        </mc:Choice>
        <mc:Fallback xmlns="">
          <p:graphicFrame>
            <p:nvGraphicFramePr>
              <p:cNvPr id="4" name="Tabla 3">
                <a:extLst>
                  <a:ext uri="{FF2B5EF4-FFF2-40B4-BE49-F238E27FC236}">
                    <a16:creationId xmlns:a16="http://schemas.microsoft.com/office/drawing/2014/main" id="{B2A08A30-1404-46EF-9072-AA4E2F0DBE62}"/>
                  </a:ext>
                </a:extLst>
              </p:cNvPr>
              <p:cNvGraphicFramePr>
                <a:graphicFrameLocks noGrp="1"/>
              </p:cNvGraphicFramePr>
              <p:nvPr>
                <p:extLst>
                  <p:ext uri="{D42A27DB-BD31-4B8C-83A1-F6EECF244321}">
                    <p14:modId xmlns:p14="http://schemas.microsoft.com/office/powerpoint/2010/main" val="1245528438"/>
                  </p:ext>
                </p:extLst>
              </p:nvPr>
            </p:nvGraphicFramePr>
            <p:xfrm>
              <a:off x="2122754" y="1130598"/>
              <a:ext cx="5116246" cy="3799802"/>
            </p:xfrm>
            <a:graphic>
              <a:graphicData uri="http://schemas.openxmlformats.org/drawingml/2006/table">
                <a:tbl>
                  <a:tblPr firstRow="1" firstCol="1" bandRow="1">
                    <a:tableStyleId>{284E427A-3D55-4303-BF80-6455036E1DE7}</a:tableStyleId>
                  </a:tblPr>
                  <a:tblGrid>
                    <a:gridCol w="5116246">
                      <a:extLst>
                        <a:ext uri="{9D8B030D-6E8A-4147-A177-3AD203B41FA5}">
                          <a16:colId xmlns:a16="http://schemas.microsoft.com/office/drawing/2014/main" val="631490129"/>
                        </a:ext>
                      </a:extLst>
                    </a:gridCol>
                  </a:tblGrid>
                  <a:tr h="983398">
                    <a:tc>
                      <a:txBody>
                        <a:bodyPr/>
                        <a:lstStyle/>
                        <a:p>
                          <a:endParaRPr lang="es-MX"/>
                        </a:p>
                      </a:txBody>
                      <a:tcPr marL="59556" marR="59556" marT="0" marB="0">
                        <a:blipFill>
                          <a:blip r:embed="rId3"/>
                          <a:stretch>
                            <a:fillRect l="-952" t="-4969" r="-1310" b="-295652"/>
                          </a:stretch>
                        </a:blipFill>
                      </a:tcPr>
                    </a:tc>
                    <a:extLst>
                      <a:ext uri="{0D108BD9-81ED-4DB2-BD59-A6C34878D82A}">
                        <a16:rowId xmlns:a16="http://schemas.microsoft.com/office/drawing/2014/main" val="407105484"/>
                      </a:ext>
                    </a:extLst>
                  </a:tr>
                  <a:tr h="1123911">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b. Fibra Óptica con 200 &lt; F &lt; 1200 [MHz x Km] de mediana calidad.</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 Telefonía Urbana (centrales).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TV digital.</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Multiservicio 1300 ó 1550 nm.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WAN.</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325714878"/>
                      </a:ext>
                    </a:extLst>
                  </a:tr>
                  <a:tr h="749424">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c. Fibra Óptica con 15 &lt; F &lt; 20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vidrio).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LAN.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datos en campus, edificios, entre ellos.</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1321785463"/>
                      </a:ext>
                    </a:extLst>
                  </a:tr>
                  <a:tr h="943069">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d. Fibra Óptica con 5 &lt; F &lt; 10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plástico).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WAN.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Enlaces punto a punto (cortas distancias).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Aplicaciones militares (alta fiabilidad).</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565809641"/>
                      </a:ext>
                    </a:extLst>
                  </a:tr>
                </a:tbl>
              </a:graphicData>
            </a:graphic>
          </p:graphicFrame>
        </mc:Fallback>
      </mc:AlternateContent>
    </p:spTree>
    <p:extLst>
      <p:ext uri="{BB962C8B-B14F-4D97-AF65-F5344CB8AC3E}">
        <p14:creationId xmlns:p14="http://schemas.microsoft.com/office/powerpoint/2010/main" val="3391360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0"/>
        <p:cNvGrpSpPr/>
        <p:nvPr/>
      </p:nvGrpSpPr>
      <p:grpSpPr>
        <a:xfrm>
          <a:off x="0" y="0"/>
          <a:ext cx="0" cy="0"/>
          <a:chOff x="0" y="0"/>
          <a:chExt cx="0" cy="0"/>
        </a:xfrm>
      </p:grpSpPr>
      <p:sp>
        <p:nvSpPr>
          <p:cNvPr id="3061" name="Google Shape;3061;p63"/>
          <p:cNvSpPr txBox="1">
            <a:spLocks noGrp="1"/>
          </p:cNvSpPr>
          <p:nvPr>
            <p:ph type="title" idx="4294967295"/>
          </p:nvPr>
        </p:nvSpPr>
        <p:spPr>
          <a:xfrm>
            <a:off x="1048350" y="4780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MX" dirty="0">
                <a:solidFill>
                  <a:srgbClr val="FFFFFF"/>
                </a:solidFill>
                <a:latin typeface="Arial"/>
                <a:ea typeface="Arial"/>
                <a:cs typeface="Arial"/>
                <a:sym typeface="Arial"/>
              </a:rPr>
              <a:t>Bibliografía</a:t>
            </a:r>
          </a:p>
        </p:txBody>
      </p:sp>
      <p:sp>
        <p:nvSpPr>
          <p:cNvPr id="3063" name="Google Shape;3063;p63"/>
          <p:cNvSpPr txBox="1">
            <a:spLocks noGrp="1"/>
          </p:cNvSpPr>
          <p:nvPr>
            <p:ph type="body" idx="4294967295"/>
          </p:nvPr>
        </p:nvSpPr>
        <p:spPr>
          <a:xfrm>
            <a:off x="340025" y="2095300"/>
            <a:ext cx="8463950" cy="12128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C. Vega, J. M. (2007). Sistemas de Telecomunicación. Cantabria: Universidad de Cantabria.</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Gregory, C. (22 de Abril de 2017). </a:t>
            </a:r>
            <a:r>
              <a:rPr lang="es-MX" dirty="0" err="1">
                <a:solidFill>
                  <a:schemeClr val="tx1"/>
                </a:solidFill>
                <a:latin typeface="Open Sans SemiBold"/>
                <a:ea typeface="Open Sans SemiBold"/>
                <a:cs typeface="Open Sans SemiBold"/>
                <a:sym typeface="Open Sans SemiBold"/>
              </a:rPr>
              <a:t>slideplayer</a:t>
            </a:r>
            <a:r>
              <a:rPr lang="es-MX" dirty="0">
                <a:solidFill>
                  <a:schemeClr val="tx1"/>
                </a:solidFill>
                <a:latin typeface="Open Sans SemiBold"/>
                <a:ea typeface="Open Sans SemiBold"/>
                <a:cs typeface="Open Sans SemiBold"/>
                <a:sym typeface="Open Sans SemiBold"/>
              </a:rPr>
              <a:t>. Obtenido de https://slideplayer.es/slide/3439183/</a:t>
            </a:r>
          </a:p>
          <a:p>
            <a:pPr marL="0" lvl="0" indent="0" algn="ctr" rtl="0">
              <a:spcBef>
                <a:spcPts val="0"/>
              </a:spcBef>
              <a:spcAft>
                <a:spcPts val="0"/>
              </a:spcAft>
              <a:buNone/>
            </a:pPr>
            <a:r>
              <a:rPr lang="es-MX" dirty="0" err="1">
                <a:solidFill>
                  <a:schemeClr val="tx1"/>
                </a:solidFill>
                <a:latin typeface="Open Sans SemiBold"/>
                <a:ea typeface="Open Sans SemiBold"/>
                <a:cs typeface="Open Sans SemiBold"/>
                <a:sym typeface="Open Sans SemiBold"/>
              </a:rPr>
              <a:t>HuamFlo</a:t>
            </a:r>
            <a:r>
              <a:rPr lang="es-MX" dirty="0">
                <a:solidFill>
                  <a:schemeClr val="tx1"/>
                </a:solidFill>
                <a:latin typeface="Open Sans SemiBold"/>
                <a:ea typeface="Open Sans SemiBold"/>
                <a:cs typeface="Open Sans SemiBold"/>
                <a:sym typeface="Open Sans SemiBold"/>
              </a:rPr>
              <a:t>, J. (16 de Mayo de 2012). Scribd . Obtenido de https://es.scribd.com/document/356110076/Ventanas-de-Operacion</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Pallo Noroña, J. P. (2021). CAPÍTULO 1 FUNDAMENTOS DE LOS SISTEMAS ÓPTICOS. Ambato: UTA.</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Tomasi, W. (2003). Sistemas de Comunicaciones Electrónicas. México: Pearson Education.</a:t>
            </a:r>
          </a:p>
          <a:p>
            <a:pPr marL="0" lvl="0" indent="0" algn="ctr" rtl="0">
              <a:spcBef>
                <a:spcPts val="0"/>
              </a:spcBef>
              <a:spcAft>
                <a:spcPts val="0"/>
              </a:spcAft>
              <a:buClr>
                <a:schemeClr val="dk1"/>
              </a:buClr>
              <a:buSzPts val="1100"/>
              <a:buFont typeface="Arial"/>
              <a:buNone/>
            </a:pPr>
            <a:r>
              <a:rPr lang="en" dirty="0">
                <a:solidFill>
                  <a:schemeClr val="tx1"/>
                </a:solidFill>
                <a:uFill>
                  <a:noFill/>
                </a:uFill>
                <a:latin typeface="Open Sans SemiBold"/>
                <a:ea typeface="Open Sans SemiBold"/>
                <a:cs typeface="Open Sans SemiBold"/>
                <a:sym typeface="Open Sans SemiBold"/>
                <a:hlinkClick r:id="rId3">
                  <a:extLst>
                    <a:ext uri="{A12FA001-AC4F-418D-AE19-62706E023703}">
                      <ahyp:hlinkClr xmlns:ahyp="http://schemas.microsoft.com/office/drawing/2018/hyperlinkcolor" val="tx"/>
                    </a:ext>
                  </a:extLst>
                </a:hlinkClick>
              </a:rPr>
              <a:t>)</a:t>
            </a:r>
            <a:endParaRPr dirty="0">
              <a:solidFill>
                <a:schemeClr val="tx1"/>
              </a:solidFill>
              <a:latin typeface="Open Sans SemiBold"/>
              <a:ea typeface="Open Sans SemiBold"/>
              <a:cs typeface="Open Sans SemiBold"/>
              <a:sym typeface="Open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Historia.</a:t>
            </a:r>
            <a:endParaRPr dirty="0"/>
          </a:p>
        </p:txBody>
      </p:sp>
      <p:sp>
        <p:nvSpPr>
          <p:cNvPr id="1040" name="Google Shape;1040;p39"/>
          <p:cNvSpPr txBox="1">
            <a:spLocks noGrp="1"/>
          </p:cNvSpPr>
          <p:nvPr>
            <p:ph type="body" idx="1"/>
          </p:nvPr>
        </p:nvSpPr>
        <p:spPr>
          <a:xfrm>
            <a:off x="764273" y="1773938"/>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En poco más de 10 años la fibra óptica se ha convertido en una de las tecnologías más avanzadas que se utilizan como medio de transmisión de información. Este novedoso material vino a revolucionar los procesos de las telecomunicaciones en todos los sentidos, desde lograr una mayor velocidad en la transmisión y disminuir casi en su totalidad los ruidos y las interferencias hasta multiplicar las formas de envío en comunicaciones y recepción por vía telefónica. (Gregory, 2017)</a:t>
            </a:r>
          </a:p>
          <a:p>
            <a:pPr marL="0" lvl="0" indent="0" algn="just" rtl="0">
              <a:spcBef>
                <a:spcPts val="0"/>
              </a:spcBef>
              <a:spcAft>
                <a:spcPts val="0"/>
              </a:spcAft>
              <a:buClr>
                <a:srgbClr val="273D40"/>
              </a:buClr>
              <a:buSzPts val="600"/>
              <a:buFont typeface="Arial"/>
              <a:buNone/>
            </a:pPr>
            <a:endParaRPr lang="es-MX" dirty="0"/>
          </a:p>
        </p:txBody>
      </p:sp>
    </p:spTree>
    <p:extLst>
      <p:ext uri="{BB962C8B-B14F-4D97-AF65-F5344CB8AC3E}">
        <p14:creationId xmlns:p14="http://schemas.microsoft.com/office/powerpoint/2010/main" val="325881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3322037" y="77291"/>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Historia.</a:t>
            </a:r>
            <a:endParaRPr dirty="0"/>
          </a:p>
        </p:txBody>
      </p:sp>
      <p:graphicFrame>
        <p:nvGraphicFramePr>
          <p:cNvPr id="6" name="Diagrama 5">
            <a:extLst>
              <a:ext uri="{FF2B5EF4-FFF2-40B4-BE49-F238E27FC236}">
                <a16:creationId xmlns:a16="http://schemas.microsoft.com/office/drawing/2014/main" id="{E3D2B5CF-C886-407D-AA42-9F007759B56E}"/>
              </a:ext>
            </a:extLst>
          </p:cNvPr>
          <p:cNvGraphicFramePr/>
          <p:nvPr>
            <p:extLst>
              <p:ext uri="{D42A27DB-BD31-4B8C-83A1-F6EECF244321}">
                <p14:modId xmlns:p14="http://schemas.microsoft.com/office/powerpoint/2010/main" val="416138377"/>
              </p:ext>
            </p:extLst>
          </p:nvPr>
        </p:nvGraphicFramePr>
        <p:xfrm>
          <a:off x="60890" y="1451530"/>
          <a:ext cx="9083110" cy="251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 de texto 9">
            <a:extLst>
              <a:ext uri="{FF2B5EF4-FFF2-40B4-BE49-F238E27FC236}">
                <a16:creationId xmlns:a16="http://schemas.microsoft.com/office/drawing/2014/main" id="{F2F7C703-9363-475D-A945-DE21B16F51E1}"/>
              </a:ext>
            </a:extLst>
          </p:cNvPr>
          <p:cNvSpPr txBox="1"/>
          <p:nvPr/>
        </p:nvSpPr>
        <p:spPr>
          <a:xfrm>
            <a:off x="60890" y="361801"/>
            <a:ext cx="1230780" cy="1895425"/>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dirty="0">
                <a:effectLst/>
                <a:latin typeface="Arial" panose="020B0604020202020204" pitchFamily="34" charset="0"/>
                <a:ea typeface="Batang" panose="020B0503020000020004" pitchFamily="18" charset="-127"/>
              </a:rPr>
              <a:t>Bell experimento con un aparato que llamó fotófono, era un dispositivo formado por espejos y detectores de selenio que transmitía ondas sonoras sobre un rayo de luz.</a:t>
            </a:r>
            <a:endParaRPr lang="es-MX" sz="1200" dirty="0">
              <a:effectLst/>
              <a:latin typeface="Times New Roman" panose="02020603050405020304" pitchFamily="18" charset="0"/>
              <a:ea typeface="Batang" panose="020B0503020000020004" pitchFamily="18" charset="-127"/>
            </a:endParaRPr>
          </a:p>
        </p:txBody>
      </p:sp>
      <p:sp>
        <p:nvSpPr>
          <p:cNvPr id="12" name="Cuadro de texto 16">
            <a:extLst>
              <a:ext uri="{FF2B5EF4-FFF2-40B4-BE49-F238E27FC236}">
                <a16:creationId xmlns:a16="http://schemas.microsoft.com/office/drawing/2014/main" id="{96ED1C13-86B2-4357-911D-47C65FC07FCF}"/>
              </a:ext>
            </a:extLst>
          </p:cNvPr>
          <p:cNvSpPr txBox="1"/>
          <p:nvPr/>
        </p:nvSpPr>
        <p:spPr>
          <a:xfrm>
            <a:off x="591265" y="3258093"/>
            <a:ext cx="1400810" cy="1412875"/>
          </a:xfrm>
          <a:prstGeom prst="rect">
            <a:avLst/>
          </a:prstGeom>
          <a:solidFill>
            <a:schemeClr val="accent2">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J. L. Baird y C. W. Hansel de EE. UU., obtuvieron patentes para tx imágenes de televisión a través de cables de fibra</a:t>
            </a:r>
            <a:r>
              <a:rPr lang="es-EC" sz="1000">
                <a:effectLst/>
                <a:latin typeface="Times New Roman" panose="02020603050405020304" pitchFamily="18" charset="0"/>
                <a:ea typeface="Batang" panose="020B0503020000020004" pitchFamily="18" charset="-127"/>
              </a:rPr>
              <a:t> </a:t>
            </a:r>
            <a:r>
              <a:rPr lang="es-EC" sz="1200">
                <a:effectLst/>
                <a:latin typeface="Times New Roman" panose="02020603050405020304" pitchFamily="18" charset="0"/>
                <a:ea typeface="Batang" panose="020B0503020000020004" pitchFamily="18" charset="-127"/>
              </a:rPr>
              <a:t>óptica no recubierta.</a:t>
            </a:r>
            <a:endParaRPr lang="es-MX" sz="1200">
              <a:effectLst/>
              <a:latin typeface="Times New Roman" panose="02020603050405020304" pitchFamily="18" charset="0"/>
              <a:ea typeface="Batang" panose="020B0503020000020004" pitchFamily="18" charset="-127"/>
            </a:endParaRPr>
          </a:p>
        </p:txBody>
      </p:sp>
      <p:sp>
        <p:nvSpPr>
          <p:cNvPr id="13" name="Cuadro de texto 17">
            <a:extLst>
              <a:ext uri="{FF2B5EF4-FFF2-40B4-BE49-F238E27FC236}">
                <a16:creationId xmlns:a16="http://schemas.microsoft.com/office/drawing/2014/main" id="{762914A6-D8FD-4041-BCC3-981739B85CD3}"/>
              </a:ext>
            </a:extLst>
          </p:cNvPr>
          <p:cNvSpPr txBox="1"/>
          <p:nvPr/>
        </p:nvSpPr>
        <p:spPr>
          <a:xfrm>
            <a:off x="1471877" y="899397"/>
            <a:ext cx="1376680" cy="1104265"/>
          </a:xfrm>
          <a:prstGeom prst="rect">
            <a:avLst/>
          </a:prstGeom>
          <a:solidFill>
            <a:schemeClr val="tx2">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A.C. S. Van Hell de Holanda y Hopkins y Kapany de Inglaterra experimentaron con tx de luz a través de haces en fibra.</a:t>
            </a:r>
            <a:endParaRPr lang="es-MX" sz="1200">
              <a:effectLst/>
              <a:latin typeface="Times New Roman" panose="02020603050405020304" pitchFamily="18" charset="0"/>
              <a:ea typeface="Batang" panose="020B0503020000020004" pitchFamily="18" charset="-127"/>
            </a:endParaRPr>
          </a:p>
        </p:txBody>
      </p:sp>
      <p:sp>
        <p:nvSpPr>
          <p:cNvPr id="14" name="Cuadro de texto 18">
            <a:extLst>
              <a:ext uri="{FF2B5EF4-FFF2-40B4-BE49-F238E27FC236}">
                <a16:creationId xmlns:a16="http://schemas.microsoft.com/office/drawing/2014/main" id="{F85E7725-A1EA-4823-85DE-65C9574263B7}"/>
              </a:ext>
            </a:extLst>
          </p:cNvPr>
          <p:cNvSpPr txBox="1"/>
          <p:nvPr/>
        </p:nvSpPr>
        <p:spPr>
          <a:xfrm>
            <a:off x="2285782" y="3258093"/>
            <a:ext cx="1400810" cy="1412875"/>
          </a:xfrm>
          <a:prstGeom prst="rect">
            <a:avLst/>
          </a:prstGeom>
          <a:solidFill>
            <a:schemeClr val="accent6">
              <a:lumMod val="20000"/>
              <a:lumOff val="8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Charles Twones, y Arthur Schalow presentaron un trabajo donde se describía como era posible usar emisión estimulada para amplificar las ondas luminosas (laser).</a:t>
            </a:r>
            <a:endParaRPr lang="es-MX" sz="1200">
              <a:effectLst/>
              <a:latin typeface="Times New Roman" panose="02020603050405020304" pitchFamily="18" charset="0"/>
              <a:ea typeface="Batang" panose="020B0503020000020004" pitchFamily="18" charset="-127"/>
            </a:endParaRPr>
          </a:p>
        </p:txBody>
      </p:sp>
      <p:sp>
        <p:nvSpPr>
          <p:cNvPr id="15" name="Cuadro de texto 19">
            <a:extLst>
              <a:ext uri="{FF2B5EF4-FFF2-40B4-BE49-F238E27FC236}">
                <a16:creationId xmlns:a16="http://schemas.microsoft.com/office/drawing/2014/main" id="{D6EED609-5CFB-4C6F-86E2-74C7A9C4149D}"/>
              </a:ext>
            </a:extLst>
          </p:cNvPr>
          <p:cNvSpPr txBox="1"/>
          <p:nvPr/>
        </p:nvSpPr>
        <p:spPr>
          <a:xfrm>
            <a:off x="3182084" y="853954"/>
            <a:ext cx="1009015" cy="1198880"/>
          </a:xfrm>
          <a:prstGeom prst="rect">
            <a:avLst/>
          </a:prstGeom>
          <a:solidFill>
            <a:schemeClr val="accent5">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Se invento el láser. (Amplificación de luz por emisión estimulada de radiación).</a:t>
            </a:r>
            <a:endParaRPr lang="es-MX" sz="1200">
              <a:effectLst/>
              <a:latin typeface="Times New Roman" panose="02020603050405020304" pitchFamily="18" charset="0"/>
              <a:ea typeface="Batang" panose="020B0503020000020004" pitchFamily="18" charset="-127"/>
            </a:endParaRPr>
          </a:p>
        </p:txBody>
      </p:sp>
      <p:sp>
        <p:nvSpPr>
          <p:cNvPr id="17" name="Cuadro de texto 28">
            <a:extLst>
              <a:ext uri="{FF2B5EF4-FFF2-40B4-BE49-F238E27FC236}">
                <a16:creationId xmlns:a16="http://schemas.microsoft.com/office/drawing/2014/main" id="{E8EAB6FB-9E9B-40A1-B396-0B9F0BE99DD5}"/>
              </a:ext>
            </a:extLst>
          </p:cNvPr>
          <p:cNvSpPr txBox="1"/>
          <p:nvPr/>
        </p:nvSpPr>
        <p:spPr>
          <a:xfrm>
            <a:off x="3902040" y="3320800"/>
            <a:ext cx="1400810" cy="996950"/>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Kao y Bockman propusieron un medio de comunicaciones, usando cables de fibra revestida.</a:t>
            </a:r>
            <a:endParaRPr lang="es-MX" sz="1200">
              <a:effectLst/>
              <a:latin typeface="Times New Roman" panose="02020603050405020304" pitchFamily="18" charset="0"/>
              <a:ea typeface="Batang" panose="020B0503020000020004" pitchFamily="18" charset="-127"/>
            </a:endParaRPr>
          </a:p>
        </p:txBody>
      </p:sp>
      <p:sp>
        <p:nvSpPr>
          <p:cNvPr id="18" name="Cuadro de texto 30">
            <a:extLst>
              <a:ext uri="{FF2B5EF4-FFF2-40B4-BE49-F238E27FC236}">
                <a16:creationId xmlns:a16="http://schemas.microsoft.com/office/drawing/2014/main" id="{AD35693C-EBF9-4F79-B314-F62A3ADC1188}"/>
              </a:ext>
            </a:extLst>
          </p:cNvPr>
          <p:cNvSpPr txBox="1"/>
          <p:nvPr/>
        </p:nvSpPr>
        <p:spPr>
          <a:xfrm>
            <a:off x="4704833" y="799498"/>
            <a:ext cx="1376680" cy="1317625"/>
          </a:xfrm>
          <a:prstGeom prst="rect">
            <a:avLst/>
          </a:prstGeom>
          <a:solidFill>
            <a:schemeClr val="accent2">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Kapron, Keck y Maurer de Corning Glass Works en Corning, New York desarrollaron una fibra óptica con una perdida menores a 20 dB/Km.</a:t>
            </a:r>
            <a:endParaRPr lang="es-MX" sz="1200">
              <a:effectLst/>
              <a:latin typeface="Times New Roman" panose="02020603050405020304" pitchFamily="18" charset="0"/>
              <a:ea typeface="Batang" panose="020B0503020000020004" pitchFamily="18" charset="-127"/>
            </a:endParaRPr>
          </a:p>
        </p:txBody>
      </p:sp>
      <p:sp>
        <p:nvSpPr>
          <p:cNvPr id="19" name="Cuadro de texto 32">
            <a:extLst>
              <a:ext uri="{FF2B5EF4-FFF2-40B4-BE49-F238E27FC236}">
                <a16:creationId xmlns:a16="http://schemas.microsoft.com/office/drawing/2014/main" id="{F9F487BD-A1AF-4B2C-BE78-46E633A44CEC}"/>
              </a:ext>
            </a:extLst>
          </p:cNvPr>
          <p:cNvSpPr txBox="1"/>
          <p:nvPr/>
        </p:nvSpPr>
        <p:spPr>
          <a:xfrm>
            <a:off x="5556483" y="3356360"/>
            <a:ext cx="1400810" cy="949960"/>
          </a:xfrm>
          <a:prstGeom prst="rect">
            <a:avLst/>
          </a:prstGeom>
          <a:solidFill>
            <a:schemeClr val="tx2">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MX" sz="1000">
                <a:effectLst/>
                <a:latin typeface="Arial" panose="020B0604020202020204" pitchFamily="34" charset="0"/>
                <a:ea typeface="Batang" panose="020B0503020000020004" pitchFamily="18" charset="-127"/>
              </a:rPr>
              <a:t>NEC Corporation realiza una tx a gran distancia, al enviar 10 Gbits/ con 80.1 Km de fibra óptica.</a:t>
            </a:r>
            <a:endParaRPr lang="es-MX" sz="1200">
              <a:effectLst/>
              <a:latin typeface="Times New Roman" panose="02020603050405020304" pitchFamily="18" charset="0"/>
              <a:ea typeface="Batang" panose="020B0503020000020004" pitchFamily="18" charset="-127"/>
            </a:endParaRPr>
          </a:p>
        </p:txBody>
      </p:sp>
      <p:sp>
        <p:nvSpPr>
          <p:cNvPr id="20" name="Cuadro de texto 33">
            <a:extLst>
              <a:ext uri="{FF2B5EF4-FFF2-40B4-BE49-F238E27FC236}">
                <a16:creationId xmlns:a16="http://schemas.microsoft.com/office/drawing/2014/main" id="{739DE5A3-9493-4A29-BC65-A9EE411AA21F}"/>
              </a:ext>
            </a:extLst>
          </p:cNvPr>
          <p:cNvSpPr txBox="1"/>
          <p:nvPr/>
        </p:nvSpPr>
        <p:spPr>
          <a:xfrm>
            <a:off x="6366563" y="852408"/>
            <a:ext cx="1234440" cy="1234440"/>
          </a:xfrm>
          <a:prstGeom prst="rect">
            <a:avLst/>
          </a:prstGeom>
          <a:solidFill>
            <a:schemeClr val="accent6">
              <a:lumMod val="20000"/>
              <a:lumOff val="8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Inicios con SDH es posible transmitir a velocidades de Gbit/s y con atenuaciones de 0.2 dB/Km.</a:t>
            </a:r>
            <a:endParaRPr lang="es-MX" sz="1200">
              <a:effectLst/>
              <a:latin typeface="Times New Roman" panose="02020603050405020304" pitchFamily="18" charset="0"/>
              <a:ea typeface="Batang" panose="020B0503020000020004" pitchFamily="18" charset="-127"/>
            </a:endParaRPr>
          </a:p>
        </p:txBody>
      </p:sp>
      <p:sp>
        <p:nvSpPr>
          <p:cNvPr id="21" name="Cuadro de texto 34">
            <a:extLst>
              <a:ext uri="{FF2B5EF4-FFF2-40B4-BE49-F238E27FC236}">
                <a16:creationId xmlns:a16="http://schemas.microsoft.com/office/drawing/2014/main" id="{B5854CEF-23A0-4650-B46A-0D297E6E63B3}"/>
              </a:ext>
            </a:extLst>
          </p:cNvPr>
          <p:cNvSpPr txBox="1"/>
          <p:nvPr/>
        </p:nvSpPr>
        <p:spPr>
          <a:xfrm>
            <a:off x="7112302" y="3356360"/>
            <a:ext cx="1400810" cy="961390"/>
          </a:xfrm>
          <a:prstGeom prst="rect">
            <a:avLst/>
          </a:prstGeom>
          <a:solidFill>
            <a:schemeClr val="accent5">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dirty="0">
                <a:effectLst/>
                <a:latin typeface="Arial" panose="020B0604020202020204" pitchFamily="34" charset="0"/>
                <a:ea typeface="Batang" panose="020B0503020000020004" pitchFamily="18" charset="-127"/>
              </a:rPr>
              <a:t>Se anuncia el </a:t>
            </a:r>
            <a:r>
              <a:rPr lang="es-EC" sz="1000" dirty="0" err="1">
                <a:effectLst/>
                <a:latin typeface="Arial" panose="020B0604020202020204" pitchFamily="34" charset="0"/>
                <a:ea typeface="Batang" panose="020B0503020000020004" pitchFamily="18" charset="-127"/>
              </a:rPr>
              <a:t>mux</a:t>
            </a:r>
            <a:r>
              <a:rPr lang="es-EC" sz="1000" dirty="0">
                <a:effectLst/>
                <a:latin typeface="Arial" panose="020B0604020202020204" pitchFamily="34" charset="0"/>
                <a:ea typeface="Batang" panose="020B0503020000020004" pitchFamily="18" charset="-127"/>
              </a:rPr>
              <a:t> capaz de transmitir 1.28 </a:t>
            </a:r>
            <a:r>
              <a:rPr lang="es-EC" sz="1000" dirty="0" err="1">
                <a:effectLst/>
                <a:latin typeface="Arial" panose="020B0604020202020204" pitchFamily="34" charset="0"/>
                <a:ea typeface="Batang" panose="020B0503020000020004" pitchFamily="18" charset="-127"/>
              </a:rPr>
              <a:t>Tbps</a:t>
            </a:r>
            <a:r>
              <a:rPr lang="es-EC" sz="1000" dirty="0">
                <a:effectLst/>
                <a:latin typeface="Arial" panose="020B0604020202020204" pitchFamily="34" charset="0"/>
                <a:ea typeface="Batang" panose="020B0503020000020004" pitchFamily="18" charset="-127"/>
              </a:rPr>
              <a:t> sobre una FO empleando tecnología WDM.</a:t>
            </a:r>
            <a:endParaRPr lang="es-MX" sz="1200" dirty="0">
              <a:effectLst/>
              <a:latin typeface="Times New Roman" panose="02020603050405020304" pitchFamily="18" charset="0"/>
              <a:ea typeface="Batang" panose="020B0503020000020004" pitchFamily="18" charset="-127"/>
            </a:endParaRPr>
          </a:p>
        </p:txBody>
      </p:sp>
      <p:sp>
        <p:nvSpPr>
          <p:cNvPr id="22" name="Cuadro de texto 36">
            <a:extLst>
              <a:ext uri="{FF2B5EF4-FFF2-40B4-BE49-F238E27FC236}">
                <a16:creationId xmlns:a16="http://schemas.microsoft.com/office/drawing/2014/main" id="{3050D9D1-49DD-4DE9-8D95-5BEF16FC1605}"/>
              </a:ext>
            </a:extLst>
          </p:cNvPr>
          <p:cNvSpPr txBox="1"/>
          <p:nvPr/>
        </p:nvSpPr>
        <p:spPr>
          <a:xfrm>
            <a:off x="8081144" y="745093"/>
            <a:ext cx="984250" cy="1341755"/>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Las redes 100% ópticas incluyen transporte y conmutación a nivel de longitud de onda.</a:t>
            </a:r>
            <a:endParaRPr lang="es-MX" sz="1200">
              <a:effectLst/>
              <a:latin typeface="Times New Roman" panose="02020603050405020304" pitchFamily="18" charset="0"/>
              <a:ea typeface="Batang" panose="020B0503020000020004" pitchFamily="18" charset="-127"/>
            </a:endParaRPr>
          </a:p>
        </p:txBody>
      </p:sp>
      <p:cxnSp>
        <p:nvCxnSpPr>
          <p:cNvPr id="11" name="Conector recto de flecha 10">
            <a:extLst>
              <a:ext uri="{FF2B5EF4-FFF2-40B4-BE49-F238E27FC236}">
                <a16:creationId xmlns:a16="http://schemas.microsoft.com/office/drawing/2014/main" id="{D159E75E-8F69-4F99-A891-F639C17ECA03}"/>
              </a:ext>
            </a:extLst>
          </p:cNvPr>
          <p:cNvCxnSpPr>
            <a:cxnSpLocks/>
          </p:cNvCxnSpPr>
          <p:nvPr/>
        </p:nvCxnSpPr>
        <p:spPr>
          <a:xfrm flipV="1">
            <a:off x="537129" y="2257226"/>
            <a:ext cx="0" cy="20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0286E560-8E3A-4EBF-AE5D-553019E793E0}"/>
              </a:ext>
            </a:extLst>
          </p:cNvPr>
          <p:cNvCxnSpPr>
            <a:cxnSpLocks/>
          </p:cNvCxnSpPr>
          <p:nvPr/>
        </p:nvCxnSpPr>
        <p:spPr>
          <a:xfrm>
            <a:off x="1291670" y="2909455"/>
            <a:ext cx="0" cy="34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AA31BAFB-657A-4D56-AE2E-DADB306AD80B}"/>
              </a:ext>
            </a:extLst>
          </p:cNvPr>
          <p:cNvCxnSpPr/>
          <p:nvPr/>
        </p:nvCxnSpPr>
        <p:spPr>
          <a:xfrm flipV="1">
            <a:off x="2160217" y="2003662"/>
            <a:ext cx="0" cy="51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A7A434C7-DB4A-4AF3-855C-817830850038}"/>
              </a:ext>
            </a:extLst>
          </p:cNvPr>
          <p:cNvCxnSpPr/>
          <p:nvPr/>
        </p:nvCxnSpPr>
        <p:spPr>
          <a:xfrm>
            <a:off x="2922243" y="2909455"/>
            <a:ext cx="0" cy="34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900C943-10B9-45FD-894E-0024D9146FBC}"/>
              </a:ext>
            </a:extLst>
          </p:cNvPr>
          <p:cNvCxnSpPr/>
          <p:nvPr/>
        </p:nvCxnSpPr>
        <p:spPr>
          <a:xfrm flipV="1">
            <a:off x="3686591" y="2052834"/>
            <a:ext cx="0" cy="466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AFE6C48-D972-4D11-B401-4B6A5AAEE78B}"/>
              </a:ext>
            </a:extLst>
          </p:cNvPr>
          <p:cNvCxnSpPr/>
          <p:nvPr/>
        </p:nvCxnSpPr>
        <p:spPr>
          <a:xfrm>
            <a:off x="4572000"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A6A8B885-F2DE-43B4-A1BE-5CA4A4D5AEBE}"/>
              </a:ext>
            </a:extLst>
          </p:cNvPr>
          <p:cNvCxnSpPr/>
          <p:nvPr/>
        </p:nvCxnSpPr>
        <p:spPr>
          <a:xfrm flipV="1">
            <a:off x="5393173" y="2117123"/>
            <a:ext cx="0" cy="40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DCFB0BE-E0E8-4C53-B06C-3FD766A9159D}"/>
              </a:ext>
            </a:extLst>
          </p:cNvPr>
          <p:cNvCxnSpPr>
            <a:cxnSpLocks/>
          </p:cNvCxnSpPr>
          <p:nvPr/>
        </p:nvCxnSpPr>
        <p:spPr>
          <a:xfrm>
            <a:off x="6183390"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539F7C2E-0D11-4798-BE89-4E1F60273499}"/>
              </a:ext>
            </a:extLst>
          </p:cNvPr>
          <p:cNvCxnSpPr/>
          <p:nvPr/>
        </p:nvCxnSpPr>
        <p:spPr>
          <a:xfrm flipV="1">
            <a:off x="6957293" y="2117123"/>
            <a:ext cx="0" cy="40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BEA69151-F5C6-423A-A7DF-A48A2C4C270E}"/>
              </a:ext>
            </a:extLst>
          </p:cNvPr>
          <p:cNvCxnSpPr/>
          <p:nvPr/>
        </p:nvCxnSpPr>
        <p:spPr>
          <a:xfrm>
            <a:off x="7812707"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9555F164-D7FE-4929-9107-9E025765E65B}"/>
              </a:ext>
            </a:extLst>
          </p:cNvPr>
          <p:cNvCxnSpPr>
            <a:endCxn id="22" idx="2"/>
          </p:cNvCxnSpPr>
          <p:nvPr/>
        </p:nvCxnSpPr>
        <p:spPr>
          <a:xfrm flipH="1" flipV="1">
            <a:off x="8573269" y="2086848"/>
            <a:ext cx="7953" cy="43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0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ESPECTRO ELECTROMAGNÉTICO</a:t>
            </a:r>
            <a:endParaRPr lang="es-EC" sz="4400" dirty="0"/>
          </a:p>
        </p:txBody>
      </p:sp>
      <p:sp>
        <p:nvSpPr>
          <p:cNvPr id="1008" name="Google Shape;1008;p38"/>
          <p:cNvSpPr txBox="1">
            <a:spLocks noGrp="1"/>
          </p:cNvSpPr>
          <p:nvPr>
            <p:ph type="title" idx="2"/>
          </p:nvPr>
        </p:nvSpPr>
        <p:spPr>
          <a:xfrm>
            <a:off x="3966978" y="1227573"/>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539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a:t>
            </a:r>
            <a:endParaRPr dirty="0"/>
          </a:p>
        </p:txBody>
      </p:sp>
      <p:sp>
        <p:nvSpPr>
          <p:cNvPr id="1040" name="Google Shape;1040;p39"/>
          <p:cNvSpPr txBox="1">
            <a:spLocks noGrp="1"/>
          </p:cNvSpPr>
          <p:nvPr>
            <p:ph type="body" idx="1"/>
          </p:nvPr>
        </p:nvSpPr>
        <p:spPr>
          <a:xfrm>
            <a:off x="617204" y="955889"/>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“En el campo de la óptica es común hablar de Longitud de onda y no de frecuencia, la longitud de onda es la distancia que ocupa en el espacio un ciclo de una onda electromagnética, ésta depende de la frecuencia de la onda y de la velocidad de la luz. La relación matemática es:”</a:t>
            </a:r>
          </a:p>
          <a:p>
            <a:pPr marL="0" lvl="0" indent="0" algn="just" rtl="0">
              <a:spcBef>
                <a:spcPts val="0"/>
              </a:spcBef>
              <a:spcAft>
                <a:spcPts val="0"/>
              </a:spcAft>
              <a:buClr>
                <a:srgbClr val="273D40"/>
              </a:buClr>
              <a:buSzPts val="600"/>
              <a:buFont typeface="Arial"/>
              <a:buNone/>
            </a:pPr>
            <a:r>
              <a:rPr lang="es-MX" dirty="0"/>
              <a:t>λ=c/f</a:t>
            </a:r>
          </a:p>
          <a:p>
            <a:pPr marL="0" lvl="0" indent="0" algn="just" rtl="0">
              <a:spcBef>
                <a:spcPts val="0"/>
              </a:spcBef>
              <a:spcAft>
                <a:spcPts val="0"/>
              </a:spcAft>
              <a:buClr>
                <a:srgbClr val="273D40"/>
              </a:buClr>
              <a:buSzPts val="600"/>
              <a:buFont typeface="Arial"/>
              <a:buNone/>
            </a:pPr>
            <a:endParaRPr lang="es-MX"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76EE7CD9-19D6-48D4-99C6-9C5E4A4D920A}"/>
                  </a:ext>
                </a:extLst>
              </p:cNvPr>
              <p:cNvSpPr txBox="1"/>
              <p:nvPr/>
            </p:nvSpPr>
            <p:spPr>
              <a:xfrm>
                <a:off x="-116697" y="3028983"/>
                <a:ext cx="4869338" cy="498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solidFill>
                            <a:schemeClr val="tx1"/>
                          </a:solidFill>
                          <a:latin typeface="Cambria Math" panose="02040503050406030204" pitchFamily="18" charset="0"/>
                        </a:rPr>
                        <m:t>𝜆</m:t>
                      </m:r>
                      <m:r>
                        <a:rPr lang="es-MX" i="0">
                          <a:solidFill>
                            <a:schemeClr val="tx1"/>
                          </a:solidFill>
                          <a:latin typeface="Cambria Math" panose="02040503050406030204" pitchFamily="18" charset="0"/>
                        </a:rPr>
                        <m:t>=</m:t>
                      </m:r>
                      <m:f>
                        <m:fPr>
                          <m:ctrlPr>
                            <a:rPr lang="es-MX" i="1">
                              <a:solidFill>
                                <a:schemeClr val="tx1"/>
                              </a:solidFill>
                              <a:latin typeface="Cambria Math" panose="02040503050406030204" pitchFamily="18" charset="0"/>
                            </a:rPr>
                          </m:ctrlPr>
                        </m:fPr>
                        <m:num>
                          <m:r>
                            <a:rPr lang="es-MX" i="1">
                              <a:solidFill>
                                <a:schemeClr val="tx1"/>
                              </a:solidFill>
                              <a:latin typeface="Cambria Math" panose="02040503050406030204" pitchFamily="18" charset="0"/>
                            </a:rPr>
                            <m:t>𝑐</m:t>
                          </m:r>
                        </m:num>
                        <m:den>
                          <m:r>
                            <a:rPr lang="es-MX" i="1">
                              <a:solidFill>
                                <a:schemeClr val="tx1"/>
                              </a:solidFill>
                              <a:latin typeface="Cambria Math" panose="02040503050406030204" pitchFamily="18" charset="0"/>
                            </a:rPr>
                            <m:t>𝑓</m:t>
                          </m:r>
                        </m:den>
                      </m:f>
                    </m:oMath>
                  </m:oMathPara>
                </a14:m>
                <a:endParaRPr lang="es-MX" dirty="0">
                  <a:solidFill>
                    <a:schemeClr val="tx1"/>
                  </a:solidFill>
                </a:endParaRPr>
              </a:p>
            </p:txBody>
          </p:sp>
        </mc:Choice>
        <mc:Fallback xmlns="">
          <p:sp>
            <p:nvSpPr>
              <p:cNvPr id="5" name="CuadroTexto 4">
                <a:extLst>
                  <a:ext uri="{FF2B5EF4-FFF2-40B4-BE49-F238E27FC236}">
                    <a16:creationId xmlns:a16="http://schemas.microsoft.com/office/drawing/2014/main" id="{76EE7CD9-19D6-48D4-99C6-9C5E4A4D920A}"/>
                  </a:ext>
                </a:extLst>
              </p:cNvPr>
              <p:cNvSpPr txBox="1">
                <a:spLocks noRot="1" noChangeAspect="1" noMove="1" noResize="1" noEditPoints="1" noAdjustHandles="1" noChangeArrowheads="1" noChangeShapeType="1" noTextEdit="1"/>
              </p:cNvSpPr>
              <p:nvPr/>
            </p:nvSpPr>
            <p:spPr>
              <a:xfrm>
                <a:off x="-116697" y="3028983"/>
                <a:ext cx="4869338" cy="498983"/>
              </a:xfrm>
              <a:prstGeom prst="rect">
                <a:avLst/>
              </a:prstGeom>
              <a:blipFill>
                <a:blip r:embed="rId3"/>
                <a:stretch>
                  <a:fillRect b="-4878"/>
                </a:stretch>
              </a:blipFill>
            </p:spPr>
            <p:txBody>
              <a:bodyPr/>
              <a:lstStyle/>
              <a:p>
                <a:r>
                  <a:rPr lang="es-MX">
                    <a:noFill/>
                  </a:rPr>
                  <a:t> </a:t>
                </a:r>
              </a:p>
            </p:txBody>
          </p:sp>
        </mc:Fallback>
      </mc:AlternateContent>
      <p:sp>
        <p:nvSpPr>
          <p:cNvPr id="6" name="Cuadro de texto 31">
            <a:extLst>
              <a:ext uri="{FF2B5EF4-FFF2-40B4-BE49-F238E27FC236}">
                <a16:creationId xmlns:a16="http://schemas.microsoft.com/office/drawing/2014/main" id="{35CDFB4E-88BE-458F-82BA-047A37F6DA2F}"/>
              </a:ext>
            </a:extLst>
          </p:cNvPr>
          <p:cNvSpPr txBox="1">
            <a:spLocks noChangeArrowheads="1"/>
          </p:cNvSpPr>
          <p:nvPr/>
        </p:nvSpPr>
        <p:spPr bwMode="auto">
          <a:xfrm>
            <a:off x="4065714" y="2862866"/>
            <a:ext cx="2969260" cy="8312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0" tIns="0" rIns="0" bIns="0" anchor="t" anchorCtr="0" upright="1">
            <a:noAutofit/>
          </a:bodyPr>
          <a:lstStyle/>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Donde:</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Cambria Math" panose="02040503050406030204" pitchFamily="18" charset="0"/>
                <a:ea typeface="Candara" panose="020E0502030303020204" pitchFamily="34" charset="0"/>
                <a:cs typeface="Cambria Math" panose="02040503050406030204" pitchFamily="18" charset="0"/>
              </a:rPr>
              <a:t>𝜆</a:t>
            </a:r>
            <a:r>
              <a:rPr lang="es-MX" sz="1100">
                <a:effectLst/>
                <a:latin typeface="Arial" panose="020B0604020202020204" pitchFamily="34" charset="0"/>
                <a:ea typeface="Candara" panose="020E0502030303020204" pitchFamily="34" charset="0"/>
                <a:cs typeface="Candara" panose="020E0502030303020204" pitchFamily="34" charset="0"/>
              </a:rPr>
              <a:t> = longitud de onda.</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c = velocidad de la luz (3000.000.000 metros por segundo).</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f = Frecuencia Hertz.</a:t>
            </a:r>
            <a:endParaRPr lang="es-MX" sz="1100">
              <a:effectLst/>
              <a:latin typeface="Candara" panose="020E0502030303020204" pitchFamily="34" charset="0"/>
              <a:ea typeface="Candara" panose="020E0502030303020204" pitchFamily="34" charset="0"/>
              <a:cs typeface="Candara" panose="020E0502030303020204" pitchFamily="34" charset="0"/>
            </a:endParaRPr>
          </a:p>
        </p:txBody>
      </p:sp>
      <p:cxnSp>
        <p:nvCxnSpPr>
          <p:cNvPr id="4" name="Conector recto de flecha 3">
            <a:extLst>
              <a:ext uri="{FF2B5EF4-FFF2-40B4-BE49-F238E27FC236}">
                <a16:creationId xmlns:a16="http://schemas.microsoft.com/office/drawing/2014/main" id="{C8BC14B9-41B0-4FA5-8FF7-A9AE529F2632}"/>
              </a:ext>
            </a:extLst>
          </p:cNvPr>
          <p:cNvCxnSpPr>
            <a:cxnSpLocks/>
          </p:cNvCxnSpPr>
          <p:nvPr/>
        </p:nvCxnSpPr>
        <p:spPr>
          <a:xfrm>
            <a:off x="2634495" y="3278474"/>
            <a:ext cx="13747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65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1817681" y="-13913"/>
            <a:ext cx="5508637" cy="86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Espectro Electromagnético.</a:t>
            </a:r>
            <a:endParaRPr dirty="0"/>
          </a:p>
        </p:txBody>
      </p:sp>
      <p:pic>
        <p:nvPicPr>
          <p:cNvPr id="3" name="Imagen 2">
            <a:extLst>
              <a:ext uri="{FF2B5EF4-FFF2-40B4-BE49-F238E27FC236}">
                <a16:creationId xmlns:a16="http://schemas.microsoft.com/office/drawing/2014/main" id="{986F3C0C-BFFE-4DB6-8353-C97774B859A6}"/>
              </a:ext>
            </a:extLst>
          </p:cNvPr>
          <p:cNvPicPr>
            <a:picLocks noChangeAspect="1"/>
          </p:cNvPicPr>
          <p:nvPr/>
        </p:nvPicPr>
        <p:blipFill>
          <a:blip r:embed="rId3"/>
          <a:stretch>
            <a:fillRect/>
          </a:stretch>
        </p:blipFill>
        <p:spPr>
          <a:xfrm>
            <a:off x="1890486" y="720253"/>
            <a:ext cx="5363025" cy="3020362"/>
          </a:xfrm>
          <a:prstGeom prst="rect">
            <a:avLst/>
          </a:prstGeom>
        </p:spPr>
      </p:pic>
      <p:sp>
        <p:nvSpPr>
          <p:cNvPr id="14" name="CuadroTexto 13">
            <a:extLst>
              <a:ext uri="{FF2B5EF4-FFF2-40B4-BE49-F238E27FC236}">
                <a16:creationId xmlns:a16="http://schemas.microsoft.com/office/drawing/2014/main" id="{348FE346-D0D4-4AE1-B4B5-CA29C52FDC36}"/>
              </a:ext>
            </a:extLst>
          </p:cNvPr>
          <p:cNvSpPr txBox="1"/>
          <p:nvPr/>
        </p:nvSpPr>
        <p:spPr>
          <a:xfrm>
            <a:off x="318121" y="3838471"/>
            <a:ext cx="8640441" cy="116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MX" dirty="0">
                <a:solidFill>
                  <a:schemeClr val="bg1">
                    <a:lumMod val="90000"/>
                    <a:lumOff val="10000"/>
                  </a:schemeClr>
                </a:solidFill>
                <a:latin typeface="Source Sans Pro" panose="020B0503030403020204" pitchFamily="34" charset="0"/>
                <a:ea typeface="Source Sans Pro" panose="020B0503030403020204" pitchFamily="34" charset="0"/>
              </a:rPr>
              <a:t>El espectro de espectro de frecuencias luminosas se puede dividir en tres bandas generales: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1. INFRARROJO: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 de longitudes de onda de luz demasiado grandes para que las vea el ojo humano.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2. VISIBLE: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 de longitudes de onda de luz a las responde el ojo humano.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3. ULTRAVIOLETA: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Bandas de longitud de onda de luz que son demasiado cortas para que las vea el ojo humano. </a:t>
            </a:r>
          </a:p>
          <a:p>
            <a:r>
              <a:rPr lang="es-MX" dirty="0"/>
              <a:t> </a:t>
            </a:r>
          </a:p>
        </p:txBody>
      </p:sp>
    </p:spTree>
    <p:extLst>
      <p:ext uri="{BB962C8B-B14F-4D97-AF65-F5344CB8AC3E}">
        <p14:creationId xmlns:p14="http://schemas.microsoft.com/office/powerpoint/2010/main" val="919992086"/>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3820</Words>
  <Application>Microsoft Office PowerPoint</Application>
  <PresentationFormat>Presentación en pantalla (16:9)</PresentationFormat>
  <Paragraphs>386</Paragraphs>
  <Slides>43</Slides>
  <Notes>42</Notes>
  <HiddenSlides>0</HiddenSlides>
  <MMClips>2</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43</vt:i4>
      </vt:variant>
    </vt:vector>
  </HeadingPairs>
  <TitlesOfParts>
    <vt:vector size="55" baseType="lpstr">
      <vt:lpstr>Wingdings</vt:lpstr>
      <vt:lpstr>Open Sans SemiBold</vt:lpstr>
      <vt:lpstr>Candara</vt:lpstr>
      <vt:lpstr>Cambria Math</vt:lpstr>
      <vt:lpstr>Montserrat</vt:lpstr>
      <vt:lpstr>Raleway</vt:lpstr>
      <vt:lpstr>Josefin Slab SemiBold</vt:lpstr>
      <vt:lpstr>Arial</vt:lpstr>
      <vt:lpstr>Lato</vt:lpstr>
      <vt:lpstr>Source Sans Pro</vt:lpstr>
      <vt:lpstr>Times New Roman</vt:lpstr>
      <vt:lpstr>Electronic Circuit Style CV by Slidesgo</vt:lpstr>
      <vt:lpstr>FUNDAMENTOS DE LOS SISTEMAS ÓPTICOS</vt:lpstr>
      <vt:lpstr>Introducción.</vt:lpstr>
      <vt:lpstr>Introducción.</vt:lpstr>
      <vt:lpstr>HISTORIA</vt:lpstr>
      <vt:lpstr>Historia.</vt:lpstr>
      <vt:lpstr>Historia.</vt:lpstr>
      <vt:lpstr>ESPECTRO ELECTROMAGNÉTICO</vt:lpstr>
      <vt:lpstr>Definición.</vt:lpstr>
      <vt:lpstr>Espectro Electromagnético.</vt:lpstr>
      <vt:lpstr>ELEMENTOS BÁSICOS CONSTITUTIVOS DE UN SISTEMA DE FIBRA ÓPTICA</vt:lpstr>
      <vt:lpstr>Diagrama en bloques de un sistema de comunicaciones:</vt:lpstr>
      <vt:lpstr>Características Principales:</vt:lpstr>
      <vt:lpstr>VENTANAS DE OPERACIÓN</vt:lpstr>
      <vt:lpstr>Definición.</vt:lpstr>
      <vt:lpstr>Ventanas de operación.</vt:lpstr>
      <vt:lpstr>VENTAJAS Y DESVENTAJAS DE LA FIBRA ÓPTICA</vt:lpstr>
      <vt:lpstr>Presentación de PowerPoint</vt:lpstr>
      <vt:lpstr> COMPARACIÓN CON OTROS MEDIOS DE TRANSMISIÓN</vt:lpstr>
      <vt:lpstr>Presentación de PowerPoint</vt:lpstr>
      <vt:lpstr> APLICACIONES GENERALES DE LAS FIBRAS ÓPTICAS</vt:lpstr>
      <vt:lpstr>Presentación de PowerPoint</vt:lpstr>
      <vt:lpstr>Aplicaciones Generales de las Fibras Ópticas</vt:lpstr>
      <vt:lpstr>Aplicaciones en CATV</vt:lpstr>
      <vt:lpstr>Interconexión de redes corporativas</vt:lpstr>
      <vt:lpstr>Aplicaciones industriales</vt:lpstr>
      <vt:lpstr> PRINCIPIO FÍSICO DE LA PROPAGACIÓN</vt:lpstr>
      <vt:lpstr>Presentación de PowerPoint</vt:lpstr>
      <vt:lpstr>Índice de refracción</vt:lpstr>
      <vt:lpstr>Ley de Snell</vt:lpstr>
      <vt:lpstr>Ángulo crítico</vt:lpstr>
      <vt:lpstr>Cono de aceptación</vt:lpstr>
      <vt:lpstr>Apertura numérica (NA)</vt:lpstr>
      <vt:lpstr> PARÁMETROS DE PÉRDIDAS EN UNA FIBRA ÓPTICA</vt:lpstr>
      <vt:lpstr>Parámetros de pérdidas en una fibra óptica</vt:lpstr>
      <vt:lpstr>Atenuación</vt:lpstr>
      <vt:lpstr>Atenuación</vt:lpstr>
      <vt:lpstr>Dispersión</vt:lpstr>
      <vt:lpstr>Dispersión Modal</vt:lpstr>
      <vt:lpstr>Dispersión Intramodal o Cromática (SC)</vt:lpstr>
      <vt:lpstr>FACTOR DE CALIDAD O MERITO DE LA FIBRA ÓPTICA</vt:lpstr>
      <vt:lpstr>Parámetros de pérdidas en una fibra óptica</vt:lpstr>
      <vt:lpstr>Parámetros de pérdidas en una fibra óptica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LOS SISTEMAS ÓPTICOS</dc:title>
  <dc:creator>Jonathan Castañeda</dc:creator>
  <cp:lastModifiedBy>Lascano Solis Dennis Andres</cp:lastModifiedBy>
  <cp:revision>4</cp:revision>
  <dcterms:modified xsi:type="dcterms:W3CDTF">2022-07-27T16:35:07Z</dcterms:modified>
</cp:coreProperties>
</file>