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sldIdLst>
    <p:sldId id="256" r:id="rId2"/>
    <p:sldId id="257" r:id="rId3"/>
    <p:sldId id="262" r:id="rId4"/>
    <p:sldId id="258" r:id="rId5"/>
    <p:sldId id="260" r:id="rId6"/>
    <p:sldId id="264"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C69346-CA38-C6D4-98EF-C9496EAF4D5C}" v="87" dt="2022-07-27T17:44:34.8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ladares Armendariz Johanna Elizabeth" userId="S::jballadares1511@uta.edu.ec::8de29595-1bfb-4dde-a1f5-6c3f8c7046d8" providerId="AD" clId="Web-{F3C69346-CA38-C6D4-98EF-C9496EAF4D5C}"/>
    <pc:docChg chg="modSld">
      <pc:chgData name="Balladares Armendariz Johanna Elizabeth" userId="S::jballadares1511@uta.edu.ec::8de29595-1bfb-4dde-a1f5-6c3f8c7046d8" providerId="AD" clId="Web-{F3C69346-CA38-C6D4-98EF-C9496EAF4D5C}" dt="2022-07-27T17:44:34.862" v="51" actId="1076"/>
      <pc:docMkLst>
        <pc:docMk/>
      </pc:docMkLst>
      <pc:sldChg chg="modSp">
        <pc:chgData name="Balladares Armendariz Johanna Elizabeth" userId="S::jballadares1511@uta.edu.ec::8de29595-1bfb-4dde-a1f5-6c3f8c7046d8" providerId="AD" clId="Web-{F3C69346-CA38-C6D4-98EF-C9496EAF4D5C}" dt="2022-07-27T17:44:34.862" v="51" actId="1076"/>
        <pc:sldMkLst>
          <pc:docMk/>
          <pc:sldMk cId="890459454" sldId="256"/>
        </pc:sldMkLst>
        <pc:spChg chg="mod">
          <ac:chgData name="Balladares Armendariz Johanna Elizabeth" userId="S::jballadares1511@uta.edu.ec::8de29595-1bfb-4dde-a1f5-6c3f8c7046d8" providerId="AD" clId="Web-{F3C69346-CA38-C6D4-98EF-C9496EAF4D5C}" dt="2022-07-27T17:44:22.815" v="47" actId="1076"/>
          <ac:spMkLst>
            <pc:docMk/>
            <pc:sldMk cId="890459454" sldId="256"/>
            <ac:spMk id="7" creationId="{A356AD22-99D5-962D-2B5C-8633C936D8DD}"/>
          </ac:spMkLst>
        </pc:spChg>
        <pc:spChg chg="mod">
          <ac:chgData name="Balladares Armendariz Johanna Elizabeth" userId="S::jballadares1511@uta.edu.ec::8de29595-1bfb-4dde-a1f5-6c3f8c7046d8" providerId="AD" clId="Web-{F3C69346-CA38-C6D4-98EF-C9496EAF4D5C}" dt="2022-07-27T17:44:34.862" v="51" actId="1076"/>
          <ac:spMkLst>
            <pc:docMk/>
            <pc:sldMk cId="890459454" sldId="256"/>
            <ac:spMk id="9" creationId="{94AD1163-515A-6851-F4A0-0B620F6A1DA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226881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663072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03749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4512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83738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4044766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4108386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380498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28573348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46"/>
        <p:cNvGrpSpPr/>
        <p:nvPr/>
      </p:nvGrpSpPr>
      <p:grpSpPr>
        <a:xfrm>
          <a:off x="0" y="0"/>
          <a:ext cx="0" cy="0"/>
          <a:chOff x="0" y="0"/>
          <a:chExt cx="0" cy="0"/>
        </a:xfrm>
      </p:grpSpPr>
      <p:sp>
        <p:nvSpPr>
          <p:cNvPr id="708" name="Google Shape;708;p9"/>
          <p:cNvSpPr txBox="1">
            <a:spLocks noGrp="1"/>
          </p:cNvSpPr>
          <p:nvPr>
            <p:ph type="title"/>
          </p:nvPr>
        </p:nvSpPr>
        <p:spPr>
          <a:xfrm>
            <a:off x="3399200" y="2962000"/>
            <a:ext cx="5393600" cy="1006400"/>
          </a:xfrm>
          <a:prstGeom prst="rect">
            <a:avLst/>
          </a:prstGeom>
        </p:spPr>
        <p:txBody>
          <a:bodyPr spcFirstLastPara="1" wrap="square" lIns="0" tIns="0" rIns="0" bIns="0" anchor="ctr" anchorCtr="0">
            <a:noAutofit/>
          </a:bodyPr>
          <a:lstStyle>
            <a:lvl1pPr lvl="0" algn="ctr">
              <a:spcBef>
                <a:spcPts val="0"/>
              </a:spcBef>
              <a:spcAft>
                <a:spcPts val="0"/>
              </a:spcAft>
              <a:buSzPts val="4200"/>
              <a:buNone/>
              <a:defRPr sz="6267"/>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s-ES"/>
              <a:t>Haga clic para modificar el estilo de título del patrón</a:t>
            </a:r>
            <a:endParaRPr/>
          </a:p>
        </p:txBody>
      </p:sp>
      <p:sp>
        <p:nvSpPr>
          <p:cNvPr id="709" name="Google Shape;709;p9"/>
          <p:cNvSpPr txBox="1">
            <a:spLocks noGrp="1"/>
          </p:cNvSpPr>
          <p:nvPr>
            <p:ph type="subTitle" idx="1"/>
          </p:nvPr>
        </p:nvSpPr>
        <p:spPr>
          <a:xfrm>
            <a:off x="3399200" y="4306900"/>
            <a:ext cx="5393600" cy="934000"/>
          </a:xfrm>
          <a:prstGeom prst="rect">
            <a:avLst/>
          </a:prstGeom>
        </p:spPr>
        <p:txBody>
          <a:bodyPr spcFirstLastPara="1" wrap="square" lIns="0" tIns="0" rIns="0" bIns="0"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s-ES"/>
              <a:t>Haga clic para modificar el estilo de subtítulo del patrón</a:t>
            </a:r>
            <a:endParaRPr/>
          </a:p>
        </p:txBody>
      </p:sp>
      <p:sp>
        <p:nvSpPr>
          <p:cNvPr id="710" name="Google Shape;710;p9"/>
          <p:cNvSpPr txBox="1">
            <a:spLocks noGrp="1"/>
          </p:cNvSpPr>
          <p:nvPr>
            <p:ph type="title" idx="2" hasCustomPrompt="1"/>
          </p:nvPr>
        </p:nvSpPr>
        <p:spPr>
          <a:xfrm>
            <a:off x="4863100" y="1617100"/>
            <a:ext cx="2568800" cy="10064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9600">
                <a:solidFill>
                  <a:schemeClr val="dk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Tree>
    <p:extLst>
      <p:ext uri="{BB962C8B-B14F-4D97-AF65-F5344CB8AC3E}">
        <p14:creationId xmlns:p14="http://schemas.microsoft.com/office/powerpoint/2010/main" val="1495275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66"/>
        <p:cNvGrpSpPr/>
        <p:nvPr/>
      </p:nvGrpSpPr>
      <p:grpSpPr>
        <a:xfrm>
          <a:off x="0" y="0"/>
          <a:ext cx="0" cy="0"/>
          <a:chOff x="0" y="0"/>
          <a:chExt cx="0" cy="0"/>
        </a:xfrm>
      </p:grpSpPr>
      <p:sp>
        <p:nvSpPr>
          <p:cNvPr id="470" name="Google Shape;470;p7"/>
          <p:cNvSpPr txBox="1">
            <a:spLocks noGrp="1"/>
          </p:cNvSpPr>
          <p:nvPr>
            <p:ph type="title"/>
          </p:nvPr>
        </p:nvSpPr>
        <p:spPr>
          <a:xfrm>
            <a:off x="6552400" y="2133600"/>
            <a:ext cx="4679600" cy="782800"/>
          </a:xfrm>
          <a:prstGeom prst="rect">
            <a:avLst/>
          </a:prstGeom>
        </p:spPr>
        <p:txBody>
          <a:bodyPr spcFirstLastPara="1" wrap="square" lIns="0" tIns="0" rIns="0" bIns="0" anchor="ctr" anchorCtr="0">
            <a:noAutofit/>
          </a:bodyPr>
          <a:lstStyle>
            <a:lvl1pPr lvl="0" algn="r">
              <a:spcBef>
                <a:spcPts val="0"/>
              </a:spcBef>
              <a:spcAft>
                <a:spcPts val="0"/>
              </a:spcAft>
              <a:buSzPts val="2400"/>
              <a:buNone/>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s-ES"/>
              <a:t>Haga clic para modificar el estilo de título del patrón</a:t>
            </a:r>
            <a:endParaRPr/>
          </a:p>
        </p:txBody>
      </p:sp>
      <p:sp>
        <p:nvSpPr>
          <p:cNvPr id="471" name="Google Shape;471;p7"/>
          <p:cNvSpPr txBox="1">
            <a:spLocks noGrp="1"/>
          </p:cNvSpPr>
          <p:nvPr>
            <p:ph type="subTitle" idx="1"/>
          </p:nvPr>
        </p:nvSpPr>
        <p:spPr>
          <a:xfrm>
            <a:off x="6552233" y="3429000"/>
            <a:ext cx="4679600" cy="1991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s-ES"/>
              <a:t>Haga clic para modificar el estilo de subtítulo del patrón</a:t>
            </a:r>
            <a:endParaRPr/>
          </a:p>
        </p:txBody>
      </p:sp>
    </p:spTree>
    <p:extLst>
      <p:ext uri="{BB962C8B-B14F-4D97-AF65-F5344CB8AC3E}">
        <p14:creationId xmlns:p14="http://schemas.microsoft.com/office/powerpoint/2010/main" val="4286709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17948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74"/>
        <p:cNvGrpSpPr/>
        <p:nvPr/>
      </p:nvGrpSpPr>
      <p:grpSpPr>
        <a:xfrm>
          <a:off x="0" y="0"/>
          <a:ext cx="0" cy="0"/>
          <a:chOff x="0" y="0"/>
          <a:chExt cx="0" cy="0"/>
        </a:xfrm>
      </p:grpSpPr>
      <p:sp>
        <p:nvSpPr>
          <p:cNvPr id="392" name="Google Shape;392;p5"/>
          <p:cNvSpPr txBox="1">
            <a:spLocks noGrp="1"/>
          </p:cNvSpPr>
          <p:nvPr>
            <p:ph type="title"/>
          </p:nvPr>
        </p:nvSpPr>
        <p:spPr>
          <a:xfrm>
            <a:off x="960000" y="615833"/>
            <a:ext cx="10272000" cy="6512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s-ES"/>
              <a:t>Haga clic para modificar el estilo de título del patrón</a:t>
            </a:r>
            <a:endParaRPr/>
          </a:p>
        </p:txBody>
      </p:sp>
      <p:sp>
        <p:nvSpPr>
          <p:cNvPr id="393" name="Google Shape;393;p5"/>
          <p:cNvSpPr txBox="1">
            <a:spLocks noGrp="1"/>
          </p:cNvSpPr>
          <p:nvPr>
            <p:ph type="subTitle" idx="1"/>
          </p:nvPr>
        </p:nvSpPr>
        <p:spPr>
          <a:xfrm>
            <a:off x="1621833" y="4690233"/>
            <a:ext cx="3591600" cy="1401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s-ES"/>
              <a:t>Haga clic para modificar el estilo de subtítulo del patrón</a:t>
            </a:r>
            <a:endParaRPr/>
          </a:p>
        </p:txBody>
      </p:sp>
      <p:sp>
        <p:nvSpPr>
          <p:cNvPr id="394" name="Google Shape;394;p5"/>
          <p:cNvSpPr txBox="1">
            <a:spLocks noGrp="1"/>
          </p:cNvSpPr>
          <p:nvPr>
            <p:ph type="subTitle" idx="2"/>
          </p:nvPr>
        </p:nvSpPr>
        <p:spPr>
          <a:xfrm>
            <a:off x="6978800" y="4690233"/>
            <a:ext cx="3591600" cy="1401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s-ES"/>
              <a:t>Haga clic para modificar el estilo de subtítulo del patrón</a:t>
            </a:r>
            <a:endParaRPr/>
          </a:p>
        </p:txBody>
      </p:sp>
      <p:sp>
        <p:nvSpPr>
          <p:cNvPr id="395" name="Google Shape;395;p5"/>
          <p:cNvSpPr txBox="1">
            <a:spLocks noGrp="1"/>
          </p:cNvSpPr>
          <p:nvPr>
            <p:ph type="title" idx="3"/>
          </p:nvPr>
        </p:nvSpPr>
        <p:spPr>
          <a:xfrm>
            <a:off x="1621800" y="3979700"/>
            <a:ext cx="3591600" cy="4712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s-ES"/>
              <a:t>Haga clic para modificar el estilo de título del patrón</a:t>
            </a:r>
            <a:endParaRPr/>
          </a:p>
        </p:txBody>
      </p:sp>
      <p:sp>
        <p:nvSpPr>
          <p:cNvPr id="396" name="Google Shape;396;p5"/>
          <p:cNvSpPr txBox="1">
            <a:spLocks noGrp="1"/>
          </p:cNvSpPr>
          <p:nvPr>
            <p:ph type="title" idx="4"/>
          </p:nvPr>
        </p:nvSpPr>
        <p:spPr>
          <a:xfrm>
            <a:off x="6978800" y="3979700"/>
            <a:ext cx="3591600" cy="4712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s-ES"/>
              <a:t>Haga clic para modificar el estilo de título del patrón</a:t>
            </a:r>
            <a:endParaRPr/>
          </a:p>
        </p:txBody>
      </p:sp>
    </p:spTree>
    <p:extLst>
      <p:ext uri="{BB962C8B-B14F-4D97-AF65-F5344CB8AC3E}">
        <p14:creationId xmlns:p14="http://schemas.microsoft.com/office/powerpoint/2010/main" val="33570134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286"/>
        <p:cNvGrpSpPr/>
        <p:nvPr/>
      </p:nvGrpSpPr>
      <p:grpSpPr>
        <a:xfrm>
          <a:off x="0" y="0"/>
          <a:ext cx="0" cy="0"/>
          <a:chOff x="0" y="0"/>
          <a:chExt cx="0" cy="0"/>
        </a:xfrm>
      </p:grpSpPr>
      <p:sp>
        <p:nvSpPr>
          <p:cNvPr id="1398" name="Google Shape;1398;p15"/>
          <p:cNvSpPr txBox="1">
            <a:spLocks noGrp="1"/>
          </p:cNvSpPr>
          <p:nvPr>
            <p:ph type="title"/>
          </p:nvPr>
        </p:nvSpPr>
        <p:spPr>
          <a:xfrm>
            <a:off x="960000" y="615833"/>
            <a:ext cx="10272000" cy="6512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1399" name="Google Shape;1399;p15"/>
          <p:cNvSpPr txBox="1">
            <a:spLocks noGrp="1"/>
          </p:cNvSpPr>
          <p:nvPr>
            <p:ph type="subTitle" idx="1"/>
          </p:nvPr>
        </p:nvSpPr>
        <p:spPr>
          <a:xfrm>
            <a:off x="959992" y="2784423"/>
            <a:ext cx="2335600" cy="860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s-ES"/>
              <a:t>Haga clic para modificar el estilo de subtítulo del patrón</a:t>
            </a:r>
            <a:endParaRPr/>
          </a:p>
        </p:txBody>
      </p:sp>
      <p:sp>
        <p:nvSpPr>
          <p:cNvPr id="1400" name="Google Shape;1400;p15"/>
          <p:cNvSpPr txBox="1">
            <a:spLocks noGrp="1"/>
          </p:cNvSpPr>
          <p:nvPr>
            <p:ph type="title" idx="2"/>
          </p:nvPr>
        </p:nvSpPr>
        <p:spPr>
          <a:xfrm>
            <a:off x="960000" y="2143033"/>
            <a:ext cx="2335600" cy="4224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s-ES"/>
              <a:t>Haga clic para modificar el estilo de título del patrón</a:t>
            </a:r>
            <a:endParaRPr/>
          </a:p>
        </p:txBody>
      </p:sp>
      <p:sp>
        <p:nvSpPr>
          <p:cNvPr id="1401" name="Google Shape;1401;p15"/>
          <p:cNvSpPr txBox="1">
            <a:spLocks noGrp="1"/>
          </p:cNvSpPr>
          <p:nvPr>
            <p:ph type="subTitle" idx="3"/>
          </p:nvPr>
        </p:nvSpPr>
        <p:spPr>
          <a:xfrm>
            <a:off x="959992" y="4834923"/>
            <a:ext cx="2335600" cy="860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s-ES"/>
              <a:t>Haga clic para modificar el estilo de subtítulo del patrón</a:t>
            </a:r>
            <a:endParaRPr/>
          </a:p>
        </p:txBody>
      </p:sp>
      <p:sp>
        <p:nvSpPr>
          <p:cNvPr id="1402" name="Google Shape;1402;p15"/>
          <p:cNvSpPr txBox="1">
            <a:spLocks noGrp="1"/>
          </p:cNvSpPr>
          <p:nvPr>
            <p:ph type="title" idx="4"/>
          </p:nvPr>
        </p:nvSpPr>
        <p:spPr>
          <a:xfrm>
            <a:off x="960000" y="4193533"/>
            <a:ext cx="2335600" cy="4224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s-ES"/>
              <a:t>Haga clic para modificar el estilo de título del patrón</a:t>
            </a:r>
            <a:endParaRPr/>
          </a:p>
        </p:txBody>
      </p:sp>
      <p:sp>
        <p:nvSpPr>
          <p:cNvPr id="1403" name="Google Shape;1403;p15"/>
          <p:cNvSpPr txBox="1">
            <a:spLocks noGrp="1"/>
          </p:cNvSpPr>
          <p:nvPr>
            <p:ph type="subTitle" idx="5"/>
          </p:nvPr>
        </p:nvSpPr>
        <p:spPr>
          <a:xfrm>
            <a:off x="8896392" y="2784423"/>
            <a:ext cx="2335600" cy="860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s-ES"/>
              <a:t>Haga clic para modificar el estilo de subtítulo del patrón</a:t>
            </a:r>
            <a:endParaRPr/>
          </a:p>
        </p:txBody>
      </p:sp>
      <p:sp>
        <p:nvSpPr>
          <p:cNvPr id="1404" name="Google Shape;1404;p15"/>
          <p:cNvSpPr txBox="1">
            <a:spLocks noGrp="1"/>
          </p:cNvSpPr>
          <p:nvPr>
            <p:ph type="title" idx="6"/>
          </p:nvPr>
        </p:nvSpPr>
        <p:spPr>
          <a:xfrm>
            <a:off x="8896400" y="2143033"/>
            <a:ext cx="2335600" cy="4224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s-ES"/>
              <a:t>Haga clic para modificar el estilo de título del patrón</a:t>
            </a:r>
            <a:endParaRPr/>
          </a:p>
        </p:txBody>
      </p:sp>
      <p:sp>
        <p:nvSpPr>
          <p:cNvPr id="1405" name="Google Shape;1405;p15"/>
          <p:cNvSpPr txBox="1">
            <a:spLocks noGrp="1"/>
          </p:cNvSpPr>
          <p:nvPr>
            <p:ph type="subTitle" idx="7"/>
          </p:nvPr>
        </p:nvSpPr>
        <p:spPr>
          <a:xfrm>
            <a:off x="8896392" y="4834923"/>
            <a:ext cx="2335600" cy="860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s-ES"/>
              <a:t>Haga clic para modificar el estilo de subtítulo del patrón</a:t>
            </a:r>
            <a:endParaRPr/>
          </a:p>
        </p:txBody>
      </p:sp>
      <p:sp>
        <p:nvSpPr>
          <p:cNvPr id="1406" name="Google Shape;1406;p15"/>
          <p:cNvSpPr txBox="1">
            <a:spLocks noGrp="1"/>
          </p:cNvSpPr>
          <p:nvPr>
            <p:ph type="title" idx="8"/>
          </p:nvPr>
        </p:nvSpPr>
        <p:spPr>
          <a:xfrm>
            <a:off x="8896400" y="4193533"/>
            <a:ext cx="2335600" cy="4224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s-ES"/>
              <a:t>Haga clic para modificar el estilo de título del patrón</a:t>
            </a:r>
            <a:endParaRPr/>
          </a:p>
        </p:txBody>
      </p:sp>
    </p:spTree>
    <p:extLst>
      <p:ext uri="{BB962C8B-B14F-4D97-AF65-F5344CB8AC3E}">
        <p14:creationId xmlns:p14="http://schemas.microsoft.com/office/powerpoint/2010/main" val="638401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4068044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0073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2107940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7/17/2023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794840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7/17/2023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60028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7/17/2023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295939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588374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7/17/2023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extLst>
      <p:ext uri="{BB962C8B-B14F-4D97-AF65-F5344CB8AC3E}">
        <p14:creationId xmlns:p14="http://schemas.microsoft.com/office/powerpoint/2010/main" val="1886990493"/>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arcotel.gob.ec/" TargetMode="Externa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8A88020-6E1C-4214-309B-597B50C23226}"/>
              </a:ext>
            </a:extLst>
          </p:cNvPr>
          <p:cNvPicPr>
            <a:picLocks noChangeAspect="1"/>
          </p:cNvPicPr>
          <p:nvPr/>
        </p:nvPicPr>
        <p:blipFill rotWithShape="1">
          <a:blip r:embed="rId2"/>
          <a:srcRect l="2580" t="3728"/>
          <a:stretch/>
        </p:blipFill>
        <p:spPr>
          <a:xfrm>
            <a:off x="6915705" y="5286652"/>
            <a:ext cx="5276295" cy="1571348"/>
          </a:xfrm>
          <a:prstGeom prst="rect">
            <a:avLst/>
          </a:prstGeom>
          <a:ln w="38100" cap="sq">
            <a:solidFill>
              <a:schemeClr val="bg2"/>
            </a:solidFill>
            <a:prstDash val="solid"/>
            <a:miter lim="800000"/>
          </a:ln>
          <a:effectLst>
            <a:outerShdw blurRad="50800" dist="38100" dir="2700000" algn="tl" rotWithShape="0">
              <a:srgbClr val="000000">
                <a:alpha val="43000"/>
              </a:srgbClr>
            </a:outerShdw>
          </a:effectLst>
        </p:spPr>
      </p:pic>
      <p:sp>
        <p:nvSpPr>
          <p:cNvPr id="7" name="CuadroTexto 6">
            <a:extLst>
              <a:ext uri="{FF2B5EF4-FFF2-40B4-BE49-F238E27FC236}">
                <a16:creationId xmlns:a16="http://schemas.microsoft.com/office/drawing/2014/main" id="{A356AD22-99D5-962D-2B5C-8633C936D8DD}"/>
              </a:ext>
            </a:extLst>
          </p:cNvPr>
          <p:cNvSpPr txBox="1"/>
          <p:nvPr/>
        </p:nvSpPr>
        <p:spPr>
          <a:xfrm>
            <a:off x="1062847" y="1534066"/>
            <a:ext cx="10227075" cy="2083134"/>
          </a:xfrm>
          <a:prstGeom prst="rect">
            <a:avLst/>
          </a:prstGeom>
          <a:noFill/>
        </p:spPr>
        <p:txBody>
          <a:bodyPr wrap="square">
            <a:spAutoFit/>
          </a:bodyPr>
          <a:lstStyle/>
          <a:p>
            <a:pPr algn="ctr">
              <a:lnSpc>
                <a:spcPct val="107000"/>
              </a:lnSpc>
              <a:spcAft>
                <a:spcPts val="800"/>
              </a:spcAft>
            </a:pPr>
            <a:r>
              <a:rPr lang="es-MX" sz="2400" b="1" i="1" dirty="0">
                <a:effectLst/>
                <a:latin typeface="Times New Roman" panose="02020603050405020304" pitchFamily="18" charset="0"/>
                <a:ea typeface="Calibri" panose="020F0502020204030204" pitchFamily="34" charset="0"/>
                <a:cs typeface="Times New Roman" panose="02020603050405020304" pitchFamily="18" charset="0"/>
              </a:rPr>
              <a:t>Universidad Técnica de Ambato</a:t>
            </a:r>
            <a:endParaRPr lang="es-EC" sz="2400" b="1"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s-MX" sz="2400" b="1" i="1" dirty="0">
                <a:effectLst/>
                <a:latin typeface="Times New Roman" panose="02020603050405020304" pitchFamily="18" charset="0"/>
                <a:ea typeface="Calibri" panose="020F0502020204030204" pitchFamily="34" charset="0"/>
                <a:cs typeface="Times New Roman" panose="02020603050405020304" pitchFamily="18" charset="0"/>
              </a:rPr>
              <a:t>Facultad de Ingeniería en Sistemas, Electrónica e Industrial</a:t>
            </a:r>
            <a:endParaRPr lang="es-EC" sz="2400" b="1"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s-MX" sz="2400" b="1" i="1" dirty="0">
                <a:effectLst/>
                <a:latin typeface="Times New Roman" panose="02020603050405020304" pitchFamily="18" charset="0"/>
                <a:ea typeface="Calibri" panose="020F0502020204030204" pitchFamily="34" charset="0"/>
                <a:cs typeface="Times New Roman" panose="02020603050405020304" pitchFamily="18" charset="0"/>
              </a:rPr>
              <a:t>Carrera de Ingeniería en Telecomunicaciones</a:t>
            </a:r>
          </a:p>
          <a:p>
            <a:pPr algn="ctr">
              <a:lnSpc>
                <a:spcPct val="150000"/>
              </a:lnSpc>
            </a:pPr>
            <a:r>
              <a:rPr lang="es-ES_tradnl" sz="2400" b="1" i="1" dirty="0">
                <a:effectLst/>
                <a:latin typeface="Times New Roman" panose="02020603050405020304" pitchFamily="18" charset="0"/>
                <a:ea typeface="Times New Roman" panose="02020603050405020304" pitchFamily="18" charset="0"/>
              </a:rPr>
              <a:t>RED GLOBAL </a:t>
            </a:r>
            <a:r>
              <a:rPr lang="es-ES_tradnl" sz="2400" b="1" i="1" dirty="0">
                <a:latin typeface="Times New Roman" panose="02020603050405020304" pitchFamily="18" charset="0"/>
                <a:ea typeface="Times New Roman" panose="02020603050405020304" pitchFamily="18" charset="0"/>
              </a:rPr>
              <a:t>CON</a:t>
            </a:r>
            <a:r>
              <a:rPr lang="es-ES_tradnl" sz="2400" b="1" i="1" dirty="0">
                <a:effectLst/>
                <a:latin typeface="Times New Roman" panose="02020603050405020304" pitchFamily="18" charset="0"/>
                <a:ea typeface="Times New Roman" panose="02020603050405020304" pitchFamily="18" charset="0"/>
              </a:rPr>
              <a:t> FIBRA ÓPTICA </a:t>
            </a:r>
            <a:endParaRPr lang="es-EC" sz="2400" b="1" i="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90459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BC62F4-9540-63F3-8718-53F92F197781}"/>
              </a:ext>
            </a:extLst>
          </p:cNvPr>
          <p:cNvSpPr>
            <a:spLocks noGrp="1"/>
          </p:cNvSpPr>
          <p:nvPr>
            <p:ph type="title"/>
          </p:nvPr>
        </p:nvSpPr>
        <p:spPr>
          <a:xfrm>
            <a:off x="-896509" y="935745"/>
            <a:ext cx="10272000" cy="651200"/>
          </a:xfrm>
        </p:spPr>
        <p:txBody>
          <a:bodyPr/>
          <a:lstStyle/>
          <a:p>
            <a:r>
              <a:rPr lang="es-ES" sz="4400" dirty="0"/>
              <a:t>¿Qué es una red global con fibra óptica?</a:t>
            </a:r>
            <a:endParaRPr lang="es-EC" sz="4400" dirty="0"/>
          </a:p>
        </p:txBody>
      </p:sp>
      <p:sp>
        <p:nvSpPr>
          <p:cNvPr id="4" name="CuadroTexto 3">
            <a:extLst>
              <a:ext uri="{FF2B5EF4-FFF2-40B4-BE49-F238E27FC236}">
                <a16:creationId xmlns:a16="http://schemas.microsoft.com/office/drawing/2014/main" id="{3F22D135-855B-16A5-09AF-F5769DC5A6BA}"/>
              </a:ext>
            </a:extLst>
          </p:cNvPr>
          <p:cNvSpPr txBox="1"/>
          <p:nvPr/>
        </p:nvSpPr>
        <p:spPr>
          <a:xfrm>
            <a:off x="523009" y="1841101"/>
            <a:ext cx="11145982" cy="2862322"/>
          </a:xfrm>
          <a:prstGeom prst="rect">
            <a:avLst/>
          </a:prstGeom>
          <a:noFill/>
        </p:spPr>
        <p:txBody>
          <a:bodyPr wrap="square">
            <a:spAutoFit/>
          </a:bodyPr>
          <a:lstStyle/>
          <a:p>
            <a:pPr marL="285750" indent="-285750" algn="just">
              <a:buFont typeface="Wingdings" panose="05000000000000000000" pitchFamily="2" charset="2"/>
              <a:buChar char="Ø"/>
            </a:pPr>
            <a:r>
              <a:rPr lang="es-ES" sz="2400" b="0" i="0" dirty="0">
                <a:solidFill>
                  <a:schemeClr val="tx1"/>
                </a:solidFill>
                <a:effectLst/>
                <a:latin typeface="Times New Roman" panose="02020603050405020304" pitchFamily="18" charset="0"/>
                <a:cs typeface="Times New Roman" panose="02020603050405020304" pitchFamily="18" charset="0"/>
              </a:rPr>
              <a:t>Una red global </a:t>
            </a:r>
            <a:r>
              <a:rPr lang="es-ES" sz="2400" dirty="0">
                <a:solidFill>
                  <a:schemeClr val="tx1"/>
                </a:solidFill>
                <a:latin typeface="Times New Roman" panose="02020603050405020304" pitchFamily="18" charset="0"/>
                <a:cs typeface="Times New Roman" panose="02020603050405020304" pitchFamily="18" charset="0"/>
              </a:rPr>
              <a:t>con</a:t>
            </a:r>
            <a:r>
              <a:rPr lang="es-ES" sz="2400" b="0" i="0" dirty="0">
                <a:solidFill>
                  <a:schemeClr val="tx1"/>
                </a:solidFill>
                <a:effectLst/>
                <a:latin typeface="Times New Roman" panose="02020603050405020304" pitchFamily="18" charset="0"/>
                <a:cs typeface="Times New Roman" panose="02020603050405020304" pitchFamily="18" charset="0"/>
              </a:rPr>
              <a:t> fibra óptica es aquella que esta constituida por un cable submarino o Interoceánico de fibra óptica instalado sobre el lecho marino y destinado fundamentalmente a servicios de telecomunicación, transmisión  datos y mas que todo a  favorecer las comunicaciones entre todo el mundo ya que es un medio para transmitir información más fiable y robusto que la comunicación por satélite.</a:t>
            </a:r>
          </a:p>
          <a:p>
            <a:pPr marL="285750" indent="-285750" algn="just">
              <a:buFont typeface="Wingdings" panose="05000000000000000000" pitchFamily="2" charset="2"/>
              <a:buChar char="Ø"/>
            </a:pPr>
            <a:endParaRPr lang="es-ES" sz="2000" b="0" i="0" dirty="0">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s-ES" sz="2000" b="0" i="0" dirty="0">
              <a:solidFill>
                <a:srgbClr val="050505"/>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s-ES" sz="2000" b="0" i="0" dirty="0">
              <a:solidFill>
                <a:srgbClr val="050505"/>
              </a:solidFill>
              <a:effectLst/>
              <a:latin typeface="Times New Roman" panose="02020603050405020304" pitchFamily="18" charset="0"/>
              <a:cs typeface="Times New Roman" panose="02020603050405020304" pitchFamily="18" charset="0"/>
            </a:endParaRPr>
          </a:p>
        </p:txBody>
      </p:sp>
      <p:pic>
        <p:nvPicPr>
          <p:cNvPr id="1026" name="Picture 2" descr="Mistral: el nuevo cable submarino que conecta a Chile con el mundo">
            <a:extLst>
              <a:ext uri="{FF2B5EF4-FFF2-40B4-BE49-F238E27FC236}">
                <a16:creationId xmlns:a16="http://schemas.microsoft.com/office/drawing/2014/main" id="{59097687-F0FF-8F87-80D0-81C561E44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9933" y="4012701"/>
            <a:ext cx="4343043" cy="2791957"/>
          </a:xfrm>
          <a:prstGeom prst="rect">
            <a:avLst/>
          </a:prstGeom>
          <a:ln w="38100" cap="sq">
            <a:solidFill>
              <a:schemeClr val="bg2"/>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30" name="Picture 6" descr="El mapa de los cables submarinos en el mundo - Mapas de El Orden Mundial -  EOM">
            <a:extLst>
              <a:ext uri="{FF2B5EF4-FFF2-40B4-BE49-F238E27FC236}">
                <a16:creationId xmlns:a16="http://schemas.microsoft.com/office/drawing/2014/main" id="{4E9FC7A6-6410-956E-3CCF-55415C705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026" y="3996887"/>
            <a:ext cx="3976375" cy="2807771"/>
          </a:xfrm>
          <a:prstGeom prst="rect">
            <a:avLst/>
          </a:prstGeom>
          <a:ln w="38100" cap="sq">
            <a:solidFill>
              <a:schemeClr val="bg2"/>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925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82B5E9-5761-A933-E204-5F6430ED40B6}"/>
              </a:ext>
            </a:extLst>
          </p:cNvPr>
          <p:cNvSpPr>
            <a:spLocks noGrp="1"/>
          </p:cNvSpPr>
          <p:nvPr>
            <p:ph type="title"/>
          </p:nvPr>
        </p:nvSpPr>
        <p:spPr>
          <a:xfrm>
            <a:off x="1003177" y="1177889"/>
            <a:ext cx="11088209" cy="1006400"/>
          </a:xfrm>
        </p:spPr>
        <p:txBody>
          <a:bodyPr/>
          <a:lstStyle/>
          <a:p>
            <a:r>
              <a:rPr lang="es-ES" sz="4000" dirty="0"/>
              <a:t>¿Por dónde pasan y quién los pone?</a:t>
            </a:r>
            <a:endParaRPr lang="es-EC" sz="4000" dirty="0"/>
          </a:p>
        </p:txBody>
      </p:sp>
      <p:pic>
        <p:nvPicPr>
          <p:cNvPr id="3074" name="Picture 2" descr="Mapa Cables">
            <a:extLst>
              <a:ext uri="{FF2B5EF4-FFF2-40B4-BE49-F238E27FC236}">
                <a16:creationId xmlns:a16="http://schemas.microsoft.com/office/drawing/2014/main" id="{62FB7256-921B-E184-F2A4-CF6AFA2FB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359" y="4230441"/>
            <a:ext cx="4403972" cy="2409825"/>
          </a:xfrm>
          <a:prstGeom prst="rect">
            <a:avLst/>
          </a:prstGeom>
          <a:ln w="38100" cap="sq">
            <a:solidFill>
              <a:schemeClr val="bg2"/>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2D4520D0-8078-EF21-C946-71C15D7C5E7B}"/>
              </a:ext>
            </a:extLst>
          </p:cNvPr>
          <p:cNvSpPr txBox="1"/>
          <p:nvPr/>
        </p:nvSpPr>
        <p:spPr>
          <a:xfrm>
            <a:off x="100614" y="2168338"/>
            <a:ext cx="6276512" cy="2308324"/>
          </a:xfrm>
          <a:prstGeom prst="rect">
            <a:avLst/>
          </a:prstGeom>
          <a:noFill/>
        </p:spPr>
        <p:txBody>
          <a:bodyPr wrap="square">
            <a:spAutoFit/>
          </a:bodyPr>
          <a:lstStyle/>
          <a:p>
            <a:pPr marL="285750" indent="-285750" algn="just" fontAlgn="base">
              <a:buFont typeface="Wingdings" panose="05000000000000000000" pitchFamily="2" charset="2"/>
              <a:buChar char="Ø"/>
            </a:pPr>
            <a:r>
              <a:rPr lang="es-ES" sz="1600" dirty="0">
                <a:solidFill>
                  <a:schemeClr val="tx1"/>
                </a:solidFill>
                <a:effectLst/>
                <a:latin typeface="Times New Roman" panose="02020603050405020304" pitchFamily="18" charset="0"/>
                <a:cs typeface="Times New Roman" panose="02020603050405020304" pitchFamily="18" charset="0"/>
              </a:rPr>
              <a:t>En la actualidad existen más de 1.000 millones de metros de cable submarino y ese número va en aumento, fundamentalmente </a:t>
            </a:r>
            <a:r>
              <a:rPr lang="es-ES" sz="1600" dirty="0">
                <a:solidFill>
                  <a:schemeClr val="tx1"/>
                </a:solidFill>
                <a:latin typeface="Times New Roman" panose="02020603050405020304" pitchFamily="18" charset="0"/>
                <a:cs typeface="Times New Roman" panose="02020603050405020304" pitchFamily="18" charset="0"/>
              </a:rPr>
              <a:t>estos sirven para unir los continentes y uno de ellos el mas importante es el que une </a:t>
            </a:r>
            <a:r>
              <a:rPr lang="es-ES" sz="1600" dirty="0">
                <a:solidFill>
                  <a:schemeClr val="tx1"/>
                </a:solidFill>
                <a:effectLst/>
                <a:latin typeface="Times New Roman" panose="02020603050405020304" pitchFamily="18" charset="0"/>
                <a:cs typeface="Times New Roman" panose="02020603050405020304" pitchFamily="18" charset="0"/>
              </a:rPr>
              <a:t>Norteamérica con Europa y Norteamérica con Asia.</a:t>
            </a:r>
          </a:p>
          <a:p>
            <a:pPr algn="just" fontAlgn="base"/>
            <a:endParaRPr lang="es-ES" sz="1600" dirty="0">
              <a:solidFill>
                <a:schemeClr val="tx1"/>
              </a:solidFill>
              <a:effectLst/>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Ø"/>
            </a:pPr>
            <a:r>
              <a:rPr lang="es-ES" sz="1600" dirty="0">
                <a:solidFill>
                  <a:schemeClr val="tx1"/>
                </a:solidFill>
                <a:effectLst/>
                <a:latin typeface="Times New Roman" panose="02020603050405020304" pitchFamily="18" charset="0"/>
                <a:cs typeface="Times New Roman" panose="02020603050405020304" pitchFamily="18" charset="0"/>
              </a:rPr>
              <a:t>Las empresas que ponían este tipo de cables anteriormente eran de telecomunicaciones como Verizon, Telefónica, Orange, Vodafone… Pero ahora además de todas esas empresas destacan Amazon, Microsoft, Google… para sus servicios de la nube.</a:t>
            </a:r>
          </a:p>
        </p:txBody>
      </p:sp>
    </p:spTree>
    <p:extLst>
      <p:ext uri="{BB962C8B-B14F-4D97-AF65-F5344CB8AC3E}">
        <p14:creationId xmlns:p14="http://schemas.microsoft.com/office/powerpoint/2010/main" val="357084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14FF9E-FC22-E991-0449-4963B1B1717A}"/>
              </a:ext>
            </a:extLst>
          </p:cNvPr>
          <p:cNvSpPr>
            <a:spLocks noGrp="1"/>
          </p:cNvSpPr>
          <p:nvPr>
            <p:ph type="title"/>
          </p:nvPr>
        </p:nvSpPr>
        <p:spPr>
          <a:xfrm>
            <a:off x="6552400" y="2133600"/>
            <a:ext cx="5325564" cy="782800"/>
          </a:xfrm>
        </p:spPr>
        <p:txBody>
          <a:bodyPr/>
          <a:lstStyle/>
          <a:p>
            <a:r>
              <a:rPr lang="es-ES" dirty="0"/>
              <a:t>CABLE SUBMARINO EN EL ECUADOR</a:t>
            </a:r>
            <a:endParaRPr lang="es-EC" dirty="0"/>
          </a:p>
        </p:txBody>
      </p:sp>
      <p:sp>
        <p:nvSpPr>
          <p:cNvPr id="3" name="Subtítulo 2">
            <a:extLst>
              <a:ext uri="{FF2B5EF4-FFF2-40B4-BE49-F238E27FC236}">
                <a16:creationId xmlns:a16="http://schemas.microsoft.com/office/drawing/2014/main" id="{9AE3BF98-034C-0B98-FE03-B0848296BDCF}"/>
              </a:ext>
            </a:extLst>
          </p:cNvPr>
          <p:cNvSpPr>
            <a:spLocks noGrp="1"/>
          </p:cNvSpPr>
          <p:nvPr>
            <p:ph type="subTitle" idx="1"/>
          </p:nvPr>
        </p:nvSpPr>
        <p:spPr>
          <a:xfrm>
            <a:off x="5421745" y="2606962"/>
            <a:ext cx="6456219" cy="3752273"/>
          </a:xfrm>
        </p:spPr>
        <p:txBody>
          <a:bodyPr/>
          <a:lstStyle/>
          <a:p>
            <a:pPr algn="just">
              <a:buFont typeface="Wingdings" panose="05000000000000000000" pitchFamily="2" charset="2"/>
              <a:buChar char="Ø"/>
            </a:pPr>
            <a:r>
              <a:rPr lang="es-ES" dirty="0">
                <a:latin typeface="Times New Roman" panose="02020603050405020304" pitchFamily="18" charset="0"/>
                <a:cs typeface="Times New Roman" panose="02020603050405020304" pitchFamily="18" charset="0"/>
              </a:rPr>
              <a:t>Fue en 1999 que Ecuador se conectó, por primera vez, a la red global de cables submarinos de fibra óptica, gracias a la iniciativa de una asociación de empresas de telecomunicaciones denominada Consorcio del Cable Submarino Panamericano, mediante el cable denominado Pan American (PAN-AM).</a:t>
            </a:r>
          </a:p>
          <a:p>
            <a:pPr marL="127000" indent="0" algn="just"/>
            <a:endParaRPr lang="es-E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s-ES" dirty="0">
                <a:latin typeface="Times New Roman" panose="02020603050405020304" pitchFamily="18" charset="0"/>
                <a:cs typeface="Times New Roman" panose="02020603050405020304" pitchFamily="18" charset="0"/>
              </a:rPr>
              <a:t>En 2007 se logró la segunda conexión, esta vez desde Punta Carnero (provincia de Santa Elena), mediante el cable denominado South America-1 (SAm-1).</a:t>
            </a:r>
          </a:p>
          <a:p>
            <a:pPr algn="just">
              <a:buFont typeface="Wingdings" panose="05000000000000000000" pitchFamily="2" charset="2"/>
              <a:buChar char="Ø"/>
            </a:pPr>
            <a:endParaRPr lang="es-E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s-ES" dirty="0">
                <a:latin typeface="Times New Roman" panose="02020603050405020304" pitchFamily="18" charset="0"/>
                <a:cs typeface="Times New Roman" panose="02020603050405020304" pitchFamily="18" charset="0"/>
              </a:rPr>
              <a:t>Desde 2015, Ecuador se conectó directamente con Panamá desde Manta (provincia de Manabí) con el cable </a:t>
            </a:r>
            <a:r>
              <a:rPr lang="es-ES" dirty="0" err="1">
                <a:latin typeface="Times New Roman" panose="02020603050405020304" pitchFamily="18" charset="0"/>
                <a:cs typeface="Times New Roman" panose="02020603050405020304" pitchFamily="18" charset="0"/>
              </a:rPr>
              <a:t>Pacific</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Caribbean</a:t>
            </a:r>
            <a:r>
              <a:rPr lang="es-ES" dirty="0">
                <a:latin typeface="Times New Roman" panose="02020603050405020304" pitchFamily="18" charset="0"/>
                <a:cs typeface="Times New Roman" panose="02020603050405020304" pitchFamily="18" charset="0"/>
              </a:rPr>
              <a:t> Cable </a:t>
            </a:r>
            <a:r>
              <a:rPr lang="es-ES" dirty="0" err="1">
                <a:latin typeface="Times New Roman" panose="02020603050405020304" pitchFamily="18" charset="0"/>
                <a:cs typeface="Times New Roman" panose="02020603050405020304" pitchFamily="18" charset="0"/>
              </a:rPr>
              <a:t>System</a:t>
            </a:r>
            <a:r>
              <a:rPr lang="es-ES" dirty="0">
                <a:latin typeface="Times New Roman" panose="02020603050405020304" pitchFamily="18" charset="0"/>
                <a:cs typeface="Times New Roman" panose="02020603050405020304" pitchFamily="18" charset="0"/>
              </a:rPr>
              <a:t> (PCCS).</a:t>
            </a:r>
            <a:endParaRPr lang="es-EC" dirty="0">
              <a:latin typeface="Times New Roman" panose="02020603050405020304" pitchFamily="18" charset="0"/>
              <a:cs typeface="Times New Roman" panose="02020603050405020304" pitchFamily="18" charset="0"/>
            </a:endParaRPr>
          </a:p>
        </p:txBody>
      </p:sp>
      <p:pic>
        <p:nvPicPr>
          <p:cNvPr id="2050" name="Picture 2" descr="Cables submarinos son esenciales para transmisión de datos en el mundo">
            <a:extLst>
              <a:ext uri="{FF2B5EF4-FFF2-40B4-BE49-F238E27FC236}">
                <a16:creationId xmlns:a16="http://schemas.microsoft.com/office/drawing/2014/main" id="{ED4C6AAB-27E1-69A3-A279-97D127C8F6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054" y="2505361"/>
            <a:ext cx="2454565" cy="2454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003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42642C-3ECB-9C29-1D67-FD8BBD87BB79}"/>
              </a:ext>
            </a:extLst>
          </p:cNvPr>
          <p:cNvSpPr>
            <a:spLocks noGrp="1"/>
          </p:cNvSpPr>
          <p:nvPr>
            <p:ph type="title"/>
          </p:nvPr>
        </p:nvSpPr>
        <p:spPr>
          <a:xfrm>
            <a:off x="434109" y="1378694"/>
            <a:ext cx="5126182" cy="844000"/>
          </a:xfrm>
        </p:spPr>
        <p:txBody>
          <a:bodyPr/>
          <a:lstStyle/>
          <a:p>
            <a:r>
              <a:rPr lang="es-ES" dirty="0"/>
              <a:t>PROYECTO DE CABLE Panamericano</a:t>
            </a:r>
            <a:endParaRPr lang="es-EC" dirty="0"/>
          </a:p>
        </p:txBody>
      </p:sp>
      <p:sp>
        <p:nvSpPr>
          <p:cNvPr id="3" name="Subtítulo 2">
            <a:extLst>
              <a:ext uri="{FF2B5EF4-FFF2-40B4-BE49-F238E27FC236}">
                <a16:creationId xmlns:a16="http://schemas.microsoft.com/office/drawing/2014/main" id="{6CED4F41-1134-7A70-9DB8-DF43196EDD44}"/>
              </a:ext>
            </a:extLst>
          </p:cNvPr>
          <p:cNvSpPr>
            <a:spLocks noGrp="1"/>
          </p:cNvSpPr>
          <p:nvPr>
            <p:ph type="body" idx="1"/>
          </p:nvPr>
        </p:nvSpPr>
        <p:spPr>
          <a:xfrm>
            <a:off x="0" y="2466042"/>
            <a:ext cx="5430982" cy="3600158"/>
          </a:xfrm>
        </p:spPr>
        <p:txBody>
          <a:bodyPr>
            <a:normAutofit fontScale="77500" lnSpcReduction="20000"/>
          </a:bodyPr>
          <a:lstStyle/>
          <a:p>
            <a:pPr algn="just">
              <a:buFont typeface="Wingdings" panose="05000000000000000000" pitchFamily="2" charset="2"/>
              <a:buChar char="Ø"/>
            </a:pPr>
            <a:r>
              <a:rPr lang="es-ES" dirty="0">
                <a:latin typeface="Times New Roman" panose="02020603050405020304" pitchFamily="18" charset="0"/>
                <a:cs typeface="Times New Roman" panose="02020603050405020304" pitchFamily="18" charset="0"/>
              </a:rPr>
              <a:t>El proyecto del Cable Panamericano que empezó en el año 1999 consistió en el tendido de un cable submarino de fibra óptica que conectó: Arica en Chile, Lurín en Perú, Punta Carnero en Ecuador, Colón y Panamá en Panamá, Barranquilla en Colombia, Punto Fijo en Venezuela, Baby Beach en Aruba, St. Croix y </a:t>
            </a:r>
            <a:r>
              <a:rPr lang="es-ES" dirty="0" err="1">
                <a:latin typeface="Times New Roman" panose="02020603050405020304" pitchFamily="18" charset="0"/>
                <a:cs typeface="Times New Roman" panose="02020603050405020304" pitchFamily="18" charset="0"/>
              </a:rPr>
              <a:t>St.Thomas</a:t>
            </a:r>
            <a:r>
              <a:rPr lang="es-ES" dirty="0">
                <a:latin typeface="Times New Roman" panose="02020603050405020304" pitchFamily="18" charset="0"/>
                <a:cs typeface="Times New Roman" panose="02020603050405020304" pitchFamily="18" charset="0"/>
              </a:rPr>
              <a:t> en las Islas Vírgenes en Estados Unidos.</a:t>
            </a:r>
          </a:p>
          <a:p>
            <a:pPr algn="just">
              <a:buFont typeface="Wingdings" panose="05000000000000000000" pitchFamily="2" charset="2"/>
              <a:buChar char="Ø"/>
            </a:pPr>
            <a:endParaRPr lang="es-E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s-ES" dirty="0">
                <a:latin typeface="Times New Roman" panose="02020603050405020304" pitchFamily="18" charset="0"/>
                <a:cs typeface="Times New Roman" panose="02020603050405020304" pitchFamily="18" charset="0"/>
              </a:rPr>
              <a:t>Las empresas iniciadoras de este cable submarino fueron Telefónica Internacional, Telefónica del Perú, CTC Mundo, MCI, AT&amp;T, </a:t>
            </a:r>
            <a:r>
              <a:rPr lang="es-ES" dirty="0" err="1">
                <a:latin typeface="Times New Roman" panose="02020603050405020304" pitchFamily="18" charset="0"/>
                <a:cs typeface="Times New Roman" panose="02020603050405020304" pitchFamily="18" charset="0"/>
              </a:rPr>
              <a:t>Telintar</a:t>
            </a:r>
            <a:r>
              <a:rPr lang="es-ES" dirty="0">
                <a:latin typeface="Times New Roman" panose="02020603050405020304" pitchFamily="18" charset="0"/>
                <a:cs typeface="Times New Roman" panose="02020603050405020304" pitchFamily="18" charset="0"/>
              </a:rPr>
              <a:t>, CANTV, ENTEL Chile, TELECOM Colombia, TELECOM Italia, Sprint, Setar, ANDINATEL S.A. y PACIFICTEL S.A. de Ecuador.</a:t>
            </a:r>
          </a:p>
          <a:p>
            <a:pPr algn="just">
              <a:buFont typeface="Wingdings" panose="05000000000000000000" pitchFamily="2" charset="2"/>
              <a:buChar char="Ø"/>
            </a:pPr>
            <a:endParaRPr lang="es-EC" dirty="0">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744A6E60-A9E8-F2DB-8EBA-6293A1270B49}"/>
              </a:ext>
            </a:extLst>
          </p:cNvPr>
          <p:cNvPicPr>
            <a:picLocks noChangeAspect="1"/>
          </p:cNvPicPr>
          <p:nvPr/>
        </p:nvPicPr>
        <p:blipFill>
          <a:blip r:embed="rId2"/>
          <a:stretch>
            <a:fillRect/>
          </a:stretch>
        </p:blipFill>
        <p:spPr>
          <a:xfrm>
            <a:off x="5925264" y="798202"/>
            <a:ext cx="6109718" cy="5267998"/>
          </a:xfrm>
          <a:prstGeom prst="rect">
            <a:avLst/>
          </a:prstGeom>
        </p:spPr>
      </p:pic>
    </p:spTree>
    <p:extLst>
      <p:ext uri="{BB962C8B-B14F-4D97-AF65-F5344CB8AC3E}">
        <p14:creationId xmlns:p14="http://schemas.microsoft.com/office/powerpoint/2010/main" val="3484072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09F2013-4F51-2371-CCEE-CE2E23C624BB}"/>
              </a:ext>
            </a:extLst>
          </p:cNvPr>
          <p:cNvSpPr>
            <a:spLocks noGrp="1"/>
          </p:cNvSpPr>
          <p:nvPr>
            <p:ph type="title"/>
          </p:nvPr>
        </p:nvSpPr>
        <p:spPr>
          <a:xfrm>
            <a:off x="-557982" y="1324172"/>
            <a:ext cx="5102273" cy="471200"/>
          </a:xfrm>
        </p:spPr>
        <p:txBody>
          <a:bodyPr/>
          <a:lstStyle/>
          <a:p>
            <a:pPr marL="457200" indent="-457200">
              <a:buFont typeface="Wingdings" panose="05000000000000000000" pitchFamily="2" charset="2"/>
              <a:buChar char="Ø"/>
            </a:pPr>
            <a:r>
              <a:rPr lang="es-EC" dirty="0"/>
              <a:t>South America-1 (SAm-1).</a:t>
            </a:r>
          </a:p>
        </p:txBody>
      </p:sp>
      <p:sp>
        <p:nvSpPr>
          <p:cNvPr id="3" name="Subtítulo 2">
            <a:extLst>
              <a:ext uri="{FF2B5EF4-FFF2-40B4-BE49-F238E27FC236}">
                <a16:creationId xmlns:a16="http://schemas.microsoft.com/office/drawing/2014/main" id="{4E2C54D4-666C-C2C8-784D-E383B85DDCB5}"/>
              </a:ext>
            </a:extLst>
          </p:cNvPr>
          <p:cNvSpPr>
            <a:spLocks noGrp="1"/>
          </p:cNvSpPr>
          <p:nvPr>
            <p:ph type="subTitle" idx="1"/>
          </p:nvPr>
        </p:nvSpPr>
        <p:spPr>
          <a:xfrm>
            <a:off x="0" y="1993215"/>
            <a:ext cx="5647185" cy="1627440"/>
          </a:xfrm>
        </p:spPr>
        <p:txBody>
          <a:bodyPr/>
          <a:lstStyle/>
          <a:p>
            <a:pPr algn="just">
              <a:buFont typeface="Wingdings" panose="05000000000000000000" pitchFamily="2" charset="2"/>
              <a:buChar char="Ø"/>
            </a:pPr>
            <a:r>
              <a:rPr lang="es-ES" dirty="0">
                <a:latin typeface="Times New Roman" panose="02020603050405020304" pitchFamily="18" charset="0"/>
                <a:cs typeface="Times New Roman" panose="02020603050405020304" pitchFamily="18" charset="0"/>
              </a:rPr>
              <a:t> Es un cable submarino de fibra óptica, que comenzó sus operaciones en el año 2001, consistía en cuatro pares de fibra operando inicialmente a 40 Gbit/s en una configuración de anillo ampliable a 48 canales de 10 Gbit/s cada uno, para una capacidad total de diseño de 480 Gbit/s, y con la actualización de capacidad de uso alcanzó 1,92 Tbit/s. </a:t>
            </a:r>
            <a:endParaRPr lang="es-EC" dirty="0">
              <a:latin typeface="Times New Roman" panose="02020603050405020304" pitchFamily="18" charset="0"/>
              <a:cs typeface="Times New Roman" panose="02020603050405020304" pitchFamily="18" charset="0"/>
            </a:endParaRPr>
          </a:p>
        </p:txBody>
      </p:sp>
      <p:sp>
        <p:nvSpPr>
          <p:cNvPr id="4" name="Subtítulo 3">
            <a:extLst>
              <a:ext uri="{FF2B5EF4-FFF2-40B4-BE49-F238E27FC236}">
                <a16:creationId xmlns:a16="http://schemas.microsoft.com/office/drawing/2014/main" id="{7C07428C-2CAE-3D4D-CDFB-E32670BC27D0}"/>
              </a:ext>
            </a:extLst>
          </p:cNvPr>
          <p:cNvSpPr>
            <a:spLocks noGrp="1"/>
          </p:cNvSpPr>
          <p:nvPr>
            <p:ph type="subTitle" idx="2"/>
          </p:nvPr>
        </p:nvSpPr>
        <p:spPr>
          <a:xfrm>
            <a:off x="6096000" y="1993215"/>
            <a:ext cx="5985162" cy="1904531"/>
          </a:xfrm>
        </p:spPr>
        <p:txBody>
          <a:bodyPr/>
          <a:lstStyle/>
          <a:p>
            <a:pPr algn="just">
              <a:buFont typeface="Wingdings" panose="05000000000000000000" pitchFamily="2" charset="2"/>
              <a:buChar char="Ø"/>
            </a:pPr>
            <a:r>
              <a:rPr lang="es-ES" dirty="0" err="1">
                <a:latin typeface="Times New Roman" panose="02020603050405020304" pitchFamily="18" charset="0"/>
                <a:cs typeface="Times New Roman" panose="02020603050405020304" pitchFamily="18" charset="0"/>
              </a:rPr>
              <a:t>Pacific</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Caribbean</a:t>
            </a:r>
            <a:r>
              <a:rPr lang="es-ES" dirty="0">
                <a:latin typeface="Times New Roman" panose="02020603050405020304" pitchFamily="18" charset="0"/>
                <a:cs typeface="Times New Roman" panose="02020603050405020304" pitchFamily="18" charset="0"/>
              </a:rPr>
              <a:t> Cable </a:t>
            </a:r>
            <a:r>
              <a:rPr lang="es-ES" dirty="0" err="1">
                <a:latin typeface="Times New Roman" panose="02020603050405020304" pitchFamily="18" charset="0"/>
                <a:cs typeface="Times New Roman" panose="02020603050405020304" pitchFamily="18" charset="0"/>
              </a:rPr>
              <a:t>System</a:t>
            </a:r>
            <a:r>
              <a:rPr lang="es-ES" dirty="0">
                <a:latin typeface="Times New Roman" panose="02020603050405020304" pitchFamily="18" charset="0"/>
                <a:cs typeface="Times New Roman" panose="02020603050405020304" pitchFamily="18" charset="0"/>
              </a:rPr>
              <a:t>, es un sistema de cable submarino pensado para reforzar los enlaces digitales en la región caribeña, Centroamérica y Sudamérica, para satisfacer la creciente demanda de contenidos. Su capacidad permite mejorar la fiabilidad de las comunicaciones y reducir el riesgo de interrupciones del servicio pues proporciona rutas y accesos alternativos a las redes de cable ya desplegadas en la región.</a:t>
            </a:r>
            <a:endParaRPr lang="es-EC" dirty="0">
              <a:latin typeface="Times New Roman" panose="02020603050405020304" pitchFamily="18" charset="0"/>
              <a:cs typeface="Times New Roman" panose="02020603050405020304" pitchFamily="18" charset="0"/>
            </a:endParaRPr>
          </a:p>
        </p:txBody>
      </p:sp>
      <p:sp>
        <p:nvSpPr>
          <p:cNvPr id="6" name="Título 5">
            <a:extLst>
              <a:ext uri="{FF2B5EF4-FFF2-40B4-BE49-F238E27FC236}">
                <a16:creationId xmlns:a16="http://schemas.microsoft.com/office/drawing/2014/main" id="{99D0E19D-2E07-BCE3-32D2-E03FD417A28A}"/>
              </a:ext>
            </a:extLst>
          </p:cNvPr>
          <p:cNvSpPr>
            <a:spLocks noGrp="1"/>
          </p:cNvSpPr>
          <p:nvPr>
            <p:ph type="title" idx="3"/>
          </p:nvPr>
        </p:nvSpPr>
        <p:spPr>
          <a:xfrm>
            <a:off x="6096000" y="1324172"/>
            <a:ext cx="6077527" cy="471200"/>
          </a:xfrm>
        </p:spPr>
        <p:txBody>
          <a:bodyPr/>
          <a:lstStyle/>
          <a:p>
            <a:pPr marL="457200" indent="-457200">
              <a:buFont typeface="Wingdings" panose="05000000000000000000" pitchFamily="2" charset="2"/>
              <a:buChar char="Ø"/>
            </a:pPr>
            <a:r>
              <a:rPr lang="es-EC" dirty="0"/>
              <a:t> </a:t>
            </a:r>
            <a:r>
              <a:rPr lang="es-EC" dirty="0" err="1"/>
              <a:t>Pacific</a:t>
            </a:r>
            <a:r>
              <a:rPr lang="es-EC" dirty="0"/>
              <a:t> </a:t>
            </a:r>
            <a:r>
              <a:rPr lang="es-EC" dirty="0" err="1"/>
              <a:t>Caribbean</a:t>
            </a:r>
            <a:r>
              <a:rPr lang="es-EC" dirty="0"/>
              <a:t> Cable </a:t>
            </a:r>
            <a:r>
              <a:rPr lang="es-EC" dirty="0" err="1"/>
              <a:t>System</a:t>
            </a:r>
            <a:r>
              <a:rPr lang="es-EC" dirty="0"/>
              <a:t> (PCCS).</a:t>
            </a:r>
          </a:p>
        </p:txBody>
      </p:sp>
      <p:pic>
        <p:nvPicPr>
          <p:cNvPr id="8" name="Imagen 7">
            <a:extLst>
              <a:ext uri="{FF2B5EF4-FFF2-40B4-BE49-F238E27FC236}">
                <a16:creationId xmlns:a16="http://schemas.microsoft.com/office/drawing/2014/main" id="{8380D05B-9480-7445-91CB-2DF3C57C2F08}"/>
              </a:ext>
            </a:extLst>
          </p:cNvPr>
          <p:cNvPicPr>
            <a:picLocks noChangeAspect="1"/>
          </p:cNvPicPr>
          <p:nvPr/>
        </p:nvPicPr>
        <p:blipFill>
          <a:blip r:embed="rId2"/>
          <a:stretch>
            <a:fillRect/>
          </a:stretch>
        </p:blipFill>
        <p:spPr>
          <a:xfrm>
            <a:off x="1263295" y="3818498"/>
            <a:ext cx="3456486" cy="2785572"/>
          </a:xfrm>
          <a:prstGeom prst="rect">
            <a:avLst/>
          </a:prstGeom>
          <a:ln w="38100" cap="sq">
            <a:solidFill>
              <a:schemeClr val="bg2"/>
            </a:solidFill>
            <a:prstDash val="solid"/>
            <a:miter lim="800000"/>
          </a:ln>
          <a:effectLst>
            <a:outerShdw blurRad="50800" dist="38100" dir="2700000" algn="tl" rotWithShape="0">
              <a:srgbClr val="000000">
                <a:alpha val="43000"/>
              </a:srgbClr>
            </a:outerShdw>
          </a:effectLst>
        </p:spPr>
      </p:pic>
      <p:pic>
        <p:nvPicPr>
          <p:cNvPr id="10" name="Imagen 9">
            <a:extLst>
              <a:ext uri="{FF2B5EF4-FFF2-40B4-BE49-F238E27FC236}">
                <a16:creationId xmlns:a16="http://schemas.microsoft.com/office/drawing/2014/main" id="{084B7B39-E577-EBAE-0E4B-FDCF69A66BF5}"/>
              </a:ext>
            </a:extLst>
          </p:cNvPr>
          <p:cNvPicPr>
            <a:picLocks noChangeAspect="1"/>
          </p:cNvPicPr>
          <p:nvPr/>
        </p:nvPicPr>
        <p:blipFill>
          <a:blip r:embed="rId3"/>
          <a:stretch>
            <a:fillRect/>
          </a:stretch>
        </p:blipFill>
        <p:spPr>
          <a:xfrm>
            <a:off x="7721600" y="3818498"/>
            <a:ext cx="3207105" cy="2761674"/>
          </a:xfrm>
          <a:prstGeom prst="rect">
            <a:avLst/>
          </a:prstGeom>
          <a:ln w="38100" cap="sq">
            <a:solidFill>
              <a:schemeClr val="bg2"/>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51805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F6819D-0967-9391-A44B-01CDCE863EBF}"/>
              </a:ext>
            </a:extLst>
          </p:cNvPr>
          <p:cNvSpPr>
            <a:spLocks noGrp="1"/>
          </p:cNvSpPr>
          <p:nvPr>
            <p:ph type="title"/>
          </p:nvPr>
        </p:nvSpPr>
        <p:spPr>
          <a:xfrm>
            <a:off x="390617" y="482668"/>
            <a:ext cx="3126687" cy="651200"/>
          </a:xfrm>
        </p:spPr>
        <p:txBody>
          <a:bodyPr/>
          <a:lstStyle/>
          <a:p>
            <a:pPr marL="571500" indent="-571500">
              <a:buFont typeface="Wingdings" panose="05000000000000000000" pitchFamily="2" charset="2"/>
              <a:buChar char="Ø"/>
            </a:pPr>
            <a:r>
              <a:rPr lang="es-ES" dirty="0"/>
              <a:t>Conclusión:</a:t>
            </a:r>
            <a:endParaRPr lang="es-EC" dirty="0"/>
          </a:p>
        </p:txBody>
      </p:sp>
      <p:sp>
        <p:nvSpPr>
          <p:cNvPr id="5" name="Subtítulo 4">
            <a:extLst>
              <a:ext uri="{FF2B5EF4-FFF2-40B4-BE49-F238E27FC236}">
                <a16:creationId xmlns:a16="http://schemas.microsoft.com/office/drawing/2014/main" id="{34307471-8CED-92E4-3449-F519944DF0D5}"/>
              </a:ext>
            </a:extLst>
          </p:cNvPr>
          <p:cNvSpPr>
            <a:spLocks noGrp="1"/>
          </p:cNvSpPr>
          <p:nvPr>
            <p:ph type="subTitle" idx="1"/>
          </p:nvPr>
        </p:nvSpPr>
        <p:spPr>
          <a:xfrm>
            <a:off x="694305" y="1363412"/>
            <a:ext cx="6567630" cy="860400"/>
          </a:xfrm>
        </p:spPr>
        <p:txBody>
          <a:bodyPr/>
          <a:lstStyle/>
          <a:p>
            <a:pPr algn="just">
              <a:buFont typeface="Wingdings" panose="05000000000000000000" pitchFamily="2" charset="2"/>
              <a:buChar char="Ø"/>
            </a:pPr>
            <a:r>
              <a:rPr lang="es-ES" dirty="0">
                <a:latin typeface="Times New Roman" panose="02020603050405020304" pitchFamily="18" charset="0"/>
                <a:cs typeface="Times New Roman" panose="02020603050405020304" pitchFamily="18" charset="0"/>
              </a:rPr>
              <a:t>La red global con fibra óptica es de suma importancia en el mundo ya que permite interconectar varios continentes mejorando la calidad de la comunicación a nivel mundial.</a:t>
            </a:r>
          </a:p>
          <a:p>
            <a:pPr algn="just">
              <a:buFont typeface="Wingdings" panose="05000000000000000000" pitchFamily="2" charset="2"/>
              <a:buChar char="Ø"/>
            </a:pPr>
            <a:endParaRPr lang="es-ES" dirty="0">
              <a:latin typeface="Times New Roman" panose="02020603050405020304" pitchFamily="18" charset="0"/>
              <a:cs typeface="Times New Roman" panose="02020603050405020304" pitchFamily="18" charset="0"/>
            </a:endParaRPr>
          </a:p>
        </p:txBody>
      </p:sp>
      <p:sp>
        <p:nvSpPr>
          <p:cNvPr id="8" name="Título 7">
            <a:extLst>
              <a:ext uri="{FF2B5EF4-FFF2-40B4-BE49-F238E27FC236}">
                <a16:creationId xmlns:a16="http://schemas.microsoft.com/office/drawing/2014/main" id="{F5C71EC0-7F5C-3C9D-F5DC-E559DAE85AB7}"/>
              </a:ext>
            </a:extLst>
          </p:cNvPr>
          <p:cNvSpPr>
            <a:spLocks noGrp="1"/>
          </p:cNvSpPr>
          <p:nvPr>
            <p:ph type="title" idx="2"/>
          </p:nvPr>
        </p:nvSpPr>
        <p:spPr>
          <a:xfrm>
            <a:off x="1057418" y="2639320"/>
            <a:ext cx="2335600" cy="422400"/>
          </a:xfrm>
        </p:spPr>
        <p:txBody>
          <a:bodyPr/>
          <a:lstStyle/>
          <a:p>
            <a:pPr marL="457200" indent="-457200">
              <a:buFont typeface="Wingdings" panose="05000000000000000000" pitchFamily="2" charset="2"/>
              <a:buChar char="Ø"/>
            </a:pPr>
            <a:r>
              <a:rPr lang="es-ES" dirty="0"/>
              <a:t>Bibliografía:</a:t>
            </a:r>
            <a:endParaRPr lang="es-EC" dirty="0"/>
          </a:p>
        </p:txBody>
      </p:sp>
      <p:sp>
        <p:nvSpPr>
          <p:cNvPr id="9" name="Subtítulo 8">
            <a:extLst>
              <a:ext uri="{FF2B5EF4-FFF2-40B4-BE49-F238E27FC236}">
                <a16:creationId xmlns:a16="http://schemas.microsoft.com/office/drawing/2014/main" id="{A0C951DC-E2A6-FFE3-1B02-6BFEF3AAB514}"/>
              </a:ext>
            </a:extLst>
          </p:cNvPr>
          <p:cNvSpPr>
            <a:spLocks noGrp="1"/>
          </p:cNvSpPr>
          <p:nvPr>
            <p:ph type="subTitle" idx="3"/>
          </p:nvPr>
        </p:nvSpPr>
        <p:spPr>
          <a:xfrm>
            <a:off x="1057418" y="3114622"/>
            <a:ext cx="6302170" cy="1901261"/>
          </a:xfrm>
        </p:spPr>
        <p:txBody>
          <a:bodyPr/>
          <a:lstStyle/>
          <a:p>
            <a:pPr>
              <a:buFont typeface="Wingdings" panose="05000000000000000000" pitchFamily="2" charset="2"/>
              <a:buChar char="Ø"/>
            </a:pPr>
            <a:r>
              <a:rPr lang="es-EC" dirty="0">
                <a:latin typeface="Times New Roman" panose="02020603050405020304" pitchFamily="18" charset="0"/>
                <a:cs typeface="Times New Roman" panose="02020603050405020304" pitchFamily="18" charset="0"/>
              </a:rPr>
              <a:t>ARCOTEL, 2001, BOLETÍN NO. 2021-02, Agencia de regulación y control de las Telecomunicaciones, </a:t>
            </a:r>
            <a:r>
              <a:rPr lang="es-EC" dirty="0">
                <a:latin typeface="Times New Roman" panose="02020603050405020304" pitchFamily="18" charset="0"/>
                <a:cs typeface="Times New Roman" panose="02020603050405020304" pitchFamily="18" charset="0"/>
                <a:hlinkClick r:id="rId2"/>
              </a:rPr>
              <a:t>www.arcotel.gob.ec</a:t>
            </a:r>
            <a:endParaRPr lang="es-EC" dirty="0">
              <a:latin typeface="Times New Roman" panose="02020603050405020304" pitchFamily="18" charset="0"/>
              <a:cs typeface="Times New Roman" panose="02020603050405020304" pitchFamily="18" charset="0"/>
            </a:endParaRPr>
          </a:p>
          <a:p>
            <a:pPr marL="127000" indent="0"/>
            <a:endParaRPr lang="es-EC"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s-ES" dirty="0">
                <a:latin typeface="Times New Roman" panose="02020603050405020304" pitchFamily="18" charset="0"/>
                <a:cs typeface="Times New Roman" panose="02020603050405020304" pitchFamily="18" charset="0"/>
              </a:rPr>
              <a:t>COBA J, 2020, Cables Submarinos y su importancia para el Internet, DIARIUM 2020, https://diarium.usal.es/coba/2020/03/29/cables-submarinos-y-su-importancia-para-el-internet/</a:t>
            </a:r>
            <a:endParaRPr lang="es-EC" dirty="0">
              <a:latin typeface="Times New Roman" panose="02020603050405020304" pitchFamily="18" charset="0"/>
              <a:cs typeface="Times New Roman" panose="02020603050405020304" pitchFamily="18" charset="0"/>
            </a:endParaRPr>
          </a:p>
        </p:txBody>
      </p:sp>
      <p:pic>
        <p:nvPicPr>
          <p:cNvPr id="19" name="Imagen 18">
            <a:extLst>
              <a:ext uri="{FF2B5EF4-FFF2-40B4-BE49-F238E27FC236}">
                <a16:creationId xmlns:a16="http://schemas.microsoft.com/office/drawing/2014/main" id="{A46BEC7C-7B5D-3BCD-2A3A-E04E85E1C8EB}"/>
              </a:ext>
            </a:extLst>
          </p:cNvPr>
          <p:cNvPicPr>
            <a:picLocks noChangeAspect="1"/>
          </p:cNvPicPr>
          <p:nvPr/>
        </p:nvPicPr>
        <p:blipFill>
          <a:blip r:embed="rId3"/>
          <a:stretch>
            <a:fillRect/>
          </a:stretch>
        </p:blipFill>
        <p:spPr>
          <a:xfrm>
            <a:off x="7770820" y="2222977"/>
            <a:ext cx="4082847" cy="2412045"/>
          </a:xfrm>
          <a:prstGeom prst="roundRect">
            <a:avLst>
              <a:gd name="adj" fmla="val 4167"/>
            </a:avLst>
          </a:prstGeom>
          <a:solidFill>
            <a:srgbClr val="FFFFFF"/>
          </a:solidFill>
          <a:ln w="76200" cap="sq">
            <a:solidFill>
              <a:schemeClr val="bg2"/>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594263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108</TotalTime>
  <Words>680</Words>
  <Application>Microsoft Office PowerPoint</Application>
  <PresentationFormat>Panorámica</PresentationFormat>
  <Paragraphs>31</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Century Gothic</vt:lpstr>
      <vt:lpstr>Times New Roman</vt:lpstr>
      <vt:lpstr>Wingdings</vt:lpstr>
      <vt:lpstr>Wingdings 3</vt:lpstr>
      <vt:lpstr>Ion</vt:lpstr>
      <vt:lpstr>Presentación de PowerPoint</vt:lpstr>
      <vt:lpstr>¿Qué es una red global con fibra óptica?</vt:lpstr>
      <vt:lpstr>¿Por dónde pasan y quién los pone?</vt:lpstr>
      <vt:lpstr>CABLE SUBMARINO EN EL ECUADOR</vt:lpstr>
      <vt:lpstr>PROYECTO DE CABLE Panamericano</vt:lpstr>
      <vt:lpstr>South America-1 (SAm-1).</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Katherine Elizabeth Santos Guerrero</dc:creator>
  <cp:lastModifiedBy>Manobanda Jimenez Kevin Andres</cp:lastModifiedBy>
  <cp:revision>14</cp:revision>
  <dcterms:created xsi:type="dcterms:W3CDTF">2022-06-22T20:26:26Z</dcterms:created>
  <dcterms:modified xsi:type="dcterms:W3CDTF">2023-07-17T08:49:59Z</dcterms:modified>
</cp:coreProperties>
</file>