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5"/>
  </p:notesMasterIdLst>
  <p:sldIdLst>
    <p:sldId id="256" r:id="rId2"/>
    <p:sldId id="258" r:id="rId3"/>
    <p:sldId id="308" r:id="rId4"/>
    <p:sldId id="257" r:id="rId5"/>
    <p:sldId id="259" r:id="rId6"/>
    <p:sldId id="267" r:id="rId7"/>
    <p:sldId id="307" r:id="rId8"/>
    <p:sldId id="321" r:id="rId9"/>
    <p:sldId id="309" r:id="rId10"/>
    <p:sldId id="310" r:id="rId11"/>
    <p:sldId id="311" r:id="rId12"/>
    <p:sldId id="322" r:id="rId13"/>
    <p:sldId id="312" r:id="rId14"/>
    <p:sldId id="313" r:id="rId15"/>
    <p:sldId id="314" r:id="rId16"/>
    <p:sldId id="323" r:id="rId17"/>
    <p:sldId id="316" r:id="rId18"/>
    <p:sldId id="317" r:id="rId19"/>
    <p:sldId id="318" r:id="rId20"/>
    <p:sldId id="324" r:id="rId21"/>
    <p:sldId id="319" r:id="rId22"/>
    <p:sldId id="315" r:id="rId23"/>
    <p:sldId id="282" r:id="rId24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6"/>
    </p:embeddedFont>
    <p:embeddedFont>
      <p:font typeface="Playfair Display" panose="000005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33D"/>
    <a:srgbClr val="FDFFEB"/>
    <a:srgbClr val="D0D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78256-B89A-464B-8015-C5122B57F523}">
  <a:tblStyle styleId="{08F78256-B89A-464B-8015-C5122B57F5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8FC727-811B-4EF4-B946-C034F46D7A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25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9C93B031-90E6-38E4-F348-927CD8748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CCC00FFF-9A68-4F66-C0EC-2586606637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0CAF9413-C63D-7610-0EE3-BB3614E70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447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C70D81F0-D6B2-9047-71B1-56ADED4A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E6896F27-5E74-623A-E566-6F9EAB4A5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C4E05517-D518-C62D-5292-8CA9ABF0EB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97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5B49D999-80FB-7FD5-93D7-E0C7F5E1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1bb5a025_0_10:notes">
            <a:extLst>
              <a:ext uri="{FF2B5EF4-FFF2-40B4-BE49-F238E27FC236}">
                <a16:creationId xmlns:a16="http://schemas.microsoft.com/office/drawing/2014/main" id="{E9C2CB6F-62DD-FE98-6E94-162E6471B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1bb5a025_0_10:notes">
            <a:extLst>
              <a:ext uri="{FF2B5EF4-FFF2-40B4-BE49-F238E27FC236}">
                <a16:creationId xmlns:a16="http://schemas.microsoft.com/office/drawing/2014/main" id="{A113FBA2-F12A-5AF8-8944-25B476A3A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9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F86B5223-6D66-C0ED-EDE9-734368050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D4D0CDB3-D35C-4C3A-7CC1-995F5627A6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F5B7F6BC-1FF6-D1A7-9962-F475AD0A1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83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A60C0B42-5392-E7DE-0465-0E49826E8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FBAB113A-9B63-9EDA-EB27-E490CC6D9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5B653114-1503-8195-9AD8-8410632E6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5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B4C073DB-E3B2-1758-9343-C08D3FEAB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9150F862-519E-2AE3-2E03-208481F19B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220D430F-43FD-4268-3683-256C6646B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895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AA4C98F2-440B-4671-552C-1BE5D6ECB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1bb5a025_0_10:notes">
            <a:extLst>
              <a:ext uri="{FF2B5EF4-FFF2-40B4-BE49-F238E27FC236}">
                <a16:creationId xmlns:a16="http://schemas.microsoft.com/office/drawing/2014/main" id="{5C04178F-A4B3-C0A6-5B2B-A702AD330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1bb5a025_0_10:notes">
            <a:extLst>
              <a:ext uri="{FF2B5EF4-FFF2-40B4-BE49-F238E27FC236}">
                <a16:creationId xmlns:a16="http://schemas.microsoft.com/office/drawing/2014/main" id="{3794A9EE-C53A-7FD3-38E4-B6C5B82699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342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D8FC32C4-144B-96EE-88FF-E00071D6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FB758189-D7CD-4192-6BBB-AF7936D876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C0C0C1C2-900F-E38E-F2C6-0591D9DA4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797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9CACD434-1175-D60B-E718-B9EA6FE1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D2659A0F-67FE-7C26-AC7D-1A46E84A7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F44E03B2-15BF-F805-42B3-668FC11A3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148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07777EFE-DFF0-F4E7-A187-E25DED82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4D74CFD8-241E-76E0-ADDE-06EABB3D7A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1A68E64E-638A-A0C1-EF04-9D234C4B9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9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adeabf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eadeabf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EC8C7F92-4364-8EE7-02B2-2D93D71D8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1bb5a025_0_10:notes">
            <a:extLst>
              <a:ext uri="{FF2B5EF4-FFF2-40B4-BE49-F238E27FC236}">
                <a16:creationId xmlns:a16="http://schemas.microsoft.com/office/drawing/2014/main" id="{8A3A4B2F-B505-CB6A-42C2-DA99C267B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1bb5a025_0_10:notes">
            <a:extLst>
              <a:ext uri="{FF2B5EF4-FFF2-40B4-BE49-F238E27FC236}">
                <a16:creationId xmlns:a16="http://schemas.microsoft.com/office/drawing/2014/main" id="{4ED83FF5-72BB-D910-B08A-8FED8107A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246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08801219-F10B-8690-A292-1BBD36F5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AF8548F2-D770-2CD6-966F-491CEDB0FF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C2C10F0F-BC57-C6AE-AF86-A67F54514D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B5C39605-170D-1345-0644-4ED9CF8C0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2E530DCE-792F-9273-3AF6-29F330509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E256F55E-10BD-36F2-8003-EBA18AFB5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241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91bb5a025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091bb5a025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72F07CF4-F14B-1DFD-5F82-B4DB06E08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1bb5a025_0_10:notes">
            <a:extLst>
              <a:ext uri="{FF2B5EF4-FFF2-40B4-BE49-F238E27FC236}">
                <a16:creationId xmlns:a16="http://schemas.microsoft.com/office/drawing/2014/main" id="{D3A4BEAA-45B7-62EA-518A-E15FDC2E8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1bb5a025_0_10:notes">
            <a:extLst>
              <a:ext uri="{FF2B5EF4-FFF2-40B4-BE49-F238E27FC236}">
                <a16:creationId xmlns:a16="http://schemas.microsoft.com/office/drawing/2014/main" id="{BAA34FAF-40B1-0661-6C46-C1DBC99C2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81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1bb5a02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1bb5a02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1bb5a0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1bb5a0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91bb5a02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91bb5a025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30C77F15-E825-2D8F-6837-380BF228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91bb5a025_0_55:notes">
            <a:extLst>
              <a:ext uri="{FF2B5EF4-FFF2-40B4-BE49-F238E27FC236}">
                <a16:creationId xmlns:a16="http://schemas.microsoft.com/office/drawing/2014/main" id="{21186547-B38C-E1EA-0B3F-ECB9B6120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91bb5a025_0_55:notes">
            <a:extLst>
              <a:ext uri="{FF2B5EF4-FFF2-40B4-BE49-F238E27FC236}">
                <a16:creationId xmlns:a16="http://schemas.microsoft.com/office/drawing/2014/main" id="{B88F335E-9AB2-BAE8-20B7-7F74391D8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8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2B63AA04-22C9-4975-5FF5-BE91AAE85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1bb5a025_0_10:notes">
            <a:extLst>
              <a:ext uri="{FF2B5EF4-FFF2-40B4-BE49-F238E27FC236}">
                <a16:creationId xmlns:a16="http://schemas.microsoft.com/office/drawing/2014/main" id="{23550B22-3E32-F128-832D-FB9EDECA52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91bb5a025_0_10:notes">
            <a:extLst>
              <a:ext uri="{FF2B5EF4-FFF2-40B4-BE49-F238E27FC236}">
                <a16:creationId xmlns:a16="http://schemas.microsoft.com/office/drawing/2014/main" id="{7E7A5F69-DF03-6A73-D2C5-BDF262D3FE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88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55324795-D09F-7257-19E4-390383323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eadeabf93_0_92:notes">
            <a:extLst>
              <a:ext uri="{FF2B5EF4-FFF2-40B4-BE49-F238E27FC236}">
                <a16:creationId xmlns:a16="http://schemas.microsoft.com/office/drawing/2014/main" id="{5263458A-0B2B-52B9-7D89-A52BC47AFC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eadeabf93_0_92:notes">
            <a:extLst>
              <a:ext uri="{FF2B5EF4-FFF2-40B4-BE49-F238E27FC236}">
                <a16:creationId xmlns:a16="http://schemas.microsoft.com/office/drawing/2014/main" id="{270AFE3B-C949-1701-94F1-64C733D1F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1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50" y="512750"/>
            <a:ext cx="39309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50" y="3952625"/>
            <a:ext cx="2383200" cy="7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710250" y="534975"/>
            <a:ext cx="3861600" cy="9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1"/>
          </p:nvPr>
        </p:nvSpPr>
        <p:spPr>
          <a:xfrm>
            <a:off x="710400" y="1448175"/>
            <a:ext cx="38616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710250" y="3820350"/>
            <a:ext cx="3861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yne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7"/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250" y="1152475"/>
            <a:ext cx="7723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5990850" y="1686850"/>
            <a:ext cx="2442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5990850" y="1442050"/>
            <a:ext cx="2442900" cy="3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990825" y="3355900"/>
            <a:ext cx="2442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990825" y="3110975"/>
            <a:ext cx="2442900" cy="3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258613" y="1351982"/>
            <a:ext cx="1076700" cy="93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4808863" y="1351982"/>
            <a:ext cx="1076700" cy="937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258613" y="2487525"/>
            <a:ext cx="1076700" cy="937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4808863" y="2487525"/>
            <a:ext cx="1076700" cy="93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10250" y="1720082"/>
            <a:ext cx="2112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710250" y="1390082"/>
            <a:ext cx="2112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7"/>
          </p:nvPr>
        </p:nvSpPr>
        <p:spPr>
          <a:xfrm>
            <a:off x="710250" y="2855056"/>
            <a:ext cx="2112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710250" y="2528200"/>
            <a:ext cx="2112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6321750" y="2855056"/>
            <a:ext cx="2112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3"/>
          </p:nvPr>
        </p:nvSpPr>
        <p:spPr>
          <a:xfrm>
            <a:off x="6321750" y="2528200"/>
            <a:ext cx="2112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6321750" y="1720082"/>
            <a:ext cx="2112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321750" y="1390082"/>
            <a:ext cx="2112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3258438" y="3625075"/>
            <a:ext cx="1076700" cy="93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7" hasCustomPrompt="1"/>
          </p:nvPr>
        </p:nvSpPr>
        <p:spPr>
          <a:xfrm>
            <a:off x="4808688" y="3625075"/>
            <a:ext cx="1076700" cy="937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710250" y="3990025"/>
            <a:ext cx="2112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9"/>
          </p:nvPr>
        </p:nvSpPr>
        <p:spPr>
          <a:xfrm>
            <a:off x="710250" y="3660025"/>
            <a:ext cx="2112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6321750" y="3990025"/>
            <a:ext cx="2112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1"/>
          </p:nvPr>
        </p:nvSpPr>
        <p:spPr>
          <a:xfrm>
            <a:off x="6321750" y="3660025"/>
            <a:ext cx="2112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502050" y="3312475"/>
            <a:ext cx="21399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2"/>
          </p:nvPr>
        </p:nvSpPr>
        <p:spPr>
          <a:xfrm>
            <a:off x="3502050" y="2982525"/>
            <a:ext cx="2139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6010675" y="3312475"/>
            <a:ext cx="21399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4"/>
          </p:nvPr>
        </p:nvSpPr>
        <p:spPr>
          <a:xfrm>
            <a:off x="6010675" y="2982525"/>
            <a:ext cx="2139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5"/>
          </p:nvPr>
        </p:nvSpPr>
        <p:spPr>
          <a:xfrm>
            <a:off x="993425" y="3312475"/>
            <a:ext cx="2139900" cy="7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6"/>
          </p:nvPr>
        </p:nvSpPr>
        <p:spPr>
          <a:xfrm>
            <a:off x="993425" y="2982525"/>
            <a:ext cx="2139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2366034" y="1763326"/>
            <a:ext cx="18363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2"/>
          </p:nvPr>
        </p:nvSpPr>
        <p:spPr>
          <a:xfrm>
            <a:off x="2366034" y="1357175"/>
            <a:ext cx="1836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3"/>
          </p:nvPr>
        </p:nvSpPr>
        <p:spPr>
          <a:xfrm>
            <a:off x="2366317" y="2890575"/>
            <a:ext cx="18363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4"/>
          </p:nvPr>
        </p:nvSpPr>
        <p:spPr>
          <a:xfrm>
            <a:off x="2366317" y="2490650"/>
            <a:ext cx="18363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5"/>
          </p:nvPr>
        </p:nvSpPr>
        <p:spPr>
          <a:xfrm>
            <a:off x="6170785" y="2890600"/>
            <a:ext cx="1836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6"/>
          </p:nvPr>
        </p:nvSpPr>
        <p:spPr>
          <a:xfrm>
            <a:off x="6170785" y="2490675"/>
            <a:ext cx="1836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7"/>
          </p:nvPr>
        </p:nvSpPr>
        <p:spPr>
          <a:xfrm>
            <a:off x="6170785" y="1763326"/>
            <a:ext cx="1836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8"/>
          </p:nvPr>
        </p:nvSpPr>
        <p:spPr>
          <a:xfrm>
            <a:off x="6170785" y="1363475"/>
            <a:ext cx="1836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9"/>
          </p:nvPr>
        </p:nvSpPr>
        <p:spPr>
          <a:xfrm>
            <a:off x="2366165" y="4028125"/>
            <a:ext cx="18363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13"/>
          </p:nvPr>
        </p:nvSpPr>
        <p:spPr>
          <a:xfrm>
            <a:off x="2366165" y="3628200"/>
            <a:ext cx="18363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4"/>
          </p:nvPr>
        </p:nvSpPr>
        <p:spPr>
          <a:xfrm>
            <a:off x="6170633" y="4028150"/>
            <a:ext cx="1836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5"/>
          </p:nvPr>
        </p:nvSpPr>
        <p:spPr>
          <a:xfrm>
            <a:off x="6170633" y="3628225"/>
            <a:ext cx="1836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None/>
              <a:defRPr sz="22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50" y="1152475"/>
            <a:ext cx="7723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  <p:sldLayoutId id="2147483663" r:id="rId7"/>
    <p:sldLayoutId id="2147483668" r:id="rId8"/>
    <p:sldLayoutId id="2147483669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/>
          </a:blip>
          <a:srcRect l="30047" r="24543" b="21715"/>
          <a:stretch/>
        </p:blipFill>
        <p:spPr>
          <a:xfrm>
            <a:off x="5637403" y="459437"/>
            <a:ext cx="2796347" cy="271160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>
            <a:spLocks noGrp="1"/>
          </p:cNvSpPr>
          <p:nvPr>
            <p:ph type="ctrTitle"/>
          </p:nvPr>
        </p:nvSpPr>
        <p:spPr>
          <a:xfrm>
            <a:off x="710250" y="512749"/>
            <a:ext cx="3930900" cy="2368763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chemeClr val="lt2"/>
                </a:solidFill>
              </a:rPr>
              <a:t>Ét</a:t>
            </a:r>
            <a:r>
              <a:rPr lang="en" dirty="0">
                <a:solidFill>
                  <a:schemeClr val="lt2"/>
                </a:solidFill>
              </a:rPr>
              <a:t>ude de marché avec Python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5" name="Google Shape;165;p31"/>
          <p:cNvSpPr txBox="1">
            <a:spLocks noGrp="1"/>
          </p:cNvSpPr>
          <p:nvPr>
            <p:ph type="subTitle" idx="1"/>
          </p:nvPr>
        </p:nvSpPr>
        <p:spPr>
          <a:xfrm>
            <a:off x="710250" y="3952625"/>
            <a:ext cx="23832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Maure Kévin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26.01.2025</a:t>
            </a:r>
            <a:endParaRPr dirty="0"/>
          </a:p>
        </p:txBody>
      </p:sp>
      <p:cxnSp>
        <p:nvCxnSpPr>
          <p:cNvPr id="166" name="Google Shape;166;p31"/>
          <p:cNvCxnSpPr/>
          <p:nvPr/>
        </p:nvCxnSpPr>
        <p:spPr>
          <a:xfrm>
            <a:off x="355200" y="583225"/>
            <a:ext cx="0" cy="7101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46BCB136-C645-A216-6F2B-99AEF2AC6418}"/>
              </a:ext>
            </a:extLst>
          </p:cNvPr>
          <p:cNvSpPr txBox="1"/>
          <p:nvPr/>
        </p:nvSpPr>
        <p:spPr>
          <a:xfrm>
            <a:off x="710250" y="3488746"/>
            <a:ext cx="202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355F16"/>
                </a:solidFill>
                <a:effectLst/>
                <a:uLnTx/>
                <a:uFillTx/>
                <a:latin typeface="Playfair Display"/>
                <a:sym typeface="Playfair Display"/>
              </a:rPr>
              <a:t>Data Analyst</a:t>
            </a:r>
            <a:endParaRPr lang="fr-FR" sz="2000" dirty="0"/>
          </a:p>
        </p:txBody>
      </p:sp>
      <p:pic>
        <p:nvPicPr>
          <p:cNvPr id="4" name="Image 3" descr="Une image contenant texte, Police, logo, Graphique">
            <a:extLst>
              <a:ext uri="{FF2B5EF4-FFF2-40B4-BE49-F238E27FC236}">
                <a16:creationId xmlns:a16="http://schemas.microsoft.com/office/drawing/2014/main" id="{97C93651-672C-1136-F404-E829E9E7E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328"/>
          <a:stretch/>
        </p:blipFill>
        <p:spPr>
          <a:xfrm>
            <a:off x="7524687" y="3420365"/>
            <a:ext cx="1150587" cy="134241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BDD01C2-A604-E353-A3C5-FC2B7FB33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403" y="3288342"/>
            <a:ext cx="1588200" cy="1606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4A0F899F-3859-B969-F0A8-99D9B384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82142A90-5620-52CB-B572-B0DA1A161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Répartition – Classification Hiérarchique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B62E105B-69F3-19C6-BD54-10D67609122F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 descr="Une image contenant texte, diagramme, capture d’écran, Plan">
            <a:extLst>
              <a:ext uri="{FF2B5EF4-FFF2-40B4-BE49-F238E27FC236}">
                <a16:creationId xmlns:a16="http://schemas.microsoft.com/office/drawing/2014/main" id="{D93FDB2A-693C-F691-B3EA-D10B2812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944323"/>
            <a:ext cx="3248914" cy="3199175"/>
          </a:xfrm>
          <a:prstGeom prst="rect">
            <a:avLst/>
          </a:prstGeom>
        </p:spPr>
      </p:pic>
      <p:pic>
        <p:nvPicPr>
          <p:cNvPr id="6" name="Image 5" descr="Une image contenant diagramme, texte, Plan, capture d’écran">
            <a:extLst>
              <a:ext uri="{FF2B5EF4-FFF2-40B4-BE49-F238E27FC236}">
                <a16:creationId xmlns:a16="http://schemas.microsoft.com/office/drawing/2014/main" id="{51F98220-1D88-684B-BF1E-7839DAEB7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548" y="1944324"/>
            <a:ext cx="3248914" cy="3199175"/>
          </a:xfrm>
          <a:prstGeom prst="rect">
            <a:avLst/>
          </a:prstGeom>
        </p:spPr>
      </p:pic>
      <p:sp>
        <p:nvSpPr>
          <p:cNvPr id="11" name="Google Shape;569;p50">
            <a:extLst>
              <a:ext uri="{FF2B5EF4-FFF2-40B4-BE49-F238E27FC236}">
                <a16:creationId xmlns:a16="http://schemas.microsoft.com/office/drawing/2014/main" id="{A8FC5625-1E61-BAB0-BB3B-15FBEB18B213}"/>
              </a:ext>
            </a:extLst>
          </p:cNvPr>
          <p:cNvSpPr txBox="1"/>
          <p:nvPr/>
        </p:nvSpPr>
        <p:spPr>
          <a:xfrm>
            <a:off x="317099" y="1998200"/>
            <a:ext cx="1911747" cy="274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Groupe n°2: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Importation de viande de poulet importante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Argriculture Bio developper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Groupe n°4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Importation de viande de poulet la plus importante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Production faible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 contre pays avec PIB/ Hab faible  </a:t>
            </a:r>
          </a:p>
        </p:txBody>
      </p:sp>
    </p:spTree>
    <p:extLst>
      <p:ext uri="{BB962C8B-B14F-4D97-AF65-F5344CB8AC3E}">
        <p14:creationId xmlns:p14="http://schemas.microsoft.com/office/powerpoint/2010/main" val="180796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86039BE5-28A2-97BD-6FED-A7AD28C7B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944CFD5B-1FE2-DAE2-5C93-F63B655B88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Répartition – Classification Hiérarchique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A4D566A9-66A7-2DD1-2ABE-C942B4CB946F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 descr="Une image contenant texte, capture d’écran, reçu, Police">
            <a:extLst>
              <a:ext uri="{FF2B5EF4-FFF2-40B4-BE49-F238E27FC236}">
                <a16:creationId xmlns:a16="http://schemas.microsoft.com/office/drawing/2014/main" id="{DCACE935-B7B1-E1EA-A13E-28D8D959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9178"/>
            <a:ext cx="9144000" cy="2066858"/>
          </a:xfrm>
          <a:prstGeom prst="rect">
            <a:avLst/>
          </a:prstGeom>
        </p:spPr>
      </p:pic>
      <p:sp>
        <p:nvSpPr>
          <p:cNvPr id="5" name="Google Shape;569;p50">
            <a:extLst>
              <a:ext uri="{FF2B5EF4-FFF2-40B4-BE49-F238E27FC236}">
                <a16:creationId xmlns:a16="http://schemas.microsoft.com/office/drawing/2014/main" id="{7A92D2B3-6BEA-342C-DC1D-3BA3B79A5305}"/>
              </a:ext>
            </a:extLst>
          </p:cNvPr>
          <p:cNvSpPr txBox="1"/>
          <p:nvPr/>
        </p:nvSpPr>
        <p:spPr>
          <a:xfrm>
            <a:off x="728579" y="4235057"/>
            <a:ext cx="6872370" cy="7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Première analyse permet de faire une sélection de 45 pays potentiels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Sélection très importante 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Peu de précision sur la différence entre les pays cibles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668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E33F6F96-B103-B40A-2199-E4E24DE5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>
            <a:extLst>
              <a:ext uri="{FF2B5EF4-FFF2-40B4-BE49-F238E27FC236}">
                <a16:creationId xmlns:a16="http://schemas.microsoft.com/office/drawing/2014/main" id="{43561EC7-DB51-1918-7A54-280A0FD1A2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6615" y="3219870"/>
            <a:ext cx="21473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400" dirty="0"/>
              <a:t>Méthodologie: Clusters CHA</a:t>
            </a:r>
            <a:br>
              <a:rPr lang="fr-FR" sz="1400" dirty="0"/>
            </a:br>
            <a:endParaRPr sz="1400" dirty="0"/>
          </a:p>
        </p:txBody>
      </p:sp>
      <p:sp>
        <p:nvSpPr>
          <p:cNvPr id="206" name="Google Shape;206;p34">
            <a:extLst>
              <a:ext uri="{FF2B5EF4-FFF2-40B4-BE49-F238E27FC236}">
                <a16:creationId xmlns:a16="http://schemas.microsoft.com/office/drawing/2014/main" id="{AF7AF136-BD46-54D4-71C6-898E11DDF99A}"/>
              </a:ext>
            </a:extLst>
          </p:cNvPr>
          <p:cNvSpPr txBox="1"/>
          <p:nvPr/>
        </p:nvSpPr>
        <p:spPr>
          <a:xfrm>
            <a:off x="1531936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03</a:t>
            </a:r>
            <a:endParaRPr sz="48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9" name="Google Shape;209;p34">
            <a:extLst>
              <a:ext uri="{FF2B5EF4-FFF2-40B4-BE49-F238E27FC236}">
                <a16:creationId xmlns:a16="http://schemas.microsoft.com/office/drawing/2014/main" id="{80184829-E9F9-B016-5DE7-59BB09BD3A89}"/>
              </a:ext>
            </a:extLst>
          </p:cNvPr>
          <p:cNvSpPr txBox="1"/>
          <p:nvPr/>
        </p:nvSpPr>
        <p:spPr>
          <a:xfrm>
            <a:off x="3742124" y="1508130"/>
            <a:ext cx="1922814" cy="16747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04</a:t>
            </a:r>
            <a:endParaRPr sz="80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" name="Google Shape;210;p34">
            <a:extLst>
              <a:ext uri="{FF2B5EF4-FFF2-40B4-BE49-F238E27FC236}">
                <a16:creationId xmlns:a16="http://schemas.microsoft.com/office/drawing/2014/main" id="{DD0A37DB-69CB-FA21-ADB0-A17E28396527}"/>
              </a:ext>
            </a:extLst>
          </p:cNvPr>
          <p:cNvSpPr txBox="1"/>
          <p:nvPr/>
        </p:nvSpPr>
        <p:spPr>
          <a:xfrm>
            <a:off x="7045188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05</a:t>
            </a:r>
            <a:endParaRPr sz="48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5" name="Google Shape;215;p34">
            <a:extLst>
              <a:ext uri="{FF2B5EF4-FFF2-40B4-BE49-F238E27FC236}">
                <a16:creationId xmlns:a16="http://schemas.microsoft.com/office/drawing/2014/main" id="{5974055F-3F4C-9DD9-C080-F582EC2D674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2608636" y="2713991"/>
            <a:ext cx="11334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4">
            <a:extLst>
              <a:ext uri="{FF2B5EF4-FFF2-40B4-BE49-F238E27FC236}">
                <a16:creationId xmlns:a16="http://schemas.microsoft.com/office/drawing/2014/main" id="{DEDF8593-F229-6AA2-6587-D0B0D8136FE1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664938" y="2713990"/>
            <a:ext cx="138025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4">
            <a:extLst>
              <a:ext uri="{FF2B5EF4-FFF2-40B4-BE49-F238E27FC236}">
                <a16:creationId xmlns:a16="http://schemas.microsoft.com/office/drawing/2014/main" id="{E7FB198E-917D-6570-0C95-60392AC7F4ED}"/>
              </a:ext>
            </a:extLst>
          </p:cNvPr>
          <p:cNvCxnSpPr>
            <a:stCxn id="210" idx="3"/>
          </p:cNvCxnSpPr>
          <p:nvPr/>
        </p:nvCxnSpPr>
        <p:spPr>
          <a:xfrm>
            <a:off x="8121888" y="2713991"/>
            <a:ext cx="102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5;p34">
            <a:extLst>
              <a:ext uri="{FF2B5EF4-FFF2-40B4-BE49-F238E27FC236}">
                <a16:creationId xmlns:a16="http://schemas.microsoft.com/office/drawing/2014/main" id="{8B81A3E4-AAA0-DB10-39A7-DD65D9120E6E}"/>
              </a:ext>
            </a:extLst>
          </p:cNvPr>
          <p:cNvSpPr txBox="1">
            <a:spLocks/>
          </p:cNvSpPr>
          <p:nvPr/>
        </p:nvSpPr>
        <p:spPr>
          <a:xfrm>
            <a:off x="3114761" y="3255940"/>
            <a:ext cx="3177540" cy="140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fr-FR" sz="2400" dirty="0"/>
              <a:t>Méthodologie: Clusters K-</a:t>
            </a:r>
            <a:r>
              <a:rPr lang="fr-FR" sz="2400" dirty="0" err="1"/>
              <a:t>means</a:t>
            </a:r>
            <a:endParaRPr lang="fr-FR" sz="2400" dirty="0"/>
          </a:p>
        </p:txBody>
      </p:sp>
      <p:sp>
        <p:nvSpPr>
          <p:cNvPr id="3" name="Google Shape;205;p34">
            <a:extLst>
              <a:ext uri="{FF2B5EF4-FFF2-40B4-BE49-F238E27FC236}">
                <a16:creationId xmlns:a16="http://schemas.microsoft.com/office/drawing/2014/main" id="{73388003-51C7-F899-5777-022892A1910F}"/>
              </a:ext>
            </a:extLst>
          </p:cNvPr>
          <p:cNvSpPr txBox="1">
            <a:spLocks/>
          </p:cNvSpPr>
          <p:nvPr/>
        </p:nvSpPr>
        <p:spPr>
          <a:xfrm>
            <a:off x="6509867" y="3203961"/>
            <a:ext cx="2147341" cy="63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fr-FR" sz="1400" dirty="0"/>
              <a:t>Méthodologie: ACP</a:t>
            </a:r>
          </a:p>
          <a:p>
            <a:pPr algn="ctr"/>
            <a:endParaRPr lang="fr-FR" sz="1400" dirty="0"/>
          </a:p>
        </p:txBody>
      </p:sp>
      <p:cxnSp>
        <p:nvCxnSpPr>
          <p:cNvPr id="4" name="Google Shape;217;p34">
            <a:extLst>
              <a:ext uri="{FF2B5EF4-FFF2-40B4-BE49-F238E27FC236}">
                <a16:creationId xmlns:a16="http://schemas.microsoft.com/office/drawing/2014/main" id="{48B86170-5DDC-9E09-5D7E-88B37496EC22}"/>
              </a:ext>
            </a:extLst>
          </p:cNvPr>
          <p:cNvCxnSpPr>
            <a:cxnSpLocks/>
          </p:cNvCxnSpPr>
          <p:nvPr/>
        </p:nvCxnSpPr>
        <p:spPr>
          <a:xfrm>
            <a:off x="0" y="2740661"/>
            <a:ext cx="15319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161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49366963-C4F6-0F9F-2091-0F461D93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A929BF6C-D3D5-F87D-DAA2-7159879060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Répartition – Méthode du K-</a:t>
            </a:r>
            <a:r>
              <a:rPr lang="fr-FR" dirty="0" err="1"/>
              <a:t>means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A0D788FA-0E7F-1823-E01F-5C86396EB6A1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99197C11-45A8-67C0-3580-A5A31352E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1196069"/>
            <a:ext cx="2300386" cy="1828307"/>
          </a:xfrm>
          <a:prstGeom prst="rect">
            <a:avLst/>
          </a:prstGeom>
        </p:spPr>
      </p:pic>
      <p:pic>
        <p:nvPicPr>
          <p:cNvPr id="10" name="Image 9" descr="Une image contenant Tracé, ligne, diagramme, texte&#10;&#10;Description générée automatiquement">
            <a:extLst>
              <a:ext uri="{FF2B5EF4-FFF2-40B4-BE49-F238E27FC236}">
                <a16:creationId xmlns:a16="http://schemas.microsoft.com/office/drawing/2014/main" id="{404888FE-5B1D-6266-4BFB-D179FEC2A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3122841"/>
            <a:ext cx="2232375" cy="1828307"/>
          </a:xfrm>
          <a:prstGeom prst="rect">
            <a:avLst/>
          </a:prstGeom>
        </p:spPr>
      </p:pic>
      <p:sp>
        <p:nvSpPr>
          <p:cNvPr id="11" name="Google Shape;569;p50">
            <a:extLst>
              <a:ext uri="{FF2B5EF4-FFF2-40B4-BE49-F238E27FC236}">
                <a16:creationId xmlns:a16="http://schemas.microsoft.com/office/drawing/2014/main" id="{FDBA70CC-18C4-18B4-388C-EED5A46CA676}"/>
              </a:ext>
            </a:extLst>
          </p:cNvPr>
          <p:cNvSpPr txBox="1"/>
          <p:nvPr/>
        </p:nvSpPr>
        <p:spPr>
          <a:xfrm>
            <a:off x="496169" y="1384659"/>
            <a:ext cx="5199781" cy="260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Deuxième analyse avec la méthode du K-means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découpage a été fait en 3, 4 et 5 clusters:</a:t>
            </a:r>
          </a:p>
          <a:p>
            <a:pPr lvl="1"/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-&gt;la méthode du coude</a:t>
            </a:r>
          </a:p>
          <a:p>
            <a:pPr lvl="1"/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-&gt; </a:t>
            </a: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score de silhouette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1"/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découpage retenu a été celui en 4 clusters:</a:t>
            </a:r>
          </a:p>
          <a:p>
            <a:pPr lvl="6"/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-&gt; groupes plus homogènes</a:t>
            </a:r>
          </a:p>
          <a:p>
            <a:pPr lvl="6"/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-&gt; cohérente avec la méthode CHA</a:t>
            </a:r>
          </a:p>
          <a:p>
            <a:pPr lvl="6"/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-&gt; taille de groupe approprié pour l’étude</a:t>
            </a:r>
          </a:p>
          <a:p>
            <a:pPr lvl="1"/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nouvelle </a:t>
            </a:r>
            <a:r>
              <a:rPr lang="fr-FR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analyse et caractérisation des clusters identifiés a été faite</a:t>
            </a: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594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41675DA3-D889-8164-5960-C95CD5BE4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5546A676-50B5-4856-B57F-5A0D8A2F17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Répartition – Méthode du K-</a:t>
            </a:r>
            <a:r>
              <a:rPr lang="fr-FR" dirty="0" err="1"/>
              <a:t>means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54B150D7-B9B7-289C-1DA7-73A04F2A6DE9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 5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63CC359E-3D61-BF10-C057-CA6C8FAA1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57" y="1712450"/>
            <a:ext cx="2916095" cy="2871452"/>
          </a:xfrm>
          <a:prstGeom prst="rect">
            <a:avLst/>
          </a:prstGeom>
        </p:spPr>
      </p:pic>
      <p:pic>
        <p:nvPicPr>
          <p:cNvPr id="8" name="Image 7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A0CEAF91-07DC-6EEC-7DD1-B2D3F4323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149" y="1712450"/>
            <a:ext cx="2916096" cy="2871452"/>
          </a:xfrm>
          <a:prstGeom prst="rect">
            <a:avLst/>
          </a:prstGeom>
        </p:spPr>
      </p:pic>
      <p:sp>
        <p:nvSpPr>
          <p:cNvPr id="2" name="Google Shape;569;p50">
            <a:extLst>
              <a:ext uri="{FF2B5EF4-FFF2-40B4-BE49-F238E27FC236}">
                <a16:creationId xmlns:a16="http://schemas.microsoft.com/office/drawing/2014/main" id="{76A1ED84-8608-6A13-F3E6-803938C67321}"/>
              </a:ext>
            </a:extLst>
          </p:cNvPr>
          <p:cNvSpPr txBox="1"/>
          <p:nvPr/>
        </p:nvSpPr>
        <p:spPr>
          <a:xfrm>
            <a:off x="525833" y="1407646"/>
            <a:ext cx="2130281" cy="341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Groupe n°1: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Importation de viande de poulet importante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Argriculture Bio developper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PIB /Hab important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Groupe n°0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Importation de viande de poulet la plus importante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Production faible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 contre pays avec PIB/ Hab faible  </a:t>
            </a:r>
          </a:p>
        </p:txBody>
      </p:sp>
    </p:spTree>
    <p:extLst>
      <p:ext uri="{BB962C8B-B14F-4D97-AF65-F5344CB8AC3E}">
        <p14:creationId xmlns:p14="http://schemas.microsoft.com/office/powerpoint/2010/main" val="250943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77024C24-1E97-8867-75EA-00F288C5D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7CA2BDEC-DE0C-1780-A7F9-2BE133CDE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Répartition – Méthode du K-</a:t>
            </a:r>
            <a:r>
              <a:rPr lang="fr-FR" dirty="0" err="1"/>
              <a:t>means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BB80BEDC-7238-BC7D-BDB0-8CD4D4C4518D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age 3" descr="Une image contenant texte, capture d’écran, Police, reçu&#10;&#10;Description générée automatiquement">
            <a:extLst>
              <a:ext uri="{FF2B5EF4-FFF2-40B4-BE49-F238E27FC236}">
                <a16:creationId xmlns:a16="http://schemas.microsoft.com/office/drawing/2014/main" id="{3F3DE7C8-93B7-B66A-1B78-C658F2FA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7350"/>
            <a:ext cx="9144000" cy="1828800"/>
          </a:xfrm>
          <a:prstGeom prst="rect">
            <a:avLst/>
          </a:prstGeom>
        </p:spPr>
      </p:pic>
      <p:sp>
        <p:nvSpPr>
          <p:cNvPr id="5" name="Google Shape;569;p50">
            <a:extLst>
              <a:ext uri="{FF2B5EF4-FFF2-40B4-BE49-F238E27FC236}">
                <a16:creationId xmlns:a16="http://schemas.microsoft.com/office/drawing/2014/main" id="{E2FE6BA8-CEDC-BBF1-DA7C-94D17D63DA5D}"/>
              </a:ext>
            </a:extLst>
          </p:cNvPr>
          <p:cNvSpPr txBox="1"/>
          <p:nvPr/>
        </p:nvSpPr>
        <p:spPr>
          <a:xfrm>
            <a:off x="695377" y="3786747"/>
            <a:ext cx="7650338" cy="7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Deuxième analyse permet de faire une sélection de 33 pays potentiels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Sélection plus restrainte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 contre certain pays non sélectionné pourrais peux être interressant sur certain point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746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403E16F8-EA61-0363-9E2C-A6D445E1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>
            <a:extLst>
              <a:ext uri="{FF2B5EF4-FFF2-40B4-BE49-F238E27FC236}">
                <a16:creationId xmlns:a16="http://schemas.microsoft.com/office/drawing/2014/main" id="{34C2457F-2B4B-C503-B8D7-96D2DAD42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6615" y="3219870"/>
            <a:ext cx="21473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400" dirty="0"/>
              <a:t>Méthodologie: Clusters K-</a:t>
            </a:r>
            <a:r>
              <a:rPr lang="fr-FR" sz="1400" dirty="0" err="1"/>
              <a:t>means</a:t>
            </a:r>
            <a:br>
              <a:rPr lang="fr-FR" sz="1400" dirty="0"/>
            </a:br>
            <a:br>
              <a:rPr lang="fr-FR" sz="1400" dirty="0"/>
            </a:br>
            <a:endParaRPr sz="1400" dirty="0"/>
          </a:p>
        </p:txBody>
      </p:sp>
      <p:sp>
        <p:nvSpPr>
          <p:cNvPr id="206" name="Google Shape;206;p34">
            <a:extLst>
              <a:ext uri="{FF2B5EF4-FFF2-40B4-BE49-F238E27FC236}">
                <a16:creationId xmlns:a16="http://schemas.microsoft.com/office/drawing/2014/main" id="{0A90CCBD-06EE-A0DA-E691-C148C4A5CCD8}"/>
              </a:ext>
            </a:extLst>
          </p:cNvPr>
          <p:cNvSpPr txBox="1"/>
          <p:nvPr/>
        </p:nvSpPr>
        <p:spPr>
          <a:xfrm>
            <a:off x="1531936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04</a:t>
            </a:r>
            <a:endParaRPr sz="48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9" name="Google Shape;209;p34">
            <a:extLst>
              <a:ext uri="{FF2B5EF4-FFF2-40B4-BE49-F238E27FC236}">
                <a16:creationId xmlns:a16="http://schemas.microsoft.com/office/drawing/2014/main" id="{6E6BF50C-70B0-A87F-13F2-D84337FDE4C1}"/>
              </a:ext>
            </a:extLst>
          </p:cNvPr>
          <p:cNvSpPr txBox="1"/>
          <p:nvPr/>
        </p:nvSpPr>
        <p:spPr>
          <a:xfrm>
            <a:off x="3742124" y="1508130"/>
            <a:ext cx="1922814" cy="16747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05</a:t>
            </a:r>
            <a:endParaRPr sz="80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" name="Google Shape;210;p34">
            <a:extLst>
              <a:ext uri="{FF2B5EF4-FFF2-40B4-BE49-F238E27FC236}">
                <a16:creationId xmlns:a16="http://schemas.microsoft.com/office/drawing/2014/main" id="{B292D15A-116E-6990-3612-19BDD9567D9A}"/>
              </a:ext>
            </a:extLst>
          </p:cNvPr>
          <p:cNvSpPr txBox="1"/>
          <p:nvPr/>
        </p:nvSpPr>
        <p:spPr>
          <a:xfrm>
            <a:off x="7045188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06</a:t>
            </a:r>
            <a:endParaRPr sz="48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5" name="Google Shape;215;p34">
            <a:extLst>
              <a:ext uri="{FF2B5EF4-FFF2-40B4-BE49-F238E27FC236}">
                <a16:creationId xmlns:a16="http://schemas.microsoft.com/office/drawing/2014/main" id="{D193BC66-93A5-717E-5679-328FBA1BE014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2608636" y="2713991"/>
            <a:ext cx="11334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4">
            <a:extLst>
              <a:ext uri="{FF2B5EF4-FFF2-40B4-BE49-F238E27FC236}">
                <a16:creationId xmlns:a16="http://schemas.microsoft.com/office/drawing/2014/main" id="{546BB019-5D06-9359-AA3B-B13B350EA9B0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664938" y="2713990"/>
            <a:ext cx="138025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4">
            <a:extLst>
              <a:ext uri="{FF2B5EF4-FFF2-40B4-BE49-F238E27FC236}">
                <a16:creationId xmlns:a16="http://schemas.microsoft.com/office/drawing/2014/main" id="{512DFE1E-A614-ACE7-4113-BE47FFFE3FEB}"/>
              </a:ext>
            </a:extLst>
          </p:cNvPr>
          <p:cNvCxnSpPr>
            <a:cxnSpLocks/>
          </p:cNvCxnSpPr>
          <p:nvPr/>
        </p:nvCxnSpPr>
        <p:spPr>
          <a:xfrm>
            <a:off x="0" y="2740661"/>
            <a:ext cx="15319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5;p34">
            <a:extLst>
              <a:ext uri="{FF2B5EF4-FFF2-40B4-BE49-F238E27FC236}">
                <a16:creationId xmlns:a16="http://schemas.microsoft.com/office/drawing/2014/main" id="{0BBC2846-E2CB-04B6-CF75-8674E63DEA5E}"/>
              </a:ext>
            </a:extLst>
          </p:cNvPr>
          <p:cNvSpPr txBox="1">
            <a:spLocks/>
          </p:cNvSpPr>
          <p:nvPr/>
        </p:nvSpPr>
        <p:spPr>
          <a:xfrm>
            <a:off x="3291840" y="3255940"/>
            <a:ext cx="2827020" cy="140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fr-FR" sz="2400" dirty="0"/>
              <a:t>Méthodologie: ACP</a:t>
            </a:r>
          </a:p>
        </p:txBody>
      </p:sp>
      <p:sp>
        <p:nvSpPr>
          <p:cNvPr id="3" name="Google Shape;205;p34">
            <a:extLst>
              <a:ext uri="{FF2B5EF4-FFF2-40B4-BE49-F238E27FC236}">
                <a16:creationId xmlns:a16="http://schemas.microsoft.com/office/drawing/2014/main" id="{CDC84B25-29BA-AD65-40E4-F5F90EAD371B}"/>
              </a:ext>
            </a:extLst>
          </p:cNvPr>
          <p:cNvSpPr txBox="1">
            <a:spLocks/>
          </p:cNvSpPr>
          <p:nvPr/>
        </p:nvSpPr>
        <p:spPr>
          <a:xfrm>
            <a:off x="6509867" y="3203961"/>
            <a:ext cx="2147341" cy="63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fr-FR" sz="1400" dirty="0"/>
              <a:t>Conclusions</a:t>
            </a:r>
          </a:p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4937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4B268907-D0FC-F140-D2AA-C1A25D060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C5B3E9F1-E379-796C-AFC2-1E98B7DAC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Visualisation – ACP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C4B4285A-F2F9-4E89-1E18-40045D9EA1D4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77B8B067-560D-9A58-DFAE-176D4DB65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704" y="1020993"/>
            <a:ext cx="3888039" cy="3854889"/>
          </a:xfrm>
          <a:prstGeom prst="rect">
            <a:avLst/>
          </a:prstGeom>
        </p:spPr>
      </p:pic>
      <p:pic>
        <p:nvPicPr>
          <p:cNvPr id="6" name="Image 5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C962A8BB-C199-C676-CDAB-EC22DF47D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21" y="2070510"/>
            <a:ext cx="3401976" cy="2746825"/>
          </a:xfrm>
          <a:prstGeom prst="rect">
            <a:avLst/>
          </a:prstGeom>
        </p:spPr>
      </p:pic>
      <p:sp>
        <p:nvSpPr>
          <p:cNvPr id="7" name="Google Shape;569;p50">
            <a:extLst>
              <a:ext uri="{FF2B5EF4-FFF2-40B4-BE49-F238E27FC236}">
                <a16:creationId xmlns:a16="http://schemas.microsoft.com/office/drawing/2014/main" id="{365364CE-7E15-CCAD-AD19-50D2E7D80C89}"/>
              </a:ext>
            </a:extLst>
          </p:cNvPr>
          <p:cNvSpPr txBox="1"/>
          <p:nvPr/>
        </p:nvSpPr>
        <p:spPr>
          <a:xfrm>
            <a:off x="502087" y="1344947"/>
            <a:ext cx="4388251" cy="7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Projection des pays sur le premier plan factoriel ACP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Pourcentage de variance expliquée: 60%</a:t>
            </a:r>
          </a:p>
          <a:p>
            <a:pPr lvl="1"/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1629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B712A06C-DB0F-7764-B736-A99D8931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7311549A-F099-A27B-1862-D74055761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725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Visualisation – ACP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BB20E912-C7EC-D0C4-0FA1-C99AD12E2CB5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6AAD9AC6-31AB-A4AA-C012-E8D6008C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58" y="2008746"/>
            <a:ext cx="3493826" cy="3134754"/>
          </a:xfrm>
          <a:prstGeom prst="rect">
            <a:avLst/>
          </a:prstGeom>
        </p:spPr>
      </p:pic>
      <p:pic>
        <p:nvPicPr>
          <p:cNvPr id="6" name="Image 5" descr="Une image contenant texte, diagramme, Tracé, nombre&#10;&#10;Description générée automatiquement">
            <a:extLst>
              <a:ext uri="{FF2B5EF4-FFF2-40B4-BE49-F238E27FC236}">
                <a16:creationId xmlns:a16="http://schemas.microsoft.com/office/drawing/2014/main" id="{8B2C798C-20F7-F61A-1D94-EB7D4F48F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19" y="2008746"/>
            <a:ext cx="3493826" cy="3134754"/>
          </a:xfrm>
          <a:prstGeom prst="rect">
            <a:avLst/>
          </a:prstGeom>
        </p:spPr>
      </p:pic>
      <p:sp>
        <p:nvSpPr>
          <p:cNvPr id="7" name="Google Shape;569;p50">
            <a:extLst>
              <a:ext uri="{FF2B5EF4-FFF2-40B4-BE49-F238E27FC236}">
                <a16:creationId xmlns:a16="http://schemas.microsoft.com/office/drawing/2014/main" id="{683C28FA-EB3B-CF83-4920-32179573A0BC}"/>
              </a:ext>
            </a:extLst>
          </p:cNvPr>
          <p:cNvSpPr txBox="1"/>
          <p:nvPr/>
        </p:nvSpPr>
        <p:spPr>
          <a:xfrm>
            <a:off x="525833" y="1088830"/>
            <a:ext cx="4388251" cy="7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Projection des pays sur le premier plan factoriel ACP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Pourcentage de variance expliquée: 60%</a:t>
            </a:r>
          </a:p>
          <a:p>
            <a:pPr lvl="1"/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226;p35">
            <a:extLst>
              <a:ext uri="{FF2B5EF4-FFF2-40B4-BE49-F238E27FC236}">
                <a16:creationId xmlns:a16="http://schemas.microsoft.com/office/drawing/2014/main" id="{F7F0A59C-EFD5-59C4-421A-44EC3710C856}"/>
              </a:ext>
            </a:extLst>
          </p:cNvPr>
          <p:cNvSpPr txBox="1"/>
          <p:nvPr/>
        </p:nvSpPr>
        <p:spPr>
          <a:xfrm>
            <a:off x="692150" y="1657750"/>
            <a:ext cx="3975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Projection ACP avec coloration par clusters K-</a:t>
            </a:r>
            <a:r>
              <a:rPr lang="fr-FR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means</a:t>
            </a:r>
            <a:endParaRPr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" name="Google Shape;226;p35">
            <a:extLst>
              <a:ext uri="{FF2B5EF4-FFF2-40B4-BE49-F238E27FC236}">
                <a16:creationId xmlns:a16="http://schemas.microsoft.com/office/drawing/2014/main" id="{B6025565-B2B3-FFAE-3FC8-2BAAF396D815}"/>
              </a:ext>
            </a:extLst>
          </p:cNvPr>
          <p:cNvSpPr txBox="1"/>
          <p:nvPr/>
        </p:nvSpPr>
        <p:spPr>
          <a:xfrm>
            <a:off x="4763221" y="1649713"/>
            <a:ext cx="3975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Projection ACP avec coloration par clusters CHA</a:t>
            </a:r>
            <a:endParaRPr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65031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42396C37-1DCA-5B16-9A37-9F2979D1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C944D235-73EA-6651-AB6F-6750047FDE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Visualisation – ACP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6DC8B55C-07C8-CE4F-1035-3860A3987C50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diagramme, ligne, nombre&#10;&#10;Description générée automatiquement">
            <a:extLst>
              <a:ext uri="{FF2B5EF4-FFF2-40B4-BE49-F238E27FC236}">
                <a16:creationId xmlns:a16="http://schemas.microsoft.com/office/drawing/2014/main" id="{155DB07B-7DE8-1746-DE45-D85864767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8" y="1510580"/>
            <a:ext cx="4505612" cy="3479719"/>
          </a:xfrm>
          <a:prstGeom prst="rect">
            <a:avLst/>
          </a:prstGeom>
        </p:spPr>
      </p:pic>
      <p:pic>
        <p:nvPicPr>
          <p:cNvPr id="6" name="Image 5" descr="Une image contenant texte, diagramme, ligne, nombre&#10;&#10;Description générée automatiquement">
            <a:extLst>
              <a:ext uri="{FF2B5EF4-FFF2-40B4-BE49-F238E27FC236}">
                <a16:creationId xmlns:a16="http://schemas.microsoft.com/office/drawing/2014/main" id="{50D3A39D-CA5D-C224-EE98-6C26983C2D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489" r="53842"/>
          <a:stretch/>
        </p:blipFill>
        <p:spPr>
          <a:xfrm>
            <a:off x="5308803" y="1796369"/>
            <a:ext cx="3377933" cy="3193930"/>
          </a:xfrm>
          <a:prstGeom prst="rect">
            <a:avLst/>
          </a:prstGeom>
        </p:spPr>
      </p:pic>
      <p:sp>
        <p:nvSpPr>
          <p:cNvPr id="7" name="Google Shape;226;p35">
            <a:extLst>
              <a:ext uri="{FF2B5EF4-FFF2-40B4-BE49-F238E27FC236}">
                <a16:creationId xmlns:a16="http://schemas.microsoft.com/office/drawing/2014/main" id="{206E7474-16FF-78BB-C9BD-66864D2BEAD9}"/>
              </a:ext>
            </a:extLst>
          </p:cNvPr>
          <p:cNvSpPr txBox="1"/>
          <p:nvPr/>
        </p:nvSpPr>
        <p:spPr>
          <a:xfrm>
            <a:off x="5010219" y="1104380"/>
            <a:ext cx="3975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Projection ACP avec coloration par clusters K-</a:t>
            </a:r>
            <a:r>
              <a:rPr lang="fr-FR" b="1" dirty="0" err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means</a:t>
            </a:r>
            <a:endParaRPr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9057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2"/>
          </p:nvPr>
        </p:nvSpPr>
        <p:spPr>
          <a:xfrm>
            <a:off x="3258613" y="1351982"/>
            <a:ext cx="1076700" cy="937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3"/>
          </p:nvPr>
        </p:nvSpPr>
        <p:spPr>
          <a:xfrm>
            <a:off x="4808863" y="1351982"/>
            <a:ext cx="1076700" cy="937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title" idx="4"/>
          </p:nvPr>
        </p:nvSpPr>
        <p:spPr>
          <a:xfrm>
            <a:off x="3258613" y="2487525"/>
            <a:ext cx="1076700" cy="937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5"/>
          </p:nvPr>
        </p:nvSpPr>
        <p:spPr>
          <a:xfrm>
            <a:off x="4808863" y="2487525"/>
            <a:ext cx="1076700" cy="937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subTitle" idx="6"/>
          </p:nvPr>
        </p:nvSpPr>
        <p:spPr>
          <a:xfrm>
            <a:off x="710250" y="1996877"/>
            <a:ext cx="2112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poule qui chante</a:t>
            </a:r>
            <a:endParaRPr dirty="0"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8"/>
          </p:nvPr>
        </p:nvSpPr>
        <p:spPr>
          <a:xfrm>
            <a:off x="710250" y="2950820"/>
            <a:ext cx="2112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Méthodologie: Clusters CHA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subTitle" idx="13"/>
          </p:nvPr>
        </p:nvSpPr>
        <p:spPr>
          <a:xfrm>
            <a:off x="6321749" y="2950820"/>
            <a:ext cx="2591729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Méthodologie: Clusters 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subTitle" idx="15"/>
          </p:nvPr>
        </p:nvSpPr>
        <p:spPr>
          <a:xfrm>
            <a:off x="6321750" y="1784606"/>
            <a:ext cx="2112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Données: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P.E.S.TE.L</a:t>
            </a:r>
            <a:endParaRPr dirty="0"/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16"/>
          </p:nvPr>
        </p:nvSpPr>
        <p:spPr>
          <a:xfrm>
            <a:off x="3258438" y="3625075"/>
            <a:ext cx="1076700" cy="937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17"/>
          </p:nvPr>
        </p:nvSpPr>
        <p:spPr>
          <a:xfrm>
            <a:off x="4808688" y="3625075"/>
            <a:ext cx="1076700" cy="937800"/>
          </a:xfrm>
          <a:prstGeom prst="rect">
            <a:avLst/>
          </a:prstGeom>
        </p:spPr>
        <p:txBody>
          <a:bodyPr spcFirstLastPara="1" wrap="square" lIns="91425" tIns="91425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9"/>
          </p:nvPr>
        </p:nvSpPr>
        <p:spPr>
          <a:xfrm>
            <a:off x="710250" y="4082645"/>
            <a:ext cx="2112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/>
              <a:t>Méthodologie: ACP</a:t>
            </a:r>
          </a:p>
        </p:txBody>
      </p:sp>
      <p:sp>
        <p:nvSpPr>
          <p:cNvPr id="199" name="Google Shape;199;p33"/>
          <p:cNvSpPr txBox="1">
            <a:spLocks noGrp="1"/>
          </p:cNvSpPr>
          <p:nvPr>
            <p:ph type="subTitle" idx="21"/>
          </p:nvPr>
        </p:nvSpPr>
        <p:spPr>
          <a:xfrm>
            <a:off x="6321750" y="3944333"/>
            <a:ext cx="2112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cxnSp>
        <p:nvCxnSpPr>
          <p:cNvPr id="200" name="Google Shape;200;p33"/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00C16563-6D45-4C06-1A93-48B29E48F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>
            <a:extLst>
              <a:ext uri="{FF2B5EF4-FFF2-40B4-BE49-F238E27FC236}">
                <a16:creationId xmlns:a16="http://schemas.microsoft.com/office/drawing/2014/main" id="{07C742F9-4F89-7484-DA18-6BEAB6EE7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6615" y="3219870"/>
            <a:ext cx="21473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400" dirty="0"/>
              <a:t>Méthodologie: ACP</a:t>
            </a:r>
            <a:br>
              <a:rPr lang="fr-FR" sz="1400" dirty="0"/>
            </a:br>
            <a:br>
              <a:rPr lang="fr-FR" sz="1400" dirty="0"/>
            </a:br>
            <a:endParaRPr sz="1400" dirty="0"/>
          </a:p>
        </p:txBody>
      </p:sp>
      <p:sp>
        <p:nvSpPr>
          <p:cNvPr id="206" name="Google Shape;206;p34">
            <a:extLst>
              <a:ext uri="{FF2B5EF4-FFF2-40B4-BE49-F238E27FC236}">
                <a16:creationId xmlns:a16="http://schemas.microsoft.com/office/drawing/2014/main" id="{95CEB023-2241-6B6F-6BAD-0692BEFA0C5A}"/>
              </a:ext>
            </a:extLst>
          </p:cNvPr>
          <p:cNvSpPr txBox="1"/>
          <p:nvPr/>
        </p:nvSpPr>
        <p:spPr>
          <a:xfrm>
            <a:off x="1531936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05</a:t>
            </a:r>
            <a:endParaRPr sz="48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9" name="Google Shape;209;p34">
            <a:extLst>
              <a:ext uri="{FF2B5EF4-FFF2-40B4-BE49-F238E27FC236}">
                <a16:creationId xmlns:a16="http://schemas.microsoft.com/office/drawing/2014/main" id="{EBB8443B-B0E8-6FBA-EAAB-7D51D11D226A}"/>
              </a:ext>
            </a:extLst>
          </p:cNvPr>
          <p:cNvSpPr txBox="1"/>
          <p:nvPr/>
        </p:nvSpPr>
        <p:spPr>
          <a:xfrm>
            <a:off x="3742124" y="1508130"/>
            <a:ext cx="1922814" cy="16747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06</a:t>
            </a:r>
            <a:endParaRPr sz="80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5" name="Google Shape;215;p34">
            <a:extLst>
              <a:ext uri="{FF2B5EF4-FFF2-40B4-BE49-F238E27FC236}">
                <a16:creationId xmlns:a16="http://schemas.microsoft.com/office/drawing/2014/main" id="{ECFC88B2-17FF-EC01-158D-7E434EB6A119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2608636" y="2713991"/>
            <a:ext cx="11334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4">
            <a:extLst>
              <a:ext uri="{FF2B5EF4-FFF2-40B4-BE49-F238E27FC236}">
                <a16:creationId xmlns:a16="http://schemas.microsoft.com/office/drawing/2014/main" id="{D2B42FB7-00FF-2AF5-15F0-55ED77025BFB}"/>
              </a:ext>
            </a:extLst>
          </p:cNvPr>
          <p:cNvCxnSpPr>
            <a:cxnSpLocks/>
          </p:cNvCxnSpPr>
          <p:nvPr/>
        </p:nvCxnSpPr>
        <p:spPr>
          <a:xfrm>
            <a:off x="0" y="2740661"/>
            <a:ext cx="15319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5;p34">
            <a:extLst>
              <a:ext uri="{FF2B5EF4-FFF2-40B4-BE49-F238E27FC236}">
                <a16:creationId xmlns:a16="http://schemas.microsoft.com/office/drawing/2014/main" id="{49DC0D60-3AEF-8ABB-1773-1ED3570883F3}"/>
              </a:ext>
            </a:extLst>
          </p:cNvPr>
          <p:cNvSpPr txBox="1">
            <a:spLocks/>
          </p:cNvSpPr>
          <p:nvPr/>
        </p:nvSpPr>
        <p:spPr>
          <a:xfrm>
            <a:off x="3114761" y="3255940"/>
            <a:ext cx="3177540" cy="140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fr-FR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5641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6878B9D5-F9AD-C25F-B853-88582806C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D05342C5-324E-F468-FD12-BE3522394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Interprétation et décision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01AF74E1-90E2-9768-43FC-BBECC1154372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 4" descr="Une image contenant carte, texte">
            <a:extLst>
              <a:ext uri="{FF2B5EF4-FFF2-40B4-BE49-F238E27FC236}">
                <a16:creationId xmlns:a16="http://schemas.microsoft.com/office/drawing/2014/main" id="{58FB0616-B8F4-97C8-8E24-533F69168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11" y="2126048"/>
            <a:ext cx="3998652" cy="24917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70576B-18F9-05BD-B2AD-6ED27C1C8017}"/>
              </a:ext>
            </a:extLst>
          </p:cNvPr>
          <p:cNvSpPr/>
          <p:nvPr/>
        </p:nvSpPr>
        <p:spPr>
          <a:xfrm>
            <a:off x="4472940" y="3989070"/>
            <a:ext cx="1451610" cy="123860"/>
          </a:xfrm>
          <a:prstGeom prst="rect">
            <a:avLst/>
          </a:prstGeom>
          <a:solidFill>
            <a:srgbClr val="FD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A0900A8-6D02-A17D-DAA2-85E7F237491E}"/>
              </a:ext>
            </a:extLst>
          </p:cNvPr>
          <p:cNvSpPr/>
          <p:nvPr/>
        </p:nvSpPr>
        <p:spPr>
          <a:xfrm>
            <a:off x="6499806" y="2733674"/>
            <a:ext cx="869661" cy="852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Google Shape;569;p50">
            <a:extLst>
              <a:ext uri="{FF2B5EF4-FFF2-40B4-BE49-F238E27FC236}">
                <a16:creationId xmlns:a16="http://schemas.microsoft.com/office/drawing/2014/main" id="{E217E434-9426-22CD-CF42-052C7346AE8C}"/>
              </a:ext>
            </a:extLst>
          </p:cNvPr>
          <p:cNvSpPr txBox="1"/>
          <p:nvPr/>
        </p:nvSpPr>
        <p:spPr>
          <a:xfrm>
            <a:off x="585704" y="3246570"/>
            <a:ext cx="3851041" cy="260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Les pays riches et importateurs (Europe, Japon, etc.) sont les plus attractifs.</a:t>
            </a: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pays émergents stables peuvent être des marchés en expansion.</a:t>
            </a: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grands producteurs de poulet ne sont pas intéressants (autosuffisance).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pays instables présentent trop de risques.</a:t>
            </a: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569;p50">
            <a:extLst>
              <a:ext uri="{FF2B5EF4-FFF2-40B4-BE49-F238E27FC236}">
                <a16:creationId xmlns:a16="http://schemas.microsoft.com/office/drawing/2014/main" id="{251CAB88-3600-4130-2616-6B77A7900E87}"/>
              </a:ext>
            </a:extLst>
          </p:cNvPr>
          <p:cNvSpPr txBox="1"/>
          <p:nvPr/>
        </p:nvSpPr>
        <p:spPr>
          <a:xfrm>
            <a:off x="364194" y="1261131"/>
            <a:ext cx="4388251" cy="216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Liste des Pays sélectionnées: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endParaRPr lang="fr-FR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Pays européens :</a:t>
            </a:r>
          </a:p>
          <a:p>
            <a:pPr lvl="1"/>
            <a:r>
              <a:rPr lang="fr-F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Allemagne, Autriche, Belgique, Chypre, Croatie, Danemark, Espagne, Estonie, Finlande, France, Grèce, Hongrie, Irlande, Islande, Italie, Lettonie, Lituanie, Luxembourg, Malte, Norvège, Pays-Bas (Royaume des), Portugal, Roumanie, Royaume-Uni de Grande-Bretagne et d'Irlande du Nord, Slovaquie, Slovénie, Suisse, Suède, Tchéquie</a:t>
            </a:r>
          </a:p>
          <a:p>
            <a:pPr lvl="1"/>
            <a:endParaRPr lang="fr-FR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fr-F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Pays non européens :</a:t>
            </a:r>
          </a:p>
          <a:p>
            <a:pPr lvl="1"/>
            <a:r>
              <a:rPr lang="fr-FR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Bahamas, République de Corée, Japon, Uruguay</a:t>
            </a:r>
            <a:endParaRPr lang="en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F45A63-553C-9794-8A88-898E537F8462}"/>
              </a:ext>
            </a:extLst>
          </p:cNvPr>
          <p:cNvSpPr txBox="1"/>
          <p:nvPr/>
        </p:nvSpPr>
        <p:spPr>
          <a:xfrm>
            <a:off x="4929595" y="1432860"/>
            <a:ext cx="4010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sélection de pays est majoritairement européenne</a:t>
            </a:r>
          </a:p>
        </p:txBody>
      </p:sp>
    </p:spTree>
    <p:extLst>
      <p:ext uri="{BB962C8B-B14F-4D97-AF65-F5344CB8AC3E}">
        <p14:creationId xmlns:p14="http://schemas.microsoft.com/office/powerpoint/2010/main" val="194787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B421F26A-C225-69B5-435E-E5C6BF79F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BCBE4F84-0A6D-6325-AEB8-644E3A663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Interprétation et décision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ACBF7D6D-C6EE-1B2D-DBD2-C3542B8B7806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569;p50">
            <a:extLst>
              <a:ext uri="{FF2B5EF4-FFF2-40B4-BE49-F238E27FC236}">
                <a16:creationId xmlns:a16="http://schemas.microsoft.com/office/drawing/2014/main" id="{5A3558DA-5409-FAD4-35F4-89AE28785825}"/>
              </a:ext>
            </a:extLst>
          </p:cNvPr>
          <p:cNvSpPr txBox="1"/>
          <p:nvPr/>
        </p:nvSpPr>
        <p:spPr>
          <a:xfrm>
            <a:off x="808226" y="1145719"/>
            <a:ext cx="6681145" cy="260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Cette étude a permis d’identifier les pays les plus favorables à l’exportation de poulet bio, en combinant :</a:t>
            </a:r>
            <a:endParaRPr lang="en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fr-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analyse macroéconomique (PESTEL)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fr-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segmentation intelligente (clustering K-</a:t>
            </a:r>
            <a:r>
              <a:rPr lang="fr-FR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Means</a:t>
            </a:r>
            <a:r>
              <a:rPr lang="fr-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CAH)</a:t>
            </a:r>
          </a:p>
          <a:p>
            <a:pPr marL="285750" lvl="1" indent="-285750">
              <a:buFont typeface="Wingdings" panose="05000000000000000000" pitchFamily="2" charset="2"/>
              <a:buChar char="è"/>
            </a:pPr>
            <a:r>
              <a:rPr lang="fr-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interprétation visuelle via ACP</a:t>
            </a:r>
          </a:p>
          <a:p>
            <a:pPr lvl="1"/>
            <a:endParaRPr lang="fr-FR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résultats indiquent que les pays développés avec une forte importation et un intérêt pour le bio sont les meilleures cibles et se situent majoritairement en Europe.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r-FR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prochaine étape consiste à approfondir l'étude logistique, réglementaire et concurrentielle pour finaliser une stratégie d’entrée sur ces marchés.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r-F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r-F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fr-FR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156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7"/>
          <p:cNvSpPr txBox="1">
            <a:spLocks noGrp="1"/>
          </p:cNvSpPr>
          <p:nvPr>
            <p:ph type="title"/>
          </p:nvPr>
        </p:nvSpPr>
        <p:spPr>
          <a:xfrm>
            <a:off x="3653475" y="1402247"/>
            <a:ext cx="4547400" cy="10167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</a:t>
            </a:r>
            <a:endParaRPr dirty="0"/>
          </a:p>
        </p:txBody>
      </p:sp>
      <p:sp>
        <p:nvSpPr>
          <p:cNvPr id="646" name="Google Shape;646;p57"/>
          <p:cNvSpPr txBox="1">
            <a:spLocks noGrp="1"/>
          </p:cNvSpPr>
          <p:nvPr>
            <p:ph type="subTitle" idx="1"/>
          </p:nvPr>
        </p:nvSpPr>
        <p:spPr>
          <a:xfrm>
            <a:off x="2224875" y="2418975"/>
            <a:ext cx="4547400" cy="542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Avez vous des questions?</a:t>
            </a:r>
            <a:endParaRPr sz="2800" dirty="0">
              <a:solidFill>
                <a:schemeClr val="dk2"/>
              </a:solidFill>
            </a:endParaRPr>
          </a:p>
        </p:txBody>
      </p:sp>
      <p:cxnSp>
        <p:nvCxnSpPr>
          <p:cNvPr id="661" name="Google Shape;661;p57"/>
          <p:cNvCxnSpPr/>
          <p:nvPr/>
        </p:nvCxnSpPr>
        <p:spPr>
          <a:xfrm>
            <a:off x="3479400" y="153330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542F3411-7D8F-D219-A0A8-B06111C7D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>
            <a:extLst>
              <a:ext uri="{FF2B5EF4-FFF2-40B4-BE49-F238E27FC236}">
                <a16:creationId xmlns:a16="http://schemas.microsoft.com/office/drawing/2014/main" id="{D982A1E1-1417-F0A3-F9C6-557ABB4FD8D9}"/>
              </a:ext>
            </a:extLst>
          </p:cNvPr>
          <p:cNvSpPr txBox="1"/>
          <p:nvPr/>
        </p:nvSpPr>
        <p:spPr>
          <a:xfrm>
            <a:off x="3742124" y="1508130"/>
            <a:ext cx="1922814" cy="16747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01</a:t>
            </a:r>
            <a:endParaRPr sz="80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" name="Google Shape;210;p34">
            <a:extLst>
              <a:ext uri="{FF2B5EF4-FFF2-40B4-BE49-F238E27FC236}">
                <a16:creationId xmlns:a16="http://schemas.microsoft.com/office/drawing/2014/main" id="{D136D91F-4645-07B6-F07D-DB298C5327A8}"/>
              </a:ext>
            </a:extLst>
          </p:cNvPr>
          <p:cNvSpPr txBox="1"/>
          <p:nvPr/>
        </p:nvSpPr>
        <p:spPr>
          <a:xfrm>
            <a:off x="7045188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02</a:t>
            </a:r>
            <a:endParaRPr sz="48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6" name="Google Shape;216;p34">
            <a:extLst>
              <a:ext uri="{FF2B5EF4-FFF2-40B4-BE49-F238E27FC236}">
                <a16:creationId xmlns:a16="http://schemas.microsoft.com/office/drawing/2014/main" id="{E3DA921C-93FD-1C61-66E5-420785900D3A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664938" y="2713990"/>
            <a:ext cx="138025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4">
            <a:extLst>
              <a:ext uri="{FF2B5EF4-FFF2-40B4-BE49-F238E27FC236}">
                <a16:creationId xmlns:a16="http://schemas.microsoft.com/office/drawing/2014/main" id="{18EBFD8D-D346-469E-5EE3-D85940D07F44}"/>
              </a:ext>
            </a:extLst>
          </p:cNvPr>
          <p:cNvCxnSpPr>
            <a:stCxn id="210" idx="3"/>
          </p:cNvCxnSpPr>
          <p:nvPr/>
        </p:nvCxnSpPr>
        <p:spPr>
          <a:xfrm>
            <a:off x="8121888" y="2713991"/>
            <a:ext cx="102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4">
            <a:extLst>
              <a:ext uri="{FF2B5EF4-FFF2-40B4-BE49-F238E27FC236}">
                <a16:creationId xmlns:a16="http://schemas.microsoft.com/office/drawing/2014/main" id="{9FA7D504-C403-6C7F-299A-B1E29E33CCF7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5;p34">
            <a:extLst>
              <a:ext uri="{FF2B5EF4-FFF2-40B4-BE49-F238E27FC236}">
                <a16:creationId xmlns:a16="http://schemas.microsoft.com/office/drawing/2014/main" id="{2A84F17F-6FC9-3708-B819-1942D42FB205}"/>
              </a:ext>
            </a:extLst>
          </p:cNvPr>
          <p:cNvSpPr txBox="1">
            <a:spLocks/>
          </p:cNvSpPr>
          <p:nvPr/>
        </p:nvSpPr>
        <p:spPr>
          <a:xfrm>
            <a:off x="3707421" y="3297851"/>
            <a:ext cx="21473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fr-FR" dirty="0"/>
              <a:t>Contexte</a:t>
            </a:r>
          </a:p>
        </p:txBody>
      </p:sp>
      <p:sp>
        <p:nvSpPr>
          <p:cNvPr id="3" name="Google Shape;205;p34">
            <a:extLst>
              <a:ext uri="{FF2B5EF4-FFF2-40B4-BE49-F238E27FC236}">
                <a16:creationId xmlns:a16="http://schemas.microsoft.com/office/drawing/2014/main" id="{E56652AB-9BCF-5B7F-64D7-5057F8ADB26E}"/>
              </a:ext>
            </a:extLst>
          </p:cNvPr>
          <p:cNvSpPr txBox="1">
            <a:spLocks/>
          </p:cNvSpPr>
          <p:nvPr/>
        </p:nvSpPr>
        <p:spPr>
          <a:xfrm>
            <a:off x="6509867" y="3203961"/>
            <a:ext cx="2147341" cy="63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fr-FR" sz="1400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381365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1091134" y="445025"/>
            <a:ext cx="69891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graphicFrame>
        <p:nvGraphicFramePr>
          <p:cNvPr id="172" name="Google Shape;172;p32"/>
          <p:cNvGraphicFramePr/>
          <p:nvPr>
            <p:extLst>
              <p:ext uri="{D42A27DB-BD31-4B8C-83A1-F6EECF244321}">
                <p14:modId xmlns:p14="http://schemas.microsoft.com/office/powerpoint/2010/main" val="323570037"/>
              </p:ext>
            </p:extLst>
          </p:nvPr>
        </p:nvGraphicFramePr>
        <p:xfrm>
          <a:off x="710250" y="1926879"/>
          <a:ext cx="7335663" cy="2502024"/>
        </p:xfrm>
        <a:graphic>
          <a:graphicData uri="http://schemas.openxmlformats.org/drawingml/2006/table">
            <a:tbl>
              <a:tblPr>
                <a:noFill/>
                <a:tableStyleId>{08F78256-B89A-464B-8015-C5122B57F523}</a:tableStyleId>
              </a:tblPr>
              <a:tblGrid>
                <a:gridCol w="2238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Enjeux</a:t>
                      </a:r>
                      <a:endParaRPr sz="14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9430">
                        <a:alpha val="39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Développer à l’international l’activité de l’entreprise</a:t>
                      </a:r>
                      <a:endParaRPr sz="14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Problématique</a:t>
                      </a:r>
                      <a:endParaRPr sz="14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9430">
                        <a:alpha val="39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Choisir les pays qui seraient intéressants pour l’exportation</a:t>
                      </a:r>
                      <a:endParaRPr sz="14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8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</a:t>
                      </a:r>
                      <a:endParaRPr sz="14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9430">
                        <a:alpha val="39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Une première analyse des groupements de pays que l’entreprise peut cibler pour l’exportation</a:t>
                      </a:r>
                      <a:endParaRPr sz="14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Outils</a:t>
                      </a:r>
                      <a:endParaRPr sz="14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9430">
                        <a:alpha val="39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Traitements des données: langage Python Support: Jupyter Notebook</a:t>
                      </a:r>
                      <a:endParaRPr sz="14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Données</a:t>
                      </a:r>
                      <a:endParaRPr sz="14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9430">
                        <a:alpha val="39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Données en open data: FAO / Banque mondiale / Données mondiales</a:t>
                      </a:r>
                      <a:endParaRPr sz="14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sng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Contrainte</a:t>
                      </a:r>
                      <a:endParaRPr sz="14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9430">
                        <a:alpha val="39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  <a:r>
                        <a:rPr lang="en" sz="14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inimum de 8 variables explicatives / minimum 100 pays dans l’analyse</a:t>
                      </a:r>
                      <a:endParaRPr sz="14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3" name="Google Shape;173;p32"/>
          <p:cNvSpPr txBox="1"/>
          <p:nvPr/>
        </p:nvSpPr>
        <p:spPr>
          <a:xfrm>
            <a:off x="710250" y="1375779"/>
            <a:ext cx="77235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Société:</a:t>
            </a:r>
            <a:r>
              <a:rPr lang="fr-FR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poule qui chante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oogle Shape;5959;p72">
            <a:extLst>
              <a:ext uri="{FF2B5EF4-FFF2-40B4-BE49-F238E27FC236}">
                <a16:creationId xmlns:a16="http://schemas.microsoft.com/office/drawing/2014/main" id="{B894E174-1023-9500-67CD-2F33543AD564}"/>
              </a:ext>
            </a:extLst>
          </p:cNvPr>
          <p:cNvGrpSpPr/>
          <p:nvPr/>
        </p:nvGrpSpPr>
        <p:grpSpPr>
          <a:xfrm>
            <a:off x="427223" y="445025"/>
            <a:ext cx="566053" cy="651163"/>
            <a:chOff x="-42971725" y="3217825"/>
            <a:chExt cx="275675" cy="317125"/>
          </a:xfrm>
          <a:solidFill>
            <a:srgbClr val="49433D"/>
          </a:solidFill>
        </p:grpSpPr>
        <p:sp>
          <p:nvSpPr>
            <p:cNvPr id="3" name="Google Shape;5960;p72">
              <a:extLst>
                <a:ext uri="{FF2B5EF4-FFF2-40B4-BE49-F238E27FC236}">
                  <a16:creationId xmlns:a16="http://schemas.microsoft.com/office/drawing/2014/main" id="{D24297AC-7B94-D7F4-FA5E-0C296E20995D}"/>
                </a:ext>
              </a:extLst>
            </p:cNvPr>
            <p:cNvSpPr/>
            <p:nvPr/>
          </p:nvSpPr>
          <p:spPr>
            <a:xfrm>
              <a:off x="-42951250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961;p72">
              <a:extLst>
                <a:ext uri="{FF2B5EF4-FFF2-40B4-BE49-F238E27FC236}">
                  <a16:creationId xmlns:a16="http://schemas.microsoft.com/office/drawing/2014/main" id="{11A42638-7323-C90D-B3C3-C9316F4AB43F}"/>
                </a:ext>
              </a:extLst>
            </p:cNvPr>
            <p:cNvSpPr/>
            <p:nvPr/>
          </p:nvSpPr>
          <p:spPr>
            <a:xfrm>
              <a:off x="-42971725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962;p72">
              <a:extLst>
                <a:ext uri="{FF2B5EF4-FFF2-40B4-BE49-F238E27FC236}">
                  <a16:creationId xmlns:a16="http://schemas.microsoft.com/office/drawing/2014/main" id="{33DAB8E4-F42C-775C-3581-5472FC725449}"/>
                </a:ext>
              </a:extLst>
            </p:cNvPr>
            <p:cNvSpPr/>
            <p:nvPr/>
          </p:nvSpPr>
          <p:spPr>
            <a:xfrm>
              <a:off x="-42866975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996615" y="3219870"/>
            <a:ext cx="21473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Contexte</a:t>
            </a:r>
            <a:endParaRPr sz="1400" dirty="0"/>
          </a:p>
        </p:txBody>
      </p:sp>
      <p:sp>
        <p:nvSpPr>
          <p:cNvPr id="206" name="Google Shape;206;p34"/>
          <p:cNvSpPr txBox="1"/>
          <p:nvPr/>
        </p:nvSpPr>
        <p:spPr>
          <a:xfrm>
            <a:off x="1531936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01</a:t>
            </a:r>
            <a:endParaRPr sz="4800"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3742124" y="1508130"/>
            <a:ext cx="1922814" cy="16747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02</a:t>
            </a:r>
            <a:endParaRPr sz="80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7045188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03</a:t>
            </a:r>
            <a:endParaRPr sz="4800"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5" name="Google Shape;215;p34"/>
          <p:cNvCxnSpPr>
            <a:cxnSpLocks/>
            <a:stCxn id="206" idx="3"/>
          </p:cNvCxnSpPr>
          <p:nvPr/>
        </p:nvCxnSpPr>
        <p:spPr>
          <a:xfrm>
            <a:off x="2608636" y="2713991"/>
            <a:ext cx="11334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4"/>
          <p:cNvCxnSpPr>
            <a:cxnSpLocks/>
            <a:endCxn id="210" idx="1"/>
          </p:cNvCxnSpPr>
          <p:nvPr/>
        </p:nvCxnSpPr>
        <p:spPr>
          <a:xfrm>
            <a:off x="5664938" y="2713990"/>
            <a:ext cx="138025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4"/>
          <p:cNvCxnSpPr>
            <a:stCxn id="210" idx="3"/>
          </p:cNvCxnSpPr>
          <p:nvPr/>
        </p:nvCxnSpPr>
        <p:spPr>
          <a:xfrm>
            <a:off x="8121888" y="2713991"/>
            <a:ext cx="102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5;p34">
            <a:extLst>
              <a:ext uri="{FF2B5EF4-FFF2-40B4-BE49-F238E27FC236}">
                <a16:creationId xmlns:a16="http://schemas.microsoft.com/office/drawing/2014/main" id="{DFD4BEF4-4E19-861F-5EDC-B3CAB0FE5E65}"/>
              </a:ext>
            </a:extLst>
          </p:cNvPr>
          <p:cNvSpPr txBox="1">
            <a:spLocks/>
          </p:cNvSpPr>
          <p:nvPr/>
        </p:nvSpPr>
        <p:spPr>
          <a:xfrm>
            <a:off x="3707421" y="3297851"/>
            <a:ext cx="21473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fr-FR" dirty="0"/>
              <a:t>Données</a:t>
            </a:r>
          </a:p>
        </p:txBody>
      </p:sp>
      <p:sp>
        <p:nvSpPr>
          <p:cNvPr id="3" name="Google Shape;205;p34">
            <a:extLst>
              <a:ext uri="{FF2B5EF4-FFF2-40B4-BE49-F238E27FC236}">
                <a16:creationId xmlns:a16="http://schemas.microsoft.com/office/drawing/2014/main" id="{C994B3F4-6A7A-3BCF-5D07-C269A00AF892}"/>
              </a:ext>
            </a:extLst>
          </p:cNvPr>
          <p:cNvSpPr txBox="1">
            <a:spLocks/>
          </p:cNvSpPr>
          <p:nvPr/>
        </p:nvSpPr>
        <p:spPr>
          <a:xfrm>
            <a:off x="6509867" y="3203961"/>
            <a:ext cx="2147341" cy="63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fr-FR" sz="1400" dirty="0"/>
              <a:t>Méthodologie: Clusters CHA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>
            <a:spLocks noGrp="1"/>
          </p:cNvSpPr>
          <p:nvPr>
            <p:ph type="title"/>
          </p:nvPr>
        </p:nvSpPr>
        <p:spPr>
          <a:xfrm>
            <a:off x="1102134" y="445025"/>
            <a:ext cx="42997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 P.E.S.T.E.L</a:t>
            </a:r>
            <a:endParaRPr dirty="0"/>
          </a:p>
        </p:txBody>
      </p:sp>
      <p:sp>
        <p:nvSpPr>
          <p:cNvPr id="359" name="Google Shape;359;p42"/>
          <p:cNvSpPr txBox="1">
            <a:spLocks noGrp="1"/>
          </p:cNvSpPr>
          <p:nvPr>
            <p:ph type="subTitle" idx="1"/>
          </p:nvPr>
        </p:nvSpPr>
        <p:spPr>
          <a:xfrm>
            <a:off x="2366034" y="1948045"/>
            <a:ext cx="209839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" dirty="0"/>
              <a:t>Importation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" dirty="0"/>
              <a:t>Stabilité politique</a:t>
            </a:r>
            <a:endParaRPr dirty="0"/>
          </a:p>
        </p:txBody>
      </p:sp>
      <p:sp>
        <p:nvSpPr>
          <p:cNvPr id="360" name="Google Shape;360;p42"/>
          <p:cNvSpPr txBox="1">
            <a:spLocks noGrp="1"/>
          </p:cNvSpPr>
          <p:nvPr>
            <p:ph type="subTitle" idx="2"/>
          </p:nvPr>
        </p:nvSpPr>
        <p:spPr>
          <a:xfrm>
            <a:off x="2366034" y="1601620"/>
            <a:ext cx="1836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Facteurs politiques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62" name="Google Shape;362;p42"/>
          <p:cNvSpPr txBox="1">
            <a:spLocks noGrp="1"/>
          </p:cNvSpPr>
          <p:nvPr>
            <p:ph type="subTitle" idx="4"/>
          </p:nvPr>
        </p:nvSpPr>
        <p:spPr>
          <a:xfrm>
            <a:off x="2366317" y="2735095"/>
            <a:ext cx="18363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Facteurs économiques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64" name="Google Shape;364;p42"/>
          <p:cNvSpPr txBox="1">
            <a:spLocks noGrp="1"/>
          </p:cNvSpPr>
          <p:nvPr>
            <p:ph type="subTitle" idx="6"/>
          </p:nvPr>
        </p:nvSpPr>
        <p:spPr>
          <a:xfrm>
            <a:off x="6170785" y="2735120"/>
            <a:ext cx="1836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Facteurs écologiques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66" name="Google Shape;366;p42"/>
          <p:cNvSpPr txBox="1">
            <a:spLocks noGrp="1"/>
          </p:cNvSpPr>
          <p:nvPr>
            <p:ph type="subTitle" idx="8"/>
          </p:nvPr>
        </p:nvSpPr>
        <p:spPr>
          <a:xfrm>
            <a:off x="6170785" y="1607920"/>
            <a:ext cx="1836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Facteurs technologies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68" name="Google Shape;368;p42"/>
          <p:cNvSpPr txBox="1">
            <a:spLocks noGrp="1"/>
          </p:cNvSpPr>
          <p:nvPr>
            <p:ph type="subTitle" idx="13"/>
          </p:nvPr>
        </p:nvSpPr>
        <p:spPr>
          <a:xfrm>
            <a:off x="2366165" y="3872645"/>
            <a:ext cx="18363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Facteurs socioculturels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subTitle" idx="15"/>
          </p:nvPr>
        </p:nvSpPr>
        <p:spPr>
          <a:xfrm>
            <a:off x="6170633" y="3872670"/>
            <a:ext cx="1836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Facteurs légaux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1137215" y="1490325"/>
            <a:ext cx="1076700" cy="937800"/>
          </a:xfrm>
          <a:prstGeom prst="rect">
            <a:avLst/>
          </a:prstGeom>
          <a:solidFill>
            <a:srgbClr val="4943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42"/>
          <p:cNvSpPr/>
          <p:nvPr/>
        </p:nvSpPr>
        <p:spPr>
          <a:xfrm>
            <a:off x="1137215" y="2629437"/>
            <a:ext cx="1076700" cy="9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2"/>
          <p:cNvSpPr/>
          <p:nvPr/>
        </p:nvSpPr>
        <p:spPr>
          <a:xfrm>
            <a:off x="1137215" y="3768562"/>
            <a:ext cx="1076700" cy="93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2"/>
          <p:cNvSpPr/>
          <p:nvPr/>
        </p:nvSpPr>
        <p:spPr>
          <a:xfrm>
            <a:off x="4941540" y="1490325"/>
            <a:ext cx="1076700" cy="9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2"/>
          <p:cNvSpPr/>
          <p:nvPr/>
        </p:nvSpPr>
        <p:spPr>
          <a:xfrm>
            <a:off x="4941540" y="3768562"/>
            <a:ext cx="1076700" cy="93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42"/>
          <p:cNvGrpSpPr/>
          <p:nvPr/>
        </p:nvGrpSpPr>
        <p:grpSpPr>
          <a:xfrm>
            <a:off x="5245015" y="2838324"/>
            <a:ext cx="469751" cy="520026"/>
            <a:chOff x="5950125" y="1791725"/>
            <a:chExt cx="489375" cy="541750"/>
          </a:xfrm>
        </p:grpSpPr>
        <p:sp>
          <p:nvSpPr>
            <p:cNvPr id="395" name="Google Shape;395;p42"/>
            <p:cNvSpPr/>
            <p:nvPr/>
          </p:nvSpPr>
          <p:spPr>
            <a:xfrm>
              <a:off x="5950125" y="1791725"/>
              <a:ext cx="489375" cy="541750"/>
            </a:xfrm>
            <a:custGeom>
              <a:avLst/>
              <a:gdLst/>
              <a:ahLst/>
              <a:cxnLst/>
              <a:rect l="l" t="t" r="r" b="b"/>
              <a:pathLst>
                <a:path w="19575" h="21670" extrusionOk="0">
                  <a:moveTo>
                    <a:pt x="16551" y="0"/>
                  </a:moveTo>
                  <a:cubicBezTo>
                    <a:pt x="16289" y="0"/>
                    <a:pt x="16039" y="167"/>
                    <a:pt x="15955" y="429"/>
                  </a:cubicBezTo>
                  <a:lnTo>
                    <a:pt x="11574" y="12907"/>
                  </a:lnTo>
                  <a:lnTo>
                    <a:pt x="8716" y="12907"/>
                  </a:lnTo>
                  <a:lnTo>
                    <a:pt x="8716" y="15609"/>
                  </a:lnTo>
                  <a:cubicBezTo>
                    <a:pt x="8716" y="15967"/>
                    <a:pt x="8442" y="16252"/>
                    <a:pt x="8085" y="16252"/>
                  </a:cubicBezTo>
                  <a:lnTo>
                    <a:pt x="3347" y="16252"/>
                  </a:lnTo>
                  <a:cubicBezTo>
                    <a:pt x="2989" y="16252"/>
                    <a:pt x="2716" y="15967"/>
                    <a:pt x="2716" y="15609"/>
                  </a:cubicBezTo>
                  <a:lnTo>
                    <a:pt x="2716" y="13585"/>
                  </a:lnTo>
                  <a:cubicBezTo>
                    <a:pt x="942" y="14478"/>
                    <a:pt x="1" y="16086"/>
                    <a:pt x="1" y="17264"/>
                  </a:cubicBezTo>
                  <a:lnTo>
                    <a:pt x="1" y="19669"/>
                  </a:lnTo>
                  <a:cubicBezTo>
                    <a:pt x="1" y="20027"/>
                    <a:pt x="287" y="20312"/>
                    <a:pt x="644" y="20312"/>
                  </a:cubicBezTo>
                  <a:lnTo>
                    <a:pt x="1692" y="20312"/>
                  </a:lnTo>
                  <a:lnTo>
                    <a:pt x="1692" y="21027"/>
                  </a:lnTo>
                  <a:cubicBezTo>
                    <a:pt x="1692" y="21384"/>
                    <a:pt x="1977" y="21670"/>
                    <a:pt x="2335" y="21670"/>
                  </a:cubicBezTo>
                  <a:cubicBezTo>
                    <a:pt x="2692" y="21670"/>
                    <a:pt x="2978" y="21384"/>
                    <a:pt x="2978" y="21027"/>
                  </a:cubicBezTo>
                  <a:lnTo>
                    <a:pt x="2978" y="20312"/>
                  </a:lnTo>
                  <a:lnTo>
                    <a:pt x="9633" y="20312"/>
                  </a:lnTo>
                  <a:cubicBezTo>
                    <a:pt x="8943" y="17991"/>
                    <a:pt x="10717" y="15657"/>
                    <a:pt x="13122" y="15657"/>
                  </a:cubicBezTo>
                  <a:cubicBezTo>
                    <a:pt x="13741" y="15657"/>
                    <a:pt x="14312" y="15800"/>
                    <a:pt x="14824" y="16074"/>
                  </a:cubicBezTo>
                  <a:lnTo>
                    <a:pt x="14824" y="14883"/>
                  </a:lnTo>
                  <a:cubicBezTo>
                    <a:pt x="14824" y="13823"/>
                    <a:pt x="13991" y="12954"/>
                    <a:pt x="12931" y="12907"/>
                  </a:cubicBezTo>
                  <a:lnTo>
                    <a:pt x="17015" y="1262"/>
                  </a:lnTo>
                  <a:lnTo>
                    <a:pt x="18932" y="1262"/>
                  </a:lnTo>
                  <a:cubicBezTo>
                    <a:pt x="19289" y="1262"/>
                    <a:pt x="19575" y="988"/>
                    <a:pt x="19575" y="631"/>
                  </a:cubicBezTo>
                  <a:cubicBezTo>
                    <a:pt x="19563" y="286"/>
                    <a:pt x="19277" y="0"/>
                    <a:pt x="18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6219225" y="2214700"/>
              <a:ext cx="118175" cy="118475"/>
            </a:xfrm>
            <a:custGeom>
              <a:avLst/>
              <a:gdLst/>
              <a:ahLst/>
              <a:cxnLst/>
              <a:rect l="l" t="t" r="r" b="b"/>
              <a:pathLst>
                <a:path w="4727" h="4739" extrusionOk="0">
                  <a:moveTo>
                    <a:pt x="2370" y="1726"/>
                  </a:moveTo>
                  <a:cubicBezTo>
                    <a:pt x="2727" y="1726"/>
                    <a:pt x="3001" y="2012"/>
                    <a:pt x="3001" y="2369"/>
                  </a:cubicBezTo>
                  <a:cubicBezTo>
                    <a:pt x="2989" y="2715"/>
                    <a:pt x="2703" y="3012"/>
                    <a:pt x="2370" y="3012"/>
                  </a:cubicBezTo>
                  <a:cubicBezTo>
                    <a:pt x="2012" y="3012"/>
                    <a:pt x="1727" y="2727"/>
                    <a:pt x="1727" y="2369"/>
                  </a:cubicBezTo>
                  <a:cubicBezTo>
                    <a:pt x="1727" y="2012"/>
                    <a:pt x="2012" y="1726"/>
                    <a:pt x="2370" y="1726"/>
                  </a:cubicBezTo>
                  <a:close/>
                  <a:moveTo>
                    <a:pt x="2370" y="0"/>
                  </a:moveTo>
                  <a:cubicBezTo>
                    <a:pt x="1060" y="0"/>
                    <a:pt x="0" y="1060"/>
                    <a:pt x="0" y="2369"/>
                  </a:cubicBezTo>
                  <a:cubicBezTo>
                    <a:pt x="0" y="3679"/>
                    <a:pt x="1060" y="4739"/>
                    <a:pt x="2370" y="4739"/>
                  </a:cubicBezTo>
                  <a:cubicBezTo>
                    <a:pt x="3679" y="4739"/>
                    <a:pt x="4727" y="3679"/>
                    <a:pt x="4727" y="2369"/>
                  </a:cubicBezTo>
                  <a:cubicBezTo>
                    <a:pt x="4727" y="1060"/>
                    <a:pt x="3679" y="0"/>
                    <a:pt x="2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6049550" y="2114375"/>
              <a:ext cx="86650" cy="51825"/>
            </a:xfrm>
            <a:custGeom>
              <a:avLst/>
              <a:gdLst/>
              <a:ahLst/>
              <a:cxnLst/>
              <a:rect l="l" t="t" r="r" b="b"/>
              <a:pathLst>
                <a:path w="3466" h="2073" extrusionOk="0">
                  <a:moveTo>
                    <a:pt x="1739" y="1"/>
                  </a:moveTo>
                  <a:cubicBezTo>
                    <a:pt x="1096" y="1"/>
                    <a:pt x="525" y="72"/>
                    <a:pt x="1" y="203"/>
                  </a:cubicBezTo>
                  <a:lnTo>
                    <a:pt x="1" y="2072"/>
                  </a:lnTo>
                  <a:lnTo>
                    <a:pt x="3465" y="2072"/>
                  </a:lnTo>
                  <a:lnTo>
                    <a:pt x="34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45C769B6-2604-6B81-BF9D-8E2F3508D86F}"/>
              </a:ext>
            </a:extLst>
          </p:cNvPr>
          <p:cNvSpPr txBox="1"/>
          <p:nvPr/>
        </p:nvSpPr>
        <p:spPr>
          <a:xfrm>
            <a:off x="1324211" y="1450527"/>
            <a:ext cx="702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DFFEB"/>
                </a:solidFill>
                <a:latin typeface="Arial Rounded MT Bold" panose="020F0704030504030204" pitchFamily="34" charset="0"/>
              </a:rPr>
              <a:t>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5750C4-7D79-3999-7AB8-D40A3B1F4BA1}"/>
              </a:ext>
            </a:extLst>
          </p:cNvPr>
          <p:cNvSpPr txBox="1"/>
          <p:nvPr/>
        </p:nvSpPr>
        <p:spPr>
          <a:xfrm>
            <a:off x="1292033" y="2589278"/>
            <a:ext cx="702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DFFEB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898EE9-C5C1-7FE1-EEDE-E4EA2C70F664}"/>
              </a:ext>
            </a:extLst>
          </p:cNvPr>
          <p:cNvSpPr txBox="1"/>
          <p:nvPr/>
        </p:nvSpPr>
        <p:spPr>
          <a:xfrm>
            <a:off x="1324210" y="3728403"/>
            <a:ext cx="702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DFFEB"/>
                </a:solidFill>
                <a:latin typeface="Arial Rounded MT Bold" panose="020F0704030504030204" pitchFamily="34" charset="0"/>
              </a:rPr>
              <a:t>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3674AD-E150-59FC-72D8-21C9EF6B0387}"/>
              </a:ext>
            </a:extLst>
          </p:cNvPr>
          <p:cNvSpPr txBox="1"/>
          <p:nvPr/>
        </p:nvSpPr>
        <p:spPr>
          <a:xfrm>
            <a:off x="5128824" y="3728403"/>
            <a:ext cx="702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DFFEB"/>
                </a:solidFill>
                <a:latin typeface="Arial Rounded MT Bold" panose="020F0704030504030204" pitchFamily="34" charset="0"/>
              </a:rPr>
              <a:t>L</a:t>
            </a:r>
          </a:p>
        </p:txBody>
      </p:sp>
      <p:sp>
        <p:nvSpPr>
          <p:cNvPr id="6" name="Google Shape;375;p42">
            <a:extLst>
              <a:ext uri="{FF2B5EF4-FFF2-40B4-BE49-F238E27FC236}">
                <a16:creationId xmlns:a16="http://schemas.microsoft.com/office/drawing/2014/main" id="{F2FE660B-3004-4688-D814-5309BC63E240}"/>
              </a:ext>
            </a:extLst>
          </p:cNvPr>
          <p:cNvSpPr/>
          <p:nvPr/>
        </p:nvSpPr>
        <p:spPr>
          <a:xfrm>
            <a:off x="4941540" y="2629437"/>
            <a:ext cx="1076700" cy="937800"/>
          </a:xfrm>
          <a:prstGeom prst="rect">
            <a:avLst/>
          </a:prstGeom>
          <a:solidFill>
            <a:srgbClr val="4943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8858F6-A588-2648-62FD-B50A2E3EC110}"/>
              </a:ext>
            </a:extLst>
          </p:cNvPr>
          <p:cNvSpPr txBox="1"/>
          <p:nvPr/>
        </p:nvSpPr>
        <p:spPr>
          <a:xfrm>
            <a:off x="5128825" y="2586893"/>
            <a:ext cx="702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DFFEB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E6E1E98-3575-6F34-20FD-6B5FB4F41638}"/>
              </a:ext>
            </a:extLst>
          </p:cNvPr>
          <p:cNvSpPr txBox="1"/>
          <p:nvPr/>
        </p:nvSpPr>
        <p:spPr>
          <a:xfrm>
            <a:off x="5128823" y="1444292"/>
            <a:ext cx="702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FDFFEB"/>
                </a:solidFill>
                <a:latin typeface="Arial Rounded MT Bold" panose="020F0704030504030204" pitchFamily="34" charset="0"/>
              </a:rPr>
              <a:t>T</a:t>
            </a:r>
          </a:p>
        </p:txBody>
      </p:sp>
      <p:grpSp>
        <p:nvGrpSpPr>
          <p:cNvPr id="12" name="Google Shape;6592;p73">
            <a:extLst>
              <a:ext uri="{FF2B5EF4-FFF2-40B4-BE49-F238E27FC236}">
                <a16:creationId xmlns:a16="http://schemas.microsoft.com/office/drawing/2014/main" id="{57100A6C-AD4C-2A44-5435-BB9F7A717AEF}"/>
              </a:ext>
            </a:extLst>
          </p:cNvPr>
          <p:cNvGrpSpPr/>
          <p:nvPr/>
        </p:nvGrpSpPr>
        <p:grpSpPr>
          <a:xfrm>
            <a:off x="410658" y="493350"/>
            <a:ext cx="726557" cy="724606"/>
            <a:chOff x="944600" y="3981825"/>
            <a:chExt cx="297750" cy="296950"/>
          </a:xfrm>
          <a:solidFill>
            <a:srgbClr val="49433D"/>
          </a:solidFill>
        </p:grpSpPr>
        <p:sp>
          <p:nvSpPr>
            <p:cNvPr id="13" name="Google Shape;6593;p73">
              <a:extLst>
                <a:ext uri="{FF2B5EF4-FFF2-40B4-BE49-F238E27FC236}">
                  <a16:creationId xmlns:a16="http://schemas.microsoft.com/office/drawing/2014/main" id="{7B03BF47-3E4C-C528-278A-856912A31A95}"/>
                </a:ext>
              </a:extLst>
            </p:cNvPr>
            <p:cNvSpPr/>
            <p:nvPr/>
          </p:nvSpPr>
          <p:spPr>
            <a:xfrm>
              <a:off x="944600" y="3981825"/>
              <a:ext cx="297750" cy="296950"/>
            </a:xfrm>
            <a:custGeom>
              <a:avLst/>
              <a:gdLst/>
              <a:ahLst/>
              <a:cxnLst/>
              <a:rect l="l" t="t" r="r" b="b"/>
              <a:pathLst>
                <a:path w="11910" h="11878" extrusionOk="0">
                  <a:moveTo>
                    <a:pt x="6333" y="1418"/>
                  </a:moveTo>
                  <a:cubicBezTo>
                    <a:pt x="8539" y="1575"/>
                    <a:pt x="10303" y="3340"/>
                    <a:pt x="10461" y="5545"/>
                  </a:cubicBezTo>
                  <a:lnTo>
                    <a:pt x="10146" y="5545"/>
                  </a:lnTo>
                  <a:cubicBezTo>
                    <a:pt x="9957" y="5545"/>
                    <a:pt x="9799" y="5702"/>
                    <a:pt x="9799" y="5892"/>
                  </a:cubicBezTo>
                  <a:cubicBezTo>
                    <a:pt x="9799" y="6081"/>
                    <a:pt x="9957" y="6238"/>
                    <a:pt x="10146" y="6238"/>
                  </a:cubicBezTo>
                  <a:lnTo>
                    <a:pt x="10461" y="6238"/>
                  </a:lnTo>
                  <a:cubicBezTo>
                    <a:pt x="10303" y="8443"/>
                    <a:pt x="8539" y="10239"/>
                    <a:pt x="6333" y="10397"/>
                  </a:cubicBezTo>
                  <a:lnTo>
                    <a:pt x="6333" y="10082"/>
                  </a:lnTo>
                  <a:cubicBezTo>
                    <a:pt x="6333" y="9861"/>
                    <a:pt x="6176" y="9704"/>
                    <a:pt x="5955" y="9704"/>
                  </a:cubicBezTo>
                  <a:cubicBezTo>
                    <a:pt x="5766" y="9704"/>
                    <a:pt x="5609" y="9861"/>
                    <a:pt x="5609" y="10082"/>
                  </a:cubicBezTo>
                  <a:lnTo>
                    <a:pt x="5609" y="10397"/>
                  </a:lnTo>
                  <a:cubicBezTo>
                    <a:pt x="3403" y="10239"/>
                    <a:pt x="1639" y="8443"/>
                    <a:pt x="1482" y="6238"/>
                  </a:cubicBezTo>
                  <a:lnTo>
                    <a:pt x="1797" y="6238"/>
                  </a:lnTo>
                  <a:cubicBezTo>
                    <a:pt x="1986" y="6238"/>
                    <a:pt x="2143" y="6081"/>
                    <a:pt x="2143" y="5892"/>
                  </a:cubicBezTo>
                  <a:cubicBezTo>
                    <a:pt x="2143" y="5702"/>
                    <a:pt x="1986" y="5545"/>
                    <a:pt x="1797" y="5545"/>
                  </a:cubicBezTo>
                  <a:lnTo>
                    <a:pt x="1482" y="5545"/>
                  </a:lnTo>
                  <a:cubicBezTo>
                    <a:pt x="1639" y="3340"/>
                    <a:pt x="3403" y="1575"/>
                    <a:pt x="5609" y="1418"/>
                  </a:cubicBezTo>
                  <a:lnTo>
                    <a:pt x="5609" y="1733"/>
                  </a:lnTo>
                  <a:cubicBezTo>
                    <a:pt x="5609" y="1922"/>
                    <a:pt x="5766" y="2079"/>
                    <a:pt x="5955" y="2079"/>
                  </a:cubicBezTo>
                  <a:cubicBezTo>
                    <a:pt x="6176" y="2079"/>
                    <a:pt x="6333" y="1922"/>
                    <a:pt x="6333" y="1733"/>
                  </a:cubicBezTo>
                  <a:lnTo>
                    <a:pt x="6333" y="1418"/>
                  </a:lnTo>
                  <a:close/>
                  <a:moveTo>
                    <a:pt x="5955" y="0"/>
                  </a:moveTo>
                  <a:cubicBezTo>
                    <a:pt x="5766" y="0"/>
                    <a:pt x="5609" y="126"/>
                    <a:pt x="5609" y="347"/>
                  </a:cubicBezTo>
                  <a:lnTo>
                    <a:pt x="5609" y="725"/>
                  </a:lnTo>
                  <a:cubicBezTo>
                    <a:pt x="2994" y="882"/>
                    <a:pt x="946" y="2962"/>
                    <a:pt x="757" y="5576"/>
                  </a:cubicBezTo>
                  <a:lnTo>
                    <a:pt x="379" y="5576"/>
                  </a:lnTo>
                  <a:cubicBezTo>
                    <a:pt x="158" y="5576"/>
                    <a:pt x="1" y="5734"/>
                    <a:pt x="1" y="5923"/>
                  </a:cubicBezTo>
                  <a:cubicBezTo>
                    <a:pt x="1" y="6112"/>
                    <a:pt x="158" y="6270"/>
                    <a:pt x="379" y="6270"/>
                  </a:cubicBezTo>
                  <a:lnTo>
                    <a:pt x="757" y="6270"/>
                  </a:lnTo>
                  <a:cubicBezTo>
                    <a:pt x="915" y="8884"/>
                    <a:pt x="2994" y="10932"/>
                    <a:pt x="5609" y="11121"/>
                  </a:cubicBezTo>
                  <a:lnTo>
                    <a:pt x="5609" y="11531"/>
                  </a:lnTo>
                  <a:cubicBezTo>
                    <a:pt x="5609" y="11720"/>
                    <a:pt x="5766" y="11877"/>
                    <a:pt x="5955" y="11877"/>
                  </a:cubicBezTo>
                  <a:cubicBezTo>
                    <a:pt x="6176" y="11877"/>
                    <a:pt x="6333" y="11720"/>
                    <a:pt x="6333" y="11531"/>
                  </a:cubicBezTo>
                  <a:lnTo>
                    <a:pt x="6333" y="11121"/>
                  </a:lnTo>
                  <a:cubicBezTo>
                    <a:pt x="8917" y="10964"/>
                    <a:pt x="10965" y="8884"/>
                    <a:pt x="11154" y="6270"/>
                  </a:cubicBezTo>
                  <a:lnTo>
                    <a:pt x="11563" y="6270"/>
                  </a:lnTo>
                  <a:cubicBezTo>
                    <a:pt x="11752" y="6270"/>
                    <a:pt x="11910" y="6112"/>
                    <a:pt x="11910" y="5923"/>
                  </a:cubicBezTo>
                  <a:cubicBezTo>
                    <a:pt x="11910" y="5734"/>
                    <a:pt x="11752" y="5576"/>
                    <a:pt x="11563" y="5576"/>
                  </a:cubicBezTo>
                  <a:lnTo>
                    <a:pt x="11154" y="5576"/>
                  </a:lnTo>
                  <a:cubicBezTo>
                    <a:pt x="10996" y="2962"/>
                    <a:pt x="8917" y="914"/>
                    <a:pt x="6333" y="725"/>
                  </a:cubicBezTo>
                  <a:lnTo>
                    <a:pt x="6333" y="347"/>
                  </a:lnTo>
                  <a:cubicBezTo>
                    <a:pt x="6333" y="126"/>
                    <a:pt x="6176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94;p73">
              <a:extLst>
                <a:ext uri="{FF2B5EF4-FFF2-40B4-BE49-F238E27FC236}">
                  <a16:creationId xmlns:a16="http://schemas.microsoft.com/office/drawing/2014/main" id="{2080BB42-76EE-54A4-99AA-C61A716F63AB}"/>
                </a:ext>
              </a:extLst>
            </p:cNvPr>
            <p:cNvSpPr/>
            <p:nvPr/>
          </p:nvSpPr>
          <p:spPr>
            <a:xfrm>
              <a:off x="1058025" y="4155875"/>
              <a:ext cx="72500" cy="52000"/>
            </a:xfrm>
            <a:custGeom>
              <a:avLst/>
              <a:gdLst/>
              <a:ahLst/>
              <a:cxnLst/>
              <a:rect l="l" t="t" r="r" b="b"/>
              <a:pathLst>
                <a:path w="2900" h="2080" extrusionOk="0">
                  <a:moveTo>
                    <a:pt x="1418" y="1"/>
                  </a:moveTo>
                  <a:cubicBezTo>
                    <a:pt x="851" y="1"/>
                    <a:pt x="316" y="347"/>
                    <a:pt x="127" y="914"/>
                  </a:cubicBezTo>
                  <a:cubicBezTo>
                    <a:pt x="1" y="1166"/>
                    <a:pt x="1" y="1450"/>
                    <a:pt x="95" y="1765"/>
                  </a:cubicBezTo>
                  <a:cubicBezTo>
                    <a:pt x="473" y="1954"/>
                    <a:pt x="946" y="2080"/>
                    <a:pt x="1418" y="2080"/>
                  </a:cubicBezTo>
                  <a:cubicBezTo>
                    <a:pt x="1891" y="2080"/>
                    <a:pt x="2332" y="1954"/>
                    <a:pt x="2773" y="1765"/>
                  </a:cubicBezTo>
                  <a:cubicBezTo>
                    <a:pt x="2899" y="1387"/>
                    <a:pt x="2805" y="946"/>
                    <a:pt x="2616" y="599"/>
                  </a:cubicBezTo>
                  <a:cubicBezTo>
                    <a:pt x="2332" y="221"/>
                    <a:pt x="1891" y="1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95;p73">
              <a:extLst>
                <a:ext uri="{FF2B5EF4-FFF2-40B4-BE49-F238E27FC236}">
                  <a16:creationId xmlns:a16="http://schemas.microsoft.com/office/drawing/2014/main" id="{1C61CF71-E350-5DBF-A1C6-EB000C5756DC}"/>
                </a:ext>
              </a:extLst>
            </p:cNvPr>
            <p:cNvSpPr/>
            <p:nvPr/>
          </p:nvSpPr>
          <p:spPr>
            <a:xfrm>
              <a:off x="1076150" y="4103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3" y="0"/>
                  </a:moveTo>
                  <a:cubicBezTo>
                    <a:pt x="315" y="0"/>
                    <a:pt x="0" y="315"/>
                    <a:pt x="0" y="693"/>
                  </a:cubicBezTo>
                  <a:cubicBezTo>
                    <a:pt x="0" y="1103"/>
                    <a:pt x="315" y="1418"/>
                    <a:pt x="693" y="1418"/>
                  </a:cubicBezTo>
                  <a:cubicBezTo>
                    <a:pt x="1103" y="1355"/>
                    <a:pt x="1418" y="1040"/>
                    <a:pt x="1418" y="693"/>
                  </a:cubicBezTo>
                  <a:cubicBezTo>
                    <a:pt x="1418" y="315"/>
                    <a:pt x="1103" y="0"/>
                    <a:pt x="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96;p73">
              <a:extLst>
                <a:ext uri="{FF2B5EF4-FFF2-40B4-BE49-F238E27FC236}">
                  <a16:creationId xmlns:a16="http://schemas.microsoft.com/office/drawing/2014/main" id="{DCC88BD7-FE31-3E5C-34DF-E93388E230D7}"/>
                </a:ext>
              </a:extLst>
            </p:cNvPr>
            <p:cNvSpPr/>
            <p:nvPr/>
          </p:nvSpPr>
          <p:spPr>
            <a:xfrm>
              <a:off x="1016275" y="4051125"/>
              <a:ext cx="155975" cy="137075"/>
            </a:xfrm>
            <a:custGeom>
              <a:avLst/>
              <a:gdLst/>
              <a:ahLst/>
              <a:cxnLst/>
              <a:rect l="l" t="t" r="r" b="b"/>
              <a:pathLst>
                <a:path w="6239" h="5483" extrusionOk="0">
                  <a:moveTo>
                    <a:pt x="3088" y="1"/>
                  </a:moveTo>
                  <a:cubicBezTo>
                    <a:pt x="1356" y="1"/>
                    <a:pt x="1" y="1387"/>
                    <a:pt x="1" y="3120"/>
                  </a:cubicBezTo>
                  <a:cubicBezTo>
                    <a:pt x="1" y="4033"/>
                    <a:pt x="379" y="4852"/>
                    <a:pt x="1041" y="5451"/>
                  </a:cubicBezTo>
                  <a:cubicBezTo>
                    <a:pt x="1041" y="5262"/>
                    <a:pt x="1104" y="5041"/>
                    <a:pt x="1167" y="4852"/>
                  </a:cubicBezTo>
                  <a:cubicBezTo>
                    <a:pt x="1324" y="4380"/>
                    <a:pt x="1671" y="4002"/>
                    <a:pt x="2112" y="3750"/>
                  </a:cubicBezTo>
                  <a:cubicBezTo>
                    <a:pt x="1891" y="3498"/>
                    <a:pt x="1734" y="3151"/>
                    <a:pt x="1734" y="2804"/>
                  </a:cubicBezTo>
                  <a:cubicBezTo>
                    <a:pt x="1734" y="2048"/>
                    <a:pt x="2364" y="1418"/>
                    <a:pt x="3088" y="1418"/>
                  </a:cubicBezTo>
                  <a:cubicBezTo>
                    <a:pt x="3845" y="1418"/>
                    <a:pt x="4475" y="2048"/>
                    <a:pt x="4475" y="2804"/>
                  </a:cubicBezTo>
                  <a:cubicBezTo>
                    <a:pt x="4475" y="3151"/>
                    <a:pt x="4317" y="3529"/>
                    <a:pt x="4097" y="3750"/>
                  </a:cubicBezTo>
                  <a:cubicBezTo>
                    <a:pt x="4349" y="3907"/>
                    <a:pt x="4632" y="4128"/>
                    <a:pt x="4790" y="4411"/>
                  </a:cubicBezTo>
                  <a:cubicBezTo>
                    <a:pt x="4979" y="4726"/>
                    <a:pt x="5105" y="5073"/>
                    <a:pt x="5136" y="5482"/>
                  </a:cubicBezTo>
                  <a:cubicBezTo>
                    <a:pt x="5766" y="4884"/>
                    <a:pt x="6207" y="4096"/>
                    <a:pt x="6207" y="3151"/>
                  </a:cubicBezTo>
                  <a:cubicBezTo>
                    <a:pt x="6239" y="1418"/>
                    <a:pt x="4821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359;p42">
            <a:extLst>
              <a:ext uri="{FF2B5EF4-FFF2-40B4-BE49-F238E27FC236}">
                <a16:creationId xmlns:a16="http://schemas.microsoft.com/office/drawing/2014/main" id="{6D6BC0CC-B620-320A-D064-266C9FAD30BF}"/>
              </a:ext>
            </a:extLst>
          </p:cNvPr>
          <p:cNvSpPr txBox="1">
            <a:spLocks/>
          </p:cNvSpPr>
          <p:nvPr/>
        </p:nvSpPr>
        <p:spPr>
          <a:xfrm>
            <a:off x="2339257" y="3035637"/>
            <a:ext cx="209839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/>
              <a:t>Niveau de vie des habitants</a:t>
            </a:r>
          </a:p>
        </p:txBody>
      </p:sp>
      <p:sp>
        <p:nvSpPr>
          <p:cNvPr id="20" name="Google Shape;359;p42">
            <a:extLst>
              <a:ext uri="{FF2B5EF4-FFF2-40B4-BE49-F238E27FC236}">
                <a16:creationId xmlns:a16="http://schemas.microsoft.com/office/drawing/2014/main" id="{14FC4E44-2365-F827-1924-176E687589FA}"/>
              </a:ext>
            </a:extLst>
          </p:cNvPr>
          <p:cNvSpPr txBox="1">
            <a:spLocks/>
          </p:cNvSpPr>
          <p:nvPr/>
        </p:nvSpPr>
        <p:spPr>
          <a:xfrm>
            <a:off x="2339257" y="4171722"/>
            <a:ext cx="209839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/>
              <a:t>Habitudes alimentaires</a:t>
            </a:r>
          </a:p>
        </p:txBody>
      </p:sp>
      <p:sp>
        <p:nvSpPr>
          <p:cNvPr id="23" name="Google Shape;359;p42">
            <a:extLst>
              <a:ext uri="{FF2B5EF4-FFF2-40B4-BE49-F238E27FC236}">
                <a16:creationId xmlns:a16="http://schemas.microsoft.com/office/drawing/2014/main" id="{A79D3B1F-B0E7-AC05-9AB6-8F923F94138B}"/>
              </a:ext>
            </a:extLst>
          </p:cNvPr>
          <p:cNvSpPr txBox="1">
            <a:spLocks/>
          </p:cNvSpPr>
          <p:nvPr/>
        </p:nvSpPr>
        <p:spPr>
          <a:xfrm>
            <a:off x="6170633" y="1905613"/>
            <a:ext cx="209839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/>
              <a:t>Aucune contrainte</a:t>
            </a:r>
          </a:p>
        </p:txBody>
      </p:sp>
      <p:sp>
        <p:nvSpPr>
          <p:cNvPr id="26" name="Google Shape;359;p42">
            <a:extLst>
              <a:ext uri="{FF2B5EF4-FFF2-40B4-BE49-F238E27FC236}">
                <a16:creationId xmlns:a16="http://schemas.microsoft.com/office/drawing/2014/main" id="{324AAE9A-CDF7-68A4-FE4C-845AE60F4F70}"/>
              </a:ext>
            </a:extLst>
          </p:cNvPr>
          <p:cNvSpPr txBox="1">
            <a:spLocks/>
          </p:cNvSpPr>
          <p:nvPr/>
        </p:nvSpPr>
        <p:spPr>
          <a:xfrm>
            <a:off x="6128639" y="4148980"/>
            <a:ext cx="209839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/>
              <a:t>Importation</a:t>
            </a:r>
          </a:p>
          <a:p>
            <a:pPr marL="0" indent="0"/>
            <a:endParaRPr lang="fr-FR" dirty="0"/>
          </a:p>
        </p:txBody>
      </p:sp>
      <p:sp>
        <p:nvSpPr>
          <p:cNvPr id="29" name="Google Shape;359;p42">
            <a:extLst>
              <a:ext uri="{FF2B5EF4-FFF2-40B4-BE49-F238E27FC236}">
                <a16:creationId xmlns:a16="http://schemas.microsoft.com/office/drawing/2014/main" id="{9B51F6B9-9CC9-BD0D-8FA6-203346D0BA65}"/>
              </a:ext>
            </a:extLst>
          </p:cNvPr>
          <p:cNvSpPr txBox="1">
            <a:spLocks/>
          </p:cNvSpPr>
          <p:nvPr/>
        </p:nvSpPr>
        <p:spPr>
          <a:xfrm>
            <a:off x="6168606" y="3073225"/>
            <a:ext cx="209839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/>
              <a:t>Aucune contrainte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A9F15589-8711-8EE8-290A-F693D499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>
            <a:extLst>
              <a:ext uri="{FF2B5EF4-FFF2-40B4-BE49-F238E27FC236}">
                <a16:creationId xmlns:a16="http://schemas.microsoft.com/office/drawing/2014/main" id="{DF3ED56D-E914-3644-E8A3-85EEB6448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250" y="4450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Spécification des données</a:t>
            </a:r>
            <a:endParaRPr dirty="0"/>
          </a:p>
        </p:txBody>
      </p:sp>
      <p:sp>
        <p:nvSpPr>
          <p:cNvPr id="285" name="Google Shape;285;p40">
            <a:extLst>
              <a:ext uri="{FF2B5EF4-FFF2-40B4-BE49-F238E27FC236}">
                <a16:creationId xmlns:a16="http://schemas.microsoft.com/office/drawing/2014/main" id="{7545245F-FD79-AD57-77CF-ECA190079B7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475302" y="1732093"/>
            <a:ext cx="6193395" cy="3047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800" dirty="0"/>
              <a:t>Croissance du PIB par habitant (% annuel)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800" dirty="0"/>
              <a:t>Stabilité politique et absence de violence/terrorisme (estimation)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sz="1800" dirty="0"/>
              <a:t>PIB par habitant ($ PPA internationaux courants)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/>
              <a:t>Pourcentage terre agricoles BIO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/>
              <a:t>Score moyen: Exportation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/>
              <a:t>Importations - Quantité (tonnes/habitant)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/>
              <a:t>Disponibilité alimentaire en quantité (tonnes/habitant)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800" dirty="0"/>
              <a:t>Production de poulet  (tonnes/habitant)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cxnSp>
        <p:nvCxnSpPr>
          <p:cNvPr id="306" name="Google Shape;306;p40">
            <a:extLst>
              <a:ext uri="{FF2B5EF4-FFF2-40B4-BE49-F238E27FC236}">
                <a16:creationId xmlns:a16="http://schemas.microsoft.com/office/drawing/2014/main" id="{8F4F13B6-E1B8-373F-DE3C-15DEAA6B3662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4;p58">
            <a:extLst>
              <a:ext uri="{FF2B5EF4-FFF2-40B4-BE49-F238E27FC236}">
                <a16:creationId xmlns:a16="http://schemas.microsoft.com/office/drawing/2014/main" id="{D2D4DF9C-3F36-488A-0005-069710E38822}"/>
              </a:ext>
            </a:extLst>
          </p:cNvPr>
          <p:cNvGrpSpPr/>
          <p:nvPr/>
        </p:nvGrpSpPr>
        <p:grpSpPr>
          <a:xfrm>
            <a:off x="425971" y="616907"/>
            <a:ext cx="250206" cy="401498"/>
            <a:chOff x="577450" y="2621575"/>
            <a:chExt cx="337250" cy="541175"/>
          </a:xfrm>
        </p:grpSpPr>
        <p:sp>
          <p:nvSpPr>
            <p:cNvPr id="19" name="Google Shape;775;p58">
              <a:extLst>
                <a:ext uri="{FF2B5EF4-FFF2-40B4-BE49-F238E27FC236}">
                  <a16:creationId xmlns:a16="http://schemas.microsoft.com/office/drawing/2014/main" id="{C4EEBD6A-D1BB-243A-065F-755A4A4BFD17}"/>
                </a:ext>
              </a:extLst>
            </p:cNvPr>
            <p:cNvSpPr/>
            <p:nvPr/>
          </p:nvSpPr>
          <p:spPr>
            <a:xfrm>
              <a:off x="762275" y="2798700"/>
              <a:ext cx="43800" cy="43475"/>
            </a:xfrm>
            <a:custGeom>
              <a:avLst/>
              <a:gdLst/>
              <a:ahLst/>
              <a:cxnLst/>
              <a:rect l="l" t="t" r="r" b="b"/>
              <a:pathLst>
                <a:path w="1752" h="1739" extrusionOk="0">
                  <a:moveTo>
                    <a:pt x="1751" y="0"/>
                  </a:moveTo>
                  <a:lnTo>
                    <a:pt x="1751" y="0"/>
                  </a:lnTo>
                  <a:cubicBezTo>
                    <a:pt x="1025" y="36"/>
                    <a:pt x="620" y="155"/>
                    <a:pt x="394" y="381"/>
                  </a:cubicBezTo>
                  <a:cubicBezTo>
                    <a:pt x="168" y="607"/>
                    <a:pt x="49" y="1024"/>
                    <a:pt x="1" y="1738"/>
                  </a:cubicBezTo>
                  <a:cubicBezTo>
                    <a:pt x="715" y="1691"/>
                    <a:pt x="1132" y="1572"/>
                    <a:pt x="1358" y="1345"/>
                  </a:cubicBezTo>
                  <a:cubicBezTo>
                    <a:pt x="1584" y="1131"/>
                    <a:pt x="1704" y="714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6;p58">
              <a:extLst>
                <a:ext uri="{FF2B5EF4-FFF2-40B4-BE49-F238E27FC236}">
                  <a16:creationId xmlns:a16="http://schemas.microsoft.com/office/drawing/2014/main" id="{59162FF6-349D-8D2D-2322-F9111DE24281}"/>
                </a:ext>
              </a:extLst>
            </p:cNvPr>
            <p:cNvSpPr/>
            <p:nvPr/>
          </p:nvSpPr>
          <p:spPr>
            <a:xfrm>
              <a:off x="702450" y="2950500"/>
              <a:ext cx="86650" cy="27400"/>
            </a:xfrm>
            <a:custGeom>
              <a:avLst/>
              <a:gdLst/>
              <a:ahLst/>
              <a:cxnLst/>
              <a:rect l="l" t="t" r="r" b="b"/>
              <a:pathLst>
                <a:path w="3466" h="1096" extrusionOk="0">
                  <a:moveTo>
                    <a:pt x="727" y="0"/>
                  </a:moveTo>
                  <a:cubicBezTo>
                    <a:pt x="334" y="0"/>
                    <a:pt x="1" y="310"/>
                    <a:pt x="1" y="715"/>
                  </a:cubicBezTo>
                  <a:lnTo>
                    <a:pt x="1" y="1096"/>
                  </a:lnTo>
                  <a:lnTo>
                    <a:pt x="3465" y="1096"/>
                  </a:lnTo>
                  <a:lnTo>
                    <a:pt x="3465" y="715"/>
                  </a:lnTo>
                  <a:cubicBezTo>
                    <a:pt x="3465" y="310"/>
                    <a:pt x="3144" y="0"/>
                    <a:pt x="2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7;p58">
              <a:extLst>
                <a:ext uri="{FF2B5EF4-FFF2-40B4-BE49-F238E27FC236}">
                  <a16:creationId xmlns:a16="http://schemas.microsoft.com/office/drawing/2014/main" id="{47B813D3-5201-3FEE-32BD-87E2C9342A09}"/>
                </a:ext>
              </a:extLst>
            </p:cNvPr>
            <p:cNvSpPr/>
            <p:nvPr/>
          </p:nvSpPr>
          <p:spPr>
            <a:xfrm>
              <a:off x="686075" y="2798700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cubicBezTo>
                    <a:pt x="49" y="714"/>
                    <a:pt x="168" y="1131"/>
                    <a:pt x="394" y="1345"/>
                  </a:cubicBezTo>
                  <a:cubicBezTo>
                    <a:pt x="608" y="1572"/>
                    <a:pt x="1025" y="1691"/>
                    <a:pt x="1739" y="1738"/>
                  </a:cubicBezTo>
                  <a:cubicBezTo>
                    <a:pt x="1692" y="1024"/>
                    <a:pt x="1584" y="607"/>
                    <a:pt x="1358" y="381"/>
                  </a:cubicBezTo>
                  <a:cubicBezTo>
                    <a:pt x="1132" y="155"/>
                    <a:pt x="715" y="3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8;p58">
              <a:extLst>
                <a:ext uri="{FF2B5EF4-FFF2-40B4-BE49-F238E27FC236}">
                  <a16:creationId xmlns:a16="http://schemas.microsoft.com/office/drawing/2014/main" id="{5E561C06-558D-D20A-4399-7689ED21297A}"/>
                </a:ext>
              </a:extLst>
            </p:cNvPr>
            <p:cNvSpPr/>
            <p:nvPr/>
          </p:nvSpPr>
          <p:spPr>
            <a:xfrm>
              <a:off x="577450" y="2621575"/>
              <a:ext cx="336675" cy="448300"/>
            </a:xfrm>
            <a:custGeom>
              <a:avLst/>
              <a:gdLst/>
              <a:ahLst/>
              <a:cxnLst/>
              <a:rect l="l" t="t" r="r" b="b"/>
              <a:pathLst>
                <a:path w="13467" h="17932" extrusionOk="0">
                  <a:moveTo>
                    <a:pt x="6739" y="1739"/>
                  </a:moveTo>
                  <a:cubicBezTo>
                    <a:pt x="7096" y="1739"/>
                    <a:pt x="7382" y="2025"/>
                    <a:pt x="7382" y="2382"/>
                  </a:cubicBezTo>
                  <a:cubicBezTo>
                    <a:pt x="7382" y="2739"/>
                    <a:pt x="7096" y="3013"/>
                    <a:pt x="6739" y="3013"/>
                  </a:cubicBezTo>
                  <a:cubicBezTo>
                    <a:pt x="6382" y="3013"/>
                    <a:pt x="6096" y="2739"/>
                    <a:pt x="6096" y="2382"/>
                  </a:cubicBezTo>
                  <a:cubicBezTo>
                    <a:pt x="6096" y="2025"/>
                    <a:pt x="6382" y="1739"/>
                    <a:pt x="6739" y="1739"/>
                  </a:cubicBezTo>
                  <a:close/>
                  <a:moveTo>
                    <a:pt x="9811" y="5799"/>
                  </a:moveTo>
                  <a:cubicBezTo>
                    <a:pt x="10168" y="5799"/>
                    <a:pt x="10454" y="6085"/>
                    <a:pt x="10454" y="6442"/>
                  </a:cubicBezTo>
                  <a:cubicBezTo>
                    <a:pt x="10454" y="7716"/>
                    <a:pt x="10311" y="8704"/>
                    <a:pt x="9680" y="9335"/>
                  </a:cubicBezTo>
                  <a:cubicBezTo>
                    <a:pt x="9144" y="9883"/>
                    <a:pt x="8382" y="10050"/>
                    <a:pt x="7394" y="10097"/>
                  </a:cubicBezTo>
                  <a:lnTo>
                    <a:pt x="7394" y="11883"/>
                  </a:lnTo>
                  <a:lnTo>
                    <a:pt x="7751" y="11883"/>
                  </a:lnTo>
                  <a:cubicBezTo>
                    <a:pt x="8858" y="11883"/>
                    <a:pt x="9751" y="12776"/>
                    <a:pt x="9751" y="13883"/>
                  </a:cubicBezTo>
                  <a:lnTo>
                    <a:pt x="9751" y="14896"/>
                  </a:lnTo>
                  <a:cubicBezTo>
                    <a:pt x="9751" y="15253"/>
                    <a:pt x="9466" y="15527"/>
                    <a:pt x="9108" y="15527"/>
                  </a:cubicBezTo>
                  <a:lnTo>
                    <a:pt x="4382" y="15527"/>
                  </a:lnTo>
                  <a:cubicBezTo>
                    <a:pt x="4024" y="15527"/>
                    <a:pt x="3739" y="15253"/>
                    <a:pt x="3739" y="14896"/>
                  </a:cubicBezTo>
                  <a:lnTo>
                    <a:pt x="3739" y="13883"/>
                  </a:lnTo>
                  <a:cubicBezTo>
                    <a:pt x="3739" y="12776"/>
                    <a:pt x="4632" y="11883"/>
                    <a:pt x="5727" y="11883"/>
                  </a:cubicBezTo>
                  <a:lnTo>
                    <a:pt x="6120" y="11883"/>
                  </a:lnTo>
                  <a:lnTo>
                    <a:pt x="6120" y="10097"/>
                  </a:lnTo>
                  <a:cubicBezTo>
                    <a:pt x="5156" y="10062"/>
                    <a:pt x="4382" y="9883"/>
                    <a:pt x="3846" y="9335"/>
                  </a:cubicBezTo>
                  <a:cubicBezTo>
                    <a:pt x="3203" y="8704"/>
                    <a:pt x="3072" y="7716"/>
                    <a:pt x="3072" y="6442"/>
                  </a:cubicBezTo>
                  <a:cubicBezTo>
                    <a:pt x="3072" y="6085"/>
                    <a:pt x="3346" y="5799"/>
                    <a:pt x="3703" y="5799"/>
                  </a:cubicBezTo>
                  <a:cubicBezTo>
                    <a:pt x="4834" y="5799"/>
                    <a:pt x="6060" y="5871"/>
                    <a:pt x="6763" y="6728"/>
                  </a:cubicBezTo>
                  <a:cubicBezTo>
                    <a:pt x="7453" y="5859"/>
                    <a:pt x="8680" y="5799"/>
                    <a:pt x="9811" y="5799"/>
                  </a:cubicBezTo>
                  <a:close/>
                  <a:moveTo>
                    <a:pt x="2000" y="1"/>
                  </a:moveTo>
                  <a:cubicBezTo>
                    <a:pt x="893" y="1"/>
                    <a:pt x="0" y="894"/>
                    <a:pt x="0" y="1989"/>
                  </a:cubicBezTo>
                  <a:lnTo>
                    <a:pt x="0" y="17932"/>
                  </a:lnTo>
                  <a:lnTo>
                    <a:pt x="13454" y="17932"/>
                  </a:lnTo>
                  <a:lnTo>
                    <a:pt x="13454" y="1989"/>
                  </a:lnTo>
                  <a:cubicBezTo>
                    <a:pt x="13466" y="894"/>
                    <a:pt x="12573" y="1"/>
                    <a:pt x="11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9;p58">
              <a:extLst>
                <a:ext uri="{FF2B5EF4-FFF2-40B4-BE49-F238E27FC236}">
                  <a16:creationId xmlns:a16="http://schemas.microsoft.com/office/drawing/2014/main" id="{5550D75F-1CFD-048A-8283-6AB7B1C040DF}"/>
                </a:ext>
              </a:extLst>
            </p:cNvPr>
            <p:cNvSpPr/>
            <p:nvPr/>
          </p:nvSpPr>
          <p:spPr>
            <a:xfrm>
              <a:off x="577750" y="3101400"/>
              <a:ext cx="336950" cy="61350"/>
            </a:xfrm>
            <a:custGeom>
              <a:avLst/>
              <a:gdLst/>
              <a:ahLst/>
              <a:cxnLst/>
              <a:rect l="l" t="t" r="r" b="b"/>
              <a:pathLst>
                <a:path w="13478" h="2454" extrusionOk="0">
                  <a:moveTo>
                    <a:pt x="0" y="1"/>
                  </a:moveTo>
                  <a:lnTo>
                    <a:pt x="0" y="465"/>
                  </a:lnTo>
                  <a:cubicBezTo>
                    <a:pt x="0" y="1560"/>
                    <a:pt x="893" y="2453"/>
                    <a:pt x="2000" y="2453"/>
                  </a:cubicBezTo>
                  <a:lnTo>
                    <a:pt x="11478" y="2453"/>
                  </a:lnTo>
                  <a:cubicBezTo>
                    <a:pt x="12585" y="2453"/>
                    <a:pt x="13478" y="1560"/>
                    <a:pt x="13478" y="465"/>
                  </a:cubicBezTo>
                  <a:lnTo>
                    <a:pt x="13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042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76D30EF3-805B-3588-E330-5B71493D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>
            <a:extLst>
              <a:ext uri="{FF2B5EF4-FFF2-40B4-BE49-F238E27FC236}">
                <a16:creationId xmlns:a16="http://schemas.microsoft.com/office/drawing/2014/main" id="{89F6A48C-B868-E7EC-1309-5E9819E81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6615" y="3219870"/>
            <a:ext cx="21473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Données</a:t>
            </a:r>
            <a:endParaRPr sz="1400" dirty="0"/>
          </a:p>
        </p:txBody>
      </p:sp>
      <p:sp>
        <p:nvSpPr>
          <p:cNvPr id="206" name="Google Shape;206;p34">
            <a:extLst>
              <a:ext uri="{FF2B5EF4-FFF2-40B4-BE49-F238E27FC236}">
                <a16:creationId xmlns:a16="http://schemas.microsoft.com/office/drawing/2014/main" id="{E1C823DA-5742-D94A-57F8-A05635410119}"/>
              </a:ext>
            </a:extLst>
          </p:cNvPr>
          <p:cNvSpPr txBox="1"/>
          <p:nvPr/>
        </p:nvSpPr>
        <p:spPr>
          <a:xfrm>
            <a:off x="1531936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02</a:t>
            </a:r>
            <a:endParaRPr sz="48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9" name="Google Shape;209;p34">
            <a:extLst>
              <a:ext uri="{FF2B5EF4-FFF2-40B4-BE49-F238E27FC236}">
                <a16:creationId xmlns:a16="http://schemas.microsoft.com/office/drawing/2014/main" id="{1339001C-8430-7BB2-61BD-67741314CE5D}"/>
              </a:ext>
            </a:extLst>
          </p:cNvPr>
          <p:cNvSpPr txBox="1"/>
          <p:nvPr/>
        </p:nvSpPr>
        <p:spPr>
          <a:xfrm>
            <a:off x="3742124" y="1508130"/>
            <a:ext cx="1922814" cy="16747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03</a:t>
            </a:r>
            <a:endParaRPr sz="80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0" name="Google Shape;210;p34">
            <a:extLst>
              <a:ext uri="{FF2B5EF4-FFF2-40B4-BE49-F238E27FC236}">
                <a16:creationId xmlns:a16="http://schemas.microsoft.com/office/drawing/2014/main" id="{E9150F49-EC56-A72A-7A5C-694881B4B31D}"/>
              </a:ext>
            </a:extLst>
          </p:cNvPr>
          <p:cNvSpPr txBox="1"/>
          <p:nvPr/>
        </p:nvSpPr>
        <p:spPr>
          <a:xfrm>
            <a:off x="7045188" y="2245091"/>
            <a:ext cx="1076700" cy="937800"/>
          </a:xfrm>
          <a:prstGeom prst="rect">
            <a:avLst/>
          </a:prstGeom>
          <a:solidFill>
            <a:srgbClr val="7F9430"/>
          </a:solidFill>
          <a:ln>
            <a:noFill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04</a:t>
            </a:r>
            <a:endParaRPr sz="4800" b="1" dirty="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15" name="Google Shape;215;p34">
            <a:extLst>
              <a:ext uri="{FF2B5EF4-FFF2-40B4-BE49-F238E27FC236}">
                <a16:creationId xmlns:a16="http://schemas.microsoft.com/office/drawing/2014/main" id="{517BBCD7-F923-C5EA-4B26-C908C2D4069F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2608636" y="2713991"/>
            <a:ext cx="11334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4">
            <a:extLst>
              <a:ext uri="{FF2B5EF4-FFF2-40B4-BE49-F238E27FC236}">
                <a16:creationId xmlns:a16="http://schemas.microsoft.com/office/drawing/2014/main" id="{340B94BB-6DD8-88D7-4469-2839B7A9DB86}"/>
              </a:ext>
            </a:extLst>
          </p:cNvPr>
          <p:cNvCxnSpPr>
            <a:cxnSpLocks/>
            <a:endCxn id="210" idx="1"/>
          </p:cNvCxnSpPr>
          <p:nvPr/>
        </p:nvCxnSpPr>
        <p:spPr>
          <a:xfrm>
            <a:off x="5664938" y="2713990"/>
            <a:ext cx="138025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4">
            <a:extLst>
              <a:ext uri="{FF2B5EF4-FFF2-40B4-BE49-F238E27FC236}">
                <a16:creationId xmlns:a16="http://schemas.microsoft.com/office/drawing/2014/main" id="{BC09A20A-FE46-DA1B-58F7-39CAB49C2A1E}"/>
              </a:ext>
            </a:extLst>
          </p:cNvPr>
          <p:cNvCxnSpPr>
            <a:stCxn id="210" idx="3"/>
          </p:cNvCxnSpPr>
          <p:nvPr/>
        </p:nvCxnSpPr>
        <p:spPr>
          <a:xfrm>
            <a:off x="8121888" y="2713991"/>
            <a:ext cx="102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5;p34">
            <a:extLst>
              <a:ext uri="{FF2B5EF4-FFF2-40B4-BE49-F238E27FC236}">
                <a16:creationId xmlns:a16="http://schemas.microsoft.com/office/drawing/2014/main" id="{F6A056CC-AA0B-036E-4703-5A6BF00597FA}"/>
              </a:ext>
            </a:extLst>
          </p:cNvPr>
          <p:cNvSpPr txBox="1">
            <a:spLocks/>
          </p:cNvSpPr>
          <p:nvPr/>
        </p:nvSpPr>
        <p:spPr>
          <a:xfrm>
            <a:off x="3114761" y="3255940"/>
            <a:ext cx="3177540" cy="140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fr-FR" sz="2400" dirty="0"/>
              <a:t>Méthodologie: Clusters CHA</a:t>
            </a:r>
          </a:p>
        </p:txBody>
      </p:sp>
      <p:sp>
        <p:nvSpPr>
          <p:cNvPr id="3" name="Google Shape;205;p34">
            <a:extLst>
              <a:ext uri="{FF2B5EF4-FFF2-40B4-BE49-F238E27FC236}">
                <a16:creationId xmlns:a16="http://schemas.microsoft.com/office/drawing/2014/main" id="{5E4B6020-03FD-998B-84CD-555835754589}"/>
              </a:ext>
            </a:extLst>
          </p:cNvPr>
          <p:cNvSpPr txBox="1">
            <a:spLocks/>
          </p:cNvSpPr>
          <p:nvPr/>
        </p:nvSpPr>
        <p:spPr>
          <a:xfrm>
            <a:off x="6509867" y="3203961"/>
            <a:ext cx="2147341" cy="63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fair Display"/>
              <a:buNone/>
              <a:defRPr sz="36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fr-FR" sz="1400" dirty="0"/>
              <a:t>Méthodologie: Clusters K-</a:t>
            </a:r>
            <a:r>
              <a:rPr lang="fr-FR" sz="1400" dirty="0" err="1"/>
              <a:t>means</a:t>
            </a:r>
            <a:endParaRPr lang="fr-FR" sz="1400" dirty="0"/>
          </a:p>
        </p:txBody>
      </p:sp>
      <p:cxnSp>
        <p:nvCxnSpPr>
          <p:cNvPr id="4" name="Google Shape;217;p34">
            <a:extLst>
              <a:ext uri="{FF2B5EF4-FFF2-40B4-BE49-F238E27FC236}">
                <a16:creationId xmlns:a16="http://schemas.microsoft.com/office/drawing/2014/main" id="{03BC80CB-2A39-6951-D04C-8400700132C6}"/>
              </a:ext>
            </a:extLst>
          </p:cNvPr>
          <p:cNvCxnSpPr>
            <a:cxnSpLocks/>
          </p:cNvCxnSpPr>
          <p:nvPr/>
        </p:nvCxnSpPr>
        <p:spPr>
          <a:xfrm>
            <a:off x="0" y="2740661"/>
            <a:ext cx="15319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611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964924B3-4265-78D9-B030-3D81B617D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>
            <a:extLst>
              <a:ext uri="{FF2B5EF4-FFF2-40B4-BE49-F238E27FC236}">
                <a16:creationId xmlns:a16="http://schemas.microsoft.com/office/drawing/2014/main" id="{3B22AF79-8882-E287-1BF9-FEC02CDAA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833" y="445025"/>
            <a:ext cx="7723500" cy="99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Répartition – Classification Hiérarchique</a:t>
            </a:r>
            <a:endParaRPr dirty="0"/>
          </a:p>
        </p:txBody>
      </p:sp>
      <p:cxnSp>
        <p:nvCxnSpPr>
          <p:cNvPr id="275" name="Google Shape;275;p39">
            <a:extLst>
              <a:ext uri="{FF2B5EF4-FFF2-40B4-BE49-F238E27FC236}">
                <a16:creationId xmlns:a16="http://schemas.microsoft.com/office/drawing/2014/main" id="{2A067FF3-F498-8E44-2C44-687BECD293C1}"/>
              </a:ext>
            </a:extLst>
          </p:cNvPr>
          <p:cNvCxnSpPr/>
          <p:nvPr/>
        </p:nvCxnSpPr>
        <p:spPr>
          <a:xfrm>
            <a:off x="317100" y="493350"/>
            <a:ext cx="0" cy="633900"/>
          </a:xfrm>
          <a:prstGeom prst="straightConnector1">
            <a:avLst/>
          </a:prstGeom>
          <a:noFill/>
          <a:ln w="9525" cap="flat" cmpd="sng">
            <a:solidFill>
              <a:srgbClr val="355F1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 descr="Une image contenant texte, diagramme, capture d’écran, nombre&#10;&#10;Description générée automatiquement">
            <a:extLst>
              <a:ext uri="{FF2B5EF4-FFF2-40B4-BE49-F238E27FC236}">
                <a16:creationId xmlns:a16="http://schemas.microsoft.com/office/drawing/2014/main" id="{4A0D1360-7C5E-CE64-4394-2DB61A89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53" y="-10085"/>
            <a:ext cx="2170547" cy="5143500"/>
          </a:xfrm>
          <a:prstGeom prst="rect">
            <a:avLst/>
          </a:prstGeom>
        </p:spPr>
      </p:pic>
      <p:pic>
        <p:nvPicPr>
          <p:cNvPr id="13" name="Image 12" descr="Une image contenant ligne, Tracé, diagramme, capture d’écran">
            <a:extLst>
              <a:ext uri="{FF2B5EF4-FFF2-40B4-BE49-F238E27FC236}">
                <a16:creationId xmlns:a16="http://schemas.microsoft.com/office/drawing/2014/main" id="{7E5B2F5E-4EF7-D4DC-E54F-4248E4F6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31" y="2896880"/>
            <a:ext cx="5242290" cy="1904297"/>
          </a:xfrm>
          <a:prstGeom prst="rect">
            <a:avLst/>
          </a:prstGeom>
        </p:spPr>
      </p:pic>
      <p:sp>
        <p:nvSpPr>
          <p:cNvPr id="14" name="Google Shape;569;p50">
            <a:extLst>
              <a:ext uri="{FF2B5EF4-FFF2-40B4-BE49-F238E27FC236}">
                <a16:creationId xmlns:a16="http://schemas.microsoft.com/office/drawing/2014/main" id="{853741CA-B566-0251-F284-0204E5290854}"/>
              </a:ext>
            </a:extLst>
          </p:cNvPr>
          <p:cNvSpPr txBox="1"/>
          <p:nvPr/>
        </p:nvSpPr>
        <p:spPr>
          <a:xfrm>
            <a:off x="1155150" y="1807700"/>
            <a:ext cx="356544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Premier découpage en 5 groupes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72655802"/>
      </p:ext>
    </p:extLst>
  </p:cSld>
  <p:clrMapOvr>
    <a:masterClrMapping/>
  </p:clrMapOvr>
</p:sld>
</file>

<file path=ppt/theme/theme1.xml><?xml version="1.0" encoding="utf-8"?>
<a:theme xmlns:a="http://schemas.openxmlformats.org/drawingml/2006/main" name="Poultry Farm Company by Slidesgo">
  <a:themeElements>
    <a:clrScheme name="Simple Light">
      <a:dk1>
        <a:srgbClr val="49433D"/>
      </a:dk1>
      <a:lt1>
        <a:srgbClr val="FDFFEB"/>
      </a:lt1>
      <a:dk2>
        <a:srgbClr val="355F16"/>
      </a:dk2>
      <a:lt2>
        <a:srgbClr val="7F9430"/>
      </a:lt2>
      <a:accent1>
        <a:srgbClr val="C2A6A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3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829</Words>
  <Application>Microsoft Office PowerPoint</Application>
  <PresentationFormat>Affichage à l'écran (16:9)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Syne</vt:lpstr>
      <vt:lpstr>Wingdings</vt:lpstr>
      <vt:lpstr>Roboto</vt:lpstr>
      <vt:lpstr>Arial Rounded MT Bold</vt:lpstr>
      <vt:lpstr>Arial</vt:lpstr>
      <vt:lpstr>Playfair Display</vt:lpstr>
      <vt:lpstr>Poultry Farm Company by Slidesgo</vt:lpstr>
      <vt:lpstr>Étude de marché avec Python</vt:lpstr>
      <vt:lpstr>Sommaire</vt:lpstr>
      <vt:lpstr>Présentation PowerPoint</vt:lpstr>
      <vt:lpstr>Contexte</vt:lpstr>
      <vt:lpstr>Contexte</vt:lpstr>
      <vt:lpstr>Analyse P.E.S.T.E.L</vt:lpstr>
      <vt:lpstr>Spécification des données</vt:lpstr>
      <vt:lpstr>Données</vt:lpstr>
      <vt:lpstr>Répartition – Classification Hiérarchique</vt:lpstr>
      <vt:lpstr>Répartition – Classification Hiérarchique</vt:lpstr>
      <vt:lpstr>Répartition – Classification Hiérarchique</vt:lpstr>
      <vt:lpstr>Méthodologie: Clusters CHA </vt:lpstr>
      <vt:lpstr>Répartition – Méthode du K-means</vt:lpstr>
      <vt:lpstr>Répartition – Méthode du K-means</vt:lpstr>
      <vt:lpstr>Répartition – Méthode du K-means</vt:lpstr>
      <vt:lpstr>Méthodologie: Clusters K-means  </vt:lpstr>
      <vt:lpstr>Visualisation – ACP</vt:lpstr>
      <vt:lpstr>Visualisation – ACP</vt:lpstr>
      <vt:lpstr>Visualisation – ACP</vt:lpstr>
      <vt:lpstr>Méthodologie: ACP  </vt:lpstr>
      <vt:lpstr>Interprétation et décision</vt:lpstr>
      <vt:lpstr>Interprétation et décision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Kévin Maure</cp:lastModifiedBy>
  <cp:revision>46</cp:revision>
  <dcterms:modified xsi:type="dcterms:W3CDTF">2025-01-24T12:43:00Z</dcterms:modified>
</cp:coreProperties>
</file>